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71" r:id="rId14"/>
    <p:sldId id="272" r:id="rId15"/>
    <p:sldId id="273" r:id="rId16"/>
    <p:sldId id="274" r:id="rId17"/>
    <p:sldId id="276" r:id="rId18"/>
    <p:sldId id="278" r:id="rId19"/>
    <p:sldId id="279" r:id="rId20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20DF8B-1D7B-4B0B-B30E-21FF9EE12BA6}" type="datetimeFigureOut">
              <a:rPr lang="it-IT" smtClean="0"/>
              <a:t>13/03/2017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71E85-0F03-4CA8-B564-F4A43D5AB6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6102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6510E-3A43-4C2D-8011-94729B47E647}" type="datetime1">
              <a:rPr lang="it-IT" smtClean="0"/>
              <a:t>13/03/2017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915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7DE5-C30D-418A-A85C-3CE4808B9EA5}" type="datetime1">
              <a:rPr lang="it-IT" smtClean="0"/>
              <a:t>13/03/2017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1952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EBDC-CDBD-4CE9-8C95-CBC261F6B624}" type="datetime1">
              <a:rPr lang="it-IT" smtClean="0"/>
              <a:t>13/03/2017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9839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0E36-8C74-43BC-B042-A83E64CF857C}" type="datetime1">
              <a:rPr lang="it-IT" smtClean="0"/>
              <a:t>13/03/2017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73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FC7A1-D0F5-4E0D-A8F9-46153E2EAF9D}" type="datetime1">
              <a:rPr lang="it-IT" smtClean="0"/>
              <a:t>13/03/2017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338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020B-8E8C-4A15-9453-BAF09C783B0F}" type="datetime1">
              <a:rPr lang="it-IT" smtClean="0"/>
              <a:t>13/03/2017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8404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54B16-F2A1-4C56-8CE6-201C6115FDAE}" type="datetime1">
              <a:rPr lang="it-IT" smtClean="0"/>
              <a:t>13/03/2017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4661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EF50E-6D86-4058-B61E-956D7E59C395}" type="datetime1">
              <a:rPr lang="it-IT" smtClean="0"/>
              <a:t>13/03/2017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6512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BF89F-95A6-44B2-B3E6-7A6795D17424}" type="datetime1">
              <a:rPr lang="it-IT" smtClean="0"/>
              <a:t>13/03/2017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2968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BA60E-503C-4D57-86DD-F1647825ACE4}" type="datetime1">
              <a:rPr lang="it-IT" smtClean="0"/>
              <a:t>13/03/2017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9067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46EDC-A45D-45C2-BD25-4D16004C5690}" type="datetime1">
              <a:rPr lang="it-IT" smtClean="0"/>
              <a:t>13/03/2017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6989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9867B-1A16-4C81-9C4A-243FFFA782B3}" type="datetime1">
              <a:rPr lang="it-IT" smtClean="0"/>
              <a:t>13/03/2017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4D66C-B400-4451-B94E-50F8A5D347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0970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L’oggetto e il metodo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di</a:t>
            </a:r>
          </a:p>
          <a:p>
            <a:r>
              <a:rPr lang="it-IT" dirty="0" smtClean="0"/>
              <a:t>G </a:t>
            </a:r>
            <a:r>
              <a:rPr lang="it-IT" dirty="0" err="1" smtClean="0"/>
              <a:t>Bognetti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4288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b="1" dirty="0" smtClean="0"/>
              <a:t>Il metodo della comparazione </a:t>
            </a:r>
            <a:r>
              <a:rPr lang="it-IT" sz="2000" dirty="0" smtClean="0"/>
              <a:t>(3)</a:t>
            </a:r>
            <a:endParaRPr lang="it-IT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1600" b="1" dirty="0" smtClean="0"/>
              <a:t>I principali vantaggi (‘guadagni) per chi fa della comparazione:</a:t>
            </a:r>
          </a:p>
          <a:p>
            <a:pPr algn="just">
              <a:buAutoNum type="arabicPeriod"/>
            </a:pPr>
            <a:r>
              <a:rPr lang="it-IT" sz="1600" dirty="0" smtClean="0"/>
              <a:t>Arricchimento delle nozioni circa la composizione de fenomeni giuridici in generale;</a:t>
            </a:r>
          </a:p>
          <a:p>
            <a:pPr algn="just">
              <a:buAutoNum type="arabicPeriod"/>
            </a:pPr>
            <a:r>
              <a:rPr lang="it-IT" sz="1600" dirty="0" smtClean="0"/>
              <a:t>Possibilità di scoprire in un ordinamento l’esistenza e l’operatività di regole che prima erano sfuggite all’attenzione (la vista dell’osservatore «è resa più acuta dalla visione di ciò che in parallelo </a:t>
            </a:r>
            <a:r>
              <a:rPr lang="it-IT" sz="1600" dirty="0" smtClean="0"/>
              <a:t>accade </a:t>
            </a:r>
            <a:r>
              <a:rPr lang="it-IT" sz="1600" dirty="0" smtClean="0"/>
              <a:t>altrove»);</a:t>
            </a:r>
          </a:p>
          <a:p>
            <a:pPr algn="just">
              <a:buAutoNum type="arabicPeriod"/>
            </a:pPr>
            <a:r>
              <a:rPr lang="it-IT" sz="1600" dirty="0" smtClean="0"/>
              <a:t>Capacità, in forza degli esiti della comparazione, di raggruppare </a:t>
            </a:r>
            <a:r>
              <a:rPr lang="it-IT" sz="1600" dirty="0"/>
              <a:t>sotto concetti e categorie generali di nuova formulazione </a:t>
            </a:r>
            <a:r>
              <a:rPr lang="it-IT" sz="1600" dirty="0" smtClean="0"/>
              <a:t>fenomeni giuridici </a:t>
            </a:r>
            <a:r>
              <a:rPr lang="it-IT" sz="1600" dirty="0"/>
              <a:t>appartenenti a diversi ordinamenti ma di </a:t>
            </a:r>
            <a:r>
              <a:rPr lang="it-IT" sz="1600" dirty="0" smtClean="0"/>
              <a:t>natura simile</a:t>
            </a:r>
            <a:r>
              <a:rPr lang="it-IT" sz="1600" dirty="0"/>
              <a:t>: contribuendo con ciò a realizzare una più ricca e </a:t>
            </a:r>
            <a:r>
              <a:rPr lang="it-IT" sz="1600" dirty="0" smtClean="0"/>
              <a:t>profonda intelligenza </a:t>
            </a:r>
            <a:r>
              <a:rPr lang="it-IT" sz="1600" dirty="0"/>
              <a:t>complessiva delle esperienze giuridiche di cui le </a:t>
            </a:r>
            <a:r>
              <a:rPr lang="it-IT" sz="1600" dirty="0" smtClean="0"/>
              <a:t>collettività umane </a:t>
            </a:r>
            <a:r>
              <a:rPr lang="it-IT" sz="1600" dirty="0"/>
              <a:t>sono capaci</a:t>
            </a:r>
            <a:r>
              <a:rPr lang="it-IT" sz="1600" dirty="0" smtClean="0"/>
              <a:t> </a:t>
            </a:r>
          </a:p>
          <a:p>
            <a:pPr algn="just">
              <a:buAutoNum type="arabicPeriod"/>
            </a:pPr>
            <a:endParaRPr lang="it-IT" sz="1600" b="1" dirty="0"/>
          </a:p>
          <a:p>
            <a:pPr marL="0" indent="0" algn="just">
              <a:buNone/>
            </a:pPr>
            <a:r>
              <a:rPr lang="it-IT" sz="2000" b="1" dirty="0" smtClean="0"/>
              <a:t>Risultati</a:t>
            </a:r>
            <a:endParaRPr lang="it-IT" sz="2000" dirty="0"/>
          </a:p>
          <a:p>
            <a:r>
              <a:rPr lang="it-IT" sz="2000" dirty="0" smtClean="0"/>
              <a:t>Applicato il metodo comparatistico al diritto costituzionale  degli Stati si è addivenuti in particolare:</a:t>
            </a:r>
          </a:p>
          <a:p>
            <a:pPr lvl="1"/>
            <a:r>
              <a:rPr lang="it-IT" sz="1600" dirty="0" smtClean="0"/>
              <a:t>Alla elaborazione di concetti generali come quelli di «forme di Stato» e di «forme di governo» (con l’individuazione dei principi che hanno contraddistinto tali forme)</a:t>
            </a:r>
            <a:endParaRPr lang="it-IT" sz="1600" dirty="0"/>
          </a:p>
        </p:txBody>
      </p:sp>
      <p:cxnSp>
        <p:nvCxnSpPr>
          <p:cNvPr id="5" name="Connettore 1 4"/>
          <p:cNvCxnSpPr/>
          <p:nvPr/>
        </p:nvCxnSpPr>
        <p:spPr>
          <a:xfrm>
            <a:off x="395536" y="1484784"/>
            <a:ext cx="381642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0287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1143000"/>
          </a:xfrm>
        </p:spPr>
        <p:txBody>
          <a:bodyPr>
            <a:noAutofit/>
          </a:bodyPr>
          <a:lstStyle/>
          <a:p>
            <a:r>
              <a:rPr lang="it-IT" sz="2800" b="1" dirty="0" smtClean="0"/>
              <a:t>I maggiori contributi dell’analisi comparatistica alla conoscenza scientifica dei diritti costituzionali </a:t>
            </a:r>
            <a:r>
              <a:rPr lang="it-IT" sz="2000" dirty="0" smtClean="0"/>
              <a:t>(1)</a:t>
            </a:r>
            <a:endParaRPr lang="it-IT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3100" b="1" dirty="0" smtClean="0">
                <a:sym typeface="Symbol"/>
              </a:rPr>
              <a:t>Forme di Stato. Nell’individuazione c’è una priorità…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it-IT" sz="3400" dirty="0" smtClean="0"/>
              <a:t>«La </a:t>
            </a:r>
            <a:r>
              <a:rPr lang="it-IT" sz="3400" dirty="0"/>
              <a:t>comparazione ha permesso di stabilire che la </a:t>
            </a:r>
            <a:r>
              <a:rPr lang="it-IT" sz="3400" i="1" dirty="0" err="1"/>
              <a:t>lex</a:t>
            </a:r>
            <a:r>
              <a:rPr lang="it-IT" sz="3400" i="1" dirty="0"/>
              <a:t> </a:t>
            </a:r>
            <a:r>
              <a:rPr lang="it-IT" sz="3400" i="1" dirty="0" err="1" smtClean="0"/>
              <a:t>fundamentalis</a:t>
            </a:r>
            <a:r>
              <a:rPr lang="it-IT" sz="3400" i="1" dirty="0" smtClean="0"/>
              <a:t> </a:t>
            </a:r>
            <a:r>
              <a:rPr lang="it-IT" sz="3400" dirty="0" smtClean="0"/>
              <a:t>degli </a:t>
            </a:r>
            <a:r>
              <a:rPr lang="it-IT" sz="3400" dirty="0"/>
              <a:t>ordinamenti giuridici statali contemporanei non è </a:t>
            </a:r>
            <a:r>
              <a:rPr lang="it-IT" sz="3400" dirty="0" smtClean="0"/>
              <a:t>offerta  tanto </a:t>
            </a:r>
            <a:r>
              <a:rPr lang="it-IT" sz="3400" dirty="0"/>
              <a:t>dai principi che in essa determinano la distribuzione del </a:t>
            </a:r>
            <a:r>
              <a:rPr lang="it-IT" sz="3400" dirty="0" smtClean="0"/>
              <a:t>potere politico </a:t>
            </a:r>
            <a:r>
              <a:rPr lang="it-IT" sz="3400" dirty="0"/>
              <a:t>tra gli apparati d’imperio, quanto da quelli che </a:t>
            </a:r>
            <a:r>
              <a:rPr lang="it-IT" sz="3400" dirty="0" smtClean="0"/>
              <a:t>definiscono in </a:t>
            </a:r>
            <a:r>
              <a:rPr lang="it-IT" sz="3400" dirty="0"/>
              <a:t>via essenziale i rapporti tra il potere politico e la società </a:t>
            </a:r>
            <a:r>
              <a:rPr lang="it-IT" sz="3400" dirty="0" smtClean="0"/>
              <a:t>civile»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it-IT" sz="3400" dirty="0" smtClean="0"/>
              <a:t>Sulla base di questa premessa nel corso del Novecento sono state individuate «alcune grandi forme tipiche di Stato»: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it-IT" sz="2900" dirty="0" smtClean="0">
                <a:sym typeface="Symbol"/>
              </a:rPr>
              <a:t></a:t>
            </a:r>
            <a:r>
              <a:rPr lang="it-IT" sz="2900" dirty="0" smtClean="0"/>
              <a:t>lo Stato o, meglio, l’ordinamento feudale</a:t>
            </a:r>
            <a:r>
              <a:rPr lang="it-IT" sz="2900" dirty="0" smtClean="0">
                <a:sym typeface="Symbol"/>
              </a:rPr>
              <a:t>,</a:t>
            </a:r>
            <a:endParaRPr lang="it-IT" sz="2900" dirty="0" smtClean="0"/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it-IT" sz="2900" dirty="0" smtClean="0">
                <a:sym typeface="Symbol"/>
              </a:rPr>
              <a:t></a:t>
            </a:r>
            <a:r>
              <a:rPr lang="it-IT" sz="2900" dirty="0" smtClean="0"/>
              <a:t>lo Stato assoluto</a:t>
            </a:r>
            <a:r>
              <a:rPr lang="it-IT" sz="2900" dirty="0" smtClean="0">
                <a:sym typeface="Symbol"/>
              </a:rPr>
              <a:t>,</a:t>
            </a:r>
            <a:endParaRPr lang="it-IT" sz="2900" dirty="0" smtClean="0"/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it-IT" sz="2900" dirty="0" smtClean="0"/>
              <a:t>la </a:t>
            </a:r>
            <a:r>
              <a:rPr lang="it-IT" sz="2900" dirty="0"/>
              <a:t>forma dello </a:t>
            </a:r>
            <a:r>
              <a:rPr lang="it-IT" sz="2900" dirty="0" smtClean="0"/>
              <a:t>Stato derivante </a:t>
            </a:r>
            <a:r>
              <a:rPr lang="it-IT" sz="2900" dirty="0"/>
              <a:t>dal modello classico liberale affermatosi </a:t>
            </a:r>
            <a:r>
              <a:rPr lang="it-IT" sz="2900" dirty="0" smtClean="0"/>
              <a:t>nell’Ottocento,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it-IT" sz="2900" dirty="0" smtClean="0"/>
              <a:t>forma di Stato questa  presentante </a:t>
            </a:r>
            <a:r>
              <a:rPr lang="it-IT" sz="2900" dirty="0"/>
              <a:t>oggi in genere i </a:t>
            </a:r>
            <a:r>
              <a:rPr lang="it-IT" sz="2900" dirty="0" smtClean="0"/>
              <a:t>caratteri di </a:t>
            </a:r>
            <a:r>
              <a:rPr lang="it-IT" sz="2900" dirty="0"/>
              <a:t>una democrazia con tendenze </a:t>
            </a:r>
            <a:r>
              <a:rPr lang="it-IT" sz="2900" dirty="0" smtClean="0"/>
              <a:t>sociali,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it-IT" sz="2900" dirty="0" smtClean="0"/>
              <a:t> </a:t>
            </a:r>
            <a:r>
              <a:rPr lang="it-IT" sz="2900" dirty="0"/>
              <a:t>la forma dello </a:t>
            </a:r>
            <a:r>
              <a:rPr lang="it-IT" sz="2900" dirty="0" smtClean="0"/>
              <a:t>Stato socialista,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it-IT" sz="2900" dirty="0" smtClean="0"/>
              <a:t>la </a:t>
            </a:r>
            <a:r>
              <a:rPr lang="it-IT" sz="2900" dirty="0"/>
              <a:t>forma dello Stato fascista o </a:t>
            </a:r>
            <a:r>
              <a:rPr lang="it-IT" sz="2900" dirty="0" smtClean="0"/>
              <a:t>autoritario,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it-IT" sz="2900" dirty="0" smtClean="0"/>
              <a:t>la </a:t>
            </a:r>
            <a:r>
              <a:rPr lang="it-IT" sz="2900" dirty="0"/>
              <a:t>forma </a:t>
            </a:r>
            <a:r>
              <a:rPr lang="it-IT" sz="2900" dirty="0" smtClean="0"/>
              <a:t>dello Stato </a:t>
            </a:r>
            <a:r>
              <a:rPr lang="it-IT" sz="2900" dirty="0"/>
              <a:t>a ispirazione religiosa </a:t>
            </a:r>
            <a:r>
              <a:rPr lang="it-IT" sz="2900" dirty="0" smtClean="0"/>
              <a:t>islamica,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it-IT" sz="2900" dirty="0" smtClean="0"/>
              <a:t>le </a:t>
            </a:r>
            <a:r>
              <a:rPr lang="it-IT" sz="2900" dirty="0"/>
              <a:t>forme varie degli Stati </a:t>
            </a:r>
            <a:r>
              <a:rPr lang="it-IT" sz="2900" dirty="0" smtClean="0"/>
              <a:t>legati per </a:t>
            </a:r>
            <a:r>
              <a:rPr lang="it-IT" sz="2900" dirty="0"/>
              <a:t>origine a particolari, distinte tradizioni asiatiche e africane</a:t>
            </a:r>
            <a:r>
              <a:rPr lang="it-IT" sz="2900" dirty="0" smtClean="0"/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it-IT" sz="3400" dirty="0" smtClean="0">
                <a:sym typeface="Symbol"/>
              </a:rPr>
              <a:t>Schema classificatorio che – giustamente – mette </a:t>
            </a:r>
            <a:r>
              <a:rPr lang="it-IT" sz="3400" u="sng" dirty="0" smtClean="0">
                <a:sym typeface="Symbol"/>
              </a:rPr>
              <a:t>in secondo piano </a:t>
            </a:r>
            <a:r>
              <a:rPr lang="it-IT" sz="3400" dirty="0" smtClean="0">
                <a:sym typeface="Symbol"/>
              </a:rPr>
              <a:t>la tradizionale classificazione dei </a:t>
            </a:r>
            <a:r>
              <a:rPr lang="it-IT" sz="3400" dirty="0" err="1" smtClean="0">
                <a:sym typeface="Symbol"/>
              </a:rPr>
              <a:t>giusprivatisti</a:t>
            </a:r>
            <a:r>
              <a:rPr lang="it-IT" sz="3400" dirty="0" smtClean="0">
                <a:sym typeface="Symbol"/>
              </a:rPr>
              <a:t>, che fa perno sulla distinzione tra sistema di </a:t>
            </a:r>
            <a:r>
              <a:rPr lang="it-IT" sz="3400" i="1" dirty="0" smtClean="0">
                <a:sym typeface="Symbol"/>
              </a:rPr>
              <a:t>common law</a:t>
            </a:r>
            <a:r>
              <a:rPr lang="it-IT" sz="3400" dirty="0" smtClean="0">
                <a:sym typeface="Symbol"/>
              </a:rPr>
              <a:t> e sistema di </a:t>
            </a:r>
            <a:r>
              <a:rPr lang="it-IT" sz="3400" i="1" dirty="0" err="1" smtClean="0">
                <a:sym typeface="Symbol"/>
              </a:rPr>
              <a:t>civil</a:t>
            </a:r>
            <a:r>
              <a:rPr lang="it-IT" sz="3400" i="1" dirty="0" smtClean="0">
                <a:sym typeface="Symbol"/>
              </a:rPr>
              <a:t> law</a:t>
            </a:r>
            <a:r>
              <a:rPr lang="it-IT" sz="3400" dirty="0" smtClean="0">
                <a:sym typeface="Symbol"/>
              </a:rPr>
              <a:t>.</a:t>
            </a:r>
          </a:p>
          <a:p>
            <a:pPr marL="0" indent="0">
              <a:buNone/>
            </a:pPr>
            <a:endParaRPr lang="it-IT" sz="4800" dirty="0"/>
          </a:p>
        </p:txBody>
      </p:sp>
      <p:cxnSp>
        <p:nvCxnSpPr>
          <p:cNvPr id="5" name="Connettore 1 4"/>
          <p:cNvCxnSpPr/>
          <p:nvPr/>
        </p:nvCxnSpPr>
        <p:spPr>
          <a:xfrm>
            <a:off x="323528" y="1124744"/>
            <a:ext cx="381642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883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800" b="1" dirty="0" smtClean="0"/>
              <a:t>I maggiori contributi dell’analisi comparatistica alla conoscenza scientifica dei diritti costituzionali </a:t>
            </a:r>
            <a:r>
              <a:rPr lang="it-IT" sz="2000" dirty="0" smtClean="0"/>
              <a:t>(2)</a:t>
            </a:r>
            <a:endParaRPr lang="it-IT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600" b="1" dirty="0" smtClean="0">
                <a:sym typeface="Symbol"/>
              </a:rPr>
              <a:t>Importanza residuale della distinzione </a:t>
            </a:r>
            <a:r>
              <a:rPr lang="it-IT" sz="2600" b="1" i="1" dirty="0" smtClean="0">
                <a:sym typeface="Symbol"/>
              </a:rPr>
              <a:t>common </a:t>
            </a:r>
            <a:r>
              <a:rPr lang="it-IT" sz="2600" b="1" dirty="0" smtClean="0">
                <a:sym typeface="Symbol"/>
              </a:rPr>
              <a:t>law-</a:t>
            </a:r>
            <a:r>
              <a:rPr lang="it-IT" sz="2600" b="1" dirty="0" err="1" smtClean="0">
                <a:sym typeface="Symbol"/>
              </a:rPr>
              <a:t>civil</a:t>
            </a:r>
            <a:r>
              <a:rPr lang="it-IT" sz="2600" b="1" dirty="0" smtClean="0">
                <a:sym typeface="Symbol"/>
              </a:rPr>
              <a:t> law</a:t>
            </a:r>
          </a:p>
          <a:p>
            <a:pPr marL="0" indent="0">
              <a:buNone/>
            </a:pPr>
            <a:endParaRPr lang="it-IT" sz="2800" dirty="0" smtClean="0">
              <a:sym typeface="Symbol"/>
            </a:endParaRPr>
          </a:p>
          <a:p>
            <a:pPr marL="0" indent="0">
              <a:buNone/>
            </a:pPr>
            <a:r>
              <a:rPr lang="it-IT" sz="2800" b="1" dirty="0" smtClean="0">
                <a:sym typeface="Symbol"/>
              </a:rPr>
              <a:t>Definizione di forma di Stato</a:t>
            </a:r>
          </a:p>
          <a:p>
            <a:r>
              <a:rPr lang="it-IT" sz="2800" dirty="0" smtClean="0">
                <a:sym typeface="Symbol"/>
              </a:rPr>
              <a:t>«</a:t>
            </a:r>
            <a:r>
              <a:rPr lang="it-IT" sz="2800" dirty="0"/>
              <a:t>La forma di Stato dipende dalla gamma dei valori </a:t>
            </a:r>
            <a:r>
              <a:rPr lang="it-IT" sz="2800" dirty="0" smtClean="0"/>
              <a:t>etico-politici fondamentali </a:t>
            </a:r>
            <a:r>
              <a:rPr lang="it-IT" sz="2800" dirty="0"/>
              <a:t>che le classi dirigenti di una comunità statale </a:t>
            </a:r>
            <a:r>
              <a:rPr lang="it-IT" sz="2800" dirty="0" smtClean="0"/>
              <a:t>pongono a </a:t>
            </a:r>
            <a:r>
              <a:rPr lang="it-IT" sz="2800" dirty="0"/>
              <a:t>guida delle proprie scelte in materia di organizzazione </a:t>
            </a:r>
            <a:r>
              <a:rPr lang="it-IT" sz="2800" dirty="0" smtClean="0"/>
              <a:t>della </a:t>
            </a:r>
            <a:r>
              <a:rPr lang="it-IT" sz="2800" i="1" dirty="0" smtClean="0"/>
              <a:t>polis</a:t>
            </a:r>
            <a:r>
              <a:rPr lang="it-IT" sz="2800" dirty="0"/>
              <a:t>.</a:t>
            </a:r>
            <a:r>
              <a:rPr lang="it-IT" sz="2800" dirty="0" smtClean="0">
                <a:sym typeface="Symbol"/>
              </a:rPr>
              <a:t>»</a:t>
            </a:r>
          </a:p>
          <a:p>
            <a:endParaRPr lang="it-IT" sz="3100" b="1" dirty="0" smtClean="0">
              <a:sym typeface="Symbol"/>
            </a:endParaRPr>
          </a:p>
        </p:txBody>
      </p:sp>
      <p:cxnSp>
        <p:nvCxnSpPr>
          <p:cNvPr id="5" name="Connettore 1 4"/>
          <p:cNvCxnSpPr/>
          <p:nvPr/>
        </p:nvCxnSpPr>
        <p:spPr>
          <a:xfrm>
            <a:off x="395536" y="1484784"/>
            <a:ext cx="381642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38864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800" b="1" dirty="0" smtClean="0"/>
              <a:t>I maggiori contributi dell’analisi comparatistica alla conoscenza scientifica dei diritti costituzionali </a:t>
            </a:r>
            <a:r>
              <a:rPr lang="it-IT" sz="2000" dirty="0" smtClean="0"/>
              <a:t>(3)</a:t>
            </a:r>
            <a:endParaRPr lang="it-IT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it-IT" sz="2800" b="1" dirty="0" smtClean="0"/>
              <a:t>Collegamento tra forma di Stato e forma di governo</a:t>
            </a:r>
          </a:p>
          <a:p>
            <a:endParaRPr lang="it-IT" sz="2800" dirty="0" smtClean="0"/>
          </a:p>
          <a:p>
            <a:endParaRPr lang="it-IT" sz="2800" dirty="0" smtClean="0"/>
          </a:p>
          <a:p>
            <a:r>
              <a:rPr lang="it-IT" sz="2800" b="1" dirty="0" smtClean="0">
                <a:sym typeface="Symbol"/>
              </a:rPr>
              <a:t>Forma di Stato, forma di governo e divisione dei poteri, spostamento del baricentro verso gli esecutivi</a:t>
            </a:r>
            <a:endParaRPr lang="it-IT" sz="2800" b="1" dirty="0" smtClean="0"/>
          </a:p>
          <a:p>
            <a:pPr algn="just"/>
            <a:endParaRPr lang="it-IT" sz="1600" dirty="0" smtClean="0"/>
          </a:p>
        </p:txBody>
      </p:sp>
      <p:cxnSp>
        <p:nvCxnSpPr>
          <p:cNvPr id="5" name="Connettore 1 4"/>
          <p:cNvCxnSpPr/>
          <p:nvPr/>
        </p:nvCxnSpPr>
        <p:spPr>
          <a:xfrm>
            <a:off x="395536" y="1484784"/>
            <a:ext cx="381642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0567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800" b="1" dirty="0" smtClean="0"/>
              <a:t>I maggiori contributi dell’analisi comparatistica alla conoscenza scientifica dei diritti costituzionali </a:t>
            </a:r>
            <a:r>
              <a:rPr lang="it-IT" sz="2000" dirty="0" smtClean="0"/>
              <a:t>(4)</a:t>
            </a:r>
            <a:endParaRPr lang="it-IT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2800" b="1" dirty="0" smtClean="0">
              <a:sym typeface="Symbol"/>
            </a:endParaRPr>
          </a:p>
          <a:p>
            <a:pPr marL="0" indent="0">
              <a:buNone/>
            </a:pPr>
            <a:endParaRPr lang="it-IT" sz="2800" b="1" dirty="0">
              <a:sym typeface="Symbol"/>
            </a:endParaRPr>
          </a:p>
          <a:p>
            <a:r>
              <a:rPr lang="it-IT" sz="2800" b="1" dirty="0" smtClean="0">
                <a:sym typeface="Symbol"/>
              </a:rPr>
              <a:t>Divisione verticale dei poteri: tendenza federalistica con impulso centripeto</a:t>
            </a:r>
            <a:endParaRPr lang="it-IT" sz="2800" b="1" dirty="0" smtClean="0"/>
          </a:p>
        </p:txBody>
      </p:sp>
      <p:cxnSp>
        <p:nvCxnSpPr>
          <p:cNvPr id="5" name="Connettore 1 4"/>
          <p:cNvCxnSpPr/>
          <p:nvPr/>
        </p:nvCxnSpPr>
        <p:spPr>
          <a:xfrm>
            <a:off x="395536" y="1484784"/>
            <a:ext cx="381642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65735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800" b="1" dirty="0" smtClean="0"/>
              <a:t>I maggiori contributi dell’analisi comparatistica alla conoscenza scientifica dei diritti costituzionali </a:t>
            </a:r>
            <a:r>
              <a:rPr lang="it-IT" sz="2000" dirty="0" smtClean="0"/>
              <a:t>(5)</a:t>
            </a:r>
            <a:endParaRPr lang="it-IT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Autofit/>
          </a:bodyPr>
          <a:lstStyle/>
          <a:p>
            <a:pPr algn="just"/>
            <a:endParaRPr lang="it-IT" sz="2400" b="1" dirty="0" smtClean="0">
              <a:sym typeface="Symbol"/>
            </a:endParaRPr>
          </a:p>
          <a:p>
            <a:pPr algn="just"/>
            <a:r>
              <a:rPr lang="it-IT" sz="2400" b="1" dirty="0" smtClean="0">
                <a:sym typeface="Symbol"/>
              </a:rPr>
              <a:t>Diritti fondamentali della persona</a:t>
            </a:r>
            <a:endParaRPr lang="it-IT" sz="2400" b="1" dirty="0" smtClean="0"/>
          </a:p>
          <a:p>
            <a:pPr algn="just"/>
            <a:endParaRPr lang="it-IT" sz="2400" b="1" dirty="0" smtClean="0">
              <a:sym typeface="Symbol"/>
            </a:endParaRPr>
          </a:p>
          <a:p>
            <a:pPr algn="just"/>
            <a:r>
              <a:rPr lang="it-IT" sz="2400" b="1" dirty="0" smtClean="0">
                <a:sym typeface="Symbol"/>
              </a:rPr>
              <a:t>Nel campo dei diritti, importanza e ricchezza della giurisprudenza, specie costituzionale; Corti internazionali e sovranazionali; convergenza soluzioni e comune coscienza</a:t>
            </a:r>
            <a:endParaRPr lang="it-IT" sz="2400" b="1" dirty="0" smtClean="0"/>
          </a:p>
        </p:txBody>
      </p:sp>
      <p:cxnSp>
        <p:nvCxnSpPr>
          <p:cNvPr id="5" name="Connettore 1 4"/>
          <p:cNvCxnSpPr/>
          <p:nvPr/>
        </p:nvCxnSpPr>
        <p:spPr>
          <a:xfrm>
            <a:off x="395536" y="1484784"/>
            <a:ext cx="381642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75122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800" b="1" dirty="0" smtClean="0"/>
              <a:t>I maggiori contributi dell’analisi comparatistica alla conoscenza scientifica dei diritti costituzionali </a:t>
            </a:r>
            <a:r>
              <a:rPr lang="it-IT" sz="2000" dirty="0" smtClean="0"/>
              <a:t>(6)</a:t>
            </a:r>
            <a:endParaRPr lang="it-IT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Autofit/>
          </a:bodyPr>
          <a:lstStyle/>
          <a:p>
            <a:pPr algn="just"/>
            <a:endParaRPr lang="it-IT" sz="2800" b="1" dirty="0" smtClean="0">
              <a:sym typeface="Symbol"/>
            </a:endParaRPr>
          </a:p>
          <a:p>
            <a:pPr algn="just"/>
            <a:r>
              <a:rPr lang="it-IT" sz="2800" b="1" dirty="0" smtClean="0">
                <a:sym typeface="Symbol"/>
              </a:rPr>
              <a:t>Caratteri del processo di legittimità costituzionale e struttura delle Corti costituzionali</a:t>
            </a:r>
          </a:p>
          <a:p>
            <a:endParaRPr lang="it-IT" sz="2800" b="1" dirty="0" smtClean="0">
              <a:sym typeface="Symbol"/>
            </a:endParaRPr>
          </a:p>
          <a:p>
            <a:r>
              <a:rPr lang="it-IT" sz="2800" b="1" dirty="0" smtClean="0">
                <a:sym typeface="Symbol"/>
              </a:rPr>
              <a:t>Declino stato socialista e fascista, interesse per le ‘nuove democrazie’</a:t>
            </a:r>
          </a:p>
          <a:p>
            <a:endParaRPr lang="it-IT" sz="2800" b="1" dirty="0" smtClean="0"/>
          </a:p>
        </p:txBody>
      </p:sp>
      <p:cxnSp>
        <p:nvCxnSpPr>
          <p:cNvPr id="5" name="Connettore 1 4"/>
          <p:cNvCxnSpPr/>
          <p:nvPr/>
        </p:nvCxnSpPr>
        <p:spPr>
          <a:xfrm>
            <a:off x="395536" y="1484784"/>
            <a:ext cx="381642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05428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800" b="1" dirty="0" smtClean="0"/>
              <a:t>Valore storico-scientifico e valore pratico degli studi di diritto costituzionale comparato </a:t>
            </a:r>
            <a:r>
              <a:rPr lang="it-IT" sz="2000" dirty="0" smtClean="0"/>
              <a:t>(1)</a:t>
            </a:r>
            <a:endParaRPr lang="it-IT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Autofit/>
          </a:bodyPr>
          <a:lstStyle/>
          <a:p>
            <a:pPr algn="just"/>
            <a:endParaRPr lang="it-IT" sz="2800" b="1" dirty="0" smtClean="0">
              <a:sym typeface="Symbol"/>
            </a:endParaRPr>
          </a:p>
          <a:p>
            <a:pPr algn="just"/>
            <a:r>
              <a:rPr lang="it-IT" sz="2800" b="1" dirty="0" smtClean="0">
                <a:sym typeface="Symbol"/>
              </a:rPr>
              <a:t>Scopo degli studi comparatistici</a:t>
            </a:r>
          </a:p>
          <a:p>
            <a:endParaRPr lang="it-IT" sz="2800" b="1" dirty="0" smtClean="0">
              <a:sym typeface="Symbol"/>
            </a:endParaRPr>
          </a:p>
          <a:p>
            <a:r>
              <a:rPr lang="it-IT" sz="2800" b="1" dirty="0" smtClean="0">
                <a:sym typeface="Symbol"/>
              </a:rPr>
              <a:t>’Circolazione dei modelli’: una storia di successo</a:t>
            </a:r>
          </a:p>
        </p:txBody>
      </p:sp>
      <p:cxnSp>
        <p:nvCxnSpPr>
          <p:cNvPr id="5" name="Connettore 1 4"/>
          <p:cNvCxnSpPr/>
          <p:nvPr/>
        </p:nvCxnSpPr>
        <p:spPr>
          <a:xfrm>
            <a:off x="395536" y="1484784"/>
            <a:ext cx="381642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87168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269776"/>
            <a:ext cx="8229600" cy="1143000"/>
          </a:xfrm>
        </p:spPr>
        <p:txBody>
          <a:bodyPr>
            <a:noAutofit/>
          </a:bodyPr>
          <a:lstStyle/>
          <a:p>
            <a:r>
              <a:rPr lang="it-IT" sz="2800" b="1" dirty="0" smtClean="0"/>
              <a:t>Valore storico-scientifico e valore pratico degli studi di diritto costituzionale comparato </a:t>
            </a:r>
            <a:r>
              <a:rPr lang="it-IT" sz="2000" dirty="0" smtClean="0"/>
              <a:t>(2)</a:t>
            </a:r>
            <a:endParaRPr lang="it-IT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392488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it-IT" b="1" dirty="0" smtClean="0">
              <a:sym typeface="Symbol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it-IT" b="1" dirty="0" smtClean="0">
                <a:sym typeface="Symbol"/>
              </a:rPr>
              <a:t>Comparazione, scrittura di una nuova Costituzione e riforme costituzionali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it-IT" b="1" dirty="0" smtClean="0">
              <a:sym typeface="Symbol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it-IT" b="1" dirty="0" smtClean="0">
                <a:sym typeface="Symbol"/>
              </a:rPr>
              <a:t>Comparazione, Corti e convergenza giurisprudenze </a:t>
            </a:r>
          </a:p>
        </p:txBody>
      </p:sp>
      <p:cxnSp>
        <p:nvCxnSpPr>
          <p:cNvPr id="5" name="Connettore 1 4"/>
          <p:cNvCxnSpPr/>
          <p:nvPr/>
        </p:nvCxnSpPr>
        <p:spPr>
          <a:xfrm>
            <a:off x="395536" y="1484784"/>
            <a:ext cx="381642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18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779616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396700"/>
            <a:ext cx="8229600" cy="1143000"/>
          </a:xfrm>
        </p:spPr>
        <p:txBody>
          <a:bodyPr>
            <a:noAutofit/>
          </a:bodyPr>
          <a:lstStyle/>
          <a:p>
            <a:r>
              <a:rPr lang="it-IT" sz="2800" b="1" dirty="0" smtClean="0"/>
              <a:t>Valore storico-scientifico e valore pratico degli studi di diritto costituzionale comparato </a:t>
            </a:r>
            <a:r>
              <a:rPr lang="it-IT" sz="2000" dirty="0" smtClean="0"/>
              <a:t>(3)</a:t>
            </a:r>
            <a:endParaRPr lang="it-IT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772816"/>
            <a:ext cx="8435280" cy="4752528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it-IT" b="1" dirty="0" smtClean="0">
                <a:sym typeface="Symbol"/>
              </a:rPr>
              <a:t>La comparazione, le Corti e lo ‘speciale’ formante dottrina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it-IT" b="1" dirty="0" smtClean="0">
              <a:sym typeface="Symbol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it-IT" b="1" dirty="0" smtClean="0">
                <a:sym typeface="Symbol"/>
              </a:rPr>
              <a:t>La comparazione, lo ‘speciale’ formante dottrina e il rischio soggettivismo</a:t>
            </a:r>
          </a:p>
          <a:p>
            <a:pPr marL="0" indent="0" algn="r">
              <a:buNone/>
            </a:pPr>
            <a:r>
              <a:rPr lang="it-IT" sz="1800" u="sng" dirty="0" smtClean="0">
                <a:sym typeface="Symbol"/>
              </a:rPr>
              <a:t>…inoltre inevitabile tecnica del </a:t>
            </a:r>
            <a:r>
              <a:rPr lang="it-IT" sz="1800" i="1" u="sng" dirty="0" smtClean="0">
                <a:sym typeface="Symbol"/>
              </a:rPr>
              <a:t>cherry </a:t>
            </a:r>
            <a:r>
              <a:rPr lang="it-IT" sz="1800" i="1" u="sng" dirty="0" err="1" smtClean="0">
                <a:sym typeface="Symbol"/>
              </a:rPr>
              <a:t>picking</a:t>
            </a:r>
            <a:r>
              <a:rPr lang="it-IT" sz="1800" u="sng" dirty="0" smtClean="0">
                <a:sym typeface="Symbol"/>
              </a:rPr>
              <a:t>…</a:t>
            </a:r>
            <a:endParaRPr lang="it-IT" sz="1800" u="sng" dirty="0" smtClean="0">
              <a:sym typeface="Symbol"/>
            </a:endParaRPr>
          </a:p>
        </p:txBody>
      </p:sp>
      <p:cxnSp>
        <p:nvCxnSpPr>
          <p:cNvPr id="5" name="Connettore 1 4"/>
          <p:cNvCxnSpPr/>
          <p:nvPr/>
        </p:nvCxnSpPr>
        <p:spPr>
          <a:xfrm>
            <a:off x="395536" y="1556792"/>
            <a:ext cx="381642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19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13368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b="1" dirty="0" smtClean="0"/>
              <a:t>Gli ordinamenti statali contemporanei come oggetto di analisi comparatistica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Applicabilità del concetto di Stato </a:t>
            </a:r>
          </a:p>
          <a:p>
            <a:r>
              <a:rPr lang="it-IT" dirty="0" smtClean="0"/>
              <a:t>Lo Stato come invenzione della civiltà europea</a:t>
            </a:r>
          </a:p>
          <a:p>
            <a:r>
              <a:rPr lang="it-IT" dirty="0" smtClean="0"/>
              <a:t>Le forme contemporanee sono il prodotto di un’evoluzione storica: necessità di un’analisi diacronica (loro genesi e radici)</a:t>
            </a:r>
          </a:p>
          <a:p>
            <a:r>
              <a:rPr lang="it-IT" dirty="0" smtClean="0"/>
              <a:t>Stati che si aprono al diritto internazionale: intreccio di sistemi che non può essere ignorato</a:t>
            </a:r>
          </a:p>
          <a:p>
            <a:r>
              <a:rPr lang="it-IT" dirty="0" smtClean="0"/>
              <a:t>Costituzionalità o costituzionalismo a più livelli (multilivello)</a:t>
            </a:r>
          </a:p>
          <a:p>
            <a:pPr marL="0" indent="0">
              <a:buNone/>
            </a:pPr>
            <a:endParaRPr lang="it-IT" dirty="0" smtClean="0"/>
          </a:p>
          <a:p>
            <a:endParaRPr lang="it-IT" dirty="0"/>
          </a:p>
        </p:txBody>
      </p:sp>
      <p:cxnSp>
        <p:nvCxnSpPr>
          <p:cNvPr id="5" name="Connettore 1 4"/>
          <p:cNvCxnSpPr/>
          <p:nvPr/>
        </p:nvCxnSpPr>
        <p:spPr>
          <a:xfrm>
            <a:off x="395536" y="1484784"/>
            <a:ext cx="381642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8973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b="1" dirty="0" smtClean="0"/>
              <a:t>Una concezione realistica della costituzione e del diritto costituzionale </a:t>
            </a:r>
            <a:r>
              <a:rPr lang="it-IT" sz="2000" dirty="0" smtClean="0"/>
              <a:t>(1)</a:t>
            </a:r>
            <a:endParaRPr lang="it-IT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Utilizzo del termine costituzione</a:t>
            </a:r>
          </a:p>
          <a:p>
            <a:pPr lvl="1"/>
            <a:r>
              <a:rPr lang="it-IT" dirty="0"/>
              <a:t>i</a:t>
            </a:r>
            <a:r>
              <a:rPr lang="it-IT" dirty="0" smtClean="0"/>
              <a:t>n senso generico </a:t>
            </a:r>
          </a:p>
          <a:p>
            <a:pPr marL="457200" lvl="1" indent="0">
              <a:buNone/>
            </a:pPr>
            <a:endParaRPr lang="it-IT" dirty="0" smtClean="0">
              <a:solidFill>
                <a:srgbClr val="FF0000"/>
              </a:solidFill>
            </a:endParaRPr>
          </a:p>
          <a:p>
            <a:pPr lvl="1"/>
            <a:r>
              <a:rPr lang="it-IT" dirty="0" smtClean="0"/>
              <a:t>In senso più specifico come costituzione dello Stato incorporata in un documento scritto, solenne </a:t>
            </a:r>
            <a:r>
              <a:rPr lang="it-IT" dirty="0" smtClean="0"/>
              <a:t>e ‘rigido’ </a:t>
            </a:r>
          </a:p>
          <a:p>
            <a:pPr marL="457200" lvl="1" indent="0">
              <a:buNone/>
            </a:pPr>
            <a:endParaRPr lang="it-IT" dirty="0" smtClean="0">
              <a:solidFill>
                <a:srgbClr val="FF0000"/>
              </a:solidFill>
            </a:endParaRPr>
          </a:p>
          <a:p>
            <a:r>
              <a:rPr lang="it-IT" dirty="0" smtClean="0"/>
              <a:t> Esula dal campo di studio l’indagine delle teorie della decisione politica fondamentale o della Costituzione materiale</a:t>
            </a:r>
          </a:p>
          <a:p>
            <a:endParaRPr lang="it-IT" dirty="0"/>
          </a:p>
        </p:txBody>
      </p:sp>
      <p:cxnSp>
        <p:nvCxnSpPr>
          <p:cNvPr id="5" name="Connettore 1 4"/>
          <p:cNvCxnSpPr/>
          <p:nvPr/>
        </p:nvCxnSpPr>
        <p:spPr>
          <a:xfrm>
            <a:off x="395536" y="1484784"/>
            <a:ext cx="381642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872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b="1" dirty="0" smtClean="0"/>
              <a:t>Una concezione realistica della costituzione e del diritto costituzionale </a:t>
            </a:r>
            <a:r>
              <a:rPr lang="it-IT" sz="2000" dirty="0" smtClean="0"/>
              <a:t>(2)</a:t>
            </a:r>
            <a:endParaRPr lang="it-IT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it-IT" sz="3000" dirty="0" smtClean="0"/>
              <a:t>Oggetto di studio è certamente la Costituzione formale, prodotto dell’attività normativa costituente, però non solo … (cfr. infra)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it-IT" sz="3000" dirty="0" smtClean="0"/>
              <a:t>Genesi costituzioni: a seguito di una breve serie di eventi rivoluzionari o più spesso attraverso processi di maturazione lunghi </a:t>
            </a:r>
            <a:endParaRPr lang="it-IT" sz="1900" dirty="0" smtClean="0">
              <a:solidFill>
                <a:srgbClr val="FF0000"/>
              </a:solidFill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it-IT" sz="3000" dirty="0" smtClean="0"/>
              <a:t>Le costituzioni come realtà non statiche, come organismi viventi </a:t>
            </a:r>
            <a:endParaRPr lang="it-IT" sz="1900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it-IT" dirty="0" smtClean="0"/>
          </a:p>
          <a:p>
            <a:pPr algn="just"/>
            <a:endParaRPr lang="it-IT" dirty="0"/>
          </a:p>
        </p:txBody>
      </p:sp>
      <p:cxnSp>
        <p:nvCxnSpPr>
          <p:cNvPr id="5" name="Connettore 1 4"/>
          <p:cNvCxnSpPr/>
          <p:nvPr/>
        </p:nvCxnSpPr>
        <p:spPr>
          <a:xfrm>
            <a:off x="395536" y="1484784"/>
            <a:ext cx="381642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9061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b="1" dirty="0" smtClean="0"/>
              <a:t>Una concezione realistica della costituzione e del diritto costituzionale </a:t>
            </a:r>
            <a:r>
              <a:rPr lang="it-IT" sz="2000" dirty="0" smtClean="0"/>
              <a:t>(3)</a:t>
            </a:r>
            <a:endParaRPr lang="it-IT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it-IT" dirty="0" smtClean="0"/>
              <a:t>Analisi costituzionalistica a fianco di quella della storia della politica e della società.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it-IT" dirty="0" smtClean="0"/>
              <a:t>Tuttavia, c’è una distinzione essenziale: l’analisi costituzionalistica tiene al centro della propria osservazione «il fatto normativo come tale»</a:t>
            </a:r>
          </a:p>
          <a:p>
            <a:pPr algn="just"/>
            <a:r>
              <a:rPr lang="it-IT" dirty="0" smtClean="0"/>
              <a:t>Testi e contesti </a:t>
            </a:r>
            <a:endParaRPr lang="it-IT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it-IT" dirty="0" smtClean="0"/>
          </a:p>
          <a:p>
            <a:endParaRPr lang="it-IT" dirty="0"/>
          </a:p>
        </p:txBody>
      </p:sp>
      <p:cxnSp>
        <p:nvCxnSpPr>
          <p:cNvPr id="5" name="Connettore 1 4"/>
          <p:cNvCxnSpPr/>
          <p:nvPr/>
        </p:nvCxnSpPr>
        <p:spPr>
          <a:xfrm>
            <a:off x="395536" y="1484784"/>
            <a:ext cx="381642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7179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b="1" dirty="0" smtClean="0"/>
              <a:t>Una concezione realistica della costituzione e del diritto costituzionale </a:t>
            </a:r>
            <a:r>
              <a:rPr lang="it-IT" sz="2000" dirty="0" smtClean="0"/>
              <a:t>(4)</a:t>
            </a:r>
            <a:endParaRPr lang="it-IT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77500" lnSpcReduction="200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it-IT" sz="3100" dirty="0" smtClean="0"/>
              <a:t>Nello studio comparativo quello delle </a:t>
            </a:r>
            <a:r>
              <a:rPr lang="it-IT" sz="3100" u="sng" dirty="0" smtClean="0"/>
              <a:t>costituzioni </a:t>
            </a:r>
            <a:r>
              <a:rPr lang="it-IT" sz="3100" u="sng" dirty="0"/>
              <a:t>formali non</a:t>
            </a:r>
            <a:r>
              <a:rPr lang="it-IT" sz="3100" dirty="0"/>
              <a:t> </a:t>
            </a:r>
            <a:r>
              <a:rPr lang="it-IT" sz="3100" u="sng" dirty="0"/>
              <a:t>potrà essere</a:t>
            </a:r>
            <a:r>
              <a:rPr lang="it-IT" sz="3100" dirty="0"/>
              <a:t> </a:t>
            </a:r>
            <a:r>
              <a:rPr lang="it-IT" sz="3100" dirty="0" smtClean="0"/>
              <a:t>altro </a:t>
            </a:r>
            <a:r>
              <a:rPr lang="it-IT" sz="3100" u="sng" dirty="0" smtClean="0"/>
              <a:t>che </a:t>
            </a:r>
            <a:r>
              <a:rPr lang="it-IT" sz="3100" u="sng" dirty="0"/>
              <a:t>uno tra i vari momenti</a:t>
            </a:r>
            <a:r>
              <a:rPr lang="it-IT" sz="3100" dirty="0"/>
              <a:t> </a:t>
            </a:r>
            <a:r>
              <a:rPr lang="it-IT" sz="3100" dirty="0" smtClean="0"/>
              <a:t>da prendere </a:t>
            </a:r>
            <a:r>
              <a:rPr lang="it-IT" sz="3100" dirty="0"/>
              <a:t>in </a:t>
            </a:r>
            <a:r>
              <a:rPr lang="it-IT" sz="3100" dirty="0" smtClean="0"/>
              <a:t>esame.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it-IT" sz="3100" dirty="0" smtClean="0"/>
              <a:t>Devono essere considerati altri </a:t>
            </a:r>
            <a:r>
              <a:rPr lang="it-IT" sz="3100" b="1" u="sng" dirty="0" smtClean="0"/>
              <a:t>formanti</a:t>
            </a:r>
            <a:r>
              <a:rPr lang="it-IT" sz="3100" dirty="0" smtClean="0"/>
              <a:t> :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it-IT" sz="2900" dirty="0" smtClean="0"/>
              <a:t>la legislazione che intende attuare i principi della Costituzione formale,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it-IT" sz="2900" dirty="0" smtClean="0"/>
              <a:t>le prassi politiche degli organi costituzionali,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it-IT" sz="2900" dirty="0" smtClean="0"/>
              <a:t>le prassi degli organi amministrativi chiamati a rendere operativi profili essenziali del sistema,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it-IT" sz="2900" dirty="0" smtClean="0"/>
              <a:t>la dottrina dei giuristi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it-IT" sz="2900" dirty="0" smtClean="0"/>
              <a:t>e soprattutto «</a:t>
            </a:r>
            <a:r>
              <a:rPr lang="it-IT" sz="2900" u="sng" dirty="0" smtClean="0"/>
              <a:t>la giurisprudenza delle Corti </a:t>
            </a:r>
            <a:r>
              <a:rPr lang="it-IT" sz="2900" dirty="0" smtClean="0"/>
              <a:t>cui compete di fornire per tutti l’interpretazione vincolante dei principi della Costituzione, e nel farlo ne trasformano più o meno gradualmente, più o meno profondamente la portata»  </a:t>
            </a:r>
          </a:p>
          <a:p>
            <a:endParaRPr lang="it-IT" dirty="0"/>
          </a:p>
        </p:txBody>
      </p:sp>
      <p:cxnSp>
        <p:nvCxnSpPr>
          <p:cNvPr id="5" name="Connettore 1 4"/>
          <p:cNvCxnSpPr/>
          <p:nvPr/>
        </p:nvCxnSpPr>
        <p:spPr>
          <a:xfrm>
            <a:off x="395536" y="1484784"/>
            <a:ext cx="381642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0557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b="1" dirty="0" smtClean="0"/>
              <a:t>Una concezione realistica della costituzione e del diritto costituzionale </a:t>
            </a:r>
            <a:r>
              <a:rPr lang="it-IT" sz="2000" dirty="0" smtClean="0"/>
              <a:t>(5)</a:t>
            </a:r>
            <a:endParaRPr lang="it-IT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algn="just"/>
            <a:r>
              <a:rPr lang="it-IT" sz="2400" dirty="0" smtClean="0"/>
              <a:t>«Una </a:t>
            </a:r>
            <a:r>
              <a:rPr lang="it-IT" sz="2400" dirty="0"/>
              <a:t>concezione realistica del fenomeno giuridico </a:t>
            </a:r>
            <a:r>
              <a:rPr lang="it-IT" sz="2400" dirty="0" smtClean="0"/>
              <a:t>non può </a:t>
            </a:r>
            <a:r>
              <a:rPr lang="it-IT" sz="2400" dirty="0"/>
              <a:t>però ignorare che nel processo di </a:t>
            </a:r>
            <a:r>
              <a:rPr lang="it-IT" sz="2400" dirty="0" smtClean="0"/>
              <a:t>interpretazione-applicazione gli </a:t>
            </a:r>
            <a:r>
              <a:rPr lang="it-IT" sz="2400" dirty="0"/>
              <a:t>applicatori – in qualità di ulteriori «formanti» – </a:t>
            </a:r>
            <a:r>
              <a:rPr lang="it-IT" sz="2400" dirty="0" smtClean="0"/>
              <a:t>contribuiscono sempre </a:t>
            </a:r>
            <a:r>
              <a:rPr lang="it-IT" sz="2400" dirty="0"/>
              <a:t>a produrre sviluppi innovativi del diritto, e dunque </a:t>
            </a:r>
            <a:r>
              <a:rPr lang="it-IT" sz="2400" dirty="0" smtClean="0"/>
              <a:t>concor</a:t>
            </a:r>
            <a:r>
              <a:rPr lang="it-IT" sz="2400" dirty="0"/>
              <a:t>rono sempre a riplasmare progressivamente le strutture </a:t>
            </a:r>
            <a:r>
              <a:rPr lang="it-IT" sz="2400" dirty="0" smtClean="0"/>
              <a:t>fondamentali operative </a:t>
            </a:r>
            <a:r>
              <a:rPr lang="it-IT" sz="2400" dirty="0"/>
              <a:t>del </a:t>
            </a:r>
            <a:r>
              <a:rPr lang="it-IT" sz="2400" dirty="0" smtClean="0"/>
              <a:t>sistema».</a:t>
            </a:r>
            <a:endParaRPr lang="it-IT" sz="2400" dirty="0"/>
          </a:p>
        </p:txBody>
      </p:sp>
      <p:cxnSp>
        <p:nvCxnSpPr>
          <p:cNvPr id="5" name="Connettore 1 4"/>
          <p:cNvCxnSpPr/>
          <p:nvPr/>
        </p:nvCxnSpPr>
        <p:spPr>
          <a:xfrm>
            <a:off x="395536" y="1484784"/>
            <a:ext cx="381642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962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b="1" dirty="0" smtClean="0"/>
              <a:t>Il metodo della comparazione </a:t>
            </a:r>
            <a:r>
              <a:rPr lang="it-IT" sz="2000" dirty="0" smtClean="0"/>
              <a:t>(1)</a:t>
            </a:r>
            <a:endParaRPr lang="it-IT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Autofit/>
          </a:bodyPr>
          <a:lstStyle/>
          <a:p>
            <a:pPr algn="just"/>
            <a:r>
              <a:rPr lang="it-IT" sz="2400" dirty="0" smtClean="0"/>
              <a:t>Coinvolgimento di più sistemi costituzionali </a:t>
            </a:r>
          </a:p>
          <a:p>
            <a:pPr algn="just"/>
            <a:endParaRPr lang="it-IT" sz="2400" dirty="0" smtClean="0"/>
          </a:p>
          <a:p>
            <a:pPr algn="just"/>
            <a:r>
              <a:rPr lang="it-IT" sz="2400" dirty="0" smtClean="0"/>
              <a:t>Comparazione come strumento </a:t>
            </a:r>
            <a:r>
              <a:rPr lang="it-IT" sz="2400" dirty="0"/>
              <a:t>d’indagine universale e insostituibile nell’ambito </a:t>
            </a:r>
            <a:r>
              <a:rPr lang="it-IT" sz="2400" dirty="0" smtClean="0"/>
              <a:t>di qualsiasi </a:t>
            </a:r>
            <a:r>
              <a:rPr lang="it-IT" sz="2400" dirty="0"/>
              <a:t>studio dei fenomeni </a:t>
            </a:r>
            <a:r>
              <a:rPr lang="it-IT" sz="2400" dirty="0" smtClean="0"/>
              <a:t>giuridici. </a:t>
            </a:r>
            <a:endParaRPr lang="it-IT" sz="2400" dirty="0" smtClean="0">
              <a:solidFill>
                <a:srgbClr val="FF0000"/>
              </a:solidFill>
            </a:endParaRPr>
          </a:p>
          <a:p>
            <a:pPr algn="just"/>
            <a:endParaRPr lang="it-IT" sz="2400" dirty="0">
              <a:solidFill>
                <a:srgbClr val="FF0000"/>
              </a:solidFill>
            </a:endParaRPr>
          </a:p>
          <a:p>
            <a:pPr algn="just"/>
            <a:r>
              <a:rPr lang="it-IT" sz="2400" dirty="0" smtClean="0"/>
              <a:t>Comparazione con </a:t>
            </a:r>
            <a:r>
              <a:rPr lang="it-IT" sz="2400" dirty="0"/>
              <a:t>significato molto più limitato e </a:t>
            </a:r>
            <a:r>
              <a:rPr lang="it-IT" sz="2400" dirty="0" smtClean="0"/>
              <a:t>particolare: </a:t>
            </a:r>
            <a:r>
              <a:rPr lang="it-IT" sz="2400" i="1" dirty="0" smtClean="0"/>
              <a:t>confronto </a:t>
            </a:r>
            <a:r>
              <a:rPr lang="it-IT" sz="2400" i="1" dirty="0"/>
              <a:t>tra soluzioni normative adottate da </a:t>
            </a:r>
            <a:r>
              <a:rPr lang="it-IT" sz="2400" i="1" dirty="0" smtClean="0"/>
              <a:t>diversi ordinamenti </a:t>
            </a:r>
            <a:r>
              <a:rPr lang="it-IT" sz="2400" dirty="0" smtClean="0"/>
              <a:t>al </a:t>
            </a:r>
            <a:r>
              <a:rPr lang="it-IT" sz="2400" dirty="0"/>
              <a:t>fine di rilevare in quelle soluzioni l’eventuale </a:t>
            </a:r>
            <a:r>
              <a:rPr lang="it-IT" sz="2400" dirty="0" smtClean="0"/>
              <a:t>esistenza di </a:t>
            </a:r>
            <a:r>
              <a:rPr lang="it-IT" sz="2400" i="1" dirty="0"/>
              <a:t>reciproche affinità </a:t>
            </a:r>
            <a:r>
              <a:rPr lang="it-IT" sz="2400" dirty="0"/>
              <a:t>ovvero di </a:t>
            </a:r>
            <a:r>
              <a:rPr lang="it-IT" sz="2400" i="1" dirty="0"/>
              <a:t>divergenze </a:t>
            </a:r>
            <a:r>
              <a:rPr lang="it-IT" sz="2400" dirty="0"/>
              <a:t>e se del caso </a:t>
            </a:r>
            <a:r>
              <a:rPr lang="it-IT" sz="2400" dirty="0" smtClean="0"/>
              <a:t>ricondurle sotto </a:t>
            </a:r>
            <a:r>
              <a:rPr lang="it-IT" sz="2400" i="1" dirty="0"/>
              <a:t>figure classificatorie </a:t>
            </a:r>
            <a:r>
              <a:rPr lang="it-IT" sz="2400" i="1" dirty="0" smtClean="0"/>
              <a:t>comuni</a:t>
            </a:r>
            <a:r>
              <a:rPr lang="it-IT" sz="2400" dirty="0" smtClean="0"/>
              <a:t>.</a:t>
            </a:r>
            <a:endParaRPr lang="it-IT" sz="2400" dirty="0">
              <a:solidFill>
                <a:srgbClr val="FF0000"/>
              </a:solidFill>
            </a:endParaRPr>
          </a:p>
        </p:txBody>
      </p:sp>
      <p:cxnSp>
        <p:nvCxnSpPr>
          <p:cNvPr id="5" name="Connettore 1 4"/>
          <p:cNvCxnSpPr/>
          <p:nvPr/>
        </p:nvCxnSpPr>
        <p:spPr>
          <a:xfrm>
            <a:off x="395536" y="1484784"/>
            <a:ext cx="381642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9003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b="1" dirty="0" smtClean="0"/>
              <a:t>Il metodo della comparazione </a:t>
            </a:r>
            <a:r>
              <a:rPr lang="it-IT" sz="2000" dirty="0" smtClean="0"/>
              <a:t>(2)</a:t>
            </a:r>
            <a:endParaRPr lang="it-IT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1600" b="1" dirty="0" smtClean="0"/>
              <a:t>Micro e Macro comparazione</a:t>
            </a:r>
          </a:p>
          <a:p>
            <a:r>
              <a:rPr lang="it-IT" sz="1600" dirty="0" smtClean="0"/>
              <a:t>Specifici settori ovvero rami del diritto</a:t>
            </a:r>
          </a:p>
          <a:p>
            <a:pPr marL="0" indent="0">
              <a:buNone/>
            </a:pPr>
            <a:endParaRPr lang="it-IT" sz="1600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1600" b="1" dirty="0" smtClean="0"/>
              <a:t>Law in the books e Law in </a:t>
            </a:r>
            <a:r>
              <a:rPr lang="it-IT" sz="1600" b="1" dirty="0" err="1" smtClean="0"/>
              <a:t>action</a:t>
            </a:r>
            <a:endParaRPr lang="it-IT" sz="1600" b="1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it-IT" sz="1600" dirty="0" smtClean="0"/>
              <a:t>«Il </a:t>
            </a:r>
            <a:r>
              <a:rPr lang="it-IT" sz="1600" dirty="0"/>
              <a:t>confronto – nella logica del metodo comparatistico – </a:t>
            </a:r>
            <a:r>
              <a:rPr lang="it-IT" sz="1600" dirty="0" smtClean="0"/>
              <a:t>dovrà rilevare </a:t>
            </a:r>
            <a:r>
              <a:rPr lang="it-IT" sz="1600" dirty="0"/>
              <a:t>le somiglianze e rispettivamente le diversità presenti </a:t>
            </a:r>
            <a:r>
              <a:rPr lang="it-IT" sz="1600" dirty="0" smtClean="0"/>
              <a:t>innanzitutto nella </a:t>
            </a:r>
            <a:r>
              <a:rPr lang="it-IT" sz="1600" dirty="0"/>
              <a:t>formulazione semantica delle normative </a:t>
            </a:r>
            <a:r>
              <a:rPr lang="it-IT" sz="1600" dirty="0" smtClean="0"/>
              <a:t>proprie dei </a:t>
            </a:r>
            <a:r>
              <a:rPr lang="it-IT" sz="1600" dirty="0"/>
              <a:t>distinti </a:t>
            </a:r>
            <a:r>
              <a:rPr lang="it-IT" sz="1600" dirty="0" smtClean="0"/>
              <a:t>ordinamenti» (</a:t>
            </a:r>
            <a:r>
              <a:rPr lang="it-IT" sz="1600" i="1" dirty="0" smtClean="0"/>
              <a:t>Law in the books</a:t>
            </a:r>
            <a:r>
              <a:rPr lang="it-IT" sz="1600" dirty="0" smtClean="0"/>
              <a:t>).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it-IT" sz="1600" dirty="0" smtClean="0"/>
              <a:t>«Ma </a:t>
            </a:r>
            <a:r>
              <a:rPr lang="it-IT" sz="1600" dirty="0" smtClean="0">
                <a:sym typeface="Symbol"/>
              </a:rPr>
              <a:t></a:t>
            </a:r>
            <a:r>
              <a:rPr lang="it-IT" sz="1600" dirty="0" smtClean="0"/>
              <a:t>il confronto</a:t>
            </a:r>
            <a:r>
              <a:rPr lang="it-IT" sz="1600" dirty="0" smtClean="0">
                <a:sym typeface="Symbol"/>
              </a:rPr>
              <a:t></a:t>
            </a:r>
            <a:r>
              <a:rPr lang="it-IT" sz="1600" dirty="0">
                <a:sym typeface="Symbol"/>
              </a:rPr>
              <a:t> </a:t>
            </a:r>
            <a:r>
              <a:rPr lang="it-IT" sz="1600" dirty="0" smtClean="0"/>
              <a:t>dovrà</a:t>
            </a:r>
            <a:r>
              <a:rPr lang="it-IT" sz="1600" dirty="0"/>
              <a:t>, per condurre la comparazione a risultati soddisfacenti</a:t>
            </a:r>
            <a:r>
              <a:rPr lang="it-IT" sz="1600" dirty="0" smtClean="0"/>
              <a:t>, andare </a:t>
            </a:r>
            <a:r>
              <a:rPr lang="it-IT" sz="1600" dirty="0"/>
              <a:t>oltre l’analisi del «diritto dei libri» e guardare </a:t>
            </a:r>
            <a:r>
              <a:rPr lang="it-IT" sz="1600" dirty="0" smtClean="0"/>
              <a:t>all’operatività effettiva </a:t>
            </a:r>
            <a:r>
              <a:rPr lang="it-IT" sz="1600" dirty="0"/>
              <a:t>delle normative in sede di </a:t>
            </a:r>
            <a:r>
              <a:rPr lang="it-IT" sz="1600" dirty="0" smtClean="0"/>
              <a:t>attuazione» </a:t>
            </a:r>
            <a:r>
              <a:rPr lang="it-IT" sz="1600" dirty="0" smtClean="0"/>
              <a:t>(</a:t>
            </a:r>
            <a:r>
              <a:rPr lang="it-IT" sz="1600" i="1" dirty="0" smtClean="0"/>
              <a:t>Law in </a:t>
            </a:r>
            <a:r>
              <a:rPr lang="it-IT" sz="1600" i="1" dirty="0" err="1" smtClean="0"/>
              <a:t>action</a:t>
            </a:r>
            <a:r>
              <a:rPr lang="it-IT" sz="1600" dirty="0" smtClean="0"/>
              <a:t>).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it-IT" sz="1600" dirty="0" smtClean="0"/>
              <a:t>Nella prospettiva della </a:t>
            </a:r>
            <a:r>
              <a:rPr lang="it-IT" sz="1600" i="1" dirty="0"/>
              <a:t>L</a:t>
            </a:r>
            <a:r>
              <a:rPr lang="it-IT" sz="1600" i="1" dirty="0" smtClean="0"/>
              <a:t>aw in </a:t>
            </a:r>
            <a:r>
              <a:rPr lang="it-IT" sz="1600" i="1" dirty="0" err="1" smtClean="0"/>
              <a:t>action</a:t>
            </a:r>
            <a:r>
              <a:rPr lang="it-IT" sz="1600" i="1" dirty="0" smtClean="0"/>
              <a:t> </a:t>
            </a:r>
            <a:r>
              <a:rPr lang="it-IT" sz="1600" dirty="0" smtClean="0"/>
              <a:t>possono emergere i cd </a:t>
            </a:r>
            <a:r>
              <a:rPr lang="it-IT" sz="1600" b="1" u="sng" dirty="0" err="1" smtClean="0"/>
              <a:t>crittotipi</a:t>
            </a:r>
            <a:r>
              <a:rPr lang="it-IT" sz="1600" dirty="0" smtClean="0"/>
              <a:t> (norme regolative o fattori che rimangono ‘nascosti’).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it-IT" sz="1600" dirty="0" smtClean="0"/>
              <a:t>«</a:t>
            </a:r>
            <a:r>
              <a:rPr lang="it-IT" sz="1600" dirty="0"/>
              <a:t>E la comparazione </a:t>
            </a:r>
            <a:r>
              <a:rPr lang="it-IT" sz="1600" dirty="0" smtClean="0"/>
              <a:t>per essere </a:t>
            </a:r>
            <a:r>
              <a:rPr lang="it-IT" sz="1600" dirty="0"/>
              <a:t>completa dovrà infine anche indagare circa i </a:t>
            </a:r>
            <a:r>
              <a:rPr lang="it-IT" sz="1600" b="1" u="sng" dirty="0"/>
              <a:t>fini e i valori </a:t>
            </a:r>
            <a:r>
              <a:rPr lang="it-IT" sz="1600" dirty="0" smtClean="0"/>
              <a:t>che </a:t>
            </a:r>
            <a:r>
              <a:rPr lang="it-IT" sz="1600" dirty="0"/>
              <a:t>gli ordinamenti considerati intendevano </a:t>
            </a:r>
            <a:r>
              <a:rPr lang="it-IT" sz="1600" dirty="0" smtClean="0"/>
              <a:t>servire</a:t>
            </a:r>
            <a:r>
              <a:rPr lang="it-IT" sz="1600" dirty="0" smtClean="0"/>
              <a:t>»</a:t>
            </a:r>
            <a:endParaRPr lang="it-IT" sz="1600" dirty="0"/>
          </a:p>
          <a:p>
            <a:endParaRPr lang="it-IT" sz="1600" dirty="0">
              <a:solidFill>
                <a:srgbClr val="FF0000"/>
              </a:solidFill>
            </a:endParaRPr>
          </a:p>
        </p:txBody>
      </p:sp>
      <p:cxnSp>
        <p:nvCxnSpPr>
          <p:cNvPr id="5" name="Connettore 1 4"/>
          <p:cNvCxnSpPr/>
          <p:nvPr/>
        </p:nvCxnSpPr>
        <p:spPr>
          <a:xfrm>
            <a:off x="395536" y="1484784"/>
            <a:ext cx="381642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D66C-B400-4451-B94E-50F8A5D34745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96829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7501</TotalTime>
  <Words>1347</Words>
  <Application>Microsoft Office PowerPoint</Application>
  <PresentationFormat>Presentazione su schermo (4:3)</PresentationFormat>
  <Paragraphs>129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0" baseType="lpstr">
      <vt:lpstr>Tema di Office</vt:lpstr>
      <vt:lpstr>L’oggetto e il metodo</vt:lpstr>
      <vt:lpstr>Gli ordinamenti statali contemporanei come oggetto di analisi comparatistica</vt:lpstr>
      <vt:lpstr>Una concezione realistica della costituzione e del diritto costituzionale (1)</vt:lpstr>
      <vt:lpstr>Una concezione realistica della costituzione e del diritto costituzionale (2)</vt:lpstr>
      <vt:lpstr>Una concezione realistica della costituzione e del diritto costituzionale (3)</vt:lpstr>
      <vt:lpstr>Una concezione realistica della costituzione e del diritto costituzionale (4)</vt:lpstr>
      <vt:lpstr>Una concezione realistica della costituzione e del diritto costituzionale (5)</vt:lpstr>
      <vt:lpstr>Il metodo della comparazione (1)</vt:lpstr>
      <vt:lpstr>Il metodo della comparazione (2)</vt:lpstr>
      <vt:lpstr>Il metodo della comparazione (3)</vt:lpstr>
      <vt:lpstr>I maggiori contributi dell’analisi comparatistica alla conoscenza scientifica dei diritti costituzionali (1)</vt:lpstr>
      <vt:lpstr>I maggiori contributi dell’analisi comparatistica alla conoscenza scientifica dei diritti costituzionali (2)</vt:lpstr>
      <vt:lpstr>I maggiori contributi dell’analisi comparatistica alla conoscenza scientifica dei diritti costituzionali (3)</vt:lpstr>
      <vt:lpstr>I maggiori contributi dell’analisi comparatistica alla conoscenza scientifica dei diritti costituzionali (4)</vt:lpstr>
      <vt:lpstr>I maggiori contributi dell’analisi comparatistica alla conoscenza scientifica dei diritti costituzionali (5)</vt:lpstr>
      <vt:lpstr>I maggiori contributi dell’analisi comparatistica alla conoscenza scientifica dei diritti costituzionali (6)</vt:lpstr>
      <vt:lpstr>Valore storico-scientifico e valore pratico degli studi di diritto costituzionale comparato (1)</vt:lpstr>
      <vt:lpstr>Valore storico-scientifico e valore pratico degli studi di diritto costituzionale comparato (2)</vt:lpstr>
      <vt:lpstr>Valore storico-scientifico e valore pratico degli studi di diritto costituzionale comparato (3)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L’oggetto e il metodo</dc:title>
  <dc:creator>utente</dc:creator>
  <cp:lastModifiedBy>utente</cp:lastModifiedBy>
  <cp:revision>76</cp:revision>
  <cp:lastPrinted>2017-03-14T12:43:24Z</cp:lastPrinted>
  <dcterms:created xsi:type="dcterms:W3CDTF">2017-03-09T08:18:07Z</dcterms:created>
  <dcterms:modified xsi:type="dcterms:W3CDTF">2017-03-14T13:19:51Z</dcterms:modified>
</cp:coreProperties>
</file>