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27" r:id="rId3"/>
    <p:sldId id="257" r:id="rId4"/>
    <p:sldId id="287" r:id="rId5"/>
    <p:sldId id="331" r:id="rId6"/>
    <p:sldId id="341" r:id="rId7"/>
    <p:sldId id="337" r:id="rId8"/>
    <p:sldId id="348" r:id="rId9"/>
    <p:sldId id="349" r:id="rId10"/>
    <p:sldId id="351" r:id="rId11"/>
    <p:sldId id="343" r:id="rId12"/>
    <p:sldId id="352" r:id="rId13"/>
    <p:sldId id="353" r:id="rId14"/>
    <p:sldId id="354" r:id="rId15"/>
    <p:sldId id="355" r:id="rId16"/>
    <p:sldId id="356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712178"/>
    <a:srgbClr val="8089FF"/>
    <a:srgbClr val="2E3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1"/>
    <p:restoredTop sz="94146"/>
  </p:normalViewPr>
  <p:slideViewPr>
    <p:cSldViewPr snapToGrid="0">
      <p:cViewPr varScale="1">
        <p:scale>
          <a:sx n="118" d="100"/>
          <a:sy n="118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11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17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47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6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 24575,'-4'-5'0,"0"1"0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4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29:58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9:30:01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5AEF-C83F-624A-8ACF-FAE17F20E2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19/10/25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4.png"/><Relationship Id="rId7" Type="http://schemas.openxmlformats.org/officeDocument/2006/relationships/customXml" Target="../ink/ink21.xml"/><Relationship Id="rId12" Type="http://schemas.openxmlformats.org/officeDocument/2006/relationships/image" Target="../media/image1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customXml" Target="../ink/ink20.xml"/><Relationship Id="rId10" Type="http://schemas.openxmlformats.org/officeDocument/2006/relationships/customXml" Target="../ink/ink24.xml"/><Relationship Id="rId4" Type="http://schemas.openxmlformats.org/officeDocument/2006/relationships/customXml" Target="../ink/ink19.xml"/><Relationship Id="rId9" Type="http://schemas.openxmlformats.org/officeDocument/2006/relationships/customXml" Target="../ink/ink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14.png"/><Relationship Id="rId7" Type="http://schemas.openxmlformats.org/officeDocument/2006/relationships/customXml" Target="../ink/ink28.xml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customXml" Target="../ink/ink27.xml"/><Relationship Id="rId10" Type="http://schemas.openxmlformats.org/officeDocument/2006/relationships/customXml" Target="../ink/ink31.xml"/><Relationship Id="rId4" Type="http://schemas.openxmlformats.org/officeDocument/2006/relationships/customXml" Target="../ink/ink26.xml"/><Relationship Id="rId9" Type="http://schemas.openxmlformats.org/officeDocument/2006/relationships/customXml" Target="../ink/ink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14.png"/><Relationship Id="rId7" Type="http://schemas.openxmlformats.org/officeDocument/2006/relationships/customXml" Target="../ink/ink35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customXml" Target="../ink/ink34.xml"/><Relationship Id="rId10" Type="http://schemas.openxmlformats.org/officeDocument/2006/relationships/customXml" Target="../ink/ink38.xml"/><Relationship Id="rId4" Type="http://schemas.openxmlformats.org/officeDocument/2006/relationships/customXml" Target="../ink/ink33.xml"/><Relationship Id="rId9" Type="http://schemas.openxmlformats.org/officeDocument/2006/relationships/customXml" Target="../ink/ink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3" Type="http://schemas.openxmlformats.org/officeDocument/2006/relationships/image" Target="../media/image14.png"/><Relationship Id="rId7" Type="http://schemas.openxmlformats.org/officeDocument/2006/relationships/customXml" Target="../ink/ink42.xml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jpeg"/><Relationship Id="rId5" Type="http://schemas.openxmlformats.org/officeDocument/2006/relationships/customXml" Target="../ink/ink41.xml"/><Relationship Id="rId10" Type="http://schemas.openxmlformats.org/officeDocument/2006/relationships/customXml" Target="../ink/ink45.xml"/><Relationship Id="rId4" Type="http://schemas.openxmlformats.org/officeDocument/2006/relationships/customXml" Target="../ink/ink40.xml"/><Relationship Id="rId9" Type="http://schemas.openxmlformats.org/officeDocument/2006/relationships/customXml" Target="../ink/ink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7" Type="http://schemas.openxmlformats.org/officeDocument/2006/relationships/customXml" Target="../ink/ink6.xml"/><Relationship Id="rId12" Type="http://schemas.openxmlformats.org/officeDocument/2006/relationships/customXml" Target="../ink/ink10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5.xml"/><Relationship Id="rId11" Type="http://schemas.openxmlformats.org/officeDocument/2006/relationships/customXml" Target="../ink/ink9.xml"/><Relationship Id="rId5" Type="http://schemas.openxmlformats.org/officeDocument/2006/relationships/image" Target="../media/image8.png"/><Relationship Id="rId10" Type="http://schemas.openxmlformats.org/officeDocument/2006/relationships/customXml" Target="../ink/ink8.xml"/><Relationship Id="rId9" Type="http://schemas.openxmlformats.org/officeDocument/2006/relationships/customXml" Target="../ink/ink7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14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customXml" Target="../ink/ink13.xml"/><Relationship Id="rId10" Type="http://schemas.openxmlformats.org/officeDocument/2006/relationships/customXml" Target="../ink/ink17.xml"/><Relationship Id="rId4" Type="http://schemas.openxmlformats.org/officeDocument/2006/relationships/customXml" Target="../ink/ink12.xml"/><Relationship Id="rId9" Type="http://schemas.openxmlformats.org/officeDocument/2006/relationships/customXml" Target="../ink/ink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A83D-1E24-3C21-4698-CDA383EDA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it-IT" sz="5400" b="1" dirty="0">
                <a:solidFill>
                  <a:srgbClr val="C00000"/>
                </a:solidFill>
              </a:rPr>
              <a:t>2.1. Il mondo postbellico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CCCD7-0122-0B10-CBD5-BA48D8F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/>
            <a:endParaRPr lang="it-IT" dirty="0"/>
          </a:p>
          <a:p>
            <a:pPr algn="r"/>
            <a:r>
              <a:rPr lang="it-IT" sz="1500" dirty="0"/>
              <a:t>Storia contemporanea</a:t>
            </a:r>
          </a:p>
          <a:p>
            <a:pPr algn="r"/>
            <a:r>
              <a:rPr lang="it-IT" sz="1500" dirty="0"/>
              <a:t>Prof.ssa Maddalena Carli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84D5F-22F6-B09A-81C6-ADDA83004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1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000" y="5342611"/>
            <a:ext cx="504000" cy="504000"/>
          </a:xfrm>
          <a:prstGeom prst="rect">
            <a:avLst/>
          </a:prstGeom>
          <a:solidFill>
            <a:srgbClr val="941651"/>
          </a:solidFill>
        </p:spPr>
      </p:pic>
    </p:spTree>
    <p:extLst>
      <p:ext uri="{BB962C8B-B14F-4D97-AF65-F5344CB8AC3E}">
        <p14:creationId xmlns:p14="http://schemas.microsoft.com/office/powerpoint/2010/main" val="357905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796" y="53157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96" y="4371470"/>
                <a:ext cx="432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2636" y="44834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579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76" y="2468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59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319E55A-205B-136D-24B9-39F590A4B8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107" y="2505075"/>
            <a:ext cx="4887373" cy="3684588"/>
          </a:xfrm>
          <a:ln w="19050">
            <a:solidFill>
              <a:schemeClr val="accent2"/>
            </a:solidFill>
          </a:ln>
        </p:spPr>
      </p:pic>
      <p:pic>
        <p:nvPicPr>
          <p:cNvPr id="12" name="Segnaposto contenuto 4">
            <a:extLst>
              <a:ext uri="{FF2B5EF4-FFF2-40B4-BE49-F238E27FC236}">
                <a16:creationId xmlns:a16="http://schemas.microsoft.com/office/drawing/2014/main" id="{CA25A3BC-F915-C47F-5F00-418F5C6F6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23" y="2505075"/>
            <a:ext cx="4896516" cy="3684588"/>
          </a:xfr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2723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aris peace conference begins - archive, January 1919 | First world war  | The Guardian">
            <a:extLst>
              <a:ext uri="{FF2B5EF4-FFF2-40B4-BE49-F238E27FC236}">
                <a16:creationId xmlns:a16="http://schemas.microsoft.com/office/drawing/2014/main" id="{B680CD0A-1C2F-E2B3-1F5E-0AD946B8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000"/>
            <a:ext cx="4608000" cy="3456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is Peace Conference | History &amp; Results | Britannica">
            <a:extLst>
              <a:ext uri="{FF2B5EF4-FFF2-40B4-BE49-F238E27FC236}">
                <a16:creationId xmlns:a16="http://schemas.microsoft.com/office/drawing/2014/main" id="{DFD63FF7-870F-24BA-BB51-80CC85FD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00" y="0"/>
            <a:ext cx="7200000" cy="44415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9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L’Europa nel 1919</a:t>
            </a:r>
          </a:p>
        </p:txBody>
      </p:sp>
      <p:pic>
        <p:nvPicPr>
          <p:cNvPr id="2050" name="Picture 2" descr="Treaty of Versailles | Historical Atlas of Europe (28 June 1919) | Omniatlas">
            <a:extLst>
              <a:ext uri="{FF2B5EF4-FFF2-40B4-BE49-F238E27FC236}">
                <a16:creationId xmlns:a16="http://schemas.microsoft.com/office/drawing/2014/main" id="{E99335C1-851B-52DA-FCAC-5E17A7458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94" y="1690688"/>
            <a:ext cx="7211611" cy="4968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4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796" y="53157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96" y="4371470"/>
                <a:ext cx="432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2636" y="44834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579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76" y="2468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59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itolo 13">
            <a:extLst>
              <a:ext uri="{FF2B5EF4-FFF2-40B4-BE49-F238E27FC236}">
                <a16:creationId xmlns:a16="http://schemas.microsoft.com/office/drawing/2014/main" id="{3C9CDD24-C5F6-529A-5107-C847A6D2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Società delle nazioni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004BE1F-F752-AD69-F171-A5790584B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9525">
            <a:solidFill>
              <a:schemeClr val="accent2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“risoluzione delle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controversie internazionali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un’opera di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arbitrato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ricorrendo se necessario alle sanzioni e all’uso della forza”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riduzione degli armamenti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 di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autodeterminazione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popoli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arbitrato multilaterale</a:t>
            </a:r>
          </a:p>
          <a:p>
            <a:endParaRPr lang="it-IT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FBEAE112-59FF-D514-F6FA-B01A17FE1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Ginevra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(di tutti gli Stati membri).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Consiglio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(4, poi 6 membri permanenti: Gran Bretagna, Francia, Italia,  Giappone, Unione sovietica e Germania; poi 9 membri temporanei)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Segretariato generale permanente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 permanente di giustizia internazionale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dell’Aia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 internazionale del lavoro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9738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796" y="53157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96" y="4371470"/>
                <a:ext cx="432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2636" y="44834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579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76" y="2468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59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olo 3">
            <a:extLst>
              <a:ext uri="{FF2B5EF4-FFF2-40B4-BE49-F238E27FC236}">
                <a16:creationId xmlns:a16="http://schemas.microsoft.com/office/drawing/2014/main" id="{38B77A06-4697-7494-299A-AD64651C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genocidio degli Armeni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004BE1F-F752-AD69-F171-A5790584B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primo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genocidio “moderno”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lphaLcPeriod"/>
              <a:tabLst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pianificazione da parte dello Stato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(Giovani Turchi)</a:t>
            </a: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progetto ideologico globale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turchificazione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dello Stato)</a:t>
            </a: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vittime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 gruppo, definito in termini religiosi ed etnici e distrutto in quanto tale</a:t>
            </a:r>
          </a:p>
          <a:p>
            <a:endParaRPr lang="it-IT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FBEAE112-59FF-D514-F6FA-B01A17FE1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“questione armena”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questione regionale (gli armeni risiedono nelle regioni orientali dell’Impero)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 islamista di Abdul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Hahmed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 di una ‘cultura dell’omicidio’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“colpa generica” degli armeni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genocidio e la comunità internazionale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genocidio / negazione del genocidio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725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796" y="53157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96" y="4371470"/>
                <a:ext cx="432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2636" y="44834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579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76" y="2468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59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004BE1F-F752-AD69-F171-A5790584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«Legge temporanea di deportazione» (27 maggio 1915)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maggio/settembre 1915: operazioni di deportazione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settembre 1915: internamento dei superstiti nei campi di concentramento della Siria settentrionale e della Mesopotamia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vittime: tra un milione e un milione e cinquecentomila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negazionismo turco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memoria del genocidio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</p:txBody>
      </p:sp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1FD22A7E-C17A-DE6D-DE93-3D7F603BA3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244" y="2505075"/>
            <a:ext cx="4705100" cy="3684588"/>
          </a:xfr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0807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dopoguerra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b="1" dirty="0">
                <a:solidFill>
                  <a:srgbClr val="FF0000"/>
                </a:solidFill>
                <a:latin typeface="Times" pitchFamily="2" charset="0"/>
              </a:rPr>
              <a:t> entre-deux-guerres</a:t>
            </a:r>
            <a:r>
              <a:rPr lang="it-IT" dirty="0">
                <a:latin typeface="Times" pitchFamily="2" charset="0"/>
              </a:rPr>
              <a:t>: 1919-1939</a:t>
            </a:r>
          </a:p>
          <a:p>
            <a:endParaRPr lang="it-IT" dirty="0">
              <a:latin typeface="Times" pitchFamily="2" charset="0"/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it-IT" dirty="0">
                <a:latin typeface="Times" pitchFamily="2" charset="0"/>
              </a:rPr>
              <a:t>l’instabilità europea e 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(1919-1929)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it-IT" dirty="0">
                <a:latin typeface="Times" pitchFamily="2" charset="0"/>
              </a:rPr>
              <a:t>la crisi della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(1929-1933)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it-IT" dirty="0">
                <a:latin typeface="Times" pitchFamily="2" charset="0"/>
              </a:rPr>
              <a:t>verso la seconda guerra mondiale (1933-1939)</a:t>
            </a:r>
          </a:p>
        </p:txBody>
      </p:sp>
    </p:spTree>
    <p:extLst>
      <p:ext uri="{BB962C8B-B14F-4D97-AF65-F5344CB8AC3E}">
        <p14:creationId xmlns:p14="http://schemas.microsoft.com/office/powerpoint/2010/main" val="268474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265719-5715-EE45-B985-04908CF6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 postbellica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debiti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gli Stati Uniti (in Europa) e il Giappone (in Asia) per la ricostruzione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inflazione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riconversione dell’industria 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bellica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diminuzione dei salari 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tasso di occupazione 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(il problema della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mano d’opera femminile 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del reinserimento dei </a:t>
            </a:r>
            <a:r>
              <a:rPr lang="it-IT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 di guerra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aumento della conflittualità sociale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704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A09E66-6493-6F40-9798-DD7BEBD9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Entusiasmo postbellico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nuove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sociali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donna nuova, nuovo tipo di modello maschile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nuovi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make up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cinema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la nascita dello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system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trasformazione e l’autoconsapevolezza dei «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giovani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2206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37B19-2419-834A-8620-384A9C4F1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politica interna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Gran Bretagna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Irlanda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Francia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Italia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Germania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«biennio rosso» nell’Europa centrale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Unione Sovietica</a:t>
            </a:r>
          </a:p>
        </p:txBody>
      </p:sp>
    </p:spTree>
    <p:extLst>
      <p:ext uri="{BB962C8B-B14F-4D97-AF65-F5344CB8AC3E}">
        <p14:creationId xmlns:p14="http://schemas.microsoft.com/office/powerpoint/2010/main" val="280888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2B2E8B-927E-FAA5-2854-40B7D6401A01}"/>
              </a:ext>
            </a:extLst>
          </p:cNvPr>
          <p:cNvSpPr txBox="1"/>
          <p:nvPr/>
        </p:nvSpPr>
        <p:spPr>
          <a:xfrm>
            <a:off x="4548145" y="596424"/>
            <a:ext cx="3095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trattati di pace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1E69864-F6EF-8343-0D63-A0BF1CA09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C00000"/>
                </a:solidFill>
                <a:latin typeface="Times" pitchFamily="2" charset="0"/>
              </a:rPr>
              <a:t>18 gennaio 1919</a:t>
            </a:r>
            <a:r>
              <a:rPr lang="it-IT" dirty="0">
                <a:latin typeface="Times" pitchFamily="2" charset="0"/>
              </a:rPr>
              <a:t>: iniziano, presso la reggia di Versailles, i lavori del congresso di pace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latin typeface="Times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 ridisegnare la carta dell’Europa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0"/>
              <a:buChar char="Ø"/>
            </a:pPr>
            <a:endParaRPr lang="it-IT" dirty="0">
              <a:latin typeface="Times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protagonisti: </a:t>
            </a:r>
            <a:r>
              <a:rPr lang="it-IT" dirty="0" err="1">
                <a:solidFill>
                  <a:schemeClr val="accent2"/>
                </a:solidFill>
                <a:latin typeface="Times" pitchFamily="2" charset="0"/>
              </a:rPr>
              <a:t>W</a:t>
            </a:r>
            <a:r>
              <a:rPr lang="it-IT" dirty="0">
                <a:solidFill>
                  <a:schemeClr val="accent2"/>
                </a:solidFill>
                <a:latin typeface="Times" pitchFamily="2" charset="0"/>
              </a:rPr>
              <a:t>. Wilson</a:t>
            </a:r>
            <a:r>
              <a:rPr lang="it-IT" dirty="0">
                <a:latin typeface="Times" pitchFamily="2" charset="0"/>
              </a:rPr>
              <a:t>, </a:t>
            </a:r>
            <a:r>
              <a:rPr lang="it-IT" dirty="0">
                <a:solidFill>
                  <a:schemeClr val="accent2"/>
                </a:solidFill>
                <a:latin typeface="Times" pitchFamily="2" charset="0"/>
              </a:rPr>
              <a:t>G. Clemenceau</a:t>
            </a:r>
            <a:r>
              <a:rPr lang="it-IT" dirty="0">
                <a:latin typeface="Times" pitchFamily="2" charset="0"/>
              </a:rPr>
              <a:t>, </a:t>
            </a:r>
            <a:r>
              <a:rPr lang="it-IT" dirty="0">
                <a:solidFill>
                  <a:schemeClr val="accent2"/>
                </a:solidFill>
                <a:latin typeface="Times" pitchFamily="2" charset="0"/>
              </a:rPr>
              <a:t>Lloyd George</a:t>
            </a:r>
            <a:r>
              <a:rPr lang="it-IT" dirty="0">
                <a:latin typeface="Times" pitchFamily="2" charset="0"/>
              </a:rPr>
              <a:t>, </a:t>
            </a:r>
            <a:r>
              <a:rPr lang="it-IT" dirty="0">
                <a:solidFill>
                  <a:schemeClr val="accent2"/>
                </a:solidFill>
                <a:latin typeface="Times" pitchFamily="2" charset="0"/>
              </a:rPr>
              <a:t>V. E. Orlando</a:t>
            </a:r>
          </a:p>
          <a:p>
            <a:endParaRPr lang="it-IT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F4C2C61B-77FA-F6C4-55C8-01F958E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it-IT" dirty="0">
                <a:latin typeface="Times" pitchFamily="2" charset="0"/>
              </a:rPr>
              <a:t>posizione </a:t>
            </a:r>
            <a:r>
              <a:rPr lang="it-IT" dirty="0">
                <a:solidFill>
                  <a:srgbClr val="C00000"/>
                </a:solidFill>
                <a:latin typeface="Times" pitchFamily="2" charset="0"/>
              </a:rPr>
              <a:t>americana</a:t>
            </a:r>
            <a:r>
              <a:rPr lang="it-IT" dirty="0">
                <a:latin typeface="Times" pitchFamily="2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C00000"/>
                </a:solidFill>
                <a:latin typeface="Times" pitchFamily="2" charset="0"/>
              </a:rPr>
              <a:t>14 punti di Wilson</a:t>
            </a:r>
            <a:r>
              <a:rPr lang="it-IT" dirty="0">
                <a:latin typeface="Times" pitchFamily="2" charset="0"/>
              </a:rPr>
              <a:t>: libertà di commercio, riduzione degli armamenti, autodeterminazione dei popoli, formazione di una Società delle nazioni per la composizione delle controversie internazionali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latin typeface="Times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it-IT" dirty="0">
                <a:latin typeface="Times" pitchFamily="2" charset="0"/>
              </a:rPr>
              <a:t>posizione </a:t>
            </a:r>
            <a:r>
              <a:rPr lang="it-IT" dirty="0">
                <a:solidFill>
                  <a:srgbClr val="C00000"/>
                </a:solidFill>
                <a:latin typeface="Times" pitchFamily="2" charset="0"/>
              </a:rPr>
              <a:t>francese</a:t>
            </a:r>
            <a:r>
              <a:rPr lang="it-IT" dirty="0">
                <a:latin typeface="Times" pitchFamily="2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latin typeface="Times" pitchFamily="2" charset="0"/>
              </a:rPr>
              <a:t>annientamento e umiliazione della Germania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20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72FE1F-CF6E-AB40-5416-7833C9F87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1446415"/>
            <a:ext cx="8936182" cy="4680066"/>
          </a:xfrm>
          <a:noFill/>
          <a:ln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Trattato di Versailles </a:t>
            </a:r>
            <a:r>
              <a:rPr lang="it-IT" dirty="0">
                <a:latin typeface="Times" pitchFamily="2" charset="0"/>
              </a:rPr>
              <a:t>(28 giugno 1919) [Germania]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endParaRPr lang="it-IT" dirty="0">
              <a:latin typeface="Times" pitchFamily="2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Trattato di St. Germain en </a:t>
            </a:r>
            <a:r>
              <a:rPr lang="it-IT" dirty="0" err="1">
                <a:solidFill>
                  <a:srgbClr val="FF0000"/>
                </a:solidFill>
                <a:latin typeface="Times" pitchFamily="2" charset="0"/>
              </a:rPr>
              <a:t>Laye</a:t>
            </a: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it-IT" dirty="0">
                <a:latin typeface="Times" pitchFamily="2" charset="0"/>
              </a:rPr>
              <a:t>(10 settembre 1919) [Austria]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endParaRPr lang="it-IT" dirty="0">
              <a:latin typeface="Times" pitchFamily="2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Trattato di Neuilly </a:t>
            </a:r>
            <a:r>
              <a:rPr lang="it-IT" dirty="0">
                <a:latin typeface="Times" pitchFamily="2" charset="0"/>
              </a:rPr>
              <a:t>(27 novembre 1919) [Bulgaria]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endParaRPr lang="it-IT" dirty="0">
              <a:latin typeface="Times" pitchFamily="2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Trattato del Trianon </a:t>
            </a:r>
            <a:r>
              <a:rPr lang="it-IT" dirty="0">
                <a:latin typeface="Times" pitchFamily="2" charset="0"/>
              </a:rPr>
              <a:t>(4 giugno 1920) [Ungheria]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endParaRPr lang="it-IT" dirty="0">
              <a:latin typeface="Times" pitchFamily="2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Times" pitchFamily="2" charset="0"/>
              </a:rPr>
              <a:t>Trattato di Sèvres </a:t>
            </a:r>
            <a:r>
              <a:rPr lang="it-IT" dirty="0">
                <a:latin typeface="Times" pitchFamily="2" charset="0"/>
              </a:rPr>
              <a:t>(10 agosto 1920) [Impero ottomano]</a:t>
            </a:r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E379E"/>
              </a:buClr>
              <a:buNone/>
            </a:pPr>
            <a:endParaRPr lang="fr-FR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E379E"/>
              </a:buClr>
              <a:buFont typeface="Wingdings" pitchFamily="2" charset="2"/>
              <a:buChar char="Ø"/>
            </a:pPr>
            <a:endParaRPr lang="fr-FR" dirty="0"/>
          </a:p>
          <a:p>
            <a:pPr>
              <a:buClr>
                <a:srgbClr val="2E379E"/>
              </a:buClr>
              <a:buFont typeface="Wingdings" pitchFamily="2" charset="2"/>
              <a:buChar char="Ø"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70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801FE45F-0825-FC4D-A2B5-00B7E6B7F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472" y="1825625"/>
            <a:ext cx="8081056" cy="4351338"/>
          </a:xfr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602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7C525AF-B1C3-04C9-715A-206E0D873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66" y="2505075"/>
            <a:ext cx="4874230" cy="3684588"/>
          </a:xfrm>
          <a:ln w="19050">
            <a:solidFill>
              <a:schemeClr val="accent2"/>
            </a:solidFill>
          </a:ln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B1171482-6FC5-783F-F4C1-F5E8D2FD23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853" y="3429000"/>
            <a:ext cx="4646147" cy="3456000"/>
          </a:xfrm>
          <a:ln w="19050">
            <a:solidFill>
              <a:schemeClr val="accent2"/>
            </a:solidFill>
          </a:ln>
        </p:spPr>
      </p:pic>
      <p:pic>
        <p:nvPicPr>
          <p:cNvPr id="16" name="Segnaposto contenuto 4">
            <a:extLst>
              <a:ext uri="{FF2B5EF4-FFF2-40B4-BE49-F238E27FC236}">
                <a16:creationId xmlns:a16="http://schemas.microsoft.com/office/drawing/2014/main" id="{14612E6D-E1A8-E63B-0B1A-89C5A34105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238" y="0"/>
            <a:ext cx="4294762" cy="32400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45131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44852B-B3C3-8C58-B4AA-7F3CF0CD9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06" y="2505075"/>
            <a:ext cx="4885551" cy="3684588"/>
          </a:xfrm>
          <a:ln w="19050">
            <a:solidFill>
              <a:schemeClr val="accent2"/>
            </a:solidFill>
          </a:ln>
        </p:spPr>
      </p:pic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id="{BF87EC26-25F1-3596-87DB-55CC4AD172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669" y="2505075"/>
            <a:ext cx="4880249" cy="3684588"/>
          </a:xfrm>
          <a:ln w="19050"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E1AAF2E-ED22-068C-B97F-87A6EE3B537E}"/>
                  </a:ext>
                </a:extLst>
              </p14:cNvPr>
              <p14:cNvContentPartPr/>
              <p14:nvPr/>
            </p14:nvContentPartPr>
            <p14:xfrm>
              <a:off x="3700236" y="496763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E1AAF2E-ED22-068C-B97F-87A6EE3B53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2236" y="494999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2531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7A91108E-5255-BBFB-FDCC-C2E85875F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7041" y="2505075"/>
            <a:ext cx="4903281" cy="3684588"/>
          </a:xfrm>
          <a:ln w="19050">
            <a:solidFill>
              <a:schemeClr val="accent2"/>
            </a:solidFill>
          </a:ln>
        </p:spPr>
      </p:pic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18CB56E1-2C1F-98F2-DF35-AAC1F6927B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686" y="2505075"/>
            <a:ext cx="4892216" cy="3684588"/>
          </a:xfrm>
          <a:ln w="19050"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0076" y="1955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15FFF38A-97D3-243E-579C-9B0CCD266B90}"/>
                  </a:ext>
                </a:extLst>
              </p14:cNvPr>
              <p14:cNvContentPartPr/>
              <p14:nvPr/>
            </p14:nvContentPartPr>
            <p14:xfrm>
              <a:off x="2785476" y="533411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15FFF38A-97D3-243E-579C-9B0CCD266B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7836" y="531611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42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796" y="53161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5756" y="4371470"/>
                <a:ext cx="392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2996" y="44837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15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00276" y="2468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495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Segnaposto contenuto 4">
            <a:extLst>
              <a:ext uri="{FF2B5EF4-FFF2-40B4-BE49-F238E27FC236}">
                <a16:creationId xmlns:a16="http://schemas.microsoft.com/office/drawing/2014/main" id="{61EB1BF7-58E8-B301-8D91-1D31BAD76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23" y="2505075"/>
            <a:ext cx="4896516" cy="3684588"/>
          </a:xfrm>
          <a:ln w="19050">
            <a:solidFill>
              <a:schemeClr val="accent2"/>
            </a:solidFill>
          </a:ln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ADD507CB-6DEA-C53C-A26C-B531C4FBF7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959" y="2505075"/>
            <a:ext cx="4873669" cy="3684588"/>
          </a:xfr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086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14:cNvPr>
              <p14:cNvContentPartPr/>
              <p14:nvPr/>
            </p14:nvContentPartPr>
            <p14:xfrm>
              <a:off x="7747716" y="197315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D71747B-E6BA-79D8-9485-D9493B9201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716" y="19551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14:cNvPr>
              <p14:cNvContentPartPr/>
              <p14:nvPr/>
            </p14:nvContentPartPr>
            <p14:xfrm>
              <a:off x="3509796" y="533375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BE58F-D5A1-643C-803D-6283F5B1D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796" y="53157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14:cNvPr>
              <p14:cNvContentPartPr/>
              <p14:nvPr/>
            </p14:nvContentPartPr>
            <p14:xfrm>
              <a:off x="3063396" y="4389470"/>
              <a:ext cx="3600" cy="36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0AA2237-9678-78AB-3B72-C4D9AF1AE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96" y="4371470"/>
                <a:ext cx="432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14:cNvPr>
              <p14:cNvContentPartPr/>
              <p14:nvPr/>
            </p14:nvContentPartPr>
            <p14:xfrm>
              <a:off x="3210636" y="4501430"/>
              <a:ext cx="360" cy="3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4C68F-CE5C-64A2-B00A-0949220D0A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2636" y="44834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14:cNvPr>
              <p14:cNvContentPartPr/>
              <p14:nvPr/>
            </p14:nvContentPartPr>
            <p14:xfrm>
              <a:off x="4103796" y="4169870"/>
              <a:ext cx="360" cy="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7B4D1AA-2742-01C4-9C98-21F44EA251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5796" y="41518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14:cNvPr>
              <p14:cNvContentPartPr/>
              <p14:nvPr/>
            </p14:nvContentPartPr>
            <p14:xfrm>
              <a:off x="4218276" y="2486510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84FCA49-C48E-CCC7-D1BA-BEBCD2EAD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76" y="24685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14:cNvPr>
              <p14:cNvContentPartPr/>
              <p14:nvPr/>
            </p14:nvContentPartPr>
            <p14:xfrm>
              <a:off x="8812596" y="4402070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E7F2356-4044-CA47-B834-88F193EE55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596" y="438407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04778047-0016-C54D-9A44-75537764D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99" y="2505075"/>
            <a:ext cx="4889164" cy="3684588"/>
          </a:xfr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19827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</TotalTime>
  <Words>542</Words>
  <Application>Microsoft Macintosh PowerPoint</Application>
  <PresentationFormat>Widescreen</PresentationFormat>
  <Paragraphs>109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Times</vt:lpstr>
      <vt:lpstr>Times New Roman</vt:lpstr>
      <vt:lpstr>Wingdings</vt:lpstr>
      <vt:lpstr>Tema di Office</vt:lpstr>
      <vt:lpstr>2.1. Il mondo postbellico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L’Europa nel 1919</vt:lpstr>
      <vt:lpstr>Società delle nazioni</vt:lpstr>
      <vt:lpstr>Il genocidio degli Armeni</vt:lpstr>
      <vt:lpstr>Presentazione standard di PowerPoint</vt:lpstr>
      <vt:lpstr>Il dopoguerra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81</cp:revision>
  <dcterms:created xsi:type="dcterms:W3CDTF">2025-05-28T06:59:09Z</dcterms:created>
  <dcterms:modified xsi:type="dcterms:W3CDTF">2025-10-19T20:37:13Z</dcterms:modified>
</cp:coreProperties>
</file>