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303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56" r:id="rId15"/>
    <p:sldId id="257" r:id="rId16"/>
    <p:sldId id="304" r:id="rId17"/>
    <p:sldId id="305" r:id="rId18"/>
    <p:sldId id="306" r:id="rId19"/>
    <p:sldId id="307" r:id="rId20"/>
    <p:sldId id="309" r:id="rId21"/>
    <p:sldId id="308" r:id="rId22"/>
    <p:sldId id="258" r:id="rId23"/>
    <p:sldId id="259" r:id="rId24"/>
    <p:sldId id="260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866FD-1674-4B4D-BFBC-94970600F47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BA716C-4771-4245-810F-C5974ED5142A}">
      <dgm:prSet/>
      <dgm:spPr/>
      <dgm:t>
        <a:bodyPr/>
        <a:lstStyle/>
        <a:p>
          <a:r>
            <a:rPr lang="en-GB"/>
            <a:t>C</a:t>
          </a:r>
          <a:r>
            <a:rPr lang="en-US"/>
            <a:t>apitalismo e società industriale</a:t>
          </a:r>
        </a:p>
      </dgm:t>
    </dgm:pt>
    <dgm:pt modelId="{94836348-764A-41B5-8AEE-55ABB7FD61D5}" type="parTrans" cxnId="{DE06BC06-8EA4-4FF2-A5C6-9F73EC1EB77D}">
      <dgm:prSet/>
      <dgm:spPr/>
      <dgm:t>
        <a:bodyPr/>
        <a:lstStyle/>
        <a:p>
          <a:endParaRPr lang="en-US"/>
        </a:p>
      </dgm:t>
    </dgm:pt>
    <dgm:pt modelId="{19033C9F-B962-4BEE-BD4C-85890B07BEB3}" type="sibTrans" cxnId="{DE06BC06-8EA4-4FF2-A5C6-9F73EC1EB77D}">
      <dgm:prSet/>
      <dgm:spPr/>
      <dgm:t>
        <a:bodyPr/>
        <a:lstStyle/>
        <a:p>
          <a:endParaRPr lang="en-US"/>
        </a:p>
      </dgm:t>
    </dgm:pt>
    <dgm:pt modelId="{AF0F9AC7-EEA8-416E-8B28-1D1D8D0DD501}">
      <dgm:prSet/>
      <dgm:spPr/>
      <dgm:t>
        <a:bodyPr/>
        <a:lstStyle/>
        <a:p>
          <a:r>
            <a:rPr lang="en-GB"/>
            <a:t>D</a:t>
          </a:r>
          <a:r>
            <a:rPr lang="en-US"/>
            <a:t>emocrazia</a:t>
          </a:r>
        </a:p>
      </dgm:t>
    </dgm:pt>
    <dgm:pt modelId="{1AC7B4E6-7FD0-4CBD-B117-F63B17290146}" type="parTrans" cxnId="{F4D9DBC4-B71E-4E7C-B94E-6CEDF9D7F9D5}">
      <dgm:prSet/>
      <dgm:spPr/>
      <dgm:t>
        <a:bodyPr/>
        <a:lstStyle/>
        <a:p>
          <a:endParaRPr lang="en-US"/>
        </a:p>
      </dgm:t>
    </dgm:pt>
    <dgm:pt modelId="{A10A8781-7D8D-43C9-8672-3F7677FBD52E}" type="sibTrans" cxnId="{F4D9DBC4-B71E-4E7C-B94E-6CEDF9D7F9D5}">
      <dgm:prSet/>
      <dgm:spPr/>
      <dgm:t>
        <a:bodyPr/>
        <a:lstStyle/>
        <a:p>
          <a:endParaRPr lang="en-US"/>
        </a:p>
      </dgm:t>
    </dgm:pt>
    <dgm:pt modelId="{90D6879C-CAE0-49D9-8268-259B04AD7A09}">
      <dgm:prSet/>
      <dgm:spPr/>
      <dgm:t>
        <a:bodyPr/>
        <a:lstStyle/>
        <a:p>
          <a:r>
            <a:rPr lang="en-US"/>
            <a:t>Socio-culturale</a:t>
          </a:r>
        </a:p>
      </dgm:t>
    </dgm:pt>
    <dgm:pt modelId="{A2167133-2C02-4860-85CF-CBE8C2212189}" type="parTrans" cxnId="{68C78E7C-6D44-4A2F-A0F3-3BCD85D30098}">
      <dgm:prSet/>
      <dgm:spPr/>
      <dgm:t>
        <a:bodyPr/>
        <a:lstStyle/>
        <a:p>
          <a:endParaRPr lang="en-US"/>
        </a:p>
      </dgm:t>
    </dgm:pt>
    <dgm:pt modelId="{C99648ED-9D63-4BFE-A37D-63FD97F7AEF6}" type="sibTrans" cxnId="{68C78E7C-6D44-4A2F-A0F3-3BCD85D30098}">
      <dgm:prSet/>
      <dgm:spPr/>
      <dgm:t>
        <a:bodyPr/>
        <a:lstStyle/>
        <a:p>
          <a:endParaRPr lang="en-US"/>
        </a:p>
      </dgm:t>
    </dgm:pt>
    <dgm:pt modelId="{4AAFE79C-DE04-4348-B79A-DC76214C6AD9}">
      <dgm:prSet/>
      <dgm:spPr/>
      <dgm:t>
        <a:bodyPr/>
        <a:lstStyle/>
        <a:p>
          <a:r>
            <a:rPr lang="en-GB"/>
            <a:t>D</a:t>
          </a:r>
          <a:r>
            <a:rPr lang="en-US"/>
            <a:t>elle frontiere e dello stato-nazione</a:t>
          </a:r>
        </a:p>
      </dgm:t>
    </dgm:pt>
    <dgm:pt modelId="{E22B6D8B-7EFF-4A82-BDA5-C9FC6AD0D280}" type="parTrans" cxnId="{9BE4A86C-7A70-4E79-9771-1E4C15522608}">
      <dgm:prSet/>
      <dgm:spPr/>
      <dgm:t>
        <a:bodyPr/>
        <a:lstStyle/>
        <a:p>
          <a:endParaRPr lang="en-US"/>
        </a:p>
      </dgm:t>
    </dgm:pt>
    <dgm:pt modelId="{834D0743-F63B-46CB-A8AA-1A8E440D067A}" type="sibTrans" cxnId="{9BE4A86C-7A70-4E79-9771-1E4C15522608}">
      <dgm:prSet/>
      <dgm:spPr/>
      <dgm:t>
        <a:bodyPr/>
        <a:lstStyle/>
        <a:p>
          <a:endParaRPr lang="en-US"/>
        </a:p>
      </dgm:t>
    </dgm:pt>
    <dgm:pt modelId="{09F4179C-C81F-3D48-BAAE-2F9A45F2A7A3}" type="pres">
      <dgm:prSet presAssocID="{2CC866FD-1674-4B4D-BFBC-94970600F477}" presName="cycle" presStyleCnt="0">
        <dgm:presLayoutVars>
          <dgm:dir/>
          <dgm:resizeHandles val="exact"/>
        </dgm:presLayoutVars>
      </dgm:prSet>
      <dgm:spPr/>
    </dgm:pt>
    <dgm:pt modelId="{C8FDF707-1C90-4A42-89CC-6161DEB5650B}" type="pres">
      <dgm:prSet presAssocID="{C3BA716C-4771-4245-810F-C5974ED5142A}" presName="dummy" presStyleCnt="0"/>
      <dgm:spPr/>
    </dgm:pt>
    <dgm:pt modelId="{603A8AE2-E68C-9E4C-884F-03B03D2086CD}" type="pres">
      <dgm:prSet presAssocID="{C3BA716C-4771-4245-810F-C5974ED5142A}" presName="node" presStyleLbl="revTx" presStyleIdx="0" presStyleCnt="4">
        <dgm:presLayoutVars>
          <dgm:bulletEnabled val="1"/>
        </dgm:presLayoutVars>
      </dgm:prSet>
      <dgm:spPr/>
    </dgm:pt>
    <dgm:pt modelId="{4DDA5BE6-559D-BE4E-AD5F-C3649B4E218F}" type="pres">
      <dgm:prSet presAssocID="{19033C9F-B962-4BEE-BD4C-85890B07BEB3}" presName="sibTrans" presStyleLbl="node1" presStyleIdx="0" presStyleCnt="4"/>
      <dgm:spPr/>
    </dgm:pt>
    <dgm:pt modelId="{6E2E74F8-FF6C-FB4F-93BF-A3E10A876DEE}" type="pres">
      <dgm:prSet presAssocID="{AF0F9AC7-EEA8-416E-8B28-1D1D8D0DD501}" presName="dummy" presStyleCnt="0"/>
      <dgm:spPr/>
    </dgm:pt>
    <dgm:pt modelId="{CCC64D1B-A61A-E54C-9DB4-0D74D4121AC5}" type="pres">
      <dgm:prSet presAssocID="{AF0F9AC7-EEA8-416E-8B28-1D1D8D0DD501}" presName="node" presStyleLbl="revTx" presStyleIdx="1" presStyleCnt="4">
        <dgm:presLayoutVars>
          <dgm:bulletEnabled val="1"/>
        </dgm:presLayoutVars>
      </dgm:prSet>
      <dgm:spPr/>
    </dgm:pt>
    <dgm:pt modelId="{4BA4E510-79C2-B846-83AF-9BEFBA9CCCA6}" type="pres">
      <dgm:prSet presAssocID="{A10A8781-7D8D-43C9-8672-3F7677FBD52E}" presName="sibTrans" presStyleLbl="node1" presStyleIdx="1" presStyleCnt="4"/>
      <dgm:spPr/>
    </dgm:pt>
    <dgm:pt modelId="{BC0107EB-33DC-4541-B84D-26E6B2981B9F}" type="pres">
      <dgm:prSet presAssocID="{90D6879C-CAE0-49D9-8268-259B04AD7A09}" presName="dummy" presStyleCnt="0"/>
      <dgm:spPr/>
    </dgm:pt>
    <dgm:pt modelId="{FB258EAA-B79D-844A-8634-34712F1AC5F7}" type="pres">
      <dgm:prSet presAssocID="{90D6879C-CAE0-49D9-8268-259B04AD7A09}" presName="node" presStyleLbl="revTx" presStyleIdx="2" presStyleCnt="4">
        <dgm:presLayoutVars>
          <dgm:bulletEnabled val="1"/>
        </dgm:presLayoutVars>
      </dgm:prSet>
      <dgm:spPr/>
    </dgm:pt>
    <dgm:pt modelId="{31BF152C-48A5-D04E-8EF5-ED4FDC071950}" type="pres">
      <dgm:prSet presAssocID="{C99648ED-9D63-4BFE-A37D-63FD97F7AEF6}" presName="sibTrans" presStyleLbl="node1" presStyleIdx="2" presStyleCnt="4"/>
      <dgm:spPr/>
    </dgm:pt>
    <dgm:pt modelId="{B2B0CA2A-1058-4945-8B4B-66763E076B7E}" type="pres">
      <dgm:prSet presAssocID="{4AAFE79C-DE04-4348-B79A-DC76214C6AD9}" presName="dummy" presStyleCnt="0"/>
      <dgm:spPr/>
    </dgm:pt>
    <dgm:pt modelId="{9F066922-6253-BA4A-B870-91A934FDC9A1}" type="pres">
      <dgm:prSet presAssocID="{4AAFE79C-DE04-4348-B79A-DC76214C6AD9}" presName="node" presStyleLbl="revTx" presStyleIdx="3" presStyleCnt="4">
        <dgm:presLayoutVars>
          <dgm:bulletEnabled val="1"/>
        </dgm:presLayoutVars>
      </dgm:prSet>
      <dgm:spPr/>
    </dgm:pt>
    <dgm:pt modelId="{3784537C-6ACA-B04E-B7A7-85E63D07E606}" type="pres">
      <dgm:prSet presAssocID="{834D0743-F63B-46CB-A8AA-1A8E440D067A}" presName="sibTrans" presStyleLbl="node1" presStyleIdx="3" presStyleCnt="4"/>
      <dgm:spPr/>
    </dgm:pt>
  </dgm:ptLst>
  <dgm:cxnLst>
    <dgm:cxn modelId="{DE06BC06-8EA4-4FF2-A5C6-9F73EC1EB77D}" srcId="{2CC866FD-1674-4B4D-BFBC-94970600F477}" destId="{C3BA716C-4771-4245-810F-C5974ED5142A}" srcOrd="0" destOrd="0" parTransId="{94836348-764A-41B5-8AEE-55ABB7FD61D5}" sibTransId="{19033C9F-B962-4BEE-BD4C-85890B07BEB3}"/>
    <dgm:cxn modelId="{F502D43F-3EA9-3242-B790-14D53F87CF6C}" type="presOf" srcId="{2CC866FD-1674-4B4D-BFBC-94970600F477}" destId="{09F4179C-C81F-3D48-BAAE-2F9A45F2A7A3}" srcOrd="0" destOrd="0" presId="urn:microsoft.com/office/officeart/2005/8/layout/cycle1"/>
    <dgm:cxn modelId="{9BE4A86C-7A70-4E79-9771-1E4C15522608}" srcId="{2CC866FD-1674-4B4D-BFBC-94970600F477}" destId="{4AAFE79C-DE04-4348-B79A-DC76214C6AD9}" srcOrd="3" destOrd="0" parTransId="{E22B6D8B-7EFF-4A82-BDA5-C9FC6AD0D280}" sibTransId="{834D0743-F63B-46CB-A8AA-1A8E440D067A}"/>
    <dgm:cxn modelId="{98E0EB7A-85AA-E84B-BFB7-53746E03010E}" type="presOf" srcId="{19033C9F-B962-4BEE-BD4C-85890B07BEB3}" destId="{4DDA5BE6-559D-BE4E-AD5F-C3649B4E218F}" srcOrd="0" destOrd="0" presId="urn:microsoft.com/office/officeart/2005/8/layout/cycle1"/>
    <dgm:cxn modelId="{68C78E7C-6D44-4A2F-A0F3-3BCD85D30098}" srcId="{2CC866FD-1674-4B4D-BFBC-94970600F477}" destId="{90D6879C-CAE0-49D9-8268-259B04AD7A09}" srcOrd="2" destOrd="0" parTransId="{A2167133-2C02-4860-85CF-CBE8C2212189}" sibTransId="{C99648ED-9D63-4BFE-A37D-63FD97F7AEF6}"/>
    <dgm:cxn modelId="{3679C697-4100-5241-A7C0-5DF6751D2012}" type="presOf" srcId="{AF0F9AC7-EEA8-416E-8B28-1D1D8D0DD501}" destId="{CCC64D1B-A61A-E54C-9DB4-0D74D4121AC5}" srcOrd="0" destOrd="0" presId="urn:microsoft.com/office/officeart/2005/8/layout/cycle1"/>
    <dgm:cxn modelId="{6515D49B-C529-9748-962B-624D64D7953C}" type="presOf" srcId="{A10A8781-7D8D-43C9-8672-3F7677FBD52E}" destId="{4BA4E510-79C2-B846-83AF-9BEFBA9CCCA6}" srcOrd="0" destOrd="0" presId="urn:microsoft.com/office/officeart/2005/8/layout/cycle1"/>
    <dgm:cxn modelId="{B67A69B1-45E2-B242-9999-5380B68A4AF3}" type="presOf" srcId="{834D0743-F63B-46CB-A8AA-1A8E440D067A}" destId="{3784537C-6ACA-B04E-B7A7-85E63D07E606}" srcOrd="0" destOrd="0" presId="urn:microsoft.com/office/officeart/2005/8/layout/cycle1"/>
    <dgm:cxn modelId="{44E17ABA-01C0-CC42-91F7-B46D9FC27E32}" type="presOf" srcId="{C99648ED-9D63-4BFE-A37D-63FD97F7AEF6}" destId="{31BF152C-48A5-D04E-8EF5-ED4FDC071950}" srcOrd="0" destOrd="0" presId="urn:microsoft.com/office/officeart/2005/8/layout/cycle1"/>
    <dgm:cxn modelId="{F4D9DBC4-B71E-4E7C-B94E-6CEDF9D7F9D5}" srcId="{2CC866FD-1674-4B4D-BFBC-94970600F477}" destId="{AF0F9AC7-EEA8-416E-8B28-1D1D8D0DD501}" srcOrd="1" destOrd="0" parTransId="{1AC7B4E6-7FD0-4CBD-B117-F63B17290146}" sibTransId="{A10A8781-7D8D-43C9-8672-3F7677FBD52E}"/>
    <dgm:cxn modelId="{7CA6EACF-8352-D943-86F0-FE2E260F0E5A}" type="presOf" srcId="{C3BA716C-4771-4245-810F-C5974ED5142A}" destId="{603A8AE2-E68C-9E4C-884F-03B03D2086CD}" srcOrd="0" destOrd="0" presId="urn:microsoft.com/office/officeart/2005/8/layout/cycle1"/>
    <dgm:cxn modelId="{F99568E6-1AF6-8546-8C6F-61A19BB12384}" type="presOf" srcId="{90D6879C-CAE0-49D9-8268-259B04AD7A09}" destId="{FB258EAA-B79D-844A-8634-34712F1AC5F7}" srcOrd="0" destOrd="0" presId="urn:microsoft.com/office/officeart/2005/8/layout/cycle1"/>
    <dgm:cxn modelId="{815F71F9-E87F-2A48-9F95-B50C3349C9C4}" type="presOf" srcId="{4AAFE79C-DE04-4348-B79A-DC76214C6AD9}" destId="{9F066922-6253-BA4A-B870-91A934FDC9A1}" srcOrd="0" destOrd="0" presId="urn:microsoft.com/office/officeart/2005/8/layout/cycle1"/>
    <dgm:cxn modelId="{D7A89E6A-B836-F340-9237-338919BFA2F6}" type="presParOf" srcId="{09F4179C-C81F-3D48-BAAE-2F9A45F2A7A3}" destId="{C8FDF707-1C90-4A42-89CC-6161DEB5650B}" srcOrd="0" destOrd="0" presId="urn:microsoft.com/office/officeart/2005/8/layout/cycle1"/>
    <dgm:cxn modelId="{8768AB1C-1E0A-9248-BF56-5846647FE14A}" type="presParOf" srcId="{09F4179C-C81F-3D48-BAAE-2F9A45F2A7A3}" destId="{603A8AE2-E68C-9E4C-884F-03B03D2086CD}" srcOrd="1" destOrd="0" presId="urn:microsoft.com/office/officeart/2005/8/layout/cycle1"/>
    <dgm:cxn modelId="{7E713EB8-9CE7-1543-866D-EE3E2A4F5C82}" type="presParOf" srcId="{09F4179C-C81F-3D48-BAAE-2F9A45F2A7A3}" destId="{4DDA5BE6-559D-BE4E-AD5F-C3649B4E218F}" srcOrd="2" destOrd="0" presId="urn:microsoft.com/office/officeart/2005/8/layout/cycle1"/>
    <dgm:cxn modelId="{E8E4C230-2BED-C246-AF0C-2ACD17EA5CBB}" type="presParOf" srcId="{09F4179C-C81F-3D48-BAAE-2F9A45F2A7A3}" destId="{6E2E74F8-FF6C-FB4F-93BF-A3E10A876DEE}" srcOrd="3" destOrd="0" presId="urn:microsoft.com/office/officeart/2005/8/layout/cycle1"/>
    <dgm:cxn modelId="{33650281-E46C-C14E-A34B-7F853E125917}" type="presParOf" srcId="{09F4179C-C81F-3D48-BAAE-2F9A45F2A7A3}" destId="{CCC64D1B-A61A-E54C-9DB4-0D74D4121AC5}" srcOrd="4" destOrd="0" presId="urn:microsoft.com/office/officeart/2005/8/layout/cycle1"/>
    <dgm:cxn modelId="{91AD6F56-30EE-6841-8DCB-743FCCD8700E}" type="presParOf" srcId="{09F4179C-C81F-3D48-BAAE-2F9A45F2A7A3}" destId="{4BA4E510-79C2-B846-83AF-9BEFBA9CCCA6}" srcOrd="5" destOrd="0" presId="urn:microsoft.com/office/officeart/2005/8/layout/cycle1"/>
    <dgm:cxn modelId="{12B69EB5-4125-AC44-A1FF-9D88A76DAD01}" type="presParOf" srcId="{09F4179C-C81F-3D48-BAAE-2F9A45F2A7A3}" destId="{BC0107EB-33DC-4541-B84D-26E6B2981B9F}" srcOrd="6" destOrd="0" presId="urn:microsoft.com/office/officeart/2005/8/layout/cycle1"/>
    <dgm:cxn modelId="{2CC2E4BE-F113-9D43-B292-7964501908DD}" type="presParOf" srcId="{09F4179C-C81F-3D48-BAAE-2F9A45F2A7A3}" destId="{FB258EAA-B79D-844A-8634-34712F1AC5F7}" srcOrd="7" destOrd="0" presId="urn:microsoft.com/office/officeart/2005/8/layout/cycle1"/>
    <dgm:cxn modelId="{053C87B0-20E4-A548-B625-C81EBF0B47FC}" type="presParOf" srcId="{09F4179C-C81F-3D48-BAAE-2F9A45F2A7A3}" destId="{31BF152C-48A5-D04E-8EF5-ED4FDC071950}" srcOrd="8" destOrd="0" presId="urn:microsoft.com/office/officeart/2005/8/layout/cycle1"/>
    <dgm:cxn modelId="{1CDE8C2A-28B4-A34C-9723-D2016B37E38E}" type="presParOf" srcId="{09F4179C-C81F-3D48-BAAE-2F9A45F2A7A3}" destId="{B2B0CA2A-1058-4945-8B4B-66763E076B7E}" srcOrd="9" destOrd="0" presId="urn:microsoft.com/office/officeart/2005/8/layout/cycle1"/>
    <dgm:cxn modelId="{5D283E7C-2CDA-9147-94BA-BDCBD4AC6020}" type="presParOf" srcId="{09F4179C-C81F-3D48-BAAE-2F9A45F2A7A3}" destId="{9F066922-6253-BA4A-B870-91A934FDC9A1}" srcOrd="10" destOrd="0" presId="urn:microsoft.com/office/officeart/2005/8/layout/cycle1"/>
    <dgm:cxn modelId="{2F899488-6180-7543-B934-73198EACBB3F}" type="presParOf" srcId="{09F4179C-C81F-3D48-BAAE-2F9A45F2A7A3}" destId="{3784537C-6ACA-B04E-B7A7-85E63D07E60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A8AE2-E68C-9E4C-884F-03B03D2086CD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</a:t>
          </a:r>
          <a:r>
            <a:rPr lang="en-US" sz="2200" kern="1200"/>
            <a:t>apitalismo e società industriale</a:t>
          </a:r>
        </a:p>
      </dsp:txBody>
      <dsp:txXfrm>
        <a:off x="4674180" y="102284"/>
        <a:ext cx="1601316" cy="1601316"/>
      </dsp:txXfrm>
    </dsp:sp>
    <dsp:sp modelId="{4DDA5BE6-559D-BE4E-AD5F-C3649B4E218F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49018"/>
            <a:gd name="adj4" fmla="val 205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64D1B-A61A-E54C-9DB4-0D74D4121AC5}">
      <dsp:nvSpPr>
        <dsp:cNvPr id="0" name=""/>
        <dsp:cNvSpPr/>
      </dsp:nvSpPr>
      <dsp:spPr>
        <a:xfrm>
          <a:off x="4674180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</a:t>
          </a:r>
          <a:r>
            <a:rPr lang="en-US" sz="2200" kern="1200"/>
            <a:t>emocrazia</a:t>
          </a:r>
        </a:p>
      </dsp:txBody>
      <dsp:txXfrm>
        <a:off x="4674180" y="2822362"/>
        <a:ext cx="1601316" cy="1601316"/>
      </dsp:txXfrm>
    </dsp:sp>
    <dsp:sp modelId="{4BA4E510-79C2-B846-83AF-9BEFBA9CCCA6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949018"/>
            <a:gd name="adj4" fmla="val 43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58EAA-B79D-844A-8634-34712F1AC5F7}">
      <dsp:nvSpPr>
        <dsp:cNvPr id="0" name=""/>
        <dsp:cNvSpPr/>
      </dsp:nvSpPr>
      <dsp:spPr>
        <a:xfrm>
          <a:off x="1954103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Socio-culturale</a:t>
          </a:r>
        </a:p>
      </dsp:txBody>
      <dsp:txXfrm>
        <a:off x="1954103" y="2822362"/>
        <a:ext cx="1601316" cy="1601316"/>
      </dsp:txXfrm>
    </dsp:sp>
    <dsp:sp modelId="{31BF152C-48A5-D04E-8EF5-ED4FDC071950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1349018"/>
            <a:gd name="adj4" fmla="val 97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66922-6253-BA4A-B870-91A934FDC9A1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</a:t>
          </a:r>
          <a:r>
            <a:rPr lang="en-US" sz="2200" kern="1200"/>
            <a:t>elle frontiere e dello stato-nazione</a:t>
          </a:r>
        </a:p>
      </dsp:txBody>
      <dsp:txXfrm>
        <a:off x="1954103" y="102284"/>
        <a:ext cx="1601316" cy="1601316"/>
      </dsp:txXfrm>
    </dsp:sp>
    <dsp:sp modelId="{3784537C-6ACA-B04E-B7A7-85E63D07E606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6749018"/>
            <a:gd name="adj4" fmla="val 151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54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66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270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79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30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965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219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735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5070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05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51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9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48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33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nz7Ze71Pc0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5F2FBA65-9AF4-90A0-AFDE-17A2531CB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801" r="-1" b="6180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A4EE7D-906A-3688-416C-99B26021A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063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L’urto</a:t>
            </a:r>
            <a:r>
              <a:rPr lang="en-GB" sz="3600" i="1" dirty="0">
                <a:solidFill>
                  <a:schemeClr val="bg1"/>
                </a:solidFill>
                <a:effectLst/>
                <a:latin typeface="Helvetica" pitchFamily="2" charset="0"/>
              </a:rPr>
              <a:t> del </a:t>
            </a:r>
            <a:r>
              <a:rPr lang="en-GB" sz="36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globale</a:t>
            </a:r>
            <a:r>
              <a:rPr lang="en-GB" sz="3600" i="1" dirty="0">
                <a:solidFill>
                  <a:schemeClr val="bg1"/>
                </a:solidFill>
                <a:effectLst/>
                <a:latin typeface="Helvetica" pitchFamily="2" charset="0"/>
              </a:rPr>
              <a:t>: </a:t>
            </a:r>
            <a:r>
              <a:rPr lang="en-GB" sz="36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contestazione</a:t>
            </a:r>
            <a:r>
              <a:rPr lang="en-GB" sz="3600" i="1" dirty="0">
                <a:solidFill>
                  <a:schemeClr val="bg1"/>
                </a:solidFill>
                <a:effectLst/>
                <a:latin typeface="Helvetica" pitchFamily="2" charset="0"/>
              </a:rPr>
              <a:t> e </a:t>
            </a:r>
            <a:r>
              <a:rPr lang="en-GB" sz="36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crisi</a:t>
            </a:r>
            <a:r>
              <a:rPr lang="en-GB" sz="3600" i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GB" sz="36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nei</a:t>
            </a:r>
            <a:r>
              <a:rPr lang="en-GB" sz="3600" i="1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GB" sz="36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lunghi</a:t>
            </a:r>
            <a:r>
              <a:rPr lang="en-GB" sz="3600" i="1" dirty="0">
                <a:solidFill>
                  <a:schemeClr val="bg1"/>
                </a:solidFill>
                <a:effectLst/>
                <a:latin typeface="Helvetica" pitchFamily="2" charset="0"/>
              </a:rPr>
              <a:t> anni </a:t>
            </a:r>
            <a:r>
              <a:rPr lang="en-GB" sz="3600" i="1" dirty="0" err="1">
                <a:solidFill>
                  <a:schemeClr val="bg1"/>
                </a:solidFill>
                <a:effectLst/>
                <a:latin typeface="Helvetica" pitchFamily="2" charset="0"/>
              </a:rPr>
              <a:t>Settanta</a:t>
            </a:r>
            <a:r>
              <a:rPr lang="en-GB" sz="3600" i="1" dirty="0">
                <a:solidFill>
                  <a:schemeClr val="bg1"/>
                </a:solidFill>
                <a:effectLst/>
                <a:latin typeface="Helvetica" pitchFamily="2" charset="0"/>
              </a:rPr>
              <a:t> </a:t>
            </a:r>
            <a:br>
              <a:rPr lang="en-GB" sz="360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br>
              <a:rPr lang="en-GB" sz="360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br>
              <a:rPr lang="en-GB" sz="360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endParaRPr lang="en-IT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A181-AC3F-0E7F-464B-B68EBBD37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4599432"/>
            <a:ext cx="6858000" cy="1536192"/>
          </a:xfrm>
        </p:spPr>
        <p:txBody>
          <a:bodyPr>
            <a:normAutofit/>
          </a:bodyPr>
          <a:lstStyle/>
          <a:p>
            <a:endParaRPr lang="en-IT">
              <a:solidFill>
                <a:schemeClr val="bg1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ec1db285869f186ef1ca4ddaa47f9244--kennedy-assassination-robert-kenned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2" r="-1" b="17287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8360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10620bae373f4b3fde75e301bab44ea3--old-photos-carrier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2804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615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CvyItQ0WgAAdgf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r="5100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0444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a61d81d1642a5a966bf5b5a6393ce64d--black-power-salute-tommie-smit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3" r="-1" b="3187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3027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169089" y="891540"/>
            <a:ext cx="3442120" cy="157830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lang="en-IT" sz="35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Picture 90" descr="Linee astratte">
            <a:extLst>
              <a:ext uri="{FF2B5EF4-FFF2-40B4-BE49-F238E27FC236}">
                <a16:creationId xmlns:a16="http://schemas.microsoft.com/office/drawing/2014/main" id="{941A5EEF-7D5B-A8D3-5118-E178405FB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0" r="27868"/>
          <a:stretch/>
        </p:blipFill>
        <p:spPr>
          <a:xfrm>
            <a:off x="20" y="10"/>
            <a:ext cx="5124486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169089" y="2630161"/>
            <a:ext cx="3442118" cy="333248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1700" b="1" i="1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GB" sz="2400" b="1" i="1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2400" b="1" i="1" u="none" strike="noStrike" cap="none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GB" sz="2400" b="1" i="1" u="none" strike="noStrike" cap="none" dirty="0" err="1"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GB" sz="2400" b="1" i="1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i="1" u="none" strike="noStrike" cap="none" dirty="0" err="1">
                <a:latin typeface="Calibri"/>
                <a:ea typeface="Calibri"/>
                <a:cs typeface="Calibri"/>
                <a:sym typeface="Calibri"/>
              </a:rPr>
              <a:t>svolta</a:t>
            </a:r>
            <a:r>
              <a:rPr lang="en-GB" sz="2400" b="1" i="1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i="1" u="none" strike="noStrike" cap="none" dirty="0" err="1"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n-GB" sz="2400" b="1" i="1" u="none" strike="noStrike" cap="none" dirty="0">
                <a:latin typeface="Calibri"/>
                <a:ea typeface="Calibri"/>
                <a:cs typeface="Calibri"/>
                <a:sym typeface="Calibri"/>
              </a:rPr>
              <a:t> anni </a:t>
            </a:r>
            <a:r>
              <a:rPr lang="en-GB" sz="2400" b="1" i="1" u="none" strike="noStrike" cap="none" dirty="0" err="1">
                <a:latin typeface="Calibri"/>
                <a:ea typeface="Calibri"/>
                <a:cs typeface="Calibri"/>
                <a:sym typeface="Calibri"/>
              </a:rPr>
              <a:t>Settanta</a:t>
            </a:r>
            <a:r>
              <a:rPr lang="en-GB" sz="2400" b="1" i="1" u="none" strike="noStrike" cap="none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b="1" i="1" u="none" strike="noStrike" cap="none" dirty="0" err="1">
                <a:latin typeface="Calibri"/>
                <a:ea typeface="Calibri"/>
                <a:cs typeface="Calibri"/>
                <a:sym typeface="Calibri"/>
              </a:rPr>
              <a:t>Realismo</a:t>
            </a:r>
            <a:r>
              <a:rPr lang="en-GB" sz="2400" b="1" i="1" u="none" strike="noStrike" cap="none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400" b="1" i="1" u="none" strike="noStrike" cap="none" dirty="0" err="1">
                <a:latin typeface="Calibri"/>
                <a:ea typeface="Calibri"/>
                <a:cs typeface="Calibri"/>
                <a:sym typeface="Calibri"/>
              </a:rPr>
              <a:t>globalizzazione</a:t>
            </a:r>
            <a:r>
              <a:rPr lang="en-GB" sz="2400" b="1" i="1" u="none" strike="noStrike" cap="none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2400" b="1" i="1" u="none" strike="noStrike" cap="none" dirty="0" err="1">
                <a:latin typeface="Calibri"/>
                <a:ea typeface="Calibri"/>
                <a:cs typeface="Calibri"/>
                <a:sym typeface="Calibri"/>
              </a:rPr>
              <a:t>diritti</a:t>
            </a:r>
            <a:r>
              <a:rPr lang="en-GB" sz="2400" b="1" i="1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i="1" u="none" strike="noStrike" cap="none" dirty="0" err="1">
                <a:latin typeface="Calibri"/>
                <a:ea typeface="Calibri"/>
                <a:cs typeface="Calibri"/>
                <a:sym typeface="Calibri"/>
              </a:rPr>
              <a:t>umani</a:t>
            </a:r>
            <a:endParaRPr lang="en-GB" sz="2400" b="1" i="1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sz="17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500" b="1" i="0" u="none" strike="noStrike" cap="none">
                <a:latin typeface="Calibri"/>
                <a:ea typeface="Calibri"/>
                <a:cs typeface="Calibri"/>
                <a:sym typeface="Calibri"/>
              </a:rPr>
              <a:t>Struttura</a:t>
            </a:r>
            <a:endParaRPr lang="en-US" sz="35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836676" y="2481943"/>
            <a:ext cx="7626096" cy="369502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marR="0" lvl="0" indent="-139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sz="19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1900" b="0" i="0" u="none" strike="noStrike" cap="none">
                <a:latin typeface="Calibri"/>
                <a:ea typeface="Calibri"/>
                <a:cs typeface="Calibri"/>
                <a:sym typeface="Calibri"/>
              </a:rPr>
              <a:t>Gli anni Settanta: crisi?</a:t>
            </a:r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GB" sz="19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1900" b="0" i="0" u="none" strike="noStrike" cap="none">
                <a:latin typeface="Calibri"/>
                <a:ea typeface="Calibri"/>
                <a:cs typeface="Calibri"/>
                <a:sym typeface="Calibri"/>
              </a:rPr>
              <a:t>Svolta realista </a:t>
            </a:r>
            <a:endParaRPr lang="en-GB" sz="1900"/>
          </a:p>
          <a:p>
            <a:pPr marL="342900" marR="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sz="19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1900" b="0" i="0" u="none" strike="noStrike" cap="none">
                <a:latin typeface="Calibri"/>
                <a:ea typeface="Calibri"/>
                <a:cs typeface="Calibri"/>
                <a:sym typeface="Calibri"/>
              </a:rPr>
              <a:t>Nixon e Kissinger</a:t>
            </a:r>
            <a:endParaRPr lang="en-GB" sz="1900"/>
          </a:p>
          <a:p>
            <a:pPr marL="342900" marR="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sz="19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1900" b="0" i="0" u="none" strike="noStrike" cap="none">
                <a:latin typeface="Calibri"/>
                <a:ea typeface="Calibri"/>
                <a:cs typeface="Calibri"/>
                <a:sym typeface="Calibri"/>
              </a:rPr>
              <a:t>I limiti della svolta realista</a:t>
            </a:r>
            <a:endParaRPr lang="en-GB" sz="1900"/>
          </a:p>
          <a:p>
            <a:pPr marL="342900" marR="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sz="19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2FF2-B36A-FBC7-BF2A-772E38F1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4 crisi interconnesse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049E56F-3479-2FDA-D80F-6B1F7F88F696}"/>
              </a:ext>
            </a:extLst>
          </p:cNvPr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626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1F729-4CF4-35A5-1E8A-E0D067A2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T" sz="4700"/>
              <a:t>Crisi del capitalismo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28783-FD2C-4269-1CD6-9656BECFC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T" sz="1600" dirty="0">
                <a:latin typeface="Aptos" panose="020B0004020202020204" pitchFamily="34" charset="0"/>
              </a:rPr>
              <a:t>Cosa: </a:t>
            </a:r>
          </a:p>
          <a:p>
            <a:pPr marL="25400" indent="0">
              <a:lnSpc>
                <a:spcPct val="90000"/>
              </a:lnSpc>
              <a:buNone/>
            </a:pPr>
            <a:r>
              <a:rPr lang="en-IT" sz="1600" dirty="0">
                <a:latin typeface="Aptos" panose="020B0004020202020204" pitchFamily="34" charset="0"/>
              </a:rPr>
              <a:t>- Chiusura lungo ciclo di crescita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dirty="0">
                <a:latin typeface="Aptos" panose="020B0004020202020204" pitchFamily="34" charset="0"/>
                <a:ea typeface="Calibri" panose="020F0502020204030204" pitchFamily="34" charset="0"/>
              </a:rPr>
              <a:t>L</a:t>
            </a:r>
            <a:r>
              <a:rPr lang="it-IT" sz="16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unga parentesi di stagflazione, con la compresenza di alti livelli di inflazione e disoccupazione</a:t>
            </a:r>
            <a:r>
              <a:rPr lang="en-IT" sz="1600" dirty="0">
                <a:effectLst/>
                <a:latin typeface="Aptos" panose="020B00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IT" sz="1600" dirty="0">
              <a:effectLst/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IT" sz="1600" dirty="0">
                <a:latin typeface="Aptos" panose="020B0004020202020204" pitchFamily="34" charset="0"/>
              </a:rPr>
              <a:t>Cause?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forza delle rivendicazioni sindacali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dirty="0">
                <a:latin typeface="Aptos" panose="020B0004020202020204" pitchFamily="34" charset="0"/>
              </a:rPr>
              <a:t>Abbandono della stabilità monetaria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6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l’aumento globale del prezzo delle materie prime</a:t>
            </a:r>
            <a:r>
              <a:rPr lang="en-IT" sz="1600" dirty="0">
                <a:effectLst/>
                <a:latin typeface="Aptos" panose="020B00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sz="1600" dirty="0">
              <a:effectLst/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1600" dirty="0">
                <a:latin typeface="Aptos" panose="020B0004020202020204" pitchFamily="34" charset="0"/>
              </a:rPr>
              <a:t>Conseguenze?</a:t>
            </a:r>
          </a:p>
          <a:p>
            <a:pPr marL="25400" indent="0">
              <a:lnSpc>
                <a:spcPct val="90000"/>
              </a:lnSpc>
              <a:buNone/>
            </a:pPr>
            <a:r>
              <a:rPr lang="it-IT" sz="16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- Transizione da un sistema industriale fordista a uno postindustriale</a:t>
            </a:r>
            <a:endParaRPr lang="en-IT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4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B1ABB-0108-3F84-6FF0-50FA71D1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IT" sz="3500">
                <a:solidFill>
                  <a:srgbClr val="FFFFFF"/>
                </a:solidFill>
              </a:rPr>
              <a:t>Crisi della democrazia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4868F-140C-02B1-70B1-E0C48D55E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1107" y="326574"/>
            <a:ext cx="5423097" cy="607578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1800" dirty="0">
                <a:latin typeface="Aptos" panose="020B0004020202020204" pitchFamily="34" charset="0"/>
                <a:ea typeface="Calibri" panose="020F0502020204030204" pitchFamily="34" charset="0"/>
              </a:rPr>
              <a:t>Nuove generazioni: </a:t>
            </a:r>
            <a:r>
              <a:rPr lang="it-I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insoddisfazione per le promesse tradite di democrazia, miglioramento e giustizia sociale</a:t>
            </a:r>
          </a:p>
          <a:p>
            <a:pPr>
              <a:lnSpc>
                <a:spcPct val="90000"/>
              </a:lnSpc>
            </a:pPr>
            <a:r>
              <a:rPr lang="en-IT" sz="1800" dirty="0">
                <a:latin typeface="Aptos" panose="020B0004020202020204" pitchFamily="34" charset="0"/>
              </a:rPr>
              <a:t>Modernità del tempo presente</a:t>
            </a:r>
            <a:r>
              <a:rPr lang="it-IT" sz="1800" dirty="0">
                <a:latin typeface="Aptos" panose="020B0004020202020204" pitchFamily="34" charset="0"/>
              </a:rPr>
              <a:t>: </a:t>
            </a:r>
            <a:r>
              <a:rPr lang="it-I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accelerato, dominato dalla tecnologia, attraversato da nuove e laceranti fratture e disuguaglianze di genere, di razza, di classe </a:t>
            </a:r>
          </a:p>
          <a:p>
            <a:pPr>
              <a:lnSpc>
                <a:spcPct val="90000"/>
              </a:lnSpc>
            </a:pPr>
            <a:r>
              <a:rPr lang="it-IT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Cause: la crisi del sistema fordista e keynesiano; l’implosione degli imperi e l’esplosione di flussi migratori che misero al centro del terreno politico nuove questioni legate alla razza; la secolarizzazione delle società; la delegittimazione delle élites </a:t>
            </a:r>
            <a:r>
              <a:rPr lang="it-IT" sz="1800" dirty="0">
                <a:latin typeface="Aptos" panose="020B0004020202020204" pitchFamily="34" charset="0"/>
              </a:rPr>
              <a:t>Conseguenze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800" dirty="0">
                <a:latin typeface="Aptos" panose="020B0004020202020204" pitchFamily="34" charset="0"/>
              </a:rPr>
              <a:t>Minor influenza mondo rurale e operaio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800" dirty="0">
                <a:latin typeface="Aptos" panose="020B0004020202020204" pitchFamily="34" charset="0"/>
              </a:rPr>
              <a:t>Crisi dei partiti di massa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800" dirty="0">
                <a:latin typeface="Aptos" panose="020B0004020202020204" pitchFamily="34" charset="0"/>
              </a:rPr>
              <a:t>Crisi DC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800" dirty="0">
                <a:latin typeface="Aptos" panose="020B0004020202020204" pitchFamily="34" charset="0"/>
              </a:rPr>
              <a:t>Nuove sensibilità politiche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1800" dirty="0">
                <a:latin typeface="Aptos" panose="020B0004020202020204" pitchFamily="34" charset="0"/>
              </a:rPr>
              <a:t>Democrazia: partecipazione diretta</a:t>
            </a:r>
            <a:endParaRPr lang="en-IT" sz="1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75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80234-7FBE-20D6-038F-C1004846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r>
              <a:rPr lang="en-IT" sz="4300"/>
              <a:t>Crisi socio-culturale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60179-09EF-9007-6BF8-2896FC6E6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pPr marL="25400" indent="0">
              <a:lnSpc>
                <a:spcPct val="90000"/>
              </a:lnSpc>
              <a:buNone/>
            </a:pPr>
            <a:r>
              <a:rPr lang="en-IT" sz="16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“</a:t>
            </a:r>
            <a:r>
              <a:rPr lang="it-IT" sz="16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Navi che affondano, edifici che bruciano, attacchi di squali, invasioni di zombi, e varie altre tragedie e disastri»</a:t>
            </a:r>
            <a:r>
              <a:rPr lang="en-IT" sz="1600">
                <a:latin typeface="Aptos" panose="020B0004020202020204" pitchFamily="34" charset="0"/>
                <a:ea typeface="Calibri" panose="020F0502020204030204" pitchFamily="34" charset="0"/>
              </a:rPr>
              <a:t>, </a:t>
            </a:r>
            <a:r>
              <a:rPr lang="it-IT" sz="160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William Graebner</a:t>
            </a:r>
            <a:r>
              <a:rPr lang="en-IT" sz="1600">
                <a:effectLst/>
                <a:latin typeface="Aptos" panose="020B0004020202020204" pitchFamily="34" charset="0"/>
              </a:rPr>
              <a:t> </a:t>
            </a:r>
          </a:p>
          <a:p>
            <a:pPr marL="25400" indent="0">
              <a:lnSpc>
                <a:spcPct val="90000"/>
              </a:lnSpc>
              <a:buNone/>
            </a:pPr>
            <a:r>
              <a:rPr lang="en-IT" sz="1600">
                <a:latin typeface="Aptos" panose="020B0004020202020204" pitchFamily="34" charset="0"/>
              </a:rPr>
              <a:t>”Me decade”</a:t>
            </a:r>
          </a:p>
          <a:p>
            <a:pPr marL="25400" indent="0">
              <a:lnSpc>
                <a:spcPct val="90000"/>
              </a:lnSpc>
              <a:buNone/>
            </a:pPr>
            <a:r>
              <a:rPr lang="en-IT" sz="1600">
                <a:latin typeface="Aptos" panose="020B0004020202020204" pitchFamily="34" charset="0"/>
              </a:rPr>
              <a:t>Cultura della sperimentazione</a:t>
            </a:r>
          </a:p>
          <a:p>
            <a:pPr marL="25400" indent="0">
              <a:lnSpc>
                <a:spcPct val="90000"/>
              </a:lnSpc>
              <a:buNone/>
            </a:pPr>
            <a:r>
              <a:rPr lang="en-IT" sz="1600">
                <a:latin typeface="Aptos" panose="020B0004020202020204" pitchFamily="34" charset="0"/>
              </a:rPr>
              <a:t>Articolazione dell’attivismo anni ‘60</a:t>
            </a:r>
          </a:p>
          <a:p>
            <a:pPr marL="25400" indent="0">
              <a:lnSpc>
                <a:spcPct val="90000"/>
              </a:lnSpc>
              <a:buNone/>
            </a:pPr>
            <a:endParaRPr lang="en-IT" sz="160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00CCC-0061-FEC8-8603-68FE37C37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1193137"/>
            <a:ext cx="5177790" cy="44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ab32ea64503104c1a1d29f9ea65fde9e---years-apollo-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7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82429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4E87D7-B15E-1F3D-CE29-6180AAC9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1" y="2429898"/>
            <a:ext cx="3557245" cy="19920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51BE522-4058-7F75-C09E-0C8ABF00F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30" y="2242446"/>
            <a:ext cx="3546011" cy="23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F78BC-7A3E-B45B-EC57-3DC4C213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IT" sz="3500"/>
              <a:t>Crisi delle frontiere e dello stato-nazione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65D78-2FEA-33C8-E65F-659BEEF3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 dirty="0">
                <a:latin typeface="Aptos" panose="020B0004020202020204" pitchFamily="34" charset="0"/>
              </a:rPr>
              <a:t>S</a:t>
            </a:r>
            <a:r>
              <a:rPr lang="en-IT" sz="1900" dirty="0">
                <a:latin typeface="Aptos" panose="020B0004020202020204" pitchFamily="34" charset="0"/>
              </a:rPr>
              <a:t>viluppi tecnologici – il mondo si “restringe”</a:t>
            </a:r>
          </a:p>
          <a:p>
            <a:pPr>
              <a:lnSpc>
                <a:spcPct val="90000"/>
              </a:lnSpc>
            </a:pPr>
            <a:endParaRPr lang="en-IT" sz="1900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19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Relativizzazione della centralità dello schema bipolare e degli apparati militari e di sicurezza squisitamente nazionali:</a:t>
            </a:r>
            <a:r>
              <a:rPr lang="en-IT" sz="1900" dirty="0">
                <a:effectLst/>
                <a:latin typeface="Aptos" panose="020B0004020202020204" pitchFamily="34" charset="0"/>
              </a:rPr>
              <a:t> </a:t>
            </a:r>
            <a:r>
              <a:rPr lang="it-IT" sz="19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decolonizzazione; il processo di distensione e il raggiungimento dell’interdipendenza strategica tra le due super potenze; la progressiva ascesa di centri di poteri altri rispetto a quello americano e sovietico – la Comunità Europea e il Giappone in primis</a:t>
            </a:r>
          </a:p>
          <a:p>
            <a:pPr>
              <a:lnSpc>
                <a:spcPct val="90000"/>
              </a:lnSpc>
            </a:pPr>
            <a:endParaRPr lang="it-IT" sz="19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sz="1900" dirty="0">
                <a:latin typeface="Aptos" panose="020B0004020202020204" pitchFamily="34" charset="0"/>
              </a:rPr>
              <a:t>Nuove sensibilità rispetto a problemi transnazionali: ambiente, diritti umani </a:t>
            </a:r>
            <a:endParaRPr lang="en-IT" sz="19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169089" y="891540"/>
            <a:ext cx="3442120" cy="157830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500" b="1" i="0" u="none" strike="noStrike" cap="none">
                <a:latin typeface="Calibri"/>
                <a:ea typeface="Calibri"/>
                <a:cs typeface="Calibri"/>
                <a:sym typeface="Calibri"/>
              </a:rPr>
              <a:t>Domanda</a:t>
            </a:r>
            <a:endParaRPr lang="en-US" sz="3500"/>
          </a:p>
        </p:txBody>
      </p:sp>
      <p:pic>
        <p:nvPicPr>
          <p:cNvPr id="103" name="Picture 102" descr="Molti punti interrogativi su sfondo nero">
            <a:extLst>
              <a:ext uri="{FF2B5EF4-FFF2-40B4-BE49-F238E27FC236}">
                <a16:creationId xmlns:a16="http://schemas.microsoft.com/office/drawing/2014/main" id="{43F4CE15-24AC-8E79-A7D2-5B3369D9F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18" r="2" b="2"/>
          <a:stretch/>
        </p:blipFill>
        <p:spPr>
          <a:xfrm>
            <a:off x="20" y="10"/>
            <a:ext cx="5124486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5169089" y="2630161"/>
            <a:ext cx="3442118" cy="333248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GB" sz="1700" b="1" i="1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1700" b="1" i="1" u="none" strike="noStrike" cap="none">
                <a:latin typeface="Calibri"/>
                <a:ea typeface="Calibri"/>
                <a:cs typeface="Calibri"/>
                <a:sym typeface="Calibri"/>
              </a:rPr>
              <a:t>Cosa intendiamo quando diciamo che la fine degli anni '60/inizio '70 ha visto il crollo e l'implosione finale del "consenso liberale della Guerra Fredda"?</a:t>
            </a:r>
            <a:endParaRPr lang="en-GB" sz="1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anni '60/inizio anni '70: Crollo del "consenso della guerra fredda"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3850" y="1557338"/>
            <a:ext cx="8496300" cy="47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54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US" sz="2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Vietnam</a:t>
            </a:r>
            <a:endParaRPr/>
          </a:p>
          <a:p>
            <a:pPr marL="342900" marR="0" lvl="0" indent="-175577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None/>
            </a:pPr>
            <a:endParaRPr sz="26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US" sz="2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Costi/Mezzi della politica di "contenimento" globale</a:t>
            </a:r>
            <a:endParaRPr/>
          </a:p>
          <a:p>
            <a:pPr marL="342900" marR="0" lvl="0" indent="-175577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None/>
            </a:pPr>
            <a:endParaRPr sz="26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US" sz="2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Fallimenti liberali e rifiuto di logiche e strategie di modernizzazione</a:t>
            </a:r>
            <a:endParaRPr/>
          </a:p>
          <a:p>
            <a:pPr marL="342900" marR="0" lvl="0" indent="-175577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None/>
            </a:pPr>
            <a:endParaRPr sz="26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US" sz="2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Crisi del dollaro, competizione intracapitalistica, deficit della bilancia dei pagamenti e fine di Bretton Woods</a:t>
            </a:r>
            <a:endParaRPr/>
          </a:p>
          <a:p>
            <a:pPr marL="342900" marR="0" lvl="0" indent="-175577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None/>
            </a:pPr>
            <a:endParaRPr sz="26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US" sz="2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Disgregazione e violenza domestica</a:t>
            </a:r>
            <a:endParaRPr/>
          </a:p>
          <a:p>
            <a:pPr marL="342900" marR="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Elezioni del 1968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Riallineamento elettorale/politico e fine della coalizione del New Deal</a:t>
            </a:r>
            <a:endParaRPr/>
          </a:p>
          <a:p>
            <a:pPr marL="34290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Crisi del liberalismo della guerra fredda: lessico realista</a:t>
            </a:r>
            <a:endParaRPr/>
          </a:p>
          <a:p>
            <a:pPr marL="34290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Necessità di gestire il ritiro parziale: approccio "particolarista".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07950" y="115888"/>
            <a:ext cx="4608513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Il primo obiettivo prioritario di politica estera della nostra prossima amministrazione sarà quello di porre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in modo onorevole alla guerra in Vietnam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Il primo obiettivo prioritario di politica estera della nostra prossima Amministrazione sarà quello di porre fine in modo onorevole alla guerra in Vietnam. Non ci fermeremo qui: abbiamo bisogno di una politica per prevenire altri Vietnam ....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859338" y="188913"/>
            <a:ext cx="4176712" cy="265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siamo un Paese ricco. Siamo una nazione forte. Siamo una nazione popolosa. Ma ci sono duecento milioni di americani e due miliardi di persone che vivono nel mondo libero.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io dico che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giunto il momento che le altre nazioni del mondo libero si assumano la loro parte di onere per difendere la pace e la libertà in tutto il mondo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"</a:t>
            </a:r>
            <a:endParaRPr/>
          </a:p>
        </p:txBody>
      </p:sp>
      <p:pic>
        <p:nvPicPr>
          <p:cNvPr id="126" name="Shape 126" descr="RN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3068638"/>
            <a:ext cx="5580063" cy="369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227763" y="4264025"/>
            <a:ext cx="2808287" cy="129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Richard Nixon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Discorso di accettazione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Luglio 1968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4294967295"/>
          </p:nvPr>
        </p:nvSpPr>
        <p:spPr>
          <a:xfrm>
            <a:off x="250825" y="1844675"/>
            <a:ext cx="3960813" cy="42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"Non c'era praticamente nulla che il Paese non potesse fare se avesse voluto farlo".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Sottosegretario di Stato e banchiere Robert Lovett, 1950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/>
          <p:nvPr/>
        </p:nvSpPr>
        <p:spPr>
          <a:xfrm flipH="1">
            <a:off x="4643438" y="1628775"/>
            <a:ext cx="4321175" cy="489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"Gli Stati Uniti parteciperanno alla difesa e allo sviluppo degli alleati e degli amici, ma che l'America non può - e non vuole - concepire tutti i piani, progettare tutti i programmi, eseguire tutte le decisioni e intraprendere tutta la difesa delle nazioni libere del mondo".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Richard Nixon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Discorso al Congresso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2.1970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301625" y="495300"/>
            <a:ext cx="8302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contenimento globale alla dottrina Nixon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Domanda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23850" y="1600200"/>
            <a:ext cx="842486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erano i timori delle élite "internazionaliste" (e della Guerra Fredda)?</a:t>
            </a:r>
            <a:endParaRPr sz="3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Teme le "élite internazionaliste"</a:t>
            </a:r>
            <a:endParaRPr sz="4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Isolazionismo/"limitismo"/protezionismo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Possibile disimpegno dall'Europa (emendamenti Mansfield, "finlandizzazione")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parità come primo passo verso l'inferiorità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4294967295"/>
          </p:nvPr>
        </p:nvSpPr>
        <p:spPr>
          <a:xfrm>
            <a:off x="5219700" y="981075"/>
            <a:ext cx="3816350" cy="54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Discorso realista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(geo)politica prima dell'economia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Limiti: Mezzi e possibilità</a:t>
            </a:r>
            <a:endParaRPr/>
          </a:p>
        </p:txBody>
      </p:sp>
      <p:pic>
        <p:nvPicPr>
          <p:cNvPr id="152" name="Shape 152" descr="kiss_1793262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2205038"/>
            <a:ext cx="5026025" cy="34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827088" y="549275"/>
            <a:ext cx="57610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Risposta di Nixon e Kissinger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Saigon execution Murder of a Vietcong by Saigon Police Chief, 196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8912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4859338" y="333375"/>
            <a:ext cx="4176712" cy="61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"teoria evolutiva" è stata usata dall'Occidente "come un bromuro", nella convinzione che "le istituzioni democratiche si siano sviluppate dopo l'industrializzazione e come risultato dello sviluppo economico". "Affidarsi allo sviluppo economico per creare istituzioni politiche illuminate" significava invece "invertire le vere priorità". 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 descr="image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549275"/>
            <a:ext cx="4321175" cy="568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4294967295"/>
          </p:nvPr>
        </p:nvSpPr>
        <p:spPr>
          <a:xfrm>
            <a:off x="179388" y="260350"/>
            <a:ext cx="4176712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"molti filoni diversi che compongono il pensiero americano sulla politica estera" si erano "dimostrati inospitali per un approccio basato sul calcolo dell'interesse nazionale e sui rapporti di forza". Tuttavia, era giunto il momento di "affrontare la cruda realtà" e di "imparare a condurre la politica estera come altre nazioni l'hanno condotta per tanti secoli - senza scampo e senza tregua".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GTY_kissinger_nixon_mm_1605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0413" y="1412875"/>
            <a:ext cx="4402137" cy="431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859338" y="441325"/>
            <a:ext cx="38671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 Kissinger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Domanda</a:t>
            </a: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erano gli obiettivi fondamentali della politica estera di Nixon?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 della politica estera di Nixon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23850" y="1268413"/>
            <a:ext cx="8569325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Cooptazione dell'URSS attraverso la distensione: Status Quo in Europa; istituzionalizzazione della MAD; mantenimento della gerarchia di potere.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Contenere le tendenze centrifughe all'interno del blocco guidato dagli Stati Uniti (cioè la Ostpolitik)</a:t>
            </a:r>
            <a:endParaRPr/>
          </a:p>
          <a:p>
            <a:pPr marL="342900" marR="0" lvl="0" indent="-17145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Disimpegno dal Vietnam</a:t>
            </a:r>
            <a:endParaRPr/>
          </a:p>
          <a:p>
            <a:pPr marL="342900" marR="0" lvl="0" indent="-17145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Ridurre gli impegni globali (e le spese per la difesa)</a:t>
            </a:r>
            <a:endParaRPr/>
          </a:p>
          <a:p>
            <a:pPr marL="342900" marR="0" lvl="0" indent="-17145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Contenere le pressioni "limitative" interne (nessuna svolta isolazionista: irrealizzabile e indesiderata)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4294967295"/>
          </p:nvPr>
        </p:nvSpPr>
        <p:spPr>
          <a:xfrm>
            <a:off x="4211638" y="115888"/>
            <a:ext cx="4932362" cy="674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"In mani meno scrupolose", la Ostpolitik potrebbe infatti "trasformarsi in una nuova forma di nazionalismo tedesco classico. Da Bismarck a Rapallo, l'essenza della politica estera nazionalista della Germania è stata quella di manovrare liberamente tra Est e Ovest". 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Brandt "non possedeva né la resistenza né l'apparato intellettuale per gestire le forze che aveva scatenato"; alla fine era diventato "prigioniero" di tali forze, "crogiolandosi nel loro applauso invece di disciplinarlo con un senso delle proporzioni o una politica a lungo raggio". L'Ostpolitik potrebbe offrire ai sovietici "una risorsa... da usare per contrastare qualsiasi leva che gli Stati Uniti potrebbero ottenere dal miglioramento delle relazioni con la Cina". </a:t>
            </a:r>
            <a:endParaRPr/>
          </a:p>
          <a:p>
            <a:pPr marL="342900" marR="0" lvl="0" indent="-34290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[Kissinger sulla Ostpolitik]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836613"/>
            <a:ext cx="4097337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755650" y="5575300"/>
            <a:ext cx="2862263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 Kissinger e Willy Brandt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Domanda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sono stati i principali risultati della politica estera di Nixon e Kissinger?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07950" y="765175"/>
            <a:ext cx="8928100" cy="536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 alla Cina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De-escalation e ritiro in Vietnam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Ritiro unilaterale dal sistema di Bretton Woods centrato sul dollaro (il commercio come questione chiave)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 di sale e distensione (trattato sui principi fondamentali)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Inizialmente Ampio sostegno in patria (nuovo consenso)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 descr="20050616114538!Nixon_Mao_1972-02-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1557338"/>
            <a:ext cx="6080125" cy="47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539750" y="333375"/>
            <a:ext cx="6985000" cy="83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https://www.youtube.com/watch?v=Lnz7Ze71Pc0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settimana che ha sconvolto il mondo....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250825" y="2927350"/>
            <a:ext cx="2233613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Nixon e Mao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2. 1972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Domanda</a:t>
            </a: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erano i principali limiti della svolta realista di Nixon e Kissinger?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limiti del realismo di Nixon/Kissinger</a:t>
            </a: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4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✓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Eurocentrico e bipolare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✓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Guerra Fredda Competizione altrove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✓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Opposizione interna e cultura politica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✓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Nuovi problemi: trasformazioni economiche e fine del regime energetico basato sul petrolio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01112016-MLK_57-1020x8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r="-1" b="-1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89179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 descr="oilprice19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88913"/>
            <a:ext cx="8713787" cy="65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Domanda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Perché l'opinione pubblica americana rifiutò sempre più le politiche di Nixon e Kissinger?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23850" y="274638"/>
            <a:ext cx="84963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-US" sz="28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1974-1975: rifiuto dell'approccio e del discorso "amorale"/realista di Nixon/Kissinger</a:t>
            </a: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79388" y="1557338"/>
            <a:ext cx="8713787" cy="456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Impatto del Watergate: crollo della fiducia nel governo e antipolitica</a:t>
            </a:r>
            <a:endParaRPr/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Rifiuto della "Realpolitik" di Kissinger: immorale e antiamericana</a:t>
            </a:r>
            <a:endParaRPr/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Vs. normalizzazione implicita/de-eccezione degli USA</a:t>
            </a:r>
            <a:endParaRPr/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404813"/>
            <a:ext cx="8939213" cy="60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4572000" y="333375"/>
            <a:ext cx="4464050" cy="6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 Kissinger è "... un outsider non assimilato ... un europeo per eredità e scelta culturale; un cosmopolita per circostanza, un americano per calcolo deliberato e rischioso che rivela la natura derivata della sua identità nazionale in modo quasi patetico".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commentatore conservatore Richard Whalen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1973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Shape 244" descr="download (2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341438"/>
            <a:ext cx="4233862" cy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Domanda</a:t>
            </a:r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Perché la questione del dissenso politico e della sua repressione in URSS è diventata così centrale?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dissenso politico nel blocco sovietico</a:t>
            </a: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549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Prova dell'ambiguità interna della distensione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Nuova centralità dei diritti umani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Appello alle lezioni strategiche e morali degli anni Trenta: La distensione come nuovo "Appeasement".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Emendamento Jackson-Vanik e caso Solzhenitzin</a:t>
            </a:r>
            <a:endParaRPr/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4294967295"/>
          </p:nvPr>
        </p:nvSpPr>
        <p:spPr>
          <a:xfrm>
            <a:off x="4572000" y="368300"/>
            <a:ext cx="4321175" cy="586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ctr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ctr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"I diritti umani sono stati scoperti solo nel contesto e attraverso il confronto con altri schemi. I diritti umani erano un realismo che richiedeva il possibile. Se così fosse, sarebbero intelligibili solo all'indomani di altri sogni più grandiosi, ai quali si ispirano e che sostituiscono".</a:t>
            </a:r>
            <a:endParaRPr/>
          </a:p>
          <a:p>
            <a:pPr marL="45720" marR="0" lvl="0" indent="0" algn="ctr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ctr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ctr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rPr lang="en-US" sz="24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[Samuel Moyn, L'ultima utopia. I diritti umani nella storia, 2010].</a:t>
            </a:r>
            <a:endParaRPr sz="240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8" y="549275"/>
            <a:ext cx="3854450" cy="579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Domanda</a:t>
            </a: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erano, secondo i critici di Nixon e Kissinger, gli esempi di questa nuova politica di "appeasement"?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Esempi di presunto "nuovo appeasement" </a:t>
            </a: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Controllo degli armamenti: inferiorità + cessione di sovranità + fine dell'eccezionalità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Conferenza di Helsinki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Israele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tumblr_ktis0g7XAj1qzzw8ho1_12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6" b="-1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014884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Conferenza sulla sicurezza e la cooperazione in Europa</a:t>
            </a:r>
            <a:endParaRPr sz="324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179388" y="1412875"/>
            <a:ext cx="8856662" cy="482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Negoziati a Helsinki dal 1972 al 1975</a:t>
            </a:r>
            <a:endParaRPr/>
          </a:p>
          <a:p>
            <a:pPr marL="342900" marR="0" lvl="0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Iniziativa sovietica: richiesta di riconoscimento formale dei confini del secondo dopoguerra (accordo generale)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Ruolo dell'Europa più che degli USA (Stati e CEE)</a:t>
            </a:r>
            <a:endParaRPr/>
          </a:p>
          <a:p>
            <a:pPr marL="342900" marR="0" lvl="0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✓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Neocons e destra: nuova Yalta; tradimento dell'Europa orientale e della missione USA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Accordo finale di Helsinki (Atto finale di Helsinki, 8.1975)</a:t>
            </a: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Dichiarazione sui principi che guidano le relazioni tra gli Stati partecipanti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Uguaglianza sovrana, rispetto dei diritti inerenti alla sovranità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Astenersi dalla minaccia o dall'uso della forza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Inviolabilità delle frontiere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Integrità territoriale degli Stati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Risoluzione pacifica delle controversie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VI. Non intervento negli affari interni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VII. Rispetto dei diritti umani e delle libertà fondamentali, compresa la libertà di pensiero, coscienza, religione o credo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VIII. Parità di diritti e autodeterminazione dei popoli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IX. Cooperazione tra Stati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X. Adempimento in buona fede degli obblighi di diritto internazionale </a:t>
            </a:r>
            <a:endParaRPr/>
          </a:p>
          <a:p>
            <a:pPr marL="342900" marR="0" lvl="0" indent="-2032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4294967295"/>
          </p:nvPr>
        </p:nvSpPr>
        <p:spPr>
          <a:xfrm>
            <a:off x="3995738" y="115888"/>
            <a:ext cx="5148262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"Gli Stati partecipanti rispetteranno i diritti umani e le libertà fondamentali, compresa la libertà di pensiero, coscienza, religione o credo, per tutti senza distinzione di razza, sesso, lingua o religione. Promuoveranno e incoraggeranno l'effettivo esercizio dei diritti e delle libertà civili, politiche, economiche, sociali, culturali e di altro tipo, che derivano tutti dalla dignità intrinseca della persona umana e sono essenziali per il suo libero e pieno sviluppo".</a:t>
            </a:r>
            <a:endParaRPr/>
          </a:p>
        </p:txBody>
      </p:sp>
      <p:pic>
        <p:nvPicPr>
          <p:cNvPr id="292" name="Shape 292" descr="download (4)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8" y="981075"/>
            <a:ext cx="37338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wdyson_04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2" b="2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0652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_44576740_powellforpm466gett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7" r="538" b="2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716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5cc84e018db0ad361ac8bab84254119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1" b="1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0355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" y="662169"/>
            <a:ext cx="7716774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9twUXfTBK0ODOolr-NEgzi8XkXk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20001" b="1"/>
          <a:stretch/>
        </p:blipFill>
        <p:spPr>
          <a:xfrm>
            <a:off x="628650" y="233807"/>
            <a:ext cx="7851649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08382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1779</Words>
  <Application>Microsoft Macintosh PowerPoint</Application>
  <PresentationFormat>On-screen Show (4:3)</PresentationFormat>
  <Paragraphs>240</Paragraphs>
  <Slides>52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Aptos</vt:lpstr>
      <vt:lpstr>Arial</vt:lpstr>
      <vt:lpstr>Calibri</vt:lpstr>
      <vt:lpstr>Helvetica</vt:lpstr>
      <vt:lpstr>Noto Sans Symbols</vt:lpstr>
      <vt:lpstr>Tema di Office</vt:lpstr>
      <vt:lpstr>L’urto del globale: contestazione e crisi nei lunghi anni Settanta 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Struttura</vt:lpstr>
      <vt:lpstr>4 crisi interconnesse</vt:lpstr>
      <vt:lpstr>Crisi del capitalismo</vt:lpstr>
      <vt:lpstr>Crisi della democrazia</vt:lpstr>
      <vt:lpstr>Crisi socio-culturale</vt:lpstr>
      <vt:lpstr>PowerPoint Presentation</vt:lpstr>
      <vt:lpstr>Crisi delle frontiere e dello stato-nazione</vt:lpstr>
      <vt:lpstr>Domanda</vt:lpstr>
      <vt:lpstr>Fine anni '60/inizio anni '70: Crollo del "consenso della guerra fredda"</vt:lpstr>
      <vt:lpstr>Elezioni del 1968</vt:lpstr>
      <vt:lpstr>PowerPoint Presentation</vt:lpstr>
      <vt:lpstr>PowerPoint Presentation</vt:lpstr>
      <vt:lpstr>Domanda</vt:lpstr>
      <vt:lpstr>Teme le "élite internazionaliste"</vt:lpstr>
      <vt:lpstr>PowerPoint Presentation</vt:lpstr>
      <vt:lpstr>PowerPoint Presentation</vt:lpstr>
      <vt:lpstr>PowerPoint Presentation</vt:lpstr>
      <vt:lpstr>Domanda</vt:lpstr>
      <vt:lpstr>Obiettivi della politica estera di Nixon</vt:lpstr>
      <vt:lpstr>PowerPoint Presentation</vt:lpstr>
      <vt:lpstr>Domanda</vt:lpstr>
      <vt:lpstr>Risultati</vt:lpstr>
      <vt:lpstr>PowerPoint Presentation</vt:lpstr>
      <vt:lpstr>Domanda</vt:lpstr>
      <vt:lpstr>I limiti del realismo di Nixon/Kissinger</vt:lpstr>
      <vt:lpstr>PowerPoint Presentation</vt:lpstr>
      <vt:lpstr>Domanda</vt:lpstr>
      <vt:lpstr>1974-1975: rifiuto dell'approccio e del discorso "amorale"/realista di Nixon/Kissinger</vt:lpstr>
      <vt:lpstr>PowerPoint Presentation</vt:lpstr>
      <vt:lpstr>PowerPoint Presentation</vt:lpstr>
      <vt:lpstr>Domanda</vt:lpstr>
      <vt:lpstr>Il dissenso politico nel blocco sovietico</vt:lpstr>
      <vt:lpstr>PowerPoint Presentation</vt:lpstr>
      <vt:lpstr>Domanda</vt:lpstr>
      <vt:lpstr>Esempi di presunto "nuovo appeasement" </vt:lpstr>
      <vt:lpstr>Conferenza sulla sicurezza e la cooperazione in Europa</vt:lpstr>
      <vt:lpstr>Accordo finale di Helsinki (Atto finale di Helsinki, 8.1975)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keywords>, docId:0877A196DCB2099337409B1898FBD922</cp:keywords>
  <cp:lastModifiedBy>Alessandra Bitumi</cp:lastModifiedBy>
  <cp:revision>10</cp:revision>
  <dcterms:modified xsi:type="dcterms:W3CDTF">2024-03-20T18:00:02Z</dcterms:modified>
</cp:coreProperties>
</file>