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17/05/21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Normanni (</a:t>
            </a:r>
            <a:r>
              <a:rPr lang="it-IT" smtClean="0"/>
              <a:t>I parte)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600" i="1" dirty="0" smtClean="0">
                <a:solidFill>
                  <a:srgbClr val="800000"/>
                </a:solidFill>
              </a:rPr>
              <a:t>Dalla Normandia all’Inghilterra</a:t>
            </a:r>
            <a:endParaRPr lang="it-IT" sz="3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36495"/>
          </a:xfrm>
        </p:spPr>
        <p:txBody>
          <a:bodyPr/>
          <a:lstStyle/>
          <a:p>
            <a:r>
              <a:rPr lang="it-IT" dirty="0" smtClean="0"/>
              <a:t>Il regno normanno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3719" y="1284298"/>
            <a:ext cx="8038205" cy="5036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Guglielmo </a:t>
            </a:r>
            <a:r>
              <a:rPr lang="it-IT" dirty="0" smtClean="0"/>
              <a:t>sostituisce </a:t>
            </a:r>
            <a:r>
              <a:rPr lang="it-IT" dirty="0" smtClean="0"/>
              <a:t>completamente la </a:t>
            </a:r>
            <a:r>
              <a:rPr lang="it-IT" dirty="0"/>
              <a:t>classe dirigente</a:t>
            </a:r>
            <a:r>
              <a:rPr lang="it-IT" dirty="0" smtClean="0"/>
              <a:t>: la terra viene distribuita in feudo ai </a:t>
            </a:r>
            <a:r>
              <a:rPr lang="it-IT" dirty="0" smtClean="0"/>
              <a:t>condottieri </a:t>
            </a:r>
            <a:r>
              <a:rPr lang="it-IT" dirty="0" smtClean="0"/>
              <a:t>normanni che l’hanno accompagnato nell’impresa. </a:t>
            </a:r>
          </a:p>
          <a:p>
            <a:pPr marL="0" indent="0">
              <a:buNone/>
            </a:pPr>
            <a:r>
              <a:rPr lang="it-IT" dirty="0" smtClean="0"/>
              <a:t>Col </a:t>
            </a:r>
            <a:r>
              <a:rPr lang="it-IT" dirty="0"/>
              <a:t>sostegno del </a:t>
            </a:r>
            <a:r>
              <a:rPr lang="it-IT" dirty="0" smtClean="0"/>
              <a:t>papato, anche </a:t>
            </a:r>
            <a:r>
              <a:rPr lang="it-IT" dirty="0"/>
              <a:t>le più alte cariche della chiesa inglese </a:t>
            </a:r>
            <a:r>
              <a:rPr lang="it-IT" dirty="0" smtClean="0"/>
              <a:t>vengono assegnate </a:t>
            </a:r>
            <a:r>
              <a:rPr lang="it-IT" dirty="0"/>
              <a:t>a </a:t>
            </a:r>
            <a:r>
              <a:rPr lang="it-IT" dirty="0" smtClean="0"/>
              <a:t>ecclesiastici vicini al sovrano e provenienti </a:t>
            </a:r>
            <a:r>
              <a:rPr lang="it-IT" dirty="0"/>
              <a:t>dal nord della Francia.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Attraverso </a:t>
            </a:r>
            <a:r>
              <a:rPr lang="it-IT" dirty="0"/>
              <a:t>la costruzione di una fitta serie di castelli Guglielmo </a:t>
            </a:r>
            <a:r>
              <a:rPr lang="it-IT" dirty="0" smtClean="0"/>
              <a:t>riesce, </a:t>
            </a:r>
            <a:r>
              <a:rPr lang="it-IT" dirty="0"/>
              <a:t>con un numero relativamente piccolo di guerrieri </a:t>
            </a:r>
            <a:r>
              <a:rPr lang="it-IT" dirty="0" smtClean="0"/>
              <a:t>normanni, </a:t>
            </a:r>
            <a:r>
              <a:rPr lang="it-IT" dirty="0"/>
              <a:t>a impedire che gli anglo-sassoni </a:t>
            </a:r>
            <a:r>
              <a:rPr lang="it-IT" dirty="0" smtClean="0"/>
              <a:t>possano </a:t>
            </a:r>
            <a:r>
              <a:rPr lang="it-IT" dirty="0"/>
              <a:t>organizzarsi e insorgere. </a:t>
            </a:r>
          </a:p>
        </p:txBody>
      </p:sp>
    </p:spTree>
    <p:extLst>
      <p:ext uri="{BB962C8B-B14F-4D97-AF65-F5344CB8AC3E}">
        <p14:creationId xmlns:p14="http://schemas.microsoft.com/office/powerpoint/2010/main" val="34988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94217"/>
          </a:xfrm>
        </p:spPr>
        <p:txBody>
          <a:bodyPr/>
          <a:lstStyle/>
          <a:p>
            <a:r>
              <a:rPr lang="it-IT" dirty="0" smtClean="0"/>
              <a:t>L’arte di governare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4975" y="1168854"/>
            <a:ext cx="8326830" cy="5382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Governare contemporaneamente la Normandia e l’Inghilterra non </a:t>
            </a:r>
            <a:r>
              <a:rPr lang="it-IT" dirty="0" smtClean="0"/>
              <a:t>è cosa </a:t>
            </a:r>
            <a:r>
              <a:rPr lang="it-IT" dirty="0"/>
              <a:t>semplice. </a:t>
            </a:r>
            <a:r>
              <a:rPr lang="it-IT" dirty="0" smtClean="0"/>
              <a:t>Guglielmo punta su </a:t>
            </a:r>
            <a:r>
              <a:rPr lang="it-IT" dirty="0"/>
              <a:t>un efficiente organizzazione amministrativa. </a:t>
            </a:r>
            <a:r>
              <a:rPr lang="it-IT" dirty="0" smtClean="0"/>
              <a:t>I problemi maggiori riguardano l’Inghilterra.</a:t>
            </a:r>
          </a:p>
          <a:p>
            <a:pPr marL="0" indent="0">
              <a:buNone/>
            </a:pPr>
            <a:r>
              <a:rPr lang="it-IT" dirty="0" smtClean="0"/>
              <a:t>Introdotto in Inghilterra l’ordinamento feudale, nel </a:t>
            </a:r>
            <a:r>
              <a:rPr lang="it-IT" dirty="0"/>
              <a:t>1086 </a:t>
            </a:r>
            <a:r>
              <a:rPr lang="it-IT" dirty="0" smtClean="0"/>
              <a:t>fa </a:t>
            </a:r>
            <a:r>
              <a:rPr lang="it-IT" dirty="0"/>
              <a:t>redigere in latino un dettagliato inventario dei beni del </a:t>
            </a:r>
            <a:r>
              <a:rPr lang="it-IT" dirty="0" smtClean="0"/>
              <a:t>regno (</a:t>
            </a:r>
            <a:r>
              <a:rPr lang="it-IT" b="1" i="1" dirty="0" err="1" smtClean="0">
                <a:solidFill>
                  <a:srgbClr val="008000"/>
                </a:solidFill>
              </a:rPr>
              <a:t>Domesday</a:t>
            </a:r>
            <a:r>
              <a:rPr lang="it-IT" b="1" i="1" dirty="0" smtClean="0">
                <a:solidFill>
                  <a:srgbClr val="008000"/>
                </a:solidFill>
              </a:rPr>
              <a:t> Book</a:t>
            </a:r>
            <a:r>
              <a:rPr lang="it-IT" dirty="0" smtClean="0"/>
              <a:t>) in </a:t>
            </a:r>
            <a:r>
              <a:rPr lang="it-IT" dirty="0"/>
              <a:t>modo da avere una esatta cognizione delle risorse materiali di cui poteva disporre: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 fronte di circa </a:t>
            </a:r>
            <a:r>
              <a:rPr lang="it-IT" dirty="0"/>
              <a:t>1 milione </a:t>
            </a:r>
            <a:r>
              <a:rPr lang="it-IT" dirty="0" smtClean="0"/>
              <a:t>e mezzo </a:t>
            </a:r>
            <a:r>
              <a:rPr lang="it-IT" dirty="0"/>
              <a:t>di nativi inglesi (</a:t>
            </a:r>
            <a:r>
              <a:rPr lang="it-IT" i="1" dirty="0"/>
              <a:t>angli</a:t>
            </a:r>
            <a:r>
              <a:rPr lang="it-IT" dirty="0"/>
              <a:t>) i nuovi arrivati (</a:t>
            </a:r>
            <a:r>
              <a:rPr lang="it-IT" i="1" dirty="0"/>
              <a:t>franci</a:t>
            </a:r>
            <a:r>
              <a:rPr lang="it-IT" dirty="0"/>
              <a:t>) non </a:t>
            </a:r>
            <a:r>
              <a:rPr lang="it-IT" dirty="0" smtClean="0"/>
              <a:t>superano </a:t>
            </a:r>
            <a:r>
              <a:rPr lang="it-IT" dirty="0"/>
              <a:t>i 25.000 </a:t>
            </a:r>
            <a:r>
              <a:rPr lang="it-IT" dirty="0" smtClean="0"/>
              <a:t>e, </a:t>
            </a:r>
            <a:r>
              <a:rPr lang="it-IT" dirty="0"/>
              <a:t>di </a:t>
            </a:r>
            <a:r>
              <a:rPr lang="it-IT" dirty="0" smtClean="0"/>
              <a:t>questi, </a:t>
            </a:r>
            <a:r>
              <a:rPr lang="it-IT" dirty="0"/>
              <a:t>250 </a:t>
            </a:r>
            <a:r>
              <a:rPr lang="it-IT" dirty="0" smtClean="0"/>
              <a:t>hanno in </a:t>
            </a:r>
            <a:r>
              <a:rPr lang="it-IT" dirty="0"/>
              <a:t>mano tutte le posizioni di comando. 10 di loro – quasi tutti parenti di Guglielmo – </a:t>
            </a:r>
            <a:r>
              <a:rPr lang="it-IT" dirty="0" smtClean="0"/>
              <a:t>possiedono </a:t>
            </a:r>
            <a:r>
              <a:rPr lang="it-IT" dirty="0"/>
              <a:t>la metà delle </a:t>
            </a:r>
            <a:r>
              <a:rPr lang="it-IT" dirty="0" smtClean="0"/>
              <a:t>terre, 1</a:t>
            </a:r>
            <a:r>
              <a:rPr lang="it-IT" dirty="0"/>
              <a:t>/5 delle stesse terre </a:t>
            </a:r>
            <a:r>
              <a:rPr lang="it-IT" dirty="0" smtClean="0"/>
              <a:t>rimane al </a:t>
            </a:r>
            <a:r>
              <a:rPr lang="it-IT" dirty="0"/>
              <a:t>re mentre tutto il resto </a:t>
            </a:r>
            <a:r>
              <a:rPr lang="it-IT" dirty="0" smtClean="0"/>
              <a:t>è concesso (in feudo) alla chiesa</a:t>
            </a:r>
            <a:r>
              <a:rPr lang="it-IT" dirty="0"/>
              <a:t>.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3971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47311"/>
          </a:xfrm>
        </p:spPr>
        <p:txBody>
          <a:bodyPr/>
          <a:lstStyle/>
          <a:p>
            <a:r>
              <a:rPr lang="it-IT" dirty="0" smtClean="0"/>
              <a:t>Continuità e innovazione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819" y="1197139"/>
            <a:ext cx="8269105" cy="532535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Guglielmo non pensa di </a:t>
            </a:r>
            <a:r>
              <a:rPr lang="it-IT" dirty="0" smtClean="0"/>
              <a:t>soppiantare </a:t>
            </a:r>
            <a:r>
              <a:rPr lang="it-IT" dirty="0"/>
              <a:t>la tradizione giuridica anglosassone con quella dei nuovi signori normanni. Fa invece in modo che entrambe le tradizioni coesistano </a:t>
            </a:r>
            <a:r>
              <a:rPr lang="it-IT" dirty="0" smtClean="0"/>
              <a:t>pur introducendo qualche </a:t>
            </a:r>
            <a:r>
              <a:rPr lang="it-IT" dirty="0"/>
              <a:t>significativa novità. </a:t>
            </a:r>
            <a:r>
              <a:rPr lang="it-IT" dirty="0" smtClean="0"/>
              <a:t>È caratteristica la sovrapposizione di più ordinamenti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A) </a:t>
            </a:r>
            <a:r>
              <a:rPr lang="it-IT" dirty="0" smtClean="0">
                <a:solidFill>
                  <a:schemeClr val="tx1"/>
                </a:solidFill>
              </a:rPr>
              <a:t>Anzitutto sopravvive i</a:t>
            </a:r>
            <a:r>
              <a:rPr lang="it-IT" dirty="0" smtClean="0"/>
              <a:t>l </a:t>
            </a:r>
            <a:r>
              <a:rPr lang="it-IT" dirty="0"/>
              <a:t>sistema </a:t>
            </a:r>
            <a:r>
              <a:rPr lang="it-IT" dirty="0" smtClean="0"/>
              <a:t>amministrativo-fiscale-giudiziario preesistente </a:t>
            </a:r>
            <a:r>
              <a:rPr lang="it-IT" dirty="0"/>
              <a:t>articolato in centene (</a:t>
            </a:r>
            <a:r>
              <a:rPr lang="it-IT" i="1" dirty="0" err="1" smtClean="0">
                <a:solidFill>
                  <a:srgbClr val="800000"/>
                </a:solidFill>
              </a:rPr>
              <a:t>hundreds</a:t>
            </a:r>
            <a:r>
              <a:rPr lang="it-IT" dirty="0" smtClean="0">
                <a:solidFill>
                  <a:schemeClr val="tx1"/>
                </a:solidFill>
              </a:rPr>
              <a:t> = comunità di villaggio</a:t>
            </a:r>
            <a:r>
              <a:rPr lang="it-IT" dirty="0" smtClean="0"/>
              <a:t>) </a:t>
            </a:r>
            <a:r>
              <a:rPr lang="it-IT" dirty="0"/>
              <a:t>e contee (</a:t>
            </a:r>
            <a:r>
              <a:rPr lang="it-IT" i="1" dirty="0" err="1">
                <a:solidFill>
                  <a:srgbClr val="800000"/>
                </a:solidFill>
              </a:rPr>
              <a:t>shires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B) </a:t>
            </a:r>
            <a:r>
              <a:rPr lang="it-IT" dirty="0" smtClean="0"/>
              <a:t>I Normanni introducono però </a:t>
            </a:r>
            <a:r>
              <a:rPr lang="it-IT" dirty="0" smtClean="0">
                <a:solidFill>
                  <a:srgbClr val="3366FF"/>
                </a:solidFill>
              </a:rPr>
              <a:t>l’ordinamento feudale</a:t>
            </a:r>
            <a:r>
              <a:rPr lang="it-IT" dirty="0" smtClean="0"/>
              <a:t>. È allora il diritto feudale a regolare i rapporti all’interno delle signorie fondiarie (</a:t>
            </a:r>
            <a:r>
              <a:rPr lang="it-IT" dirty="0"/>
              <a:t>riconoscimento delle corti </a:t>
            </a:r>
            <a:r>
              <a:rPr lang="it-IT" dirty="0" smtClean="0"/>
              <a:t>feudali) ma anche l’obbedienza dei signori al sovrano (loro </a:t>
            </a:r>
            <a:r>
              <a:rPr lang="it-IT" i="1" dirty="0" smtClean="0"/>
              <a:t>senior</a:t>
            </a:r>
            <a:r>
              <a:rPr lang="it-IT" dirty="0" smtClean="0"/>
              <a:t> feudale): vi è l’obbligo di rispondere alla chiamata alle armi con un numero prestabilito di armati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515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50926"/>
          </a:xfrm>
        </p:spPr>
        <p:txBody>
          <a:bodyPr/>
          <a:lstStyle/>
          <a:p>
            <a:r>
              <a:rPr lang="it-IT" dirty="0" smtClean="0"/>
              <a:t>Pluralità degli ordinamenti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31" y="1283215"/>
            <a:ext cx="8398987" cy="526814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C) </a:t>
            </a:r>
            <a:r>
              <a:rPr lang="it-IT" dirty="0" smtClean="0"/>
              <a:t>I Normanni </a:t>
            </a:r>
            <a:r>
              <a:rPr lang="it-IT" dirty="0"/>
              <a:t>portano con se in Inghilterra anche il loro </a:t>
            </a:r>
            <a:r>
              <a:rPr lang="it-IT" dirty="0">
                <a:solidFill>
                  <a:srgbClr val="008000"/>
                </a:solidFill>
              </a:rPr>
              <a:t>ordinamento signorile</a:t>
            </a:r>
            <a:r>
              <a:rPr lang="it-IT" dirty="0"/>
              <a:t>. </a:t>
            </a:r>
            <a:r>
              <a:rPr lang="it-IT" dirty="0" smtClean="0"/>
              <a:t>Il </a:t>
            </a:r>
            <a:r>
              <a:rPr lang="it-IT" dirty="0"/>
              <a:t>signore territoriale amministra i suoi possedimenti (</a:t>
            </a:r>
            <a:r>
              <a:rPr lang="it-IT" i="1" dirty="0" err="1" smtClean="0"/>
              <a:t>manors</a:t>
            </a:r>
            <a:r>
              <a:rPr lang="it-IT" dirty="0" smtClean="0"/>
              <a:t>) </a:t>
            </a:r>
            <a:r>
              <a:rPr lang="it-IT" dirty="0"/>
              <a:t>dividendoli tra una </a:t>
            </a:r>
            <a:r>
              <a:rPr lang="it-IT" i="1" dirty="0"/>
              <a:t>pars dominica</a:t>
            </a:r>
            <a:r>
              <a:rPr lang="it-IT" dirty="0"/>
              <a:t> (</a:t>
            </a:r>
            <a:r>
              <a:rPr lang="it-IT" i="1" dirty="0" err="1"/>
              <a:t>hausehold</a:t>
            </a:r>
            <a:r>
              <a:rPr lang="it-IT" dirty="0"/>
              <a:t>) e una </a:t>
            </a:r>
            <a:r>
              <a:rPr lang="it-IT" i="1" dirty="0"/>
              <a:t>pars colonica</a:t>
            </a:r>
            <a:r>
              <a:rPr lang="it-IT" dirty="0"/>
              <a:t> (mansi affittati ai contadini). Il signore territoriale esercita il diritto di banno (l’esercizio del potere legittimo – e cioè entro i limiti fissati dalla consuetudini del luogo – comprensivo della giurisdizione e dell’esazione fiscale) sulle comunità comprese nel suo </a:t>
            </a:r>
            <a:r>
              <a:rPr lang="it-IT" dirty="0" smtClean="0"/>
              <a:t>territorio.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D) </a:t>
            </a:r>
            <a:r>
              <a:rPr lang="it-IT" dirty="0" smtClean="0"/>
              <a:t>Continuava infine a essere vigente l’</a:t>
            </a:r>
            <a:r>
              <a:rPr lang="it-IT" dirty="0" smtClean="0">
                <a:solidFill>
                  <a:srgbClr val="800000"/>
                </a:solidFill>
              </a:rPr>
              <a:t>ordinamento ecclesiastico</a:t>
            </a:r>
            <a:r>
              <a:rPr lang="it-IT" dirty="0" smtClean="0"/>
              <a:t> (che Guglielmo concepiva libero da condizionamenti del potere temporale locale sia pure nel rispetto degli eventuali vincoli feudali).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82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9024" y="649364"/>
            <a:ext cx="7272339" cy="54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Tra le principali novità che caratterizzano il secolo </a:t>
            </a:r>
            <a:r>
              <a:rPr lang="it-IT" sz="3200" dirty="0" smtClean="0"/>
              <a:t>XI </a:t>
            </a:r>
            <a:r>
              <a:rPr lang="it-IT" sz="3200" dirty="0"/>
              <a:t>va senz’altro </a:t>
            </a:r>
            <a:r>
              <a:rPr lang="it-IT" sz="3200" dirty="0" smtClean="0"/>
              <a:t>annoverata </a:t>
            </a:r>
            <a:r>
              <a:rPr lang="it-IT" sz="3200" dirty="0"/>
              <a:t>la nascita di </a:t>
            </a:r>
            <a:r>
              <a:rPr lang="it-IT" sz="3200" dirty="0">
                <a:solidFill>
                  <a:srgbClr val="0000FF"/>
                </a:solidFill>
              </a:rPr>
              <a:t>un nuovo genere di monarchie </a:t>
            </a:r>
            <a:r>
              <a:rPr lang="it-IT" sz="3200" dirty="0"/>
              <a:t>nazionali. </a:t>
            </a: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Si </a:t>
            </a:r>
            <a:r>
              <a:rPr lang="it-IT" sz="3200" dirty="0"/>
              <a:t>tratta in particolare del </a:t>
            </a:r>
            <a:r>
              <a:rPr lang="it-IT" sz="3200" dirty="0">
                <a:solidFill>
                  <a:srgbClr val="0000FF"/>
                </a:solidFill>
              </a:rPr>
              <a:t>Regno d’Inghilterra </a:t>
            </a:r>
            <a:r>
              <a:rPr lang="it-IT" sz="3200" dirty="0"/>
              <a:t>e del </a:t>
            </a:r>
            <a:r>
              <a:rPr lang="it-IT" sz="3200" dirty="0">
                <a:solidFill>
                  <a:srgbClr val="0000FF"/>
                </a:solidFill>
              </a:rPr>
              <a:t>Regno di Sicilia </a:t>
            </a:r>
            <a:r>
              <a:rPr lang="it-IT" sz="3200" dirty="0"/>
              <a:t>nel meridione d’Italia. </a:t>
            </a: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Dietro </a:t>
            </a:r>
            <a:r>
              <a:rPr lang="it-IT" sz="3200" dirty="0"/>
              <a:t>la formazione di entrambe queste monarchie si riconosce l’iniziativa dei Normanni</a:t>
            </a:r>
            <a:r>
              <a:rPr lang="it-IT" sz="3200" dirty="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228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normanni_territori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b="3524"/>
          <a:stretch>
            <a:fillRect/>
          </a:stretch>
        </p:blipFill>
        <p:spPr>
          <a:xfrm>
            <a:off x="23813" y="0"/>
            <a:ext cx="9120187" cy="6858000"/>
          </a:xfrm>
        </p:spPr>
      </p:pic>
    </p:spTree>
    <p:extLst>
      <p:ext uri="{BB962C8B-B14F-4D97-AF65-F5344CB8AC3E}">
        <p14:creationId xmlns:p14="http://schemas.microsoft.com/office/powerpoint/2010/main" val="228298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77762"/>
          </a:xfrm>
        </p:spPr>
        <p:txBody>
          <a:bodyPr/>
          <a:lstStyle/>
          <a:p>
            <a:r>
              <a:rPr lang="it-IT" dirty="0" smtClean="0"/>
              <a:t>Le origini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9525" y="1139994"/>
            <a:ext cx="8442280" cy="5454653"/>
          </a:xfrm>
        </p:spPr>
        <p:txBody>
          <a:bodyPr>
            <a:noAutofit/>
          </a:bodyPr>
          <a:lstStyle/>
          <a:p>
            <a:r>
              <a:rPr lang="it-IT" sz="2800" dirty="0" smtClean="0"/>
              <a:t>I Normanni discendono da quei Vichinghi che tra VII</a:t>
            </a:r>
            <a:r>
              <a:rPr lang="it-IT" sz="2800" dirty="0"/>
              <a:t>-VIII </a:t>
            </a:r>
            <a:r>
              <a:rPr lang="it-IT" sz="2800" dirty="0" smtClean="0"/>
              <a:t>secolo, scendendo in bande dalla Scandinavia, compiono razzie sulla costa settentrionale del continente europeo</a:t>
            </a:r>
          </a:p>
          <a:p>
            <a:r>
              <a:rPr lang="it-IT" sz="2800" dirty="0" smtClean="0"/>
              <a:t>Nella seconda metà del sec. IX – approfittando della debolezza dei sovrani carolingi – si spingono sempre più in profondità e si insediano stabilmente.</a:t>
            </a:r>
          </a:p>
          <a:p>
            <a:r>
              <a:rPr lang="it-IT" sz="2800" dirty="0"/>
              <a:t>Presto i sovrani </a:t>
            </a:r>
            <a:r>
              <a:rPr lang="it-IT" sz="2800" dirty="0" smtClean="0"/>
              <a:t>franchi sono costretti a riconoscere la </a:t>
            </a:r>
            <a:r>
              <a:rPr lang="it-IT" sz="2800" dirty="0"/>
              <a:t>presenza </a:t>
            </a:r>
            <a:r>
              <a:rPr lang="it-IT" sz="2800" dirty="0" smtClean="0"/>
              <a:t>di questi ‘uomini del nord’ nella </a:t>
            </a:r>
            <a:r>
              <a:rPr lang="it-IT" sz="2800" dirty="0"/>
              <a:t>regione compresa tra </a:t>
            </a:r>
            <a:r>
              <a:rPr lang="it-IT" sz="2800" dirty="0" smtClean="0"/>
              <a:t>l’Atlantico, </a:t>
            </a:r>
            <a:r>
              <a:rPr lang="it-IT" sz="2800" dirty="0"/>
              <a:t>la Loira e la Senna e accettano di pagare un tributo in denaro. </a:t>
            </a:r>
          </a:p>
        </p:txBody>
      </p:sp>
    </p:spTree>
    <p:extLst>
      <p:ext uri="{BB962C8B-B14F-4D97-AF65-F5344CB8AC3E}">
        <p14:creationId xmlns:p14="http://schemas.microsoft.com/office/powerpoint/2010/main" val="252342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‘russi’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Nello stesso periodo altre bande di Vichinghi si insediano nelle regioni baltiche e in Russia</a:t>
            </a:r>
          </a:p>
          <a:p>
            <a:r>
              <a:rPr lang="it-IT" sz="2800" dirty="0" smtClean="0"/>
              <a:t>Guidati </a:t>
            </a:r>
            <a:r>
              <a:rPr lang="it-IT" sz="2800" dirty="0"/>
              <a:t>dalla famiglia dei i </a:t>
            </a:r>
            <a:r>
              <a:rPr lang="it-IT" sz="2800" dirty="0" err="1"/>
              <a:t>Rurikidi</a:t>
            </a:r>
            <a:r>
              <a:rPr lang="it-IT" sz="2800" dirty="0"/>
              <a:t>, creano un principato che comprende Novgorod </a:t>
            </a:r>
            <a:r>
              <a:rPr lang="it-IT" sz="2800" dirty="0" smtClean="0"/>
              <a:t>(Russia bianca) e </a:t>
            </a:r>
            <a:r>
              <a:rPr lang="it-IT" sz="2800" dirty="0"/>
              <a:t>Kiev </a:t>
            </a:r>
            <a:r>
              <a:rPr lang="it-IT" sz="2800" dirty="0" smtClean="0"/>
              <a:t>(</a:t>
            </a:r>
            <a:r>
              <a:rPr lang="it-IT" sz="2800" dirty="0" err="1" smtClean="0"/>
              <a:t>Ukraina</a:t>
            </a:r>
            <a:r>
              <a:rPr lang="it-IT" sz="2800" dirty="0" smtClean="0"/>
              <a:t>) riuscendo </a:t>
            </a:r>
            <a:r>
              <a:rPr lang="it-IT" sz="2800" dirty="0"/>
              <a:t>a imporsi sulla popolazione slava che li chiama </a:t>
            </a:r>
            <a:r>
              <a:rPr lang="it-IT" sz="2800" b="1" dirty="0" err="1">
                <a:solidFill>
                  <a:srgbClr val="0000FF"/>
                </a:solidFill>
              </a:rPr>
              <a:t>rus</a:t>
            </a:r>
            <a:r>
              <a:rPr lang="it-IT" sz="2800" b="1" dirty="0">
                <a:solidFill>
                  <a:srgbClr val="0000FF"/>
                </a:solidFill>
              </a:rPr>
              <a:t>’ </a:t>
            </a:r>
            <a:r>
              <a:rPr lang="it-IT" sz="2800" dirty="0"/>
              <a:t>(da </a:t>
            </a:r>
            <a:r>
              <a:rPr lang="it-IT" sz="2800" dirty="0" smtClean="0"/>
              <a:t>qui deriva </a:t>
            </a:r>
            <a:r>
              <a:rPr lang="it-IT" sz="2800" dirty="0"/>
              <a:t>il nome della Russia)</a:t>
            </a:r>
            <a:r>
              <a:rPr lang="en-US" sz="2800" dirty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9083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93204"/>
          </a:xfrm>
        </p:spPr>
        <p:txBody>
          <a:bodyPr/>
          <a:lstStyle/>
          <a:p>
            <a:r>
              <a:rPr lang="it-IT" dirty="0" smtClean="0"/>
              <a:t>Il Ducato di Normandia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506" y="1226576"/>
            <a:ext cx="8485574" cy="5252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In Francia i Normanni dimostrano </a:t>
            </a:r>
            <a:r>
              <a:rPr lang="it-IT" sz="2800" dirty="0"/>
              <a:t>notevoli capacità di </a:t>
            </a:r>
            <a:r>
              <a:rPr lang="it-IT" sz="2800" dirty="0" smtClean="0"/>
              <a:t>adattamento e una forte volontà di integrazione</a:t>
            </a:r>
            <a:r>
              <a:rPr lang="it-IT" sz="2800" dirty="0" smtClean="0">
                <a:solidFill>
                  <a:srgbClr val="008000"/>
                </a:solidFill>
              </a:rPr>
              <a:t>: si </a:t>
            </a:r>
            <a:r>
              <a:rPr lang="it-IT" sz="2800" dirty="0">
                <a:solidFill>
                  <a:srgbClr val="008000"/>
                </a:solidFill>
              </a:rPr>
              <a:t>convertono al cristianesimo</a:t>
            </a:r>
            <a:r>
              <a:rPr lang="it-IT" sz="2800" dirty="0" smtClean="0">
                <a:solidFill>
                  <a:srgbClr val="008000"/>
                </a:solidFill>
              </a:rPr>
              <a:t>, imparano </a:t>
            </a:r>
            <a:r>
              <a:rPr lang="it-IT" sz="2800" dirty="0">
                <a:solidFill>
                  <a:srgbClr val="008000"/>
                </a:solidFill>
              </a:rPr>
              <a:t>la lingua dei residenti, </a:t>
            </a:r>
            <a:r>
              <a:rPr lang="it-IT" sz="2800" dirty="0" smtClean="0">
                <a:solidFill>
                  <a:srgbClr val="008000"/>
                </a:solidFill>
              </a:rPr>
              <a:t>stringono </a:t>
            </a:r>
            <a:r>
              <a:rPr lang="it-IT" sz="2800" dirty="0">
                <a:solidFill>
                  <a:srgbClr val="008000"/>
                </a:solidFill>
              </a:rPr>
              <a:t>rapporti con la locale </a:t>
            </a:r>
            <a:r>
              <a:rPr lang="it-IT" sz="2800" dirty="0" smtClean="0">
                <a:solidFill>
                  <a:srgbClr val="008000"/>
                </a:solidFill>
              </a:rPr>
              <a:t>aristocrazia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r>
              <a:rPr lang="it-IT" sz="2800" dirty="0" smtClean="0"/>
              <a:t>All’inizio del X secolo</a:t>
            </a:r>
            <a:r>
              <a:rPr lang="it-IT" sz="2800" dirty="0"/>
              <a:t>, Carlo </a:t>
            </a:r>
            <a:r>
              <a:rPr lang="it-IT" sz="2800" dirty="0" smtClean="0"/>
              <a:t>III, </a:t>
            </a:r>
            <a:r>
              <a:rPr lang="it-IT" sz="2800" dirty="0"/>
              <a:t>re dei Franchi </a:t>
            </a:r>
            <a:r>
              <a:rPr lang="it-IT" sz="2800" dirty="0" smtClean="0"/>
              <a:t>occidentali, riconosce </a:t>
            </a:r>
            <a:r>
              <a:rPr lang="it-IT" sz="2800" b="1" dirty="0" err="1" smtClean="0">
                <a:solidFill>
                  <a:srgbClr val="800000"/>
                </a:solidFill>
              </a:rPr>
              <a:t>Rollone</a:t>
            </a:r>
            <a:r>
              <a:rPr lang="it-IT" sz="2800" dirty="0" smtClean="0"/>
              <a:t> quale </a:t>
            </a:r>
            <a:r>
              <a:rPr lang="it-IT" sz="2800" dirty="0"/>
              <a:t>capo </a:t>
            </a:r>
            <a:r>
              <a:rPr lang="it-IT" sz="2800" dirty="0" smtClean="0"/>
              <a:t>dei Normanni </a:t>
            </a:r>
            <a:r>
              <a:rPr lang="it-IT" sz="2800" dirty="0"/>
              <a:t>insediati nella bassa Senna </a:t>
            </a:r>
            <a:r>
              <a:rPr lang="it-IT" sz="2800" dirty="0" smtClean="0"/>
              <a:t>e suo vassallo.</a:t>
            </a:r>
          </a:p>
          <a:p>
            <a:pPr marL="0" indent="0">
              <a:buNone/>
            </a:pPr>
            <a:r>
              <a:rPr lang="it-IT" sz="2800" dirty="0" smtClean="0"/>
              <a:t>Cento </a:t>
            </a:r>
            <a:r>
              <a:rPr lang="it-IT" sz="2800" dirty="0"/>
              <a:t>anni dopo</a:t>
            </a:r>
            <a:r>
              <a:rPr lang="it-IT" sz="2800" dirty="0" smtClean="0"/>
              <a:t>, al </a:t>
            </a:r>
            <a:r>
              <a:rPr lang="it-IT" sz="2800" dirty="0"/>
              <a:t>nipote di </a:t>
            </a:r>
            <a:r>
              <a:rPr lang="it-IT" sz="2800" dirty="0" err="1"/>
              <a:t>Rollone</a:t>
            </a:r>
            <a:r>
              <a:rPr lang="it-IT" sz="2800" dirty="0"/>
              <a:t>, </a:t>
            </a:r>
            <a:r>
              <a:rPr lang="it-IT" sz="2800" b="1" dirty="0" smtClean="0">
                <a:solidFill>
                  <a:srgbClr val="800000"/>
                </a:solidFill>
              </a:rPr>
              <a:t>Riccardo</a:t>
            </a:r>
            <a:r>
              <a:rPr lang="it-IT" sz="2800" dirty="0" smtClean="0"/>
              <a:t>, si riconosce il titolo di  </a:t>
            </a:r>
            <a:r>
              <a:rPr lang="it-IT" sz="2800" dirty="0"/>
              <a:t>‘principe dei normanni’ </a:t>
            </a:r>
            <a:r>
              <a:rPr lang="it-IT" sz="2800" dirty="0" smtClean="0"/>
              <a:t>(per altri è ancora solo un avventuriero: il ‘</a:t>
            </a:r>
            <a:r>
              <a:rPr lang="it-IT" sz="2800" dirty="0"/>
              <a:t>principe dei briganti’).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Nel </a:t>
            </a:r>
            <a:r>
              <a:rPr lang="it-IT" sz="2800" b="1" dirty="0">
                <a:solidFill>
                  <a:srgbClr val="800000"/>
                </a:solidFill>
              </a:rPr>
              <a:t>1006</a:t>
            </a:r>
            <a:r>
              <a:rPr lang="it-IT" sz="2800" dirty="0"/>
              <a:t> il ducato di Normandia è una realtà</a:t>
            </a:r>
            <a:r>
              <a:rPr lang="en-US" sz="2800" dirty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5703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36495"/>
          </a:xfrm>
        </p:spPr>
        <p:txBody>
          <a:bodyPr/>
          <a:lstStyle/>
          <a:p>
            <a:r>
              <a:rPr lang="it-IT" dirty="0" smtClean="0"/>
              <a:t>A favore della Riforma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762" y="1111133"/>
            <a:ext cx="8687611" cy="5440223"/>
          </a:xfrm>
        </p:spPr>
        <p:txBody>
          <a:bodyPr>
            <a:noAutofit/>
          </a:bodyPr>
          <a:lstStyle/>
          <a:p>
            <a:r>
              <a:rPr lang="it-IT" sz="2800" dirty="0"/>
              <a:t>I</a:t>
            </a:r>
            <a:r>
              <a:rPr lang="it-IT" sz="2800" dirty="0" smtClean="0"/>
              <a:t> </a:t>
            </a:r>
            <a:r>
              <a:rPr lang="it-IT" sz="2800" dirty="0"/>
              <a:t>duchi </a:t>
            </a:r>
            <a:r>
              <a:rPr lang="it-IT" sz="2800" dirty="0" smtClean="0"/>
              <a:t>normanni, pur essendo vassalli </a:t>
            </a:r>
            <a:r>
              <a:rPr lang="it-IT" sz="2800" dirty="0"/>
              <a:t>del re di </a:t>
            </a:r>
            <a:r>
              <a:rPr lang="it-IT" sz="2800" dirty="0" smtClean="0"/>
              <a:t>Francia, </a:t>
            </a:r>
            <a:r>
              <a:rPr lang="it-IT" sz="2800" dirty="0"/>
              <a:t>operano in grande </a:t>
            </a:r>
            <a:r>
              <a:rPr lang="it-IT" sz="2800" dirty="0" smtClean="0"/>
              <a:t>autonomia.</a:t>
            </a:r>
          </a:p>
          <a:p>
            <a:r>
              <a:rPr lang="it-IT" sz="2800" dirty="0" smtClean="0"/>
              <a:t>Cercano con insistenza l’alleanza </a:t>
            </a:r>
            <a:r>
              <a:rPr lang="it-IT" sz="2800" dirty="0"/>
              <a:t>con la chiesa </a:t>
            </a:r>
            <a:r>
              <a:rPr lang="it-IT" sz="2800" dirty="0" smtClean="0"/>
              <a:t>riformatrice: fondano </a:t>
            </a:r>
            <a:r>
              <a:rPr lang="it-IT" sz="2800" dirty="0"/>
              <a:t>molti </a:t>
            </a:r>
            <a:r>
              <a:rPr lang="it-IT" sz="2800" dirty="0" smtClean="0"/>
              <a:t>monasteri (tra </a:t>
            </a:r>
            <a:r>
              <a:rPr lang="it-IT" sz="2800" dirty="0"/>
              <a:t>i quali </a:t>
            </a:r>
            <a:r>
              <a:rPr lang="it-IT" sz="2800" dirty="0" err="1" smtClean="0"/>
              <a:t>Bec</a:t>
            </a:r>
            <a:r>
              <a:rPr lang="it-IT" sz="2800" dirty="0" smtClean="0"/>
              <a:t> e il </a:t>
            </a:r>
            <a:r>
              <a:rPr lang="it-IT" sz="2800" dirty="0"/>
              <a:t>famoso Mont Saint-</a:t>
            </a:r>
            <a:r>
              <a:rPr lang="it-IT" sz="2800" dirty="0" smtClean="0"/>
              <a:t>Michel) </a:t>
            </a:r>
            <a:r>
              <a:rPr lang="it-IT" sz="2800" dirty="0"/>
              <a:t>e </a:t>
            </a:r>
            <a:r>
              <a:rPr lang="it-IT" sz="2800" dirty="0" smtClean="0"/>
              <a:t>costruiscono </a:t>
            </a:r>
            <a:r>
              <a:rPr lang="it-IT" sz="2800" dirty="0"/>
              <a:t>molte </a:t>
            </a:r>
            <a:r>
              <a:rPr lang="it-IT" sz="2800" dirty="0" smtClean="0"/>
              <a:t>chiese</a:t>
            </a:r>
            <a:r>
              <a:rPr lang="it-IT" sz="2800" dirty="0"/>
              <a:t> </a:t>
            </a:r>
            <a:r>
              <a:rPr lang="it-IT" sz="2800" dirty="0" smtClean="0"/>
              <a:t>(è molto importante, </a:t>
            </a:r>
            <a:r>
              <a:rPr lang="it-IT" sz="2800" dirty="0"/>
              <a:t>in questo </a:t>
            </a:r>
            <a:r>
              <a:rPr lang="it-IT" sz="2800" dirty="0" smtClean="0"/>
              <a:t>senso, l’arrivo di </a:t>
            </a:r>
            <a:r>
              <a:rPr lang="it-IT" sz="2800" b="1" dirty="0">
                <a:solidFill>
                  <a:srgbClr val="008000"/>
                </a:solidFill>
              </a:rPr>
              <a:t>Guglielmo da Volpiano</a:t>
            </a:r>
            <a:r>
              <a:rPr lang="it-IT" sz="2800" dirty="0">
                <a:solidFill>
                  <a:srgbClr val="008000"/>
                </a:solidFill>
              </a:rPr>
              <a:t> </a:t>
            </a:r>
            <a:r>
              <a:rPr lang="it-IT" sz="2800" dirty="0" smtClean="0"/>
              <a:t>voluto da </a:t>
            </a:r>
            <a:r>
              <a:rPr lang="it-IT" sz="2800" dirty="0"/>
              <a:t>Riccardo </a:t>
            </a:r>
            <a:r>
              <a:rPr lang="it-IT" sz="2800" dirty="0" smtClean="0"/>
              <a:t>II).</a:t>
            </a:r>
          </a:p>
          <a:p>
            <a:r>
              <a:rPr lang="it-IT" sz="2800" dirty="0" smtClean="0"/>
              <a:t> </a:t>
            </a:r>
            <a:r>
              <a:rPr lang="it-IT" sz="2800" dirty="0"/>
              <a:t>La grande generosità </a:t>
            </a:r>
            <a:r>
              <a:rPr lang="it-IT" sz="2800" dirty="0" smtClean="0"/>
              <a:t>dei duchi </a:t>
            </a:r>
            <a:r>
              <a:rPr lang="it-IT" sz="2800" dirty="0"/>
              <a:t>fece </a:t>
            </a:r>
            <a:r>
              <a:rPr lang="it-IT" sz="2800" dirty="0" smtClean="0"/>
              <a:t>sì </a:t>
            </a:r>
            <a:r>
              <a:rPr lang="it-IT" sz="2800" dirty="0"/>
              <a:t>che i cluniacensi </a:t>
            </a:r>
            <a:r>
              <a:rPr lang="it-IT" sz="2800" dirty="0" smtClean="0"/>
              <a:t>(i monaci riformatori) perdonassero loro </a:t>
            </a:r>
            <a:r>
              <a:rPr lang="it-IT" sz="2800" dirty="0"/>
              <a:t>molta più ingerenza nella scelta degli ecclesiastici di quanta non consentissero ad altri sovrani.</a:t>
            </a:r>
            <a:r>
              <a:rPr lang="en-US" sz="2800" dirty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182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4856" y="274637"/>
            <a:ext cx="8110362" cy="1052951"/>
          </a:xfrm>
        </p:spPr>
        <p:txBody>
          <a:bodyPr/>
          <a:lstStyle/>
          <a:p>
            <a:r>
              <a:rPr lang="it-IT" dirty="0" smtClean="0"/>
              <a:t>Guglielmo il Bastardo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4856" y="1212145"/>
            <a:ext cx="8110362" cy="541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Nel 1035, grazie a una serie di circostanze fortunate, diviene duca il piccolo </a:t>
            </a:r>
            <a:r>
              <a:rPr lang="it-IT" sz="2800" b="1" dirty="0" smtClean="0">
                <a:solidFill>
                  <a:srgbClr val="008000"/>
                </a:solidFill>
              </a:rPr>
              <a:t>Guglielmo </a:t>
            </a:r>
            <a:r>
              <a:rPr lang="it-IT" sz="2800" dirty="0" smtClean="0"/>
              <a:t>detto </a:t>
            </a:r>
            <a:r>
              <a:rPr lang="it-IT" sz="2800" i="1" dirty="0" smtClean="0"/>
              <a:t>il Bastardo</a:t>
            </a:r>
            <a:r>
              <a:rPr lang="it-IT" sz="2800" dirty="0" smtClean="0"/>
              <a:t> (figlio illegittimo del duca Roberto).</a:t>
            </a:r>
          </a:p>
          <a:p>
            <a:pPr marL="0" indent="0">
              <a:buNone/>
            </a:pPr>
            <a:r>
              <a:rPr lang="it-IT" sz="2800" dirty="0" smtClean="0"/>
              <a:t>Divenuto adulto prosegue la politica dei suoi avi: stringe a se i </a:t>
            </a:r>
            <a:r>
              <a:rPr lang="it-IT" sz="2800" dirty="0"/>
              <a:t>principali esponenti dell’aristocrazia </a:t>
            </a:r>
            <a:r>
              <a:rPr lang="it-IT" sz="2800" dirty="0" smtClean="0"/>
              <a:t>normanna; offre piena</a:t>
            </a:r>
            <a:r>
              <a:rPr lang="en-US" sz="2800" dirty="0" smtClean="0"/>
              <a:t> </a:t>
            </a:r>
            <a:r>
              <a:rPr lang="it-IT" sz="2800" dirty="0" smtClean="0"/>
              <a:t>collaborazione alla chiesa riformatrice.</a:t>
            </a:r>
          </a:p>
          <a:p>
            <a:pPr marL="0" indent="0">
              <a:buNone/>
            </a:pPr>
            <a:r>
              <a:rPr lang="it-IT" sz="2800" dirty="0"/>
              <a:t>Chiama in Normandia prima </a:t>
            </a:r>
            <a:r>
              <a:rPr lang="it-IT" sz="2800" b="1" dirty="0">
                <a:solidFill>
                  <a:srgbClr val="800000"/>
                </a:solidFill>
              </a:rPr>
              <a:t>Lanfranco di Pavia </a:t>
            </a:r>
            <a:r>
              <a:rPr lang="it-IT" sz="2800" dirty="0"/>
              <a:t>(facendone l’abate di </a:t>
            </a:r>
            <a:r>
              <a:rPr lang="it-IT" sz="2800" dirty="0" err="1"/>
              <a:t>Bec</a:t>
            </a:r>
            <a:r>
              <a:rPr lang="it-IT" sz="2800" dirty="0"/>
              <a:t> e poi, dopo la conquista dell’Inghilterra, l’arcivescovo di Canterbury) e </a:t>
            </a:r>
            <a:r>
              <a:rPr lang="it-IT" sz="2800" b="1" dirty="0">
                <a:solidFill>
                  <a:srgbClr val="800000"/>
                </a:solidFill>
              </a:rPr>
              <a:t>Anselmo di Aosta </a:t>
            </a:r>
            <a:r>
              <a:rPr lang="it-IT" sz="2800" dirty="0"/>
              <a:t>(successore di Lanfranco </a:t>
            </a:r>
            <a:r>
              <a:rPr lang="it-IT" sz="2800" dirty="0" smtClean="0"/>
              <a:t>prima a </a:t>
            </a:r>
            <a:r>
              <a:rPr lang="it-IT" sz="2800" dirty="0" err="1"/>
              <a:t>Bec</a:t>
            </a:r>
            <a:r>
              <a:rPr lang="it-IT" sz="2800" dirty="0"/>
              <a:t> e poi anche a Canterbury). </a:t>
            </a:r>
            <a:endParaRPr lang="it-IT" sz="28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085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720" y="274637"/>
            <a:ext cx="8038204" cy="879787"/>
          </a:xfrm>
        </p:spPr>
        <p:txBody>
          <a:bodyPr/>
          <a:lstStyle/>
          <a:p>
            <a:r>
              <a:rPr lang="it-IT" dirty="0"/>
              <a:t>La conquista dell’Inghilterra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0544" y="1370878"/>
            <a:ext cx="8211380" cy="5223769"/>
          </a:xfrm>
        </p:spPr>
        <p:txBody>
          <a:bodyPr>
            <a:normAutofit lnSpcReduction="10000"/>
          </a:bodyPr>
          <a:lstStyle/>
          <a:p>
            <a:r>
              <a:rPr lang="it-IT" sz="2800" dirty="0"/>
              <a:t>Una sorella di Riccardo II </a:t>
            </a:r>
            <a:r>
              <a:rPr lang="it-IT" sz="2800" dirty="0" smtClean="0"/>
              <a:t>era andata in </a:t>
            </a:r>
            <a:r>
              <a:rPr lang="it-IT" sz="2800" dirty="0"/>
              <a:t>sposa al re d’Inghilterra </a:t>
            </a:r>
            <a:r>
              <a:rPr lang="it-IT" sz="2800" dirty="0" err="1"/>
              <a:t>Etelredo</a:t>
            </a:r>
            <a:r>
              <a:rPr lang="it-IT" sz="2800" dirty="0"/>
              <a:t> II (1016) ponendo le basi per la successiva rivendicazione del duca Guglielmo mezzo secolo dopo. </a:t>
            </a:r>
          </a:p>
          <a:p>
            <a:r>
              <a:rPr lang="it-IT" sz="2800" dirty="0"/>
              <a:t>Approfittando della difficile successione in Inghilterra, Guglielmo si </a:t>
            </a:r>
            <a:r>
              <a:rPr lang="it-IT" sz="2800" dirty="0" smtClean="0"/>
              <a:t>decide </a:t>
            </a:r>
            <a:r>
              <a:rPr lang="it-IT" sz="2800" dirty="0"/>
              <a:t>a invadere </a:t>
            </a:r>
            <a:r>
              <a:rPr lang="it-IT" sz="2800" dirty="0" smtClean="0"/>
              <a:t>l’Isola </a:t>
            </a:r>
            <a:r>
              <a:rPr lang="it-IT" sz="2800" dirty="0"/>
              <a:t>forte anche dell’appoggio del papa riformatore Alessandro III (consigliato da Ildebrando di Soana). </a:t>
            </a:r>
            <a:endParaRPr lang="it-IT" sz="2800" dirty="0" smtClean="0"/>
          </a:p>
          <a:p>
            <a:r>
              <a:rPr lang="it-IT" sz="2800" dirty="0" smtClean="0"/>
              <a:t>Con </a:t>
            </a:r>
            <a:r>
              <a:rPr lang="it-IT" sz="2800" dirty="0"/>
              <a:t>la vittoria del </a:t>
            </a:r>
            <a:r>
              <a:rPr lang="it-IT" sz="2800" b="1" dirty="0">
                <a:solidFill>
                  <a:srgbClr val="008000"/>
                </a:solidFill>
              </a:rPr>
              <a:t>1066</a:t>
            </a:r>
            <a:r>
              <a:rPr lang="it-IT" sz="2800" dirty="0"/>
              <a:t> a Hastings su Aroldo, </a:t>
            </a:r>
            <a:r>
              <a:rPr lang="it-IT" sz="2800" dirty="0" smtClean="0"/>
              <a:t>Guglielmo si impadronisce </a:t>
            </a:r>
            <a:r>
              <a:rPr lang="it-IT" sz="2800" dirty="0" smtClean="0"/>
              <a:t>dell’Inghilterra e diventa </a:t>
            </a:r>
            <a:r>
              <a:rPr lang="it-IT" sz="2800" i="1" dirty="0" smtClean="0">
                <a:solidFill>
                  <a:srgbClr val="800000"/>
                </a:solidFill>
              </a:rPr>
              <a:t>Guglielmo il Conquistatore</a:t>
            </a:r>
            <a:r>
              <a:rPr lang="it-IT" sz="2800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580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zion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Tradizione.thmx</Template>
  <TotalTime>2053</TotalTime>
  <Words>1076</Words>
  <Application>Microsoft Macintosh PowerPoint</Application>
  <PresentationFormat>Presentazione su schermo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Tradizione</vt:lpstr>
      <vt:lpstr>I Normanni (I parte)</vt:lpstr>
      <vt:lpstr>Presentazione di PowerPoint</vt:lpstr>
      <vt:lpstr>Presentazione di PowerPoint</vt:lpstr>
      <vt:lpstr>Le origini</vt:lpstr>
      <vt:lpstr>I ‘russi’</vt:lpstr>
      <vt:lpstr>Il Ducato di Normandia</vt:lpstr>
      <vt:lpstr>A favore della Riforma</vt:lpstr>
      <vt:lpstr>Guglielmo il Bastardo</vt:lpstr>
      <vt:lpstr>La conquista dell’Inghilterra</vt:lpstr>
      <vt:lpstr>Il regno normanno</vt:lpstr>
      <vt:lpstr>L’arte di governare</vt:lpstr>
      <vt:lpstr>Continuità e innovazione</vt:lpstr>
      <vt:lpstr>Pluralità degli ordinamenti</vt:lpstr>
    </vt:vector>
  </TitlesOfParts>
  <Company>ange180194SW1401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Normanni</dc:title>
  <dc:creator>Luca Loschiavo</dc:creator>
  <cp:lastModifiedBy>Luca Loschiavo</cp:lastModifiedBy>
  <cp:revision>74</cp:revision>
  <dcterms:created xsi:type="dcterms:W3CDTF">2018-11-26T10:37:07Z</dcterms:created>
  <dcterms:modified xsi:type="dcterms:W3CDTF">2021-05-17T21:31:36Z</dcterms:modified>
</cp:coreProperties>
</file>