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95" r:id="rId1"/>
  </p:sldMasterIdLst>
  <p:notesMasterIdLst>
    <p:notesMasterId r:id="rId88"/>
  </p:notesMasterIdLst>
  <p:sldIdLst>
    <p:sldId id="385" r:id="rId2"/>
    <p:sldId id="388" r:id="rId3"/>
    <p:sldId id="256" r:id="rId4"/>
    <p:sldId id="393" r:id="rId5"/>
    <p:sldId id="257" r:id="rId6"/>
    <p:sldId id="402" r:id="rId7"/>
    <p:sldId id="258" r:id="rId8"/>
    <p:sldId id="389" r:id="rId9"/>
    <p:sldId id="471" r:id="rId10"/>
    <p:sldId id="472" r:id="rId11"/>
    <p:sldId id="259" r:id="rId12"/>
    <p:sldId id="306" r:id="rId13"/>
    <p:sldId id="394" r:id="rId14"/>
    <p:sldId id="395" r:id="rId15"/>
    <p:sldId id="399" r:id="rId16"/>
    <p:sldId id="390" r:id="rId17"/>
    <p:sldId id="343" r:id="rId18"/>
    <p:sldId id="344" r:id="rId19"/>
    <p:sldId id="345" r:id="rId20"/>
    <p:sldId id="346" r:id="rId21"/>
    <p:sldId id="347" r:id="rId22"/>
    <p:sldId id="348" r:id="rId23"/>
    <p:sldId id="349" r:id="rId24"/>
    <p:sldId id="431" r:id="rId25"/>
    <p:sldId id="432" r:id="rId26"/>
    <p:sldId id="401" r:id="rId27"/>
    <p:sldId id="262" r:id="rId28"/>
    <p:sldId id="357" r:id="rId29"/>
    <p:sldId id="366" r:id="rId30"/>
    <p:sldId id="367" r:id="rId31"/>
    <p:sldId id="368" r:id="rId32"/>
    <p:sldId id="369" r:id="rId33"/>
    <p:sldId id="373" r:id="rId34"/>
    <p:sldId id="374" r:id="rId35"/>
    <p:sldId id="403" r:id="rId36"/>
    <p:sldId id="312" r:id="rId37"/>
    <p:sldId id="315" r:id="rId38"/>
    <p:sldId id="316" r:id="rId39"/>
    <p:sldId id="317" r:id="rId40"/>
    <p:sldId id="318" r:id="rId41"/>
    <p:sldId id="443" r:id="rId42"/>
    <p:sldId id="442" r:id="rId43"/>
    <p:sldId id="406" r:id="rId44"/>
    <p:sldId id="407" r:id="rId45"/>
    <p:sldId id="408" r:id="rId46"/>
    <p:sldId id="444" r:id="rId47"/>
    <p:sldId id="409" r:id="rId48"/>
    <p:sldId id="410" r:id="rId49"/>
    <p:sldId id="411" r:id="rId50"/>
    <p:sldId id="412" r:id="rId51"/>
    <p:sldId id="445" r:id="rId52"/>
    <p:sldId id="435" r:id="rId53"/>
    <p:sldId id="439" r:id="rId54"/>
    <p:sldId id="446" r:id="rId55"/>
    <p:sldId id="440" r:id="rId56"/>
    <p:sldId id="449" r:id="rId57"/>
    <p:sldId id="448" r:id="rId58"/>
    <p:sldId id="450" r:id="rId59"/>
    <p:sldId id="452" r:id="rId60"/>
    <p:sldId id="454" r:id="rId61"/>
    <p:sldId id="455" r:id="rId62"/>
    <p:sldId id="456" r:id="rId63"/>
    <p:sldId id="451" r:id="rId64"/>
    <p:sldId id="453" r:id="rId65"/>
    <p:sldId id="415" r:id="rId66"/>
    <p:sldId id="416" r:id="rId67"/>
    <p:sldId id="417" r:id="rId68"/>
    <p:sldId id="420" r:id="rId69"/>
    <p:sldId id="421" r:id="rId70"/>
    <p:sldId id="422" r:id="rId71"/>
    <p:sldId id="423" r:id="rId72"/>
    <p:sldId id="424" r:id="rId73"/>
    <p:sldId id="425" r:id="rId74"/>
    <p:sldId id="426" r:id="rId75"/>
    <p:sldId id="427" r:id="rId76"/>
    <p:sldId id="428" r:id="rId77"/>
    <p:sldId id="457" r:id="rId78"/>
    <p:sldId id="458" r:id="rId79"/>
    <p:sldId id="459" r:id="rId80"/>
    <p:sldId id="460" r:id="rId81"/>
    <p:sldId id="461" r:id="rId82"/>
    <p:sldId id="464" r:id="rId83"/>
    <p:sldId id="465" r:id="rId84"/>
    <p:sldId id="469" r:id="rId85"/>
    <p:sldId id="468" r:id="rId86"/>
    <p:sldId id="429"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582"/>
  </p:normalViewPr>
  <p:slideViewPr>
    <p:cSldViewPr>
      <p:cViewPr varScale="1">
        <p:scale>
          <a:sx n="120" d="100"/>
          <a:sy n="120" d="100"/>
        </p:scale>
        <p:origin x="1552" y="17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95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slide" Target="slides/slide74.xml"/><Relationship Id="rId1"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215BC58-1F02-AE01-DC46-13E1D5D2C7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ea typeface="ＭＳ Ｐゴシック" charset="0"/>
                <a:cs typeface="ＭＳ Ｐゴシック" charset="0"/>
              </a:defRPr>
            </a:lvl1pPr>
          </a:lstStyle>
          <a:p>
            <a:pPr>
              <a:defRPr/>
            </a:pPr>
            <a:endParaRPr lang="it-IT"/>
          </a:p>
        </p:txBody>
      </p:sp>
      <p:sp>
        <p:nvSpPr>
          <p:cNvPr id="3" name="Segnaposto data 2">
            <a:extLst>
              <a:ext uri="{FF2B5EF4-FFF2-40B4-BE49-F238E27FC236}">
                <a16:creationId xmlns:a16="http://schemas.microsoft.com/office/drawing/2014/main" id="{5A0F3F51-0CF6-D7FB-D858-1A5A0A1378F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0282643-B53C-7D40-8946-198327EBA8D9}" type="datetimeFigureOut">
              <a:rPr lang="it-IT"/>
              <a:pPr>
                <a:defRPr/>
              </a:pPr>
              <a:t>01/10/23</a:t>
            </a:fld>
            <a:endParaRPr lang="it-IT"/>
          </a:p>
        </p:txBody>
      </p:sp>
      <p:sp>
        <p:nvSpPr>
          <p:cNvPr id="4" name="Segnaposto immagine diapositiva 3">
            <a:extLst>
              <a:ext uri="{FF2B5EF4-FFF2-40B4-BE49-F238E27FC236}">
                <a16:creationId xmlns:a16="http://schemas.microsoft.com/office/drawing/2014/main" id="{A2777A47-1FB6-CAE0-7E03-A054D58632A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1940F472-96DE-1D13-B148-0C6A347FEF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42E9A162-2F7B-E471-D1E4-0D5490B2D78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ea typeface="ＭＳ Ｐゴシック" charset="0"/>
                <a:cs typeface="ＭＳ Ｐゴシック" charset="0"/>
              </a:defRPr>
            </a:lvl1pPr>
          </a:lstStyle>
          <a:p>
            <a:pPr>
              <a:defRPr/>
            </a:pPr>
            <a:endParaRPr lang="it-IT"/>
          </a:p>
        </p:txBody>
      </p:sp>
      <p:sp>
        <p:nvSpPr>
          <p:cNvPr id="7" name="Segnaposto numero diapositiva 6">
            <a:extLst>
              <a:ext uri="{FF2B5EF4-FFF2-40B4-BE49-F238E27FC236}">
                <a16:creationId xmlns:a16="http://schemas.microsoft.com/office/drawing/2014/main" id="{D450B65A-B39A-088C-8401-126BF7F1EC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B1DBD7-4A3B-644A-A80A-18631B7A8B5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a:extLst>
              <a:ext uri="{FF2B5EF4-FFF2-40B4-BE49-F238E27FC236}">
                <a16:creationId xmlns:a16="http://schemas.microsoft.com/office/drawing/2014/main" id="{B49ECD97-1C64-DCAE-5632-8A7485C557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Segnaposto note 2">
            <a:extLst>
              <a:ext uri="{FF2B5EF4-FFF2-40B4-BE49-F238E27FC236}">
                <a16:creationId xmlns:a16="http://schemas.microsoft.com/office/drawing/2014/main" id="{C1E850D1-F95C-9E89-0D6B-F315EB09AE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435" name="Segnaposto numero diapositiva 3">
            <a:extLst>
              <a:ext uri="{FF2B5EF4-FFF2-40B4-BE49-F238E27FC236}">
                <a16:creationId xmlns:a16="http://schemas.microsoft.com/office/drawing/2014/main" id="{4A107FC4-71CD-0135-74E3-41290CE5B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50D5A9F-BA14-1E47-80CE-03AE0A012E23}" type="slidenum">
              <a:rPr lang="it-IT" altLang="it-IT" sz="1200" smtClean="0"/>
              <a:pPr/>
              <a:t>1</a:t>
            </a:fld>
            <a:endParaRPr lang="it-IT" alt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69127C08-71DF-94B7-1E83-F561F992BE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145281-8013-794F-A1DF-27E32EB64C97}" type="slidenum">
              <a:rPr lang="it-IT" altLang="it-IT" smtClean="0">
                <a:latin typeface="Times New Roman" panose="02020603050405020304" pitchFamily="18" charset="0"/>
              </a:rPr>
              <a:pPr>
                <a:spcBef>
                  <a:spcPct val="0"/>
                </a:spcBef>
              </a:pPr>
              <a:t>61</a:t>
            </a:fld>
            <a:endParaRPr lang="it-IT" altLang="it-IT">
              <a:latin typeface="Times New Roman" panose="02020603050405020304" pitchFamily="18" charset="0"/>
            </a:endParaRPr>
          </a:p>
        </p:txBody>
      </p:sp>
      <p:sp>
        <p:nvSpPr>
          <p:cNvPr id="99330" name="Rectangle 2">
            <a:extLst>
              <a:ext uri="{FF2B5EF4-FFF2-40B4-BE49-F238E27FC236}">
                <a16:creationId xmlns:a16="http://schemas.microsoft.com/office/drawing/2014/main" id="{3770084A-41B8-0628-B4D5-023E69AAE73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8202E7E9-1615-9207-D0D1-258FEC7C4DF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it-IT" altLang="it-IT"/>
              <a:t>L’alcol deidrogenasi è un enzima contenente </a:t>
            </a:r>
            <a:r>
              <a:rPr lang="it-IT" altLang="it-IT" b="1"/>
              <a:t>zinco.</a:t>
            </a:r>
            <a:r>
              <a:rPr lang="it-IT" altLang="it-IT"/>
              <a:t>  Utilizza NADH. Citosolico soprattutto epatico. E’ un dimero formato da due subunità di 40 kDa. E’ codificata da cinque geni (alfa, beta e gamma, pi e chi) e beta ha tre alleli. Pertanto possono esistere otto diverse subunità che si possono combinare diversamente a formare isoenzimi. Alfa,3 varianti alleliche di beta( beta1,beta2, beta3),  2 di gamma (gamma1 e gamma 2), pi greco e chi. Possono essere omodimeri o eterodimeri. L’omodimero beta2-beta2 e gli eterodimeri contenenti almeno una subunità beta2 sono </a:t>
            </a:r>
            <a:r>
              <a:rPr lang="it-IT" altLang="it-IT" b="1"/>
              <a:t>molto efficienti</a:t>
            </a:r>
            <a:r>
              <a:rPr lang="it-IT" altLang="it-IT"/>
              <a:t>. Sono molto presenti nelle popolazioni asiatiche (cinesi e giapponesi) che convertono velocemente etanolo ad acetaldeide. L’attività della ADH gastrica diminuisce nel digiuno, ecco perche l’alcol fa più effetto a stomaco vuoto. Nelle donne l’ADH gastrica è molto più bassa.</a:t>
            </a:r>
          </a:p>
          <a:p>
            <a:pPr marL="228600" indent="-228600"/>
            <a:r>
              <a:rPr lang="it-IT" altLang="it-IT"/>
              <a:t>Horse liver alcohol dehydrogenase exists as a homodimer or heterodimer- there are two different types of monomer, denoted </a:t>
            </a:r>
            <a:r>
              <a:rPr lang="it-IT" altLang="it-IT" b="1"/>
              <a:t>E</a:t>
            </a:r>
            <a:r>
              <a:rPr lang="it-IT" altLang="it-IT"/>
              <a:t> and </a:t>
            </a:r>
            <a:r>
              <a:rPr lang="it-IT" altLang="it-IT" b="1"/>
              <a:t>S</a:t>
            </a:r>
            <a:r>
              <a:rPr lang="it-IT" altLang="it-IT"/>
              <a:t>. However these two forms are near-identical (both consisting of 374 amino acids), as there are only six residues which are different. None of Horse liver alcohol dehydrogenase exists as a homodimer or heterodimer- there are two different types of monomer, denoted </a:t>
            </a:r>
            <a:r>
              <a:rPr lang="it-IT" altLang="it-IT" b="1"/>
              <a:t>E</a:t>
            </a:r>
            <a:r>
              <a:rPr lang="it-IT" altLang="it-IT"/>
              <a:t> and </a:t>
            </a:r>
            <a:r>
              <a:rPr lang="it-IT" altLang="it-IT" b="1"/>
              <a:t>S</a:t>
            </a:r>
            <a:r>
              <a:rPr lang="it-IT" altLang="it-IT"/>
              <a:t>. However these two forms are near-identical (both consisting of 374 amino acids), as there are only six residues which are different. None of these six occur in the interface region between the two. There are three possible combinations of the subunits: EE, SS and ES; these are therefore </a:t>
            </a:r>
            <a:r>
              <a:rPr lang="it-IT" altLang="it-IT" b="1"/>
              <a:t>isozymes</a:t>
            </a:r>
            <a:r>
              <a:rPr lang="it-IT" altLang="it-IT"/>
              <a:t> (or </a:t>
            </a:r>
            <a:r>
              <a:rPr lang="it-IT" altLang="it-IT" b="1"/>
              <a:t>isoenzymes</a:t>
            </a:r>
            <a:r>
              <a:rPr lang="it-IT" altLang="it-IT"/>
              <a:t>). When isolated from liver, 40-60% of the enzyme is of the EE form. Each of the two subunits of the horse enzyme has one binding site for NAD</a:t>
            </a:r>
            <a:r>
              <a:rPr lang="it-IT" altLang="it-IT" baseline="30000"/>
              <a:t>+</a:t>
            </a:r>
            <a:r>
              <a:rPr lang="it-IT" altLang="it-IT"/>
              <a:t> and two binding sites for Zn</a:t>
            </a:r>
            <a:r>
              <a:rPr lang="it-IT" altLang="it-IT" baseline="30000"/>
              <a:t>2+</a:t>
            </a:r>
            <a:r>
              <a:rPr lang="it-IT" altLang="it-IT"/>
              <a:t>. Only one of the zinc ions is involved directly in catalysis. It is ligated by the side chains of Cys 46, His 67, Cys 174 and a water molecule which hydrogen bonds to Ser 48. (If you wish to view this water molecule, download the 8adh PDB structure, which is a monomer without NAD</a:t>
            </a:r>
            <a:r>
              <a:rPr lang="it-IT" altLang="it-IT" baseline="30000"/>
              <a:t>+</a:t>
            </a:r>
            <a:r>
              <a:rPr lang="it-IT" altLang="it-IT"/>
              <a:t>, as the 6adh dimer includes no water molecules.) </a:t>
            </a:r>
          </a:p>
          <a:p>
            <a:pPr marL="228600" indent="-228600"/>
            <a:r>
              <a:rPr lang="it-IT" altLang="it-IT"/>
              <a:t>The zinc ion is situated at the junction of two binding sites: one of these is a pocket which binds NAD</a:t>
            </a:r>
            <a:r>
              <a:rPr lang="it-IT" altLang="it-IT" baseline="30000"/>
              <a:t>+</a:t>
            </a:r>
            <a:r>
              <a:rPr lang="it-IT" altLang="it-IT"/>
              <a:t>, while the other is a cleft which binds the substrate (which is one of a variety of aromatic and aliphatic alcohols). </a:t>
            </a:r>
          </a:p>
          <a:p>
            <a:pPr marL="228600" indent="-228600">
              <a:buFontTx/>
              <a:buAutoNum type="arabicPeriod"/>
            </a:pPr>
            <a:r>
              <a:rPr lang="it-IT" altLang="it-IT"/>
              <a:t>The picture below shows the active site of the enzyme alcohol dehydrogenase with the coenzyme NADH and the inhibitor DMSO bound to the zinc containing active site </a:t>
            </a:r>
          </a:p>
          <a:p>
            <a:pPr marL="228600" indent="-228600"/>
            <a:r>
              <a:rPr lang="it-IT" altLang="it-IT"/>
              <a:t>Alcohol dehydrogenase is our primary defense against alcohol, a toxic molecule that compromises the function of our nervous system. The high levels of alcohol dehydrogenase in our liver and stomach detoxify about one stiff drink each hour. The alcohol is converted to acetaldehyde, an even more toxic molecule, which is then quickly converted into acetate and other molecules that are easily utilized by our cells. Thus, a potentially dangerous molecule is converted, through alcohol dehydrogenase, into a mere foodstuff.</a:t>
            </a:r>
            <a:br>
              <a:rPr lang="it-IT" altLang="it-IT"/>
            </a:br>
            <a:endParaRPr lang="it-IT" altLang="it-IT"/>
          </a:p>
          <a:p>
            <a:pPr marL="228600" indent="-228600"/>
            <a:r>
              <a:rPr lang="it-IT" altLang="it-IT"/>
              <a:t>Our bodies create at least nine different forms of alcohol dehydrogenase, each with slightly different properties. Most of these are found primarily in the liver, including the beta3 form (PDB entry 1htb) and the similar enzyme from horse liver (PDB entry 6adh). The sigma form, available in PDB entry 1agn, is found in the lining of the stomach. Each enzyme is composed of two subunits, and quite remarkably, you can mix and match subunits between these different forms, creating mixed dimers that are still active. Ethanol is not the only target of these enzymes, they also make important modifications to retinol, steroids, and fatty acids. The range of different types of alcohol dehydrogenase ensures that there will always be one that is perfect for the current task.</a:t>
            </a:r>
            <a:br>
              <a:rPr lang="it-IT" altLang="it-IT"/>
            </a:br>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EC487677-BC91-F7BA-8E49-EAD8CFC250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CEE1C6-F1E4-8848-927A-AD61B8CF7F3B}" type="slidenum">
              <a:rPr lang="it-IT" altLang="it-IT" smtClean="0">
                <a:latin typeface="Times New Roman" panose="02020603050405020304" pitchFamily="18" charset="0"/>
              </a:rPr>
              <a:pPr>
                <a:spcBef>
                  <a:spcPct val="0"/>
                </a:spcBef>
              </a:pPr>
              <a:t>62</a:t>
            </a:fld>
            <a:endParaRPr lang="it-IT" altLang="it-IT">
              <a:latin typeface="Times New Roman" panose="02020603050405020304" pitchFamily="18" charset="0"/>
            </a:endParaRPr>
          </a:p>
        </p:txBody>
      </p:sp>
      <p:sp>
        <p:nvSpPr>
          <p:cNvPr id="101378" name="Rectangle 2">
            <a:extLst>
              <a:ext uri="{FF2B5EF4-FFF2-40B4-BE49-F238E27FC236}">
                <a16:creationId xmlns:a16="http://schemas.microsoft.com/office/drawing/2014/main" id="{735C539F-D4D2-5393-FE69-A9EF77861285}"/>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a:extLst>
              <a:ext uri="{FF2B5EF4-FFF2-40B4-BE49-F238E27FC236}">
                <a16:creationId xmlns:a16="http://schemas.microsoft.com/office/drawing/2014/main" id="{CA021D28-2D39-D55C-4D05-00A647C9F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ALDH. Aldeide deidrogenasi:ossida le aldeidi ad acidi carbossilici utilizzando NAD+, è sia citosolica che mitocondriale. E’ regolata dal recettore Ah.</a:t>
            </a:r>
          </a:p>
          <a:p>
            <a:r>
              <a:rPr lang="it-IT" altLang="it-IT"/>
              <a:t>ALDH2 found in the Asian population, called ALDH2*2. </a:t>
            </a:r>
          </a:p>
          <a:p>
            <a:r>
              <a:rPr lang="it-IT" altLang="it-IT"/>
              <a:t>Esistono 16 geni per ALDH su cromosomi diversi. E’ una famiglia di proteine. </a:t>
            </a:r>
          </a:p>
          <a:p>
            <a:r>
              <a:rPr lang="it-IT" altLang="it-IT"/>
              <a:t>Nella famiglia 2, polimorfismo genico (mitocondriale) è caratterizzato da basso metabolismo delle aldeidi, ed aumentato rischio di cancro indotto da alcool.  L’allele ALDH di classe 2  nelle popolazioni orientali, le stesse che hanno la variante ad alta attività della ADH, produce una proteina inattiva. Pertanto questi accumulano grosse quantità di acetaldeide in seguito a consumo di alcool, manifestando intolleranza all’alcool (vasodilatazione, flushing syndrome).Questo allele è un fattore di rischio per il cancro da alcol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987EECDB-5A9F-5D86-25AA-6E18CAA99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B15A8B-8E0B-6A44-B690-748B5D4E2F3D}" type="slidenum">
              <a:rPr lang="it-IT" altLang="it-IT" smtClean="0">
                <a:latin typeface="Times New Roman" panose="02020603050405020304" pitchFamily="18" charset="0"/>
              </a:rPr>
              <a:pPr>
                <a:spcBef>
                  <a:spcPct val="0"/>
                </a:spcBef>
              </a:pPr>
              <a:t>64</a:t>
            </a:fld>
            <a:endParaRPr lang="it-IT" altLang="it-IT">
              <a:latin typeface="Times New Roman" panose="02020603050405020304" pitchFamily="18" charset="0"/>
            </a:endParaRPr>
          </a:p>
        </p:txBody>
      </p:sp>
      <p:sp>
        <p:nvSpPr>
          <p:cNvPr id="104450" name="Rectangle 2">
            <a:extLst>
              <a:ext uri="{FF2B5EF4-FFF2-40B4-BE49-F238E27FC236}">
                <a16:creationId xmlns:a16="http://schemas.microsoft.com/office/drawing/2014/main" id="{9D0B76D0-DDB3-4111-64B9-951DE1C64DAF}"/>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a:extLst>
              <a:ext uri="{FF2B5EF4-FFF2-40B4-BE49-F238E27FC236}">
                <a16:creationId xmlns:a16="http://schemas.microsoft.com/office/drawing/2014/main" id="{B2EB3744-8430-22B1-2644-B22F2968DBF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Gli induttori appartengono a 5 classi di composti, che operano con meccanismi diversi. Iperplasia e ipertrofia del fegato con proliferazione del reticolo endoplasmatico.</a:t>
            </a:r>
          </a:p>
          <a:p>
            <a:r>
              <a:rPr lang="it-IT" altLang="it-IT"/>
              <a:t>I fattori ambientali che sono riconosciuti indurre il P450 sono: 1) Medicamenti (barbiturici, rifampicina, isoniazide; 2) alimenti (crocifere, carne alla griglia); 3) abitudini sociali (alcol, fumo).</a:t>
            </a:r>
          </a:p>
          <a:p>
            <a:r>
              <a:rPr lang="it-IT" altLang="it-IT"/>
              <a:t>E’ possibile che più isoenzimi intervengano nel metabolismo di uno stesso farmaco.</a:t>
            </a:r>
          </a:p>
          <a:p>
            <a:r>
              <a:rPr lang="it-IT" altLang="it-IT"/>
              <a:t>Isoniazide = usato nel trattamento della tubercolosi</a:t>
            </a:r>
          </a:p>
          <a:p>
            <a:r>
              <a:rPr lang="it-IT" altLang="it-IT"/>
              <a:t>Trioleandromicina =</a:t>
            </a:r>
          </a:p>
          <a:p>
            <a:r>
              <a:rPr lang="it-IT" altLang="it-IT"/>
              <a:t>Clofibrato =</a:t>
            </a:r>
          </a:p>
          <a:p>
            <a:r>
              <a:rPr lang="it-IT" altLang="it-IT"/>
              <a:t>DTT = insettcida</a:t>
            </a:r>
          </a:p>
          <a:p>
            <a:r>
              <a:rPr lang="it-IT" altLang="it-IT"/>
              <a:t>Clofibrato = ipolipidemizzante, proliferazione dei perossisomi</a:t>
            </a:r>
          </a:p>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362C3B97-5525-B443-8EA4-45B77091B1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2ECD11-3DBA-2D42-9094-678B8F30F399}" type="slidenum">
              <a:rPr lang="it-IT" altLang="it-IT" smtClean="0">
                <a:latin typeface="Times New Roman" panose="02020603050405020304" pitchFamily="18" charset="0"/>
              </a:rPr>
              <a:pPr>
                <a:spcBef>
                  <a:spcPct val="0"/>
                </a:spcBef>
              </a:pPr>
              <a:t>78</a:t>
            </a:fld>
            <a:endParaRPr lang="it-IT" altLang="it-IT">
              <a:latin typeface="Times New Roman" panose="02020603050405020304" pitchFamily="18" charset="0"/>
            </a:endParaRPr>
          </a:p>
        </p:txBody>
      </p:sp>
      <p:sp>
        <p:nvSpPr>
          <p:cNvPr id="121858" name="Rectangle 2">
            <a:extLst>
              <a:ext uri="{FF2B5EF4-FFF2-40B4-BE49-F238E27FC236}">
                <a16:creationId xmlns:a16="http://schemas.microsoft.com/office/drawing/2014/main" id="{83477432-8180-6255-2BCB-9CD7B0A8067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F0ECF5D5-E5CA-AF0B-3083-2D1C62D4F9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7610AEB9-5901-57FC-E1FA-F51680689D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6C02832-47EF-ED42-9AA7-D41671A70F76}" type="slidenum">
              <a:rPr lang="it-IT" altLang="it-IT" smtClean="0">
                <a:latin typeface="Times New Roman" panose="02020603050405020304" pitchFamily="18" charset="0"/>
              </a:rPr>
              <a:pPr>
                <a:spcBef>
                  <a:spcPct val="0"/>
                </a:spcBef>
              </a:pPr>
              <a:t>81</a:t>
            </a:fld>
            <a:endParaRPr lang="it-IT" altLang="it-IT">
              <a:latin typeface="Times New Roman" panose="02020603050405020304" pitchFamily="18" charset="0"/>
            </a:endParaRPr>
          </a:p>
        </p:txBody>
      </p:sp>
      <p:sp>
        <p:nvSpPr>
          <p:cNvPr id="125954" name="Rectangle 2">
            <a:extLst>
              <a:ext uri="{FF2B5EF4-FFF2-40B4-BE49-F238E27FC236}">
                <a16:creationId xmlns:a16="http://schemas.microsoft.com/office/drawing/2014/main" id="{7C43D5C6-13D9-1160-F35A-9CC0B00B1ACF}"/>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31F967EC-47B0-3C9B-77DE-9EAA8F3C2F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D187D05C-16A8-5EEF-C95F-D74313AE0D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828FF9-8C05-004F-BE6A-5B0C551C0011}" type="slidenum">
              <a:rPr lang="it-IT" altLang="it-IT" smtClean="0">
                <a:latin typeface="Times New Roman" panose="02020603050405020304" pitchFamily="18" charset="0"/>
              </a:rPr>
              <a:pPr>
                <a:spcBef>
                  <a:spcPct val="0"/>
                </a:spcBef>
              </a:pPr>
              <a:t>46</a:t>
            </a:fld>
            <a:endParaRPr lang="it-IT" altLang="it-IT">
              <a:latin typeface="Times New Roman" panose="02020603050405020304" pitchFamily="18" charset="0"/>
            </a:endParaRPr>
          </a:p>
        </p:txBody>
      </p:sp>
      <p:sp>
        <p:nvSpPr>
          <p:cNvPr id="65538" name="Rectangle 2">
            <a:extLst>
              <a:ext uri="{FF2B5EF4-FFF2-40B4-BE49-F238E27FC236}">
                <a16:creationId xmlns:a16="http://schemas.microsoft.com/office/drawing/2014/main" id="{CF721636-0116-3DDC-113E-14242D0F9E5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63CDE865-CF25-149E-1218-798C2E4FF74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sz="2400"/>
              <a:t>XENOBIOTICI: Composti estranei all’organismo presenti come contaminanti ambientali assorbiti attraverso la pelle, i polmoni o introdotti con l’alimentazione. Farmaci, pesticidi, agenti industriali, inquinanti, prodotti di pirolisi durante la cottura dei cibi, alcaloidi (sostanze azotate prodotte nelle piante a partire da aacidi aromatici), metaboliti secondari delle piante, tossine prodotte da funghi, piante, animali. Gli xenobiotici sono spesso SOSTANZE LIPOFILE.</a:t>
            </a:r>
          </a:p>
          <a:p>
            <a:r>
              <a:rPr lang="it-IT" altLang="it-IT"/>
              <a:t>Biotrasformazione=Metabolismo</a:t>
            </a:r>
          </a:p>
          <a:p>
            <a:r>
              <a:rPr lang="it-IT" altLang="it-IT"/>
              <a:t>Le molecole organiche farmacologicamente attive o contaminanti ambientali (xenobiotici) tendono ad essere fortemente lipofile e restano in forma non ionizzata. Tendono perciò ad essere scarsamente eliminabile dal sistema renale. Molti farmaci agirebbero molto a lungo se non venissero metabolizzati ed escreti (es. anestetici o barbiturici (tiopentale o pentobarbital). Alcuni farmaci richiedono invece di essere metabolizzati per svolgere la loro azione (in pratica è il metabolita il principio attivo). </a:t>
            </a:r>
          </a:p>
          <a:p>
            <a:r>
              <a:rPr lang="it-IT" altLang="it-IT"/>
              <a:t>Vengono utilizzati per la loro biotrasformazione sistemi enzimatici esistenti, che servono per il metabolismo degli acidi grassi (desaturazione), sintesi del colesterolo e degli ormoni steroidei, delle prostaglandine e leukotrieni (eicosanoidi, derivati dell’acido arachidonico, mediatori o ormoni locali che agiscono tramite recettori sono implicati nella segnalazione del dolore e dell’infiammazione).</a:t>
            </a:r>
          </a:p>
          <a:p>
            <a:r>
              <a:rPr lang="it-IT" altLang="it-IT"/>
              <a:t>I metaboliti sono spesso meno attivi del farmaco di partenza ma possono acquisire proprietà mutagene e cancerogene (intermedi reattivi). Concetto di BIOATTIVAZIONE e legame covalente a DNA e proteine.</a:t>
            </a:r>
          </a:p>
          <a:p>
            <a:r>
              <a:rPr lang="it-IT" altLang="it-IT"/>
              <a:t>Le biotrasformazioni si dividono in una fase I e II.  La fase I porta all’introduzione o allo smascheramento di un gruppo idrofilico (-OH, -SH, -NH</a:t>
            </a:r>
            <a:r>
              <a:rPr lang="it-IT" altLang="it-IT" baseline="-25000"/>
              <a:t>2</a:t>
            </a:r>
            <a:r>
              <a:rPr lang="it-IT" altLang="it-IT"/>
              <a:t>) all’idrolisi, riduzione, ossidazione. La fase II alla coniugazione con un vettore fisiologico (zucchero, acido glucuronico, acido acetico, acido solforico o glutatione) che faciliti l’escrezione. Alcune volte le reazioni della fase II possono precedere quelle della fase I.</a:t>
            </a:r>
          </a:p>
          <a:p>
            <a:r>
              <a:rPr lang="it-IT" altLang="it-IT"/>
              <a:t>Le reazioni di biotrasformazione avvengono essenzialmente a carico del fegato, ma anche polmoni, gastrointestinale, reni.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E8260B01-2377-2B1E-8BCC-1712C98181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A09BC87-DE82-3C4E-866B-2E99DB526CB5}" type="slidenum">
              <a:rPr lang="it-IT" altLang="it-IT" smtClean="0">
                <a:latin typeface="Times New Roman" panose="02020603050405020304" pitchFamily="18" charset="0"/>
              </a:rPr>
              <a:pPr>
                <a:spcBef>
                  <a:spcPct val="0"/>
                </a:spcBef>
              </a:pPr>
              <a:t>51</a:t>
            </a:fld>
            <a:endParaRPr lang="it-IT" altLang="it-IT">
              <a:latin typeface="Times New Roman" panose="02020603050405020304" pitchFamily="18" charset="0"/>
            </a:endParaRPr>
          </a:p>
        </p:txBody>
      </p:sp>
      <p:sp>
        <p:nvSpPr>
          <p:cNvPr id="72706" name="Rectangle 2">
            <a:extLst>
              <a:ext uri="{FF2B5EF4-FFF2-40B4-BE49-F238E27FC236}">
                <a16:creationId xmlns:a16="http://schemas.microsoft.com/office/drawing/2014/main" id="{42754B69-57BB-D138-F38F-3C63CCA32711}"/>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F700F5E9-5A9F-98DC-4B80-3E31DB0FA3E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Gli enzimi sono localizzati nel reticolo endoplasmatico, nel citosol, nei mitocondri, sulla membrana plasmatica.</a:t>
            </a:r>
          </a:p>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A78B17DF-188E-A796-D58A-4C9562ED2E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009F481-ABB9-8946-8F49-D263F86C762B}" type="slidenum">
              <a:rPr lang="it-IT" altLang="it-IT" smtClean="0">
                <a:latin typeface="Times New Roman" panose="02020603050405020304" pitchFamily="18" charset="0"/>
              </a:rPr>
              <a:pPr>
                <a:spcBef>
                  <a:spcPct val="0"/>
                </a:spcBef>
              </a:pPr>
              <a:t>52</a:t>
            </a:fld>
            <a:endParaRPr lang="it-IT" altLang="it-IT">
              <a:latin typeface="Times New Roman" panose="02020603050405020304" pitchFamily="18" charset="0"/>
            </a:endParaRPr>
          </a:p>
        </p:txBody>
      </p:sp>
      <p:sp>
        <p:nvSpPr>
          <p:cNvPr id="76802" name="Rectangle 2">
            <a:extLst>
              <a:ext uri="{FF2B5EF4-FFF2-40B4-BE49-F238E27FC236}">
                <a16:creationId xmlns:a16="http://schemas.microsoft.com/office/drawing/2014/main" id="{C0669F43-2000-C4D5-2193-3EBA9DC3B70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267BAE10-9B91-93A3-C483-AE2A8FE76A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408B446-72F9-80F0-EAB0-2BF08DC39C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D2C7DF0-ED6E-724D-AFCA-1449CA1CD0F1}" type="slidenum">
              <a:rPr lang="it-IT" altLang="it-IT" smtClean="0">
                <a:latin typeface="Times New Roman" panose="02020603050405020304" pitchFamily="18" charset="0"/>
              </a:rPr>
              <a:pPr>
                <a:spcBef>
                  <a:spcPct val="0"/>
                </a:spcBef>
              </a:pPr>
              <a:t>53</a:t>
            </a:fld>
            <a:endParaRPr lang="it-IT" altLang="it-IT">
              <a:latin typeface="Times New Roman" panose="02020603050405020304" pitchFamily="18" charset="0"/>
            </a:endParaRPr>
          </a:p>
        </p:txBody>
      </p:sp>
      <p:sp>
        <p:nvSpPr>
          <p:cNvPr id="81922" name="Rectangle 2">
            <a:extLst>
              <a:ext uri="{FF2B5EF4-FFF2-40B4-BE49-F238E27FC236}">
                <a16:creationId xmlns:a16="http://schemas.microsoft.com/office/drawing/2014/main" id="{88798629-9BC2-CF20-FC88-58A75ACF49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370B74FB-2FA2-1662-5175-2A8024F8A9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EEA2CB3F-3274-138E-2800-2FF129E951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D9019E7-542E-C145-A6AC-C96B20CD66B3}" type="slidenum">
              <a:rPr lang="it-IT" altLang="it-IT" smtClean="0">
                <a:latin typeface="Times New Roman" panose="02020603050405020304" pitchFamily="18" charset="0"/>
              </a:rPr>
              <a:pPr>
                <a:spcBef>
                  <a:spcPct val="0"/>
                </a:spcBef>
              </a:pPr>
              <a:t>55</a:t>
            </a:fld>
            <a:endParaRPr lang="it-IT" altLang="it-IT">
              <a:latin typeface="Times New Roman" panose="02020603050405020304" pitchFamily="18" charset="0"/>
            </a:endParaRPr>
          </a:p>
        </p:txBody>
      </p:sp>
      <p:sp>
        <p:nvSpPr>
          <p:cNvPr id="84994" name="Rectangle 2">
            <a:extLst>
              <a:ext uri="{FF2B5EF4-FFF2-40B4-BE49-F238E27FC236}">
                <a16:creationId xmlns:a16="http://schemas.microsoft.com/office/drawing/2014/main" id="{9DFFE5DD-550D-74AD-7C8D-8070C4DB30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D33176F9-3B46-172E-4FDB-D5EB3BA11B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9A327E82-62B6-A086-1A7D-152DD1D099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826441-8B8C-D541-865B-CC74F4213A64}" type="slidenum">
              <a:rPr lang="it-IT" altLang="it-IT" smtClean="0">
                <a:latin typeface="Times New Roman" panose="02020603050405020304" pitchFamily="18" charset="0"/>
              </a:rPr>
              <a:pPr>
                <a:spcBef>
                  <a:spcPct val="0"/>
                </a:spcBef>
              </a:pPr>
              <a:t>56</a:t>
            </a:fld>
            <a:endParaRPr lang="it-IT" altLang="it-IT">
              <a:latin typeface="Times New Roman" panose="02020603050405020304" pitchFamily="18" charset="0"/>
            </a:endParaRPr>
          </a:p>
        </p:txBody>
      </p:sp>
      <p:sp>
        <p:nvSpPr>
          <p:cNvPr id="92162" name="Rectangle 2">
            <a:extLst>
              <a:ext uri="{FF2B5EF4-FFF2-40B4-BE49-F238E27FC236}">
                <a16:creationId xmlns:a16="http://schemas.microsoft.com/office/drawing/2014/main" id="{148387BC-C6DE-C35F-4EF9-1AC757C965AA}"/>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a:extLst>
              <a:ext uri="{FF2B5EF4-FFF2-40B4-BE49-F238E27FC236}">
                <a16:creationId xmlns:a16="http://schemas.microsoft.com/office/drawing/2014/main" id="{1DE259BC-B3A1-2B0A-BC42-77CCFA7B3AF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Se il ciclo catalitico viene interrotto dopo l’aggiunta del primo elettrone (*) si può avere la liberazione di superossido. Se il ciclo si interrompe dopo il secondo elettrone si libera H</a:t>
            </a:r>
            <a:r>
              <a:rPr lang="it-IT" altLang="it-IT" baseline="-25000"/>
              <a:t>2</a:t>
            </a:r>
            <a:r>
              <a:rPr lang="it-IT" altLang="it-IT"/>
              <a:t>O</a:t>
            </a:r>
            <a:r>
              <a:rPr lang="it-IT" altLang="it-IT" baseline="-25000"/>
              <a:t>2</a:t>
            </a:r>
            <a:r>
              <a:rPr lang="it-IT" altLang="it-IT"/>
              <a:t>. Si può liberare anche il radicale dello xenobiotico quando ci sono basse tensioni di O</a:t>
            </a:r>
            <a:r>
              <a:rPr lang="it-IT" altLang="it-IT" baseline="-25000"/>
              <a:t>2</a:t>
            </a:r>
            <a:r>
              <a:rPr lang="it-IT" altLang="it-IT"/>
              <a:t> (ad es. in anaerobiosi). Formazione di intermedi reattivi, radicalici.</a:t>
            </a:r>
          </a:p>
          <a:p>
            <a:r>
              <a:rPr lang="it-IT" altLang="it-IT"/>
              <a:t>Il CO è un forte inibitore perché si lega al posto dell’ossigeno.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74F7758-8D85-F2A9-A815-A1C05D59CA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30F157-F2EA-F64A-A690-B5F7C1CF5B96}" type="slidenum">
              <a:rPr lang="it-IT" altLang="it-IT" smtClean="0">
                <a:latin typeface="Times New Roman" panose="02020603050405020304" pitchFamily="18" charset="0"/>
              </a:rPr>
              <a:pPr>
                <a:spcBef>
                  <a:spcPct val="0"/>
                </a:spcBef>
              </a:pPr>
              <a:t>58</a:t>
            </a:fld>
            <a:endParaRPr lang="it-IT" altLang="it-IT">
              <a:latin typeface="Times New Roman" panose="02020603050405020304" pitchFamily="18" charset="0"/>
            </a:endParaRPr>
          </a:p>
        </p:txBody>
      </p:sp>
      <p:sp>
        <p:nvSpPr>
          <p:cNvPr id="94210" name="Rectangle 2">
            <a:extLst>
              <a:ext uri="{FF2B5EF4-FFF2-40B4-BE49-F238E27FC236}">
                <a16:creationId xmlns:a16="http://schemas.microsoft.com/office/drawing/2014/main" id="{77821664-0A36-4F61-4173-81253B3087EB}"/>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BF84C05F-C7C7-4709-14A2-30F324C4158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Epossido: aggiunta di un ossigeno ad un doppio legame tra due carboni. due atomi di carbonio legati fra loro e legati ciascuno ad un ossigeno</a:t>
            </a:r>
          </a:p>
          <a:p>
            <a:r>
              <a:rPr lang="it-IT" altLang="it-IT"/>
              <a:t>Acido valproico = antiepilettico</a:t>
            </a:r>
          </a:p>
          <a:p>
            <a:r>
              <a:rPr lang="it-IT" altLang="it-IT"/>
              <a:t>Pentobarbital (barbiturico) = sedativi, antidolorifici (analgesici)</a:t>
            </a:r>
          </a:p>
          <a:p>
            <a:r>
              <a:rPr lang="it-IT" altLang="it-IT"/>
              <a:t>Debrisochina = antiipertensivo</a:t>
            </a:r>
          </a:p>
          <a:p>
            <a:r>
              <a:rPr lang="it-IT" altLang="it-IT"/>
              <a:t>Acetanilide =</a:t>
            </a:r>
          </a:p>
          <a:p>
            <a:r>
              <a:rPr lang="it-IT" altLang="it-IT"/>
              <a:t>Benzene = inquinante ambientale, cancerogeno, teratogeno, mutageno.</a:t>
            </a:r>
          </a:p>
          <a:p>
            <a:r>
              <a:rPr lang="it-IT" altLang="it-IT"/>
              <a:t>Aminopirina =</a:t>
            </a:r>
          </a:p>
          <a:p>
            <a:r>
              <a:rPr lang="it-IT" altLang="it-IT"/>
              <a:t>Fenacetina = analgesico, antipiretico, antinfiammatorio, ma ritirato.</a:t>
            </a:r>
          </a:p>
          <a:p>
            <a:r>
              <a:rPr lang="it-IT" altLang="it-IT"/>
              <a:t>Anfetamine:stimolanti del sistema nervoso centrale</a:t>
            </a:r>
          </a:p>
          <a:p>
            <a:r>
              <a:rPr lang="it-IT" altLang="it-IT"/>
              <a:t>Cloropromazina = sedativo, nell’eccitamento, schizofrenia.</a:t>
            </a:r>
          </a:p>
          <a:p>
            <a:r>
              <a:rPr lang="it-IT" altLang="it-IT"/>
              <a:t>Paration</a:t>
            </a:r>
          </a:p>
          <a:p>
            <a:r>
              <a:rPr lang="it-IT" altLang="it-IT"/>
              <a:t>Alotano</a:t>
            </a:r>
          </a:p>
          <a:p>
            <a:r>
              <a:rPr lang="it-IT" altLang="it-IT"/>
              <a:t>CCl</a:t>
            </a:r>
            <a:r>
              <a:rPr lang="it-IT" altLang="it-IT" baseline="-25000"/>
              <a:t>4</a:t>
            </a:r>
          </a:p>
          <a:p>
            <a:r>
              <a:rPr lang="it-IT" altLang="it-IT"/>
              <a:t>Etanolo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001B085-3B79-C128-B31A-EFBFB19E2F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E948A5F-DD10-3A43-BFC0-F669B850632D}" type="slidenum">
              <a:rPr lang="it-IT" altLang="it-IT" smtClean="0">
                <a:latin typeface="Times New Roman" panose="02020603050405020304" pitchFamily="18" charset="0"/>
              </a:rPr>
              <a:pPr>
                <a:spcBef>
                  <a:spcPct val="0"/>
                </a:spcBef>
              </a:pPr>
              <a:t>60</a:t>
            </a:fld>
            <a:endParaRPr lang="it-IT" altLang="it-IT">
              <a:latin typeface="Times New Roman" panose="02020603050405020304" pitchFamily="18" charset="0"/>
            </a:endParaRPr>
          </a:p>
        </p:txBody>
      </p:sp>
      <p:sp>
        <p:nvSpPr>
          <p:cNvPr id="97282" name="Rectangle 2">
            <a:extLst>
              <a:ext uri="{FF2B5EF4-FFF2-40B4-BE49-F238E27FC236}">
                <a16:creationId xmlns:a16="http://schemas.microsoft.com/office/drawing/2014/main" id="{9795D8E8-1749-18B4-D649-503398823D00}"/>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155BCDB0-6920-3B03-A46F-25D0A8307CA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Molti prodotti idrossilati da P450 diventano quindi substrati dell’ADH.</a:t>
            </a:r>
          </a:p>
          <a:p>
            <a:r>
              <a:rPr lang="it-IT" altLang="it-IT"/>
              <a:t>Alcol deidrogenasi ed aldeide ossidasi agiscono in sequenza. Le aldeidi e gli acidi carbossilici prodotti sono tossici. Le aldeidi sono elettrofiliche, reagiscono con tioli e amminogruppi, pertanto sono mutagene, cancerogene, citotossiche.La trasformazione in acido acetico trasforma l’etanolo in una sostanza da cui si può trarre energia.</a:t>
            </a:r>
          </a:p>
          <a:p>
            <a:r>
              <a:rPr lang="it-IT" altLang="it-IT"/>
              <a:t>Alcol deidrogenasi. Nel fegato e nello stomaco, citosolica, NAD+, metabolismo dell’etanolo. Può metabolizzare anche il metanolo. L’alool allilico  viene trasformato in acroleina. Le aldeidi formate sono tutte epatotossiche. L’acetaldeide che si forma è degradata dall’aldeide dh. </a:t>
            </a:r>
          </a:p>
          <a:p>
            <a:r>
              <a:rPr lang="it-IT" altLang="it-IT"/>
              <a:t>Il metanolo viene trasformato in acido formico, tossico. L’intossicazione da metanolo viene curata somministrando etanolo.</a:t>
            </a:r>
          </a:p>
          <a:p>
            <a:endParaRPr lang="it-IT" altLang="it-IT"/>
          </a:p>
          <a:p>
            <a:endParaRPr lang="it-IT" altLang="it-IT"/>
          </a:p>
          <a:p>
            <a:r>
              <a:rPr lang="it-IT" altLang="it-IT"/>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it-IT"/>
          </a:p>
        </p:txBody>
      </p:sp>
      <p:sp>
        <p:nvSpPr>
          <p:cNvPr id="5" name="Footer Placeholder 4"/>
          <p:cNvSpPr>
            <a:spLocks noGrp="1"/>
          </p:cNvSpPr>
          <p:nvPr>
            <p:ph type="ftr" sz="quarter" idx="11"/>
          </p:nvPr>
        </p:nvSpPr>
        <p:spPr>
          <a:xfrm>
            <a:off x="533401" y="5936189"/>
            <a:ext cx="4021666" cy="365125"/>
          </a:xfrm>
        </p:spPr>
        <p:txBody>
          <a:bodyPr/>
          <a:lstStyle/>
          <a:p>
            <a:pPr>
              <a:defRPr/>
            </a:pPr>
            <a:endParaRPr lang="it-IT"/>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747DD1EC-829E-1C48-BD0C-AE092147FAA3}" type="slidenum">
              <a:rPr lang="it-IT" altLang="it-IT" smtClean="0"/>
              <a:pPr>
                <a:defRPr/>
              </a:pPr>
              <a:t>‹N›</a:t>
            </a:fld>
            <a:endParaRPr lang="it-IT" altLang="it-IT"/>
          </a:p>
        </p:txBody>
      </p:sp>
    </p:spTree>
    <p:extLst>
      <p:ext uri="{BB962C8B-B14F-4D97-AF65-F5344CB8AC3E}">
        <p14:creationId xmlns:p14="http://schemas.microsoft.com/office/powerpoint/2010/main" val="268173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182906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122734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BD988A86-5E43-974C-A43E-6044BCAF4C32}" type="slidenum">
              <a:rPr lang="it-IT" altLang="it-IT" smtClean="0"/>
              <a:pPr>
                <a:defRPr/>
              </a:pPr>
              <a:t>‹N›</a:t>
            </a:fld>
            <a:endParaRPr lang="it-IT" altLang="it-IT"/>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4967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3703659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19326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119989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744210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it-IT"/>
          </a:p>
        </p:txBody>
      </p:sp>
      <p:sp>
        <p:nvSpPr>
          <p:cNvPr id="5" name="Footer Placeholder 4"/>
          <p:cNvSpPr>
            <a:spLocks noGrp="1"/>
          </p:cNvSpPr>
          <p:nvPr>
            <p:ph type="ftr" sz="quarter" idx="11"/>
          </p:nvPr>
        </p:nvSpPr>
        <p:spPr>
          <a:xfrm>
            <a:off x="510241" y="5936189"/>
            <a:ext cx="4518959" cy="365125"/>
          </a:xfrm>
        </p:spPr>
        <p:txBody>
          <a:bodyPr/>
          <a:lstStyle/>
          <a:p>
            <a:pPr>
              <a:defRPr/>
            </a:pPr>
            <a:endParaRPr lang="it-IT"/>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298490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abella 2"/>
          <p:cNvSpPr>
            <a:spLocks noGrp="1"/>
          </p:cNvSpPr>
          <p:nvPr>
            <p:ph type="tbl" idx="1"/>
          </p:nvPr>
        </p:nvSpPr>
        <p:spPr>
          <a:xfrm>
            <a:off x="685800" y="1981200"/>
            <a:ext cx="7772400" cy="4114800"/>
          </a:xfrm>
        </p:spPr>
        <p:txBody>
          <a:bodyPr>
            <a:normAutofit/>
          </a:bodyPr>
          <a:lstStyle/>
          <a:p>
            <a:pPr lvl="0"/>
            <a:endParaRPr lang="it-IT" noProof="0"/>
          </a:p>
        </p:txBody>
      </p:sp>
      <p:sp>
        <p:nvSpPr>
          <p:cNvPr id="4" name="Segnaposto data 3">
            <a:extLst>
              <a:ext uri="{FF2B5EF4-FFF2-40B4-BE49-F238E27FC236}">
                <a16:creationId xmlns:a16="http://schemas.microsoft.com/office/drawing/2014/main" id="{CF765F09-6EB3-A239-8115-70AF98727462}"/>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Segnaposto piè di pagina 4">
            <a:extLst>
              <a:ext uri="{FF2B5EF4-FFF2-40B4-BE49-F238E27FC236}">
                <a16:creationId xmlns:a16="http://schemas.microsoft.com/office/drawing/2014/main" id="{530E9FD0-2C7E-405A-B235-C1A9944FBE90}"/>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1184F3F7-7C27-E666-DD88-90D806E2F3CA}"/>
              </a:ext>
            </a:extLst>
          </p:cNvPr>
          <p:cNvSpPr>
            <a:spLocks noGrp="1"/>
          </p:cNvSpPr>
          <p:nvPr>
            <p:ph type="sldNum" sz="quarter" idx="12"/>
          </p:nvPr>
        </p:nvSpPr>
        <p:spPr>
          <a:xfrm>
            <a:off x="6553200" y="6248400"/>
            <a:ext cx="1905000" cy="457200"/>
          </a:xfrm>
        </p:spPr>
        <p:txBody>
          <a:bodyPr/>
          <a:lstStyle>
            <a:lvl1pPr>
              <a:defRPr/>
            </a:lvl1pPr>
          </a:lstStyle>
          <a:p>
            <a:pPr>
              <a:defRPr/>
            </a:pPr>
            <a:fld id="{D99F299D-A746-1241-AC95-8B9FF90B31EA}" type="slidenum">
              <a:rPr lang="en-US" altLang="it-IT"/>
              <a:pPr>
                <a:defRPr/>
              </a:pPr>
              <a:t>‹N›</a:t>
            </a:fld>
            <a:endParaRPr lang="en-US" altLang="it-IT"/>
          </a:p>
        </p:txBody>
      </p:sp>
    </p:spTree>
    <p:extLst>
      <p:ext uri="{BB962C8B-B14F-4D97-AF65-F5344CB8AC3E}">
        <p14:creationId xmlns:p14="http://schemas.microsoft.com/office/powerpoint/2010/main" val="285850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981200"/>
            <a:ext cx="3810000" cy="4114800"/>
          </a:xfrm>
        </p:spPr>
        <p:txBody>
          <a:bodyPr>
            <a:normAutofit/>
          </a:bodyPr>
          <a:lstStyle/>
          <a:p>
            <a:pPr lvl="0"/>
            <a:endParaRPr lang="it-IT" noProof="0"/>
          </a:p>
        </p:txBody>
      </p:sp>
      <p:sp>
        <p:nvSpPr>
          <p:cNvPr id="5" name="Segnaposto piè di pagina 2">
            <a:extLst>
              <a:ext uri="{FF2B5EF4-FFF2-40B4-BE49-F238E27FC236}">
                <a16:creationId xmlns:a16="http://schemas.microsoft.com/office/drawing/2014/main" id="{C1259587-F007-62F3-9E23-7496E8CD8EDA}"/>
              </a:ext>
            </a:extLst>
          </p:cNvPr>
          <p:cNvSpPr>
            <a:spLocks noGrp="1"/>
          </p:cNvSpPr>
          <p:nvPr>
            <p:ph type="ftr" sz="quarter" idx="10"/>
          </p:nvPr>
        </p:nvSpPr>
        <p:spPr/>
        <p:txBody>
          <a:bodyPr/>
          <a:lstStyle>
            <a:lvl1pPr>
              <a:defRPr/>
            </a:lvl1pPr>
          </a:lstStyle>
          <a:p>
            <a:pPr>
              <a:defRPr/>
            </a:pPr>
            <a:endParaRPr lang="it-IT"/>
          </a:p>
        </p:txBody>
      </p:sp>
      <p:sp>
        <p:nvSpPr>
          <p:cNvPr id="6" name="Segnaposto data 13">
            <a:extLst>
              <a:ext uri="{FF2B5EF4-FFF2-40B4-BE49-F238E27FC236}">
                <a16:creationId xmlns:a16="http://schemas.microsoft.com/office/drawing/2014/main" id="{34704E02-6A2A-4A84-A4DD-59559ADF9B7E}"/>
              </a:ext>
            </a:extLst>
          </p:cNvPr>
          <p:cNvSpPr>
            <a:spLocks noGrp="1"/>
          </p:cNvSpPr>
          <p:nvPr>
            <p:ph type="dt" sz="half" idx="11"/>
          </p:nvPr>
        </p:nvSpPr>
        <p:spPr/>
        <p:txBody>
          <a:bodyPr/>
          <a:lstStyle>
            <a:lvl1pPr>
              <a:defRPr/>
            </a:lvl1pPr>
          </a:lstStyle>
          <a:p>
            <a:pPr>
              <a:defRPr/>
            </a:pPr>
            <a:endParaRPr lang="it-IT"/>
          </a:p>
        </p:txBody>
      </p:sp>
      <p:sp>
        <p:nvSpPr>
          <p:cNvPr id="7" name="Segnaposto numero diapositiva 22">
            <a:extLst>
              <a:ext uri="{FF2B5EF4-FFF2-40B4-BE49-F238E27FC236}">
                <a16:creationId xmlns:a16="http://schemas.microsoft.com/office/drawing/2014/main" id="{FD921779-982C-3855-3ECC-83ED581D015C}"/>
              </a:ext>
            </a:extLst>
          </p:cNvPr>
          <p:cNvSpPr>
            <a:spLocks noGrp="1"/>
          </p:cNvSpPr>
          <p:nvPr>
            <p:ph type="sldNum" sz="quarter" idx="12"/>
          </p:nvPr>
        </p:nvSpPr>
        <p:spPr/>
        <p:txBody>
          <a:bodyPr/>
          <a:lstStyle>
            <a:lvl1pPr>
              <a:defRPr/>
            </a:lvl1pPr>
          </a:lstStyle>
          <a:p>
            <a:pPr>
              <a:defRPr/>
            </a:pPr>
            <a:fld id="{7C1F2850-7AF1-2F41-89D7-F6B971742E17}" type="slidenum">
              <a:rPr lang="it-IT" altLang="it-IT"/>
              <a:pPr>
                <a:defRPr/>
              </a:pPr>
              <a:t>‹N›</a:t>
            </a:fld>
            <a:endParaRPr lang="it-IT" altLang="it-IT"/>
          </a:p>
        </p:txBody>
      </p:sp>
    </p:spTree>
    <p:extLst>
      <p:ext uri="{BB962C8B-B14F-4D97-AF65-F5344CB8AC3E}">
        <p14:creationId xmlns:p14="http://schemas.microsoft.com/office/powerpoint/2010/main" val="232044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342398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65810" y="5936188"/>
            <a:ext cx="2057400" cy="365125"/>
          </a:xfrm>
        </p:spPr>
        <p:txBody>
          <a:bodyPr/>
          <a:lstStyle/>
          <a:p>
            <a:pPr>
              <a:defRPr/>
            </a:pPr>
            <a:endParaRPr lang="it-IT"/>
          </a:p>
        </p:txBody>
      </p:sp>
      <p:sp>
        <p:nvSpPr>
          <p:cNvPr id="5" name="Footer Placeholder 4"/>
          <p:cNvSpPr>
            <a:spLocks noGrp="1"/>
          </p:cNvSpPr>
          <p:nvPr>
            <p:ph type="ftr" sz="quarter" idx="11"/>
          </p:nvPr>
        </p:nvSpPr>
        <p:spPr>
          <a:xfrm>
            <a:off x="533400" y="5936189"/>
            <a:ext cx="4834673" cy="365125"/>
          </a:xfrm>
        </p:spPr>
        <p:txBody>
          <a:bodyPr/>
          <a:lstStyle/>
          <a:p>
            <a:pPr>
              <a:defRPr/>
            </a:pPr>
            <a:endParaRPr lang="it-IT"/>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B0D48957-E29A-A74A-911A-7DE422D5DF1E}" type="slidenum">
              <a:rPr lang="it-IT" altLang="it-IT" smtClean="0"/>
              <a:pPr>
                <a:defRPr/>
              </a:pPr>
              <a:t>‹N›</a:t>
            </a:fld>
            <a:endParaRPr lang="it-IT" altLang="it-IT"/>
          </a:p>
        </p:txBody>
      </p:sp>
    </p:spTree>
    <p:extLst>
      <p:ext uri="{BB962C8B-B14F-4D97-AF65-F5344CB8AC3E}">
        <p14:creationId xmlns:p14="http://schemas.microsoft.com/office/powerpoint/2010/main" val="417134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82625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31638" y="3030009"/>
            <a:ext cx="336704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061129" y="3030009"/>
            <a:ext cx="3367044"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421477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F6E1C349-2C7C-D440-9500-FC3D077FADB0}" type="slidenum">
              <a:rPr lang="it-IT" altLang="it-IT" smtClean="0"/>
              <a:pPr>
                <a:defRPr/>
              </a:pPr>
              <a:t>‹N›</a:t>
            </a:fld>
            <a:endParaRPr lang="it-IT" altLang="it-IT"/>
          </a:p>
        </p:txBody>
      </p:sp>
    </p:spTree>
    <p:extLst>
      <p:ext uri="{BB962C8B-B14F-4D97-AF65-F5344CB8AC3E}">
        <p14:creationId xmlns:p14="http://schemas.microsoft.com/office/powerpoint/2010/main" val="304356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322476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34653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57251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1">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it-IT"/>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BD988A86-5E43-974C-A43E-6044BCAF4C32}" type="slidenum">
              <a:rPr lang="it-IT" altLang="it-IT" smtClean="0"/>
              <a:pPr>
                <a:defRPr/>
              </a:pPr>
              <a:t>‹N›</a:t>
            </a:fld>
            <a:endParaRPr lang="it-IT" altLang="it-IT"/>
          </a:p>
        </p:txBody>
      </p:sp>
    </p:spTree>
    <p:extLst>
      <p:ext uri="{BB962C8B-B14F-4D97-AF65-F5344CB8AC3E}">
        <p14:creationId xmlns:p14="http://schemas.microsoft.com/office/powerpoint/2010/main" val="485148843"/>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 id="2147485707" r:id="rId12"/>
    <p:sldLayoutId id="2147485708" r:id="rId13"/>
    <p:sldLayoutId id="2147485709" r:id="rId14"/>
    <p:sldLayoutId id="2147485710" r:id="rId15"/>
    <p:sldLayoutId id="2147485711" r:id="rId16"/>
    <p:sldLayoutId id="2147485712" r:id="rId17"/>
    <p:sldLayoutId id="2147485713" r:id="rId18"/>
    <p:sldLayoutId id="2147485714" r:id="rId1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Documento_di_Microsoft_Word_97_-_2004.doc"/><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oleObject" Target="../embeddings/oleObject3.bin"/><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25000">
              <a:schemeClr val="bg2">
                <a:shade val="100000"/>
                <a:hueMod val="100000"/>
                <a:satMod val="110000"/>
                <a:lumMod val="130000"/>
              </a:schemeClr>
            </a:gs>
            <a:gs pos="48000">
              <a:schemeClr val="bg2">
                <a:shade val="78000"/>
                <a:hueMod val="44000"/>
                <a:satMod val="200000"/>
                <a:lumMod val="40000"/>
                <a:alpha val="76794"/>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A4ACF-3996-0467-007E-89B3F4774511}"/>
              </a:ext>
            </a:extLst>
          </p:cNvPr>
          <p:cNvSpPr>
            <a:spLocks noGrp="1"/>
          </p:cNvSpPr>
          <p:nvPr>
            <p:ph type="ctrTitle"/>
          </p:nvPr>
        </p:nvSpPr>
        <p:spPr>
          <a:xfrm>
            <a:off x="79375" y="128833"/>
            <a:ext cx="8496944" cy="625624"/>
          </a:xfrm>
        </p:spPr>
        <p:txBody>
          <a:bodyPr>
            <a:normAutofit/>
          </a:bodyPr>
          <a:lstStyle/>
          <a:p>
            <a:pPr indent="0" algn="ctr" eaLnBrk="1" fontAlgn="auto" hangingPunct="1">
              <a:spcAft>
                <a:spcPts val="0"/>
              </a:spcAft>
              <a:defRPr/>
            </a:pPr>
            <a:r>
              <a:rPr lang="it-IT" sz="3200" b="1" dirty="0">
                <a:solidFill>
                  <a:schemeClr val="tx1">
                    <a:lumMod val="95000"/>
                  </a:schemeClr>
                </a:solidFill>
                <a:ea typeface="+mj-ea"/>
                <a:cs typeface="+mj-cs"/>
              </a:rPr>
              <a:t>Elementi di tossicologia degli Alimenti</a:t>
            </a:r>
            <a:endParaRPr lang="it-IT" sz="3200" b="1" dirty="0">
              <a:solidFill>
                <a:schemeClr val="tx1">
                  <a:lumMod val="95000"/>
                </a:schemeClr>
              </a:solidFill>
              <a:highlight>
                <a:srgbClr val="FFFF00"/>
              </a:highlight>
              <a:ea typeface="+mj-ea"/>
              <a:cs typeface="+mj-cs"/>
            </a:endParaRPr>
          </a:p>
        </p:txBody>
      </p:sp>
      <p:sp>
        <p:nvSpPr>
          <p:cNvPr id="17411" name="CasellaDiTesto 3">
            <a:extLst>
              <a:ext uri="{FF2B5EF4-FFF2-40B4-BE49-F238E27FC236}">
                <a16:creationId xmlns:a16="http://schemas.microsoft.com/office/drawing/2014/main" id="{916CFC39-7109-2F60-7635-1193F891C610}"/>
              </a:ext>
            </a:extLst>
          </p:cNvPr>
          <p:cNvSpPr txBox="1">
            <a:spLocks noChangeArrowheads="1"/>
          </p:cNvSpPr>
          <p:nvPr/>
        </p:nvSpPr>
        <p:spPr bwMode="auto">
          <a:xfrm>
            <a:off x="79375" y="6453188"/>
            <a:ext cx="9064625" cy="338554"/>
          </a:xfrm>
          <a:prstGeom prst="rect">
            <a:avLst/>
          </a:prstGeom>
          <a:noFill/>
          <a:ln>
            <a:noFill/>
          </a:ln>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defRPr/>
            </a:pPr>
            <a:r>
              <a:rPr lang="it-IT" altLang="it-IT" sz="1600" b="1" i="1" dirty="0">
                <a:solidFill>
                  <a:schemeClr val="accent3">
                    <a:lumMod val="40000"/>
                    <a:lumOff val="60000"/>
                  </a:schemeClr>
                </a:solidFill>
                <a:latin typeface="Times New Roman" panose="02020603050405020304" pitchFamily="18" charset="0"/>
              </a:rPr>
              <a:t>Teramo 3 ottobre 2023											Prof. Michele Amorena </a:t>
            </a:r>
          </a:p>
        </p:txBody>
      </p:sp>
      <p:pic>
        <p:nvPicPr>
          <p:cNvPr id="4" name="Immagine 3">
            <a:extLst>
              <a:ext uri="{FF2B5EF4-FFF2-40B4-BE49-F238E27FC236}">
                <a16:creationId xmlns:a16="http://schemas.microsoft.com/office/drawing/2014/main" id="{A3AD6854-7887-B54E-00D3-CCD67B81FAE1}"/>
              </a:ext>
            </a:extLst>
          </p:cNvPr>
          <p:cNvPicPr>
            <a:picLocks noChangeAspect="1"/>
          </p:cNvPicPr>
          <p:nvPr/>
        </p:nvPicPr>
        <p:blipFill>
          <a:blip r:embed="rId3"/>
          <a:stretch>
            <a:fillRect/>
          </a:stretch>
        </p:blipFill>
        <p:spPr>
          <a:xfrm>
            <a:off x="907466" y="754457"/>
            <a:ext cx="7264933" cy="5313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1">
            <a:extLst>
              <a:ext uri="{FF2B5EF4-FFF2-40B4-BE49-F238E27FC236}">
                <a16:creationId xmlns:a16="http://schemas.microsoft.com/office/drawing/2014/main" id="{FD26AE9D-4C77-107B-70FC-9644840A31CB}"/>
              </a:ext>
            </a:extLst>
          </p:cNvPr>
          <p:cNvSpPr txBox="1">
            <a:spLocks noChangeArrowheads="1"/>
          </p:cNvSpPr>
          <p:nvPr/>
        </p:nvSpPr>
        <p:spPr bwMode="auto">
          <a:xfrm>
            <a:off x="323850" y="765175"/>
            <a:ext cx="8497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800" b="1">
                <a:latin typeface="Times New Roman" panose="02020603050405020304" pitchFamily="18" charset="0"/>
              </a:rPr>
              <a:t>ET</a:t>
            </a:r>
            <a:r>
              <a:rPr lang="it-IT" altLang="it-IT" sz="4800" b="1" baseline="-25000">
                <a:latin typeface="Times New Roman" panose="02020603050405020304" pitchFamily="18" charset="0"/>
              </a:rPr>
              <a:t>s</a:t>
            </a:r>
            <a:r>
              <a:rPr lang="it-IT" altLang="it-IT" sz="4800" b="1">
                <a:latin typeface="Times New Roman" panose="02020603050405020304" pitchFamily="18" charset="0"/>
              </a:rPr>
              <a:t> (i/r) = C</a:t>
            </a:r>
            <a:r>
              <a:rPr lang="it-IT" altLang="it-IT" sz="4800" b="1" baseline="-25000">
                <a:latin typeface="Times New Roman" panose="02020603050405020304" pitchFamily="18" charset="0"/>
              </a:rPr>
              <a:t>s</a:t>
            </a:r>
            <a:r>
              <a:rPr lang="it-IT" altLang="it-IT" sz="4800" b="1">
                <a:latin typeface="Times New Roman" panose="02020603050405020304" pitchFamily="18" charset="0"/>
              </a:rPr>
              <a:t> (b) </a:t>
            </a:r>
            <a:r>
              <a:rPr lang="it-IT" altLang="it-IT" sz="4800" b="1" baseline="-25000">
                <a:latin typeface="Times New Roman" panose="02020603050405020304" pitchFamily="18" charset="0"/>
              </a:rPr>
              <a:t>(t)</a:t>
            </a:r>
            <a:r>
              <a:rPr lang="it-IT" altLang="it-IT" sz="4800" b="1">
                <a:latin typeface="Times New Roman" panose="02020603050405020304" pitchFamily="18" charset="0"/>
              </a:rPr>
              <a:t>* R </a:t>
            </a:r>
            <a:r>
              <a:rPr lang="it-IT" altLang="it-IT" sz="4800" b="1" baseline="-25000">
                <a:latin typeface="Times New Roman" panose="02020603050405020304" pitchFamily="18" charset="0"/>
              </a:rPr>
              <a:t>(n)</a:t>
            </a:r>
            <a:r>
              <a:rPr lang="it-IT" altLang="it-IT" sz="4800" b="1">
                <a:latin typeface="Times New Roman" panose="02020603050405020304" pitchFamily="18" charset="0"/>
              </a:rPr>
              <a:t>* AF</a:t>
            </a:r>
            <a:r>
              <a:rPr lang="it-IT" altLang="it-IT" sz="4800" b="1" baseline="-25000">
                <a:latin typeface="Times New Roman" panose="02020603050405020304" pitchFamily="18" charset="0"/>
              </a:rPr>
              <a:t>(sr) </a:t>
            </a:r>
          </a:p>
        </p:txBody>
      </p:sp>
      <p:sp>
        <p:nvSpPr>
          <p:cNvPr id="2" name="Ovale 1">
            <a:extLst>
              <a:ext uri="{FF2B5EF4-FFF2-40B4-BE49-F238E27FC236}">
                <a16:creationId xmlns:a16="http://schemas.microsoft.com/office/drawing/2014/main" id="{354DBA8D-44CA-4417-9B80-0E41D09ECF64}"/>
              </a:ext>
            </a:extLst>
          </p:cNvPr>
          <p:cNvSpPr/>
          <p:nvPr/>
        </p:nvSpPr>
        <p:spPr>
          <a:xfrm>
            <a:off x="3132138" y="549275"/>
            <a:ext cx="2592387" cy="15113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cxnSp>
        <p:nvCxnSpPr>
          <p:cNvPr id="4" name="Connettore 2 3">
            <a:extLst>
              <a:ext uri="{FF2B5EF4-FFF2-40B4-BE49-F238E27FC236}">
                <a16:creationId xmlns:a16="http://schemas.microsoft.com/office/drawing/2014/main" id="{CB444D2D-5BB7-005B-4414-720F3722DAE5}"/>
              </a:ext>
            </a:extLst>
          </p:cNvPr>
          <p:cNvCxnSpPr/>
          <p:nvPr/>
        </p:nvCxnSpPr>
        <p:spPr>
          <a:xfrm flipV="1">
            <a:off x="1403350" y="1989138"/>
            <a:ext cx="1655763" cy="11525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652" name="CasellaDiTesto 4">
            <a:extLst>
              <a:ext uri="{FF2B5EF4-FFF2-40B4-BE49-F238E27FC236}">
                <a16:creationId xmlns:a16="http://schemas.microsoft.com/office/drawing/2014/main" id="{50DE8906-C849-CEA6-2BB8-147DF69A7D5C}"/>
              </a:ext>
            </a:extLst>
          </p:cNvPr>
          <p:cNvSpPr txBox="1">
            <a:spLocks noChangeArrowheads="1"/>
          </p:cNvSpPr>
          <p:nvPr/>
        </p:nvSpPr>
        <p:spPr bwMode="auto">
          <a:xfrm>
            <a:off x="1979613" y="3141663"/>
            <a:ext cx="33401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4000">
                <a:solidFill>
                  <a:srgbClr val="FFFF00"/>
                </a:solidFill>
              </a:rPr>
              <a:t>Tossicocinetica</a:t>
            </a:r>
          </a:p>
        </p:txBody>
      </p:sp>
      <p:sp>
        <p:nvSpPr>
          <p:cNvPr id="7" name="Ovale 6">
            <a:extLst>
              <a:ext uri="{FF2B5EF4-FFF2-40B4-BE49-F238E27FC236}">
                <a16:creationId xmlns:a16="http://schemas.microsoft.com/office/drawing/2014/main" id="{62982CB4-F0C7-FDCA-2C76-9C9F259A15D3}"/>
              </a:ext>
            </a:extLst>
          </p:cNvPr>
          <p:cNvSpPr/>
          <p:nvPr/>
        </p:nvSpPr>
        <p:spPr>
          <a:xfrm>
            <a:off x="5580063" y="404813"/>
            <a:ext cx="3384550" cy="1800225"/>
          </a:xfrm>
          <a:prstGeom prst="ellipse">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cxnSp>
        <p:nvCxnSpPr>
          <p:cNvPr id="11" name="Connettore 2 10">
            <a:extLst>
              <a:ext uri="{FF2B5EF4-FFF2-40B4-BE49-F238E27FC236}">
                <a16:creationId xmlns:a16="http://schemas.microsoft.com/office/drawing/2014/main" id="{994C7A6C-FC9D-65C6-3372-C7FB35455FA4}"/>
              </a:ext>
            </a:extLst>
          </p:cNvPr>
          <p:cNvCxnSpPr>
            <a:cxnSpLocks/>
          </p:cNvCxnSpPr>
          <p:nvPr/>
        </p:nvCxnSpPr>
        <p:spPr>
          <a:xfrm flipV="1">
            <a:off x="7272338" y="2565400"/>
            <a:ext cx="19050" cy="2303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655" name="CasellaDiTesto 12">
            <a:extLst>
              <a:ext uri="{FF2B5EF4-FFF2-40B4-BE49-F238E27FC236}">
                <a16:creationId xmlns:a16="http://schemas.microsoft.com/office/drawing/2014/main" id="{6E52CB24-EB99-7EE9-B351-9493768864D2}"/>
              </a:ext>
            </a:extLst>
          </p:cNvPr>
          <p:cNvSpPr txBox="1">
            <a:spLocks noChangeArrowheads="1"/>
          </p:cNvSpPr>
          <p:nvPr/>
        </p:nvSpPr>
        <p:spPr bwMode="auto">
          <a:xfrm>
            <a:off x="5297488" y="5072063"/>
            <a:ext cx="3424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solidFill>
                  <a:srgbClr val="92D050"/>
                </a:solidFill>
              </a:rPr>
              <a:t>Tossicodinamica</a:t>
            </a:r>
          </a:p>
        </p:txBody>
      </p:sp>
      <p:sp>
        <p:nvSpPr>
          <p:cNvPr id="14" name="Ovale 13">
            <a:extLst>
              <a:ext uri="{FF2B5EF4-FFF2-40B4-BE49-F238E27FC236}">
                <a16:creationId xmlns:a16="http://schemas.microsoft.com/office/drawing/2014/main" id="{B8AF8D1E-EAC1-5048-4792-F2C11044117A}"/>
              </a:ext>
            </a:extLst>
          </p:cNvPr>
          <p:cNvSpPr/>
          <p:nvPr/>
        </p:nvSpPr>
        <p:spPr>
          <a:xfrm>
            <a:off x="3059113" y="404813"/>
            <a:ext cx="5834062" cy="1728787"/>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cxnSp>
        <p:nvCxnSpPr>
          <p:cNvPr id="18" name="Connettore 2 17">
            <a:extLst>
              <a:ext uri="{FF2B5EF4-FFF2-40B4-BE49-F238E27FC236}">
                <a16:creationId xmlns:a16="http://schemas.microsoft.com/office/drawing/2014/main" id="{2151E732-83B5-EFDA-2A24-A8491204C613}"/>
              </a:ext>
            </a:extLst>
          </p:cNvPr>
          <p:cNvCxnSpPr>
            <a:cxnSpLocks/>
          </p:cNvCxnSpPr>
          <p:nvPr/>
        </p:nvCxnSpPr>
        <p:spPr>
          <a:xfrm flipV="1">
            <a:off x="4572000" y="2276475"/>
            <a:ext cx="1152525" cy="352901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7658" name="CasellaDiTesto 18">
            <a:extLst>
              <a:ext uri="{FF2B5EF4-FFF2-40B4-BE49-F238E27FC236}">
                <a16:creationId xmlns:a16="http://schemas.microsoft.com/office/drawing/2014/main" id="{7E8785B4-1C67-ABAD-E58A-83104927B658}"/>
              </a:ext>
            </a:extLst>
          </p:cNvPr>
          <p:cNvSpPr txBox="1">
            <a:spLocks noChangeArrowheads="1"/>
          </p:cNvSpPr>
          <p:nvPr/>
        </p:nvSpPr>
        <p:spPr bwMode="auto">
          <a:xfrm>
            <a:off x="684213" y="5875338"/>
            <a:ext cx="7056437" cy="708025"/>
          </a:xfrm>
          <a:prstGeom prst="rect">
            <a:avLst/>
          </a:prstGeom>
          <a:noFill/>
          <a:ln w="9525">
            <a:solidFill>
              <a:srgbClr val="FFFF00"/>
            </a:solidFill>
            <a:miter lim="800000"/>
            <a:headEnd/>
            <a:tailEnd/>
          </a:ln>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it-IT" altLang="it-IT" sz="4000" b="1">
                <a:solidFill>
                  <a:schemeClr val="bg1"/>
                </a:solidFill>
              </a:rPr>
              <a:t>Soggetto/individuo/popolazione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FDF971DC-856D-F4A8-5ED1-EA330B77A005}"/>
              </a:ext>
            </a:extLst>
          </p:cNvPr>
          <p:cNvSpPr txBox="1">
            <a:spLocks noChangeArrowheads="1"/>
          </p:cNvSpPr>
          <p:nvPr/>
        </p:nvSpPr>
        <p:spPr bwMode="auto">
          <a:xfrm>
            <a:off x="0" y="1052736"/>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800" b="1" dirty="0">
                <a:latin typeface="Times New Roman" panose="02020603050405020304" pitchFamily="18" charset="0"/>
              </a:rPr>
              <a:t>Fattori che influenzano la risposta tossicologica</a:t>
            </a:r>
          </a:p>
        </p:txBody>
      </p:sp>
      <p:sp>
        <p:nvSpPr>
          <p:cNvPr id="28674" name="Text Box 4">
            <a:extLst>
              <a:ext uri="{FF2B5EF4-FFF2-40B4-BE49-F238E27FC236}">
                <a16:creationId xmlns:a16="http://schemas.microsoft.com/office/drawing/2014/main" id="{D5A1BB06-3CB0-37B4-A388-2E9305525E2F}"/>
              </a:ext>
            </a:extLst>
          </p:cNvPr>
          <p:cNvSpPr txBox="1">
            <a:spLocks noChangeArrowheads="1"/>
          </p:cNvSpPr>
          <p:nvPr/>
        </p:nvSpPr>
        <p:spPr bwMode="auto">
          <a:xfrm>
            <a:off x="250825" y="2348880"/>
            <a:ext cx="849788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AutoNum type="alphaUcParenR"/>
            </a:pPr>
            <a:r>
              <a:rPr lang="it-IT" altLang="it-IT" sz="2800" b="1" dirty="0">
                <a:solidFill>
                  <a:srgbClr val="E0D210"/>
                </a:solidFill>
                <a:latin typeface="Times New Roman" panose="02020603050405020304" pitchFamily="18" charset="0"/>
              </a:rPr>
              <a:t>Fattori relativi alla sostanza </a:t>
            </a:r>
            <a:r>
              <a:rPr lang="it-IT" altLang="it-IT" sz="2800" b="1" dirty="0">
                <a:solidFill>
                  <a:srgbClr val="FFFFFF"/>
                </a:solidFill>
                <a:latin typeface="Times New Roman" panose="02020603050405020304" pitchFamily="18" charset="0"/>
              </a:rPr>
              <a:t>(dose, caratteristiche molecolari, meccanismo d’azione)</a:t>
            </a:r>
          </a:p>
          <a:p>
            <a:pPr eaLnBrk="1" hangingPunct="1">
              <a:buClrTx/>
              <a:buSzTx/>
              <a:buFontTx/>
              <a:buNone/>
            </a:pPr>
            <a:endParaRPr lang="it-IT" altLang="it-IT" sz="2800" b="1" dirty="0">
              <a:solidFill>
                <a:srgbClr val="E0D210"/>
              </a:solidFill>
              <a:latin typeface="Times New Roman" panose="02020603050405020304" pitchFamily="18" charset="0"/>
            </a:endParaRPr>
          </a:p>
          <a:p>
            <a:pPr eaLnBrk="1" hangingPunct="1">
              <a:buClrTx/>
              <a:buSzTx/>
              <a:buFontTx/>
              <a:buNone/>
            </a:pPr>
            <a:r>
              <a:rPr lang="it-IT" altLang="it-IT" sz="2800" b="1" dirty="0">
                <a:solidFill>
                  <a:srgbClr val="E0D210"/>
                </a:solidFill>
                <a:latin typeface="Times New Roman" panose="02020603050405020304" pitchFamily="18" charset="0"/>
              </a:rPr>
              <a:t>B) Fattori relativi all’individuo </a:t>
            </a:r>
            <a:r>
              <a:rPr lang="it-IT" altLang="it-IT" sz="2800" b="1" dirty="0">
                <a:solidFill>
                  <a:srgbClr val="FFFFFF"/>
                </a:solidFill>
                <a:latin typeface="Times New Roman" panose="02020603050405020304" pitchFamily="18" charset="0"/>
              </a:rPr>
              <a:t>(</a:t>
            </a:r>
            <a:r>
              <a:rPr lang="it-IT" altLang="it-IT" sz="2800" b="1" dirty="0" err="1">
                <a:solidFill>
                  <a:srgbClr val="FFFFFF"/>
                </a:solidFill>
                <a:latin typeface="Times New Roman" panose="02020603050405020304" pitchFamily="18" charset="0"/>
              </a:rPr>
              <a:t>tossicocinetica</a:t>
            </a:r>
            <a:r>
              <a:rPr lang="it-IT" altLang="it-IT" sz="2800" b="1" dirty="0">
                <a:solidFill>
                  <a:srgbClr val="FFFFFF"/>
                </a:solidFill>
                <a:latin typeface="Times New Roman" panose="02020603050405020304" pitchFamily="18" charset="0"/>
              </a:rPr>
              <a:t>, variazioni individuali nella sensibilità al tossico)</a:t>
            </a:r>
          </a:p>
          <a:p>
            <a:pPr eaLnBrk="1" hangingPunct="1">
              <a:buClrTx/>
              <a:buSzTx/>
              <a:buFontTx/>
              <a:buNone/>
            </a:pPr>
            <a:endParaRPr lang="it-IT" altLang="it-IT" sz="2800" b="1" dirty="0">
              <a:solidFill>
                <a:srgbClr val="FFFFFF"/>
              </a:solidFill>
              <a:latin typeface="Times New Roman" panose="02020603050405020304" pitchFamily="18" charset="0"/>
            </a:endParaRPr>
          </a:p>
          <a:p>
            <a:pPr eaLnBrk="1" hangingPunct="1">
              <a:buClrTx/>
              <a:buSzTx/>
              <a:buFontTx/>
              <a:buNone/>
            </a:pPr>
            <a:r>
              <a:rPr lang="it-IT" altLang="it-IT" sz="2800" b="1" dirty="0">
                <a:solidFill>
                  <a:srgbClr val="FFFFFF"/>
                </a:solidFill>
                <a:latin typeface="Times New Roman" panose="02020603050405020304" pitchFamily="18" charset="0"/>
              </a:rPr>
              <a:t>C) </a:t>
            </a:r>
            <a:r>
              <a:rPr lang="it-IT" altLang="it-IT" sz="2800" b="1" dirty="0">
                <a:solidFill>
                  <a:srgbClr val="E0D210"/>
                </a:solidFill>
                <a:latin typeface="Times New Roman" panose="02020603050405020304" pitchFamily="18" charset="0"/>
              </a:rPr>
              <a:t>Fattori relativi al tempo </a:t>
            </a:r>
            <a:r>
              <a:rPr lang="it-IT" altLang="it-IT" sz="2800" b="1" dirty="0">
                <a:solidFill>
                  <a:srgbClr val="FFFFFF"/>
                </a:solidFill>
                <a:latin typeface="Times New Roman" panose="02020603050405020304" pitchFamily="18" charset="0"/>
              </a:rPr>
              <a:t>di contatto con la sostanza tossica che permettono di distinguere la natura acuta o cronica dell’intossicazione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05A41C4C-C916-6BFD-DCF9-A032D17257FE}"/>
              </a:ext>
            </a:extLst>
          </p:cNvPr>
          <p:cNvSpPr txBox="1">
            <a:spLocks noChangeArrowheads="1"/>
          </p:cNvSpPr>
          <p:nvPr/>
        </p:nvSpPr>
        <p:spPr bwMode="auto">
          <a:xfrm>
            <a:off x="-180528" y="980728"/>
            <a:ext cx="7848600" cy="1200150"/>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742950" indent="-742950" algn="ctr" eaLnBrk="1" hangingPunct="1">
              <a:buFontTx/>
              <a:buAutoNum type="alphaUcParenR"/>
              <a:defRPr/>
            </a:pPr>
            <a:r>
              <a:rPr lang="it-IT" sz="3600" b="1" dirty="0">
                <a:solidFill>
                  <a:srgbClr val="FFFF00"/>
                </a:solidFill>
              </a:rPr>
              <a:t>Fattori relativi alla sostanza</a:t>
            </a:r>
          </a:p>
          <a:p>
            <a:pPr algn="ctr" eaLnBrk="1" hangingPunct="1">
              <a:defRPr/>
            </a:pPr>
            <a:endParaRPr lang="it-IT" sz="3600" b="1" dirty="0">
              <a:solidFill>
                <a:srgbClr val="FFFF00"/>
              </a:solidFill>
            </a:endParaRPr>
          </a:p>
        </p:txBody>
      </p:sp>
      <p:sp>
        <p:nvSpPr>
          <p:cNvPr id="29698" name="Text Box 3">
            <a:extLst>
              <a:ext uri="{FF2B5EF4-FFF2-40B4-BE49-F238E27FC236}">
                <a16:creationId xmlns:a16="http://schemas.microsoft.com/office/drawing/2014/main" id="{B6AE8F7F-E60E-F6DB-A892-A3BBB4B8989F}"/>
              </a:ext>
            </a:extLst>
          </p:cNvPr>
          <p:cNvSpPr txBox="1">
            <a:spLocks noChangeArrowheads="1"/>
          </p:cNvSpPr>
          <p:nvPr/>
        </p:nvSpPr>
        <p:spPr bwMode="auto">
          <a:xfrm>
            <a:off x="2124075" y="2349500"/>
            <a:ext cx="4521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b="1" dirty="0">
                <a:solidFill>
                  <a:schemeClr val="bg1"/>
                </a:solidFill>
                <a:latin typeface="Times New Roman" panose="02020603050405020304" pitchFamily="18" charset="0"/>
              </a:rPr>
              <a:t>1) Dose</a:t>
            </a:r>
          </a:p>
          <a:p>
            <a:pPr eaLnBrk="1" hangingPunct="1">
              <a:buClrTx/>
              <a:buSzTx/>
              <a:buFontTx/>
              <a:buNone/>
            </a:pPr>
            <a:endParaRPr lang="it-IT" altLang="it-IT" b="1" dirty="0">
              <a:solidFill>
                <a:schemeClr val="bg1"/>
              </a:solidFill>
              <a:latin typeface="Times New Roman" panose="02020603050405020304" pitchFamily="18" charset="0"/>
            </a:endParaRPr>
          </a:p>
          <a:p>
            <a:pPr eaLnBrk="1" hangingPunct="1">
              <a:buClrTx/>
              <a:buSzTx/>
              <a:buFontTx/>
              <a:buNone/>
            </a:pPr>
            <a:r>
              <a:rPr lang="it-IT" altLang="it-IT" b="1" dirty="0">
                <a:solidFill>
                  <a:schemeClr val="bg1"/>
                </a:solidFill>
                <a:latin typeface="Times New Roman" panose="02020603050405020304" pitchFamily="18" charset="0"/>
              </a:rPr>
              <a:t>2) Struttura molecolare</a:t>
            </a:r>
          </a:p>
          <a:p>
            <a:pPr eaLnBrk="1" hangingPunct="1">
              <a:buClrTx/>
              <a:buSzTx/>
              <a:buFontTx/>
              <a:buNone/>
            </a:pPr>
            <a:endParaRPr lang="it-IT" altLang="it-IT" b="1" dirty="0">
              <a:solidFill>
                <a:schemeClr val="bg1"/>
              </a:solidFill>
              <a:latin typeface="Times New Roman" panose="02020603050405020304" pitchFamily="18" charset="0"/>
            </a:endParaRPr>
          </a:p>
          <a:p>
            <a:pPr eaLnBrk="1" hangingPunct="1">
              <a:buClrTx/>
              <a:buSzTx/>
              <a:buFontTx/>
              <a:buNone/>
            </a:pPr>
            <a:r>
              <a:rPr lang="it-IT" altLang="it-IT" b="1" dirty="0">
                <a:solidFill>
                  <a:schemeClr val="bg1"/>
                </a:solidFill>
                <a:latin typeface="Times New Roman" panose="02020603050405020304" pitchFamily="18" charset="0"/>
              </a:rPr>
              <a:t>3) Meccanismo d</a:t>
            </a:r>
            <a:r>
              <a:rPr lang="ja-JP" altLang="it-IT" b="1">
                <a:solidFill>
                  <a:schemeClr val="bg1"/>
                </a:solidFill>
                <a:latin typeface="Times New Roman" panose="02020603050405020304" pitchFamily="18" charset="0"/>
              </a:rPr>
              <a:t>’</a:t>
            </a:r>
            <a:r>
              <a:rPr lang="it-IT" altLang="ja-JP" b="1" dirty="0">
                <a:solidFill>
                  <a:schemeClr val="bg1"/>
                </a:solidFill>
                <a:latin typeface="Times New Roman" panose="02020603050405020304" pitchFamily="18" charset="0"/>
              </a:rPr>
              <a:t>azione</a:t>
            </a:r>
            <a:endParaRPr lang="it-IT" altLang="it-IT" b="1" dirty="0">
              <a:solidFill>
                <a:schemeClr val="bg1"/>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519CCB8-3028-DADE-AC42-DA2F99F2C7FE}"/>
              </a:ext>
            </a:extLst>
          </p:cNvPr>
          <p:cNvSpPr>
            <a:spLocks noGrp="1" noChangeArrowheads="1"/>
          </p:cNvSpPr>
          <p:nvPr>
            <p:ph type="title"/>
          </p:nvPr>
        </p:nvSpPr>
        <p:spPr>
          <a:xfrm>
            <a:off x="80575" y="692696"/>
            <a:ext cx="7793038" cy="1143000"/>
          </a:xfrm>
        </p:spPr>
        <p:txBody>
          <a:bodyPr wrap="square" numCol="1" anchorCtr="0" compatLnSpc="1">
            <a:prstTxWarp prst="textNoShape">
              <a:avLst/>
            </a:prstTxWarp>
          </a:bodyPr>
          <a:lstStyle/>
          <a:p>
            <a:pPr marL="54864" indent="0" eaLnBrk="1" fontAlgn="auto" hangingPunct="1">
              <a:spcAft>
                <a:spcPts val="0"/>
              </a:spcAft>
              <a:defRPr/>
            </a:pPr>
            <a:r>
              <a:rPr lang="it-IT" dirty="0">
                <a:effectLst>
                  <a:outerShdw blurRad="38100" dist="38100" dir="2700000" algn="tl">
                    <a:srgbClr val="DDDDDD"/>
                  </a:outerShdw>
                </a:effectLst>
                <a:latin typeface="Palatino Linotype" charset="0"/>
                <a:ea typeface="+mj-ea"/>
                <a:cs typeface="+mj-cs"/>
              </a:rPr>
              <a:t>Cos’è la dose?</a:t>
            </a:r>
          </a:p>
        </p:txBody>
      </p:sp>
      <p:sp>
        <p:nvSpPr>
          <p:cNvPr id="30722" name="Rectangle 3">
            <a:extLst>
              <a:ext uri="{FF2B5EF4-FFF2-40B4-BE49-F238E27FC236}">
                <a16:creationId xmlns:a16="http://schemas.microsoft.com/office/drawing/2014/main" id="{29AD85C9-6D85-713C-BE7B-58B473021F4E}"/>
              </a:ext>
            </a:extLst>
          </p:cNvPr>
          <p:cNvSpPr>
            <a:spLocks noGrp="1"/>
          </p:cNvSpPr>
          <p:nvPr>
            <p:ph idx="1"/>
          </p:nvPr>
        </p:nvSpPr>
        <p:spPr/>
        <p:txBody>
          <a:bodyPr/>
          <a:lstStyle/>
          <a:p>
            <a:pPr algn="just" eaLnBrk="1" hangingPunct="1"/>
            <a:r>
              <a:rPr lang="it-IT" altLang="it-IT" b="1" dirty="0">
                <a:latin typeface="Century Gothic" panose="020B0502020202020204" pitchFamily="34" charset="0"/>
                <a:cs typeface="Times New Roman" panose="02020603050405020304" pitchFamily="18" charset="0"/>
              </a:rPr>
              <a:t>è definita come quella QUANTITA’ DI SOSTANZA ESPRESSA IN UNITA’ DI PESO O DI VOLUME PER UNITA’ DI PESO CORPOREO</a:t>
            </a:r>
          </a:p>
          <a:p>
            <a:pPr algn="ctr" eaLnBrk="1" hangingPunct="1">
              <a:buFont typeface="Wingdings" pitchFamily="2" charset="2"/>
              <a:buNone/>
            </a:pPr>
            <a:endParaRPr lang="it-IT" altLang="it-IT" sz="3600" b="1" dirty="0">
              <a:latin typeface="Century Gothic" panose="020B0502020202020204" pitchFamily="34" charset="0"/>
              <a:cs typeface="Times New Roman" panose="02020603050405020304" pitchFamily="18" charset="0"/>
            </a:endParaRPr>
          </a:p>
          <a:p>
            <a:pPr algn="ctr" eaLnBrk="1" hangingPunct="1">
              <a:buFont typeface="Wingdings" pitchFamily="2" charset="2"/>
              <a:buNone/>
            </a:pPr>
            <a:r>
              <a:rPr lang="it-IT" altLang="it-IT" sz="3600" b="1" dirty="0">
                <a:latin typeface="Century Gothic" panose="020B0502020202020204" pitchFamily="34" charset="0"/>
                <a:cs typeface="Times New Roman" panose="02020603050405020304" pitchFamily="18" charset="0"/>
              </a:rPr>
              <a:t>mg/kg o ml/kg</a:t>
            </a:r>
          </a:p>
          <a:p>
            <a:pPr eaLnBrk="1" hangingPunct="1"/>
            <a:endParaRPr lang="it-IT" altLang="it-IT" b="1" dirty="0">
              <a:latin typeface="Century Gothic" panose="020B0502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C296634-1591-69D2-527D-82BB883988F6}"/>
              </a:ext>
            </a:extLst>
          </p:cNvPr>
          <p:cNvSpPr>
            <a:spLocks noGrp="1" noChangeArrowheads="1"/>
          </p:cNvSpPr>
          <p:nvPr>
            <p:ph type="title"/>
          </p:nvPr>
        </p:nvSpPr>
        <p:spPr/>
        <p:txBody>
          <a:bodyPr wrap="square" numCol="1" anchorCtr="0" compatLnSpc="1">
            <a:prstTxWarp prst="textNoShape">
              <a:avLst/>
            </a:prstTxWarp>
          </a:bodyPr>
          <a:lstStyle/>
          <a:p>
            <a:pPr marL="54864" indent="0" eaLnBrk="1" fontAlgn="auto" hangingPunct="1">
              <a:spcAft>
                <a:spcPts val="0"/>
              </a:spcAft>
              <a:defRPr/>
            </a:pPr>
            <a:r>
              <a:rPr lang="it-IT" b="1" dirty="0">
                <a:effectLst>
                  <a:outerShdw blurRad="38100" dist="38100" dir="2700000" algn="tl">
                    <a:srgbClr val="DDDDDD"/>
                  </a:outerShdw>
                </a:effectLst>
                <a:latin typeface="Palatino Linotype" charset="0"/>
                <a:ea typeface="+mj-ea"/>
                <a:cs typeface="+mj-cs"/>
              </a:rPr>
              <a:t>Unità di misura</a:t>
            </a:r>
          </a:p>
        </p:txBody>
      </p:sp>
      <p:sp>
        <p:nvSpPr>
          <p:cNvPr id="31746" name="Rectangle 3">
            <a:extLst>
              <a:ext uri="{FF2B5EF4-FFF2-40B4-BE49-F238E27FC236}">
                <a16:creationId xmlns:a16="http://schemas.microsoft.com/office/drawing/2014/main" id="{15F82858-4070-2F21-52EF-91356099ED98}"/>
              </a:ext>
            </a:extLst>
          </p:cNvPr>
          <p:cNvSpPr>
            <a:spLocks noGrp="1"/>
          </p:cNvSpPr>
          <p:nvPr>
            <p:ph idx="1"/>
          </p:nvPr>
        </p:nvSpPr>
        <p:spPr>
          <a:xfrm>
            <a:off x="762000" y="3200400"/>
            <a:ext cx="7772400" cy="2057400"/>
          </a:xfrm>
        </p:spPr>
        <p:txBody>
          <a:bodyPr/>
          <a:lstStyle/>
          <a:p>
            <a:pPr algn="ctr" eaLnBrk="1" hangingPunct="1"/>
            <a:r>
              <a:rPr lang="it-IT" altLang="it-IT" sz="4000" b="1">
                <a:latin typeface="Century Gothic" panose="020B0502020202020204" pitchFamily="34" charset="0"/>
              </a:rPr>
              <a:t>Dose</a:t>
            </a:r>
          </a:p>
          <a:p>
            <a:pPr algn="ctr" eaLnBrk="1" hangingPunct="1"/>
            <a:r>
              <a:rPr lang="it-IT" altLang="it-IT" sz="4000" b="1">
                <a:latin typeface="Century Gothic" panose="020B0502020202020204" pitchFamily="34" charset="0"/>
              </a:rPr>
              <a:t>Concentrazioni</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DACF389-205A-2871-DFC4-BA08A1FC6301}"/>
              </a:ext>
            </a:extLst>
          </p:cNvPr>
          <p:cNvSpPr>
            <a:spLocks noGrp="1" noChangeArrowheads="1"/>
          </p:cNvSpPr>
          <p:nvPr>
            <p:ph type="title"/>
          </p:nvPr>
        </p:nvSpPr>
        <p:spPr>
          <a:xfrm>
            <a:off x="251521" y="764704"/>
            <a:ext cx="7416824" cy="914400"/>
          </a:xfrm>
        </p:spPr>
        <p:txBody>
          <a:bodyPr wrap="square" numCol="1" anchorCtr="0" compatLnSpc="1">
            <a:prstTxWarp prst="textNoShape">
              <a:avLst/>
            </a:prstTxWarp>
            <a:noAutofit/>
          </a:bodyPr>
          <a:lstStyle/>
          <a:p>
            <a:pPr marL="54864" indent="0" algn="l" eaLnBrk="1" fontAlgn="auto" hangingPunct="1">
              <a:spcAft>
                <a:spcPts val="0"/>
              </a:spcAft>
              <a:defRPr/>
            </a:pPr>
            <a:r>
              <a:rPr lang="it-IT" sz="3200" b="1" dirty="0">
                <a:solidFill>
                  <a:schemeClr val="tx1"/>
                </a:solidFill>
                <a:effectLst>
                  <a:outerShdw blurRad="38100" dist="38100" dir="2700000" algn="tl">
                    <a:srgbClr val="DDDDDD"/>
                  </a:outerShdw>
                </a:effectLst>
                <a:latin typeface="Arial"/>
                <a:ea typeface="+mj-ea"/>
                <a:cs typeface="Arial"/>
              </a:rPr>
              <a:t>DL</a:t>
            </a:r>
            <a:r>
              <a:rPr lang="it-IT" sz="3200" b="1" baseline="-25000" dirty="0">
                <a:solidFill>
                  <a:schemeClr val="tx1"/>
                </a:solidFill>
                <a:effectLst>
                  <a:outerShdw blurRad="38100" dist="38100" dir="2700000" algn="tl">
                    <a:srgbClr val="DDDDDD"/>
                  </a:outerShdw>
                </a:effectLst>
                <a:latin typeface="Arial"/>
                <a:ea typeface="+mj-ea"/>
                <a:cs typeface="Arial"/>
              </a:rPr>
              <a:t>50</a:t>
            </a:r>
            <a:r>
              <a:rPr lang="it-IT" sz="3200" b="1" dirty="0">
                <a:solidFill>
                  <a:schemeClr val="tx1"/>
                </a:solidFill>
                <a:effectLst>
                  <a:outerShdw blurRad="38100" dist="38100" dir="2700000" algn="tl">
                    <a:srgbClr val="DDDDDD"/>
                  </a:outerShdw>
                </a:effectLst>
                <a:latin typeface="Arial"/>
                <a:ea typeface="+mj-ea"/>
                <a:cs typeface="Arial"/>
              </a:rPr>
              <a:t> </a:t>
            </a:r>
            <a:br>
              <a:rPr lang="it-IT" sz="3200" b="1" dirty="0">
                <a:solidFill>
                  <a:schemeClr val="tx1"/>
                </a:solidFill>
                <a:effectLst>
                  <a:outerShdw blurRad="38100" dist="38100" dir="2700000" algn="tl">
                    <a:srgbClr val="DDDDDD"/>
                  </a:outerShdw>
                </a:effectLst>
                <a:latin typeface="Arial"/>
                <a:ea typeface="+mj-ea"/>
                <a:cs typeface="Arial"/>
              </a:rPr>
            </a:br>
            <a:r>
              <a:rPr lang="it-IT" sz="3200" b="1" dirty="0">
                <a:solidFill>
                  <a:schemeClr val="tx1"/>
                </a:solidFill>
                <a:effectLst>
                  <a:outerShdw blurRad="38100" dist="38100" dir="2700000" algn="tl">
                    <a:srgbClr val="DDDDDD"/>
                  </a:outerShdw>
                </a:effectLst>
                <a:latin typeface="Arial"/>
                <a:ea typeface="+mj-ea"/>
                <a:cs typeface="Arial"/>
              </a:rPr>
              <a:t>(Dose letale 50 o Dose letale media)</a:t>
            </a:r>
          </a:p>
        </p:txBody>
      </p:sp>
      <p:sp>
        <p:nvSpPr>
          <p:cNvPr id="32770" name="Rectangle 3">
            <a:extLst>
              <a:ext uri="{FF2B5EF4-FFF2-40B4-BE49-F238E27FC236}">
                <a16:creationId xmlns:a16="http://schemas.microsoft.com/office/drawing/2014/main" id="{7CEF4769-92F8-4A66-69DD-5CD1889C2EEC}"/>
              </a:ext>
            </a:extLst>
          </p:cNvPr>
          <p:cNvSpPr>
            <a:spLocks noGrp="1"/>
          </p:cNvSpPr>
          <p:nvPr>
            <p:ph idx="1"/>
          </p:nvPr>
        </p:nvSpPr>
        <p:spPr>
          <a:xfrm>
            <a:off x="457200" y="2636912"/>
            <a:ext cx="8229600" cy="2984500"/>
          </a:xfrm>
        </p:spPr>
        <p:txBody>
          <a:bodyPr/>
          <a:lstStyle/>
          <a:p>
            <a:pPr eaLnBrk="1" hangingPunct="1">
              <a:buFont typeface="Wingdings" pitchFamily="2" charset="2"/>
              <a:buNone/>
            </a:pPr>
            <a:r>
              <a:rPr lang="it-IT" altLang="it-IT" b="1" dirty="0">
                <a:latin typeface="Century Gothic" panose="020B0502020202020204" pitchFamily="34" charset="0"/>
                <a:cs typeface="Times New Roman" panose="02020603050405020304" pitchFamily="18" charset="0"/>
              </a:rPr>
              <a:t>	è definita come quella dose CHE SOMMINISTRATA IN UNA DETERMINATA SPECIE PER UNA DETERMINATA VIA E’ IN GRADO DI DETERMINARE LA MORTE DEL 50% DEGLI ANIMALI TRATTATI</a:t>
            </a:r>
            <a:endParaRPr lang="it-IT" altLang="it-IT" dirty="0">
              <a:latin typeface="Century Gothic" panose="020B0502020202020204" pitchFamily="34" charset="0"/>
              <a:cs typeface="Times New Roman" panose="02020603050405020304" pitchFamily="18" charset="0"/>
            </a:endParaRPr>
          </a:p>
          <a:p>
            <a:pPr eaLnBrk="1" hangingPunct="1"/>
            <a:endParaRPr lang="it-IT" altLang="it-IT" dirty="0">
              <a:latin typeface="Century Gothic" panose="020B0502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C4E5F60-7300-AA13-B066-CDD503D7B302}"/>
              </a:ext>
            </a:extLst>
          </p:cNvPr>
          <p:cNvSpPr>
            <a:spLocks noChangeArrowheads="1"/>
          </p:cNvSpPr>
          <p:nvPr/>
        </p:nvSpPr>
        <p:spPr bwMode="auto">
          <a:xfrm>
            <a:off x="17892" y="1015095"/>
            <a:ext cx="70723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000" b="1" i="1" dirty="0">
                <a:solidFill>
                  <a:srgbClr val="CCFFCC"/>
                </a:solidFill>
                <a:latin typeface="Calibri" panose="020F0502020204030204" pitchFamily="34" charset="0"/>
              </a:rPr>
              <a:t>Efficacia, Tossicità, Letalità</a:t>
            </a:r>
            <a:endParaRPr lang="en-GB" altLang="it-IT" sz="4000" b="1" dirty="0">
              <a:solidFill>
                <a:srgbClr val="CCFFCC"/>
              </a:solidFill>
              <a:latin typeface="Calibri" panose="020F0502020204030204" pitchFamily="34" charset="0"/>
            </a:endParaRPr>
          </a:p>
        </p:txBody>
      </p:sp>
      <p:sp>
        <p:nvSpPr>
          <p:cNvPr id="33795" name="Rectangle 4">
            <a:extLst>
              <a:ext uri="{FF2B5EF4-FFF2-40B4-BE49-F238E27FC236}">
                <a16:creationId xmlns:a16="http://schemas.microsoft.com/office/drawing/2014/main" id="{2F8D0BD6-4259-3E75-B9EA-800072762CE0}"/>
              </a:ext>
            </a:extLst>
          </p:cNvPr>
          <p:cNvSpPr>
            <a:spLocks noChangeArrowheads="1"/>
          </p:cNvSpPr>
          <p:nvPr/>
        </p:nvSpPr>
        <p:spPr bwMode="auto">
          <a:xfrm>
            <a:off x="459593" y="2153240"/>
            <a:ext cx="7286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en-GB" altLang="it-IT" sz="2400" b="1" dirty="0">
                <a:latin typeface="Calibri" panose="020F0502020204030204" pitchFamily="34" charset="0"/>
              </a:rPr>
              <a:t>ED50 – </a:t>
            </a:r>
            <a:r>
              <a:rPr lang="it-IT" altLang="it-IT" sz="2400" b="1" dirty="0">
                <a:latin typeface="Calibri" panose="020F0502020204030204" pitchFamily="34" charset="0"/>
              </a:rPr>
              <a:t>Dose Efficace 50; la dose a cui il 50% della popolazione o del campione manifesta un determinato effetto; usato con curve dose risposta quantali</a:t>
            </a:r>
            <a:endParaRPr lang="en-GB" altLang="it-IT" sz="2400" b="1" dirty="0">
              <a:latin typeface="Calibri" panose="020F0502020204030204" pitchFamily="34" charset="0"/>
            </a:endParaRPr>
          </a:p>
        </p:txBody>
      </p:sp>
      <p:sp>
        <p:nvSpPr>
          <p:cNvPr id="33797" name="Rectangle 6">
            <a:extLst>
              <a:ext uri="{FF2B5EF4-FFF2-40B4-BE49-F238E27FC236}">
                <a16:creationId xmlns:a16="http://schemas.microsoft.com/office/drawing/2014/main" id="{70EFE76C-701B-4DE4-A865-1704F6B5EF28}"/>
              </a:ext>
            </a:extLst>
          </p:cNvPr>
          <p:cNvSpPr>
            <a:spLocks noChangeArrowheads="1"/>
          </p:cNvSpPr>
          <p:nvPr/>
        </p:nvSpPr>
        <p:spPr bwMode="auto">
          <a:xfrm>
            <a:off x="467544" y="3783510"/>
            <a:ext cx="72151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en-GB" altLang="it-IT" sz="2400" b="1" dirty="0">
                <a:solidFill>
                  <a:srgbClr val="FFFFFF"/>
                </a:solidFill>
                <a:latin typeface="Calibri" panose="020F0502020204030204" pitchFamily="34" charset="0"/>
              </a:rPr>
              <a:t>TD50 - Dose </a:t>
            </a:r>
            <a:r>
              <a:rPr lang="it-IT" altLang="it-IT" sz="2400" b="1" dirty="0">
                <a:solidFill>
                  <a:srgbClr val="FFFFFF"/>
                </a:solidFill>
                <a:latin typeface="Calibri" panose="020F0502020204030204" pitchFamily="34" charset="0"/>
              </a:rPr>
              <a:t>Tossica </a:t>
            </a:r>
            <a:r>
              <a:rPr lang="en-GB" altLang="it-IT" sz="2400" b="1" dirty="0">
                <a:solidFill>
                  <a:srgbClr val="FFFFFF"/>
                </a:solidFill>
                <a:latin typeface="Calibri" panose="020F0502020204030204" pitchFamily="34" charset="0"/>
              </a:rPr>
              <a:t>50 -</a:t>
            </a:r>
            <a:r>
              <a:rPr lang="it-IT" altLang="it-IT" sz="2400" b="1" dirty="0">
                <a:solidFill>
                  <a:srgbClr val="FFFFFF"/>
                </a:solidFill>
                <a:latin typeface="Calibri" panose="020F0502020204030204" pitchFamily="34" charset="0"/>
              </a:rPr>
              <a:t> la dose a cui il 50% della popolazione o del campione manifesta un determinato effetto tossico</a:t>
            </a:r>
            <a:endParaRPr lang="en-GB" altLang="it-IT" sz="2400" b="1" dirty="0">
              <a:solidFill>
                <a:srgbClr val="FFFFFF"/>
              </a:solidFill>
              <a:latin typeface="Calibri" panose="020F0502020204030204" pitchFamily="34" charset="0"/>
            </a:endParaRPr>
          </a:p>
        </p:txBody>
      </p:sp>
      <p:sp>
        <p:nvSpPr>
          <p:cNvPr id="33799" name="Rectangle 8">
            <a:extLst>
              <a:ext uri="{FF2B5EF4-FFF2-40B4-BE49-F238E27FC236}">
                <a16:creationId xmlns:a16="http://schemas.microsoft.com/office/drawing/2014/main" id="{2102F7BF-CA18-9960-7609-5D48AFA680EE}"/>
              </a:ext>
            </a:extLst>
          </p:cNvPr>
          <p:cNvSpPr>
            <a:spLocks noChangeArrowheads="1"/>
          </p:cNvSpPr>
          <p:nvPr/>
        </p:nvSpPr>
        <p:spPr bwMode="auto">
          <a:xfrm>
            <a:off x="467544" y="5193467"/>
            <a:ext cx="7000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en-GB" altLang="it-IT" sz="2400" b="1" dirty="0">
                <a:solidFill>
                  <a:srgbClr val="FFFFFF"/>
                </a:solidFill>
                <a:latin typeface="Calibri" panose="020F0502020204030204" pitchFamily="34" charset="0"/>
              </a:rPr>
              <a:t>DL50 - Dose </a:t>
            </a:r>
            <a:r>
              <a:rPr lang="it-IT" altLang="it-IT" sz="2400" b="1" dirty="0">
                <a:solidFill>
                  <a:srgbClr val="FFFFFF"/>
                </a:solidFill>
                <a:latin typeface="Calibri" panose="020F0502020204030204" pitchFamily="34" charset="0"/>
              </a:rPr>
              <a:t>Letale </a:t>
            </a:r>
            <a:r>
              <a:rPr lang="en-GB" altLang="it-IT" sz="2400" b="1" dirty="0">
                <a:solidFill>
                  <a:srgbClr val="FFFFFF"/>
                </a:solidFill>
                <a:latin typeface="Calibri" panose="020F0502020204030204" pitchFamily="34" charset="0"/>
              </a:rPr>
              <a:t>50 – </a:t>
            </a:r>
            <a:r>
              <a:rPr lang="it-IT" altLang="it-IT" sz="2400" b="1" dirty="0">
                <a:solidFill>
                  <a:srgbClr val="FFFFFF"/>
                </a:solidFill>
                <a:latin typeface="Calibri" panose="020F0502020204030204" pitchFamily="34" charset="0"/>
              </a:rPr>
              <a:t>la dose che porta a morte il 50% dei soggetti  </a:t>
            </a:r>
            <a:endParaRPr lang="en-GB" altLang="it-IT" sz="2400" b="1" dirty="0">
              <a:solidFill>
                <a:srgbClr val="FFFFFF"/>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53EE3D8D-497F-C0EB-9DC9-4BE59E8D8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60993"/>
            <a:ext cx="7920558" cy="508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CasellaDiTesto 1">
            <a:extLst>
              <a:ext uri="{FF2B5EF4-FFF2-40B4-BE49-F238E27FC236}">
                <a16:creationId xmlns:a16="http://schemas.microsoft.com/office/drawing/2014/main" id="{397014C0-4D22-44CE-0A98-DA6FBFE47D17}"/>
              </a:ext>
            </a:extLst>
          </p:cNvPr>
          <p:cNvSpPr txBox="1">
            <a:spLocks noChangeArrowheads="1"/>
          </p:cNvSpPr>
          <p:nvPr/>
        </p:nvSpPr>
        <p:spPr bwMode="auto">
          <a:xfrm>
            <a:off x="539552" y="620688"/>
            <a:ext cx="5643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3600" b="1">
                <a:solidFill>
                  <a:schemeClr val="bg1"/>
                </a:solidFill>
                <a:latin typeface="Times New Roman" panose="02020603050405020304" pitchFamily="18" charset="0"/>
              </a:rPr>
              <a:t>Tossicità immediata o acuta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125EE090-FE88-B6F3-7A71-984B9C99D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6984776" cy="55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a:extLst>
              <a:ext uri="{FF2B5EF4-FFF2-40B4-BE49-F238E27FC236}">
                <a16:creationId xmlns:a16="http://schemas.microsoft.com/office/drawing/2014/main" id="{E430A96E-57AE-2260-5BEC-5A4CC1545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08919"/>
            <a:ext cx="7344494" cy="513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11D5C4A-B7E0-E4EA-3F45-CD1C7C7627B0}"/>
              </a:ext>
            </a:extLst>
          </p:cNvPr>
          <p:cNvSpPr>
            <a:spLocks noGrp="1" noChangeArrowheads="1"/>
          </p:cNvSpPr>
          <p:nvPr>
            <p:ph type="title"/>
          </p:nvPr>
        </p:nvSpPr>
        <p:spPr>
          <a:xfrm>
            <a:off x="107504" y="196044"/>
            <a:ext cx="8712968" cy="1131912"/>
          </a:xfrm>
          <a:solidFill>
            <a:schemeClr val="tx2"/>
          </a:solidFill>
        </p:spPr>
        <p:txBody>
          <a:bodyPr>
            <a:normAutofit/>
          </a:bodyPr>
          <a:lstStyle/>
          <a:p>
            <a:pPr marL="54864" indent="0" algn="ctr" eaLnBrk="1" fontAlgn="auto" hangingPunct="1">
              <a:spcAft>
                <a:spcPts val="0"/>
              </a:spcAft>
              <a:defRPr/>
            </a:pPr>
            <a:r>
              <a:rPr lang="it-IT" sz="2400" b="1" dirty="0">
                <a:solidFill>
                  <a:srgbClr val="000080"/>
                </a:solidFill>
                <a:ea typeface="+mj-ea"/>
                <a:cs typeface="+mj-cs"/>
              </a:rPr>
              <a:t>Episodi di intossicazione acuta collettiva  alimentare nell</a:t>
            </a:r>
            <a:r>
              <a:rPr lang="it-IT" altLang="en-US" sz="2400" b="1" dirty="0">
                <a:solidFill>
                  <a:srgbClr val="000080"/>
                </a:solidFill>
                <a:ea typeface="+mj-ea"/>
                <a:cs typeface="+mj-cs"/>
              </a:rPr>
              <a:t>’</a:t>
            </a:r>
            <a:r>
              <a:rPr lang="it-IT" sz="2400" b="1" dirty="0">
                <a:solidFill>
                  <a:srgbClr val="000080"/>
                </a:solidFill>
                <a:ea typeface="+mj-ea"/>
                <a:cs typeface="+mj-cs"/>
              </a:rPr>
              <a:t>uomo</a:t>
            </a:r>
          </a:p>
        </p:txBody>
      </p:sp>
      <p:graphicFrame>
        <p:nvGraphicFramePr>
          <p:cNvPr id="19458" name="Object 3">
            <a:extLst>
              <a:ext uri="{FF2B5EF4-FFF2-40B4-BE49-F238E27FC236}">
                <a16:creationId xmlns:a16="http://schemas.microsoft.com/office/drawing/2014/main" id="{043A4657-2C5E-F3EE-D95B-777E9A0C402B}"/>
              </a:ext>
            </a:extLst>
          </p:cNvPr>
          <p:cNvGraphicFramePr>
            <a:graphicFrameLocks noGrp="1" noChangeAspect="1"/>
          </p:cNvGraphicFramePr>
          <p:nvPr>
            <p:ph type="tbl" idx="1"/>
            <p:extLst>
              <p:ext uri="{D42A27DB-BD31-4B8C-83A1-F6EECF244321}">
                <p14:modId xmlns:p14="http://schemas.microsoft.com/office/powerpoint/2010/main" val="1116779332"/>
              </p:ext>
            </p:extLst>
          </p:nvPr>
        </p:nvGraphicFramePr>
        <p:xfrm>
          <a:off x="1014717" y="1700808"/>
          <a:ext cx="7788302" cy="4467200"/>
        </p:xfrm>
        <a:graphic>
          <a:graphicData uri="http://schemas.openxmlformats.org/presentationml/2006/ole">
            <mc:AlternateContent xmlns:mc="http://schemas.openxmlformats.org/markup-compatibility/2006">
              <mc:Choice xmlns:v="urn:schemas-microsoft-com:vml" Requires="v">
                <p:oleObj name="Documento" r:id="rId2" imgW="49110900" imgH="28168600" progId="Word.Document.8">
                  <p:embed/>
                </p:oleObj>
              </mc:Choice>
              <mc:Fallback>
                <p:oleObj name="Documento" r:id="rId2" imgW="49110900" imgH="2816860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17" y="1700808"/>
                        <a:ext cx="7788302" cy="4467200"/>
                      </a:xfrm>
                      <a:prstGeom prst="rect">
                        <a:avLst/>
                      </a:prstGeom>
                      <a:solidFill>
                        <a:srgbClr val="F2F2F2"/>
                      </a:solidFill>
                      <a:ln>
                        <a:noFill/>
                      </a:ln>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0D93AA8F-3716-665F-5D0C-D61AF95DD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76238"/>
            <a:ext cx="821055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5">
            <a:extLst>
              <a:ext uri="{FF2B5EF4-FFF2-40B4-BE49-F238E27FC236}">
                <a16:creationId xmlns:a16="http://schemas.microsoft.com/office/drawing/2014/main" id="{441F673A-5D18-D240-0249-B5E45ACCADB1}"/>
              </a:ext>
            </a:extLst>
          </p:cNvPr>
          <p:cNvGraphicFramePr>
            <a:graphicFrameLocks noChangeAspect="1"/>
          </p:cNvGraphicFramePr>
          <p:nvPr/>
        </p:nvGraphicFramePr>
        <p:xfrm>
          <a:off x="714375" y="1071563"/>
          <a:ext cx="7832725" cy="4614862"/>
        </p:xfrm>
        <a:graphic>
          <a:graphicData uri="http://schemas.openxmlformats.org/presentationml/2006/ole">
            <mc:AlternateContent xmlns:mc="http://schemas.openxmlformats.org/markup-compatibility/2006">
              <mc:Choice xmlns:v="urn:schemas-microsoft-com:vml" Requires="v">
                <p:oleObj name="Image" r:id="rId2" imgW="4356100" imgH="2565400" progId="Photoshop.Image.7">
                  <p:embed/>
                </p:oleObj>
              </mc:Choice>
              <mc:Fallback>
                <p:oleObj name="Image" r:id="rId2" imgW="4356100" imgH="2565400" progId="Photoshop.Image.7">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71563"/>
                        <a:ext cx="7832725"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a:extLst>
              <a:ext uri="{FF2B5EF4-FFF2-40B4-BE49-F238E27FC236}">
                <a16:creationId xmlns:a16="http://schemas.microsoft.com/office/drawing/2014/main" id="{9E03C618-D4F3-C7B3-4A82-D92C7CFD2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57213"/>
            <a:ext cx="6582866" cy="62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a:extLst>
              <a:ext uri="{FF2B5EF4-FFF2-40B4-BE49-F238E27FC236}">
                <a16:creationId xmlns:a16="http://schemas.microsoft.com/office/drawing/2014/main" id="{C4441C27-1411-9CAB-17F6-78935F805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457200"/>
            <a:ext cx="80200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3">
            <a:extLst>
              <a:ext uri="{FF2B5EF4-FFF2-40B4-BE49-F238E27FC236}">
                <a16:creationId xmlns:a16="http://schemas.microsoft.com/office/drawing/2014/main" id="{65061AA6-C5EF-E026-CF97-3E8EAFDA2B9E}"/>
              </a:ext>
            </a:extLst>
          </p:cNvPr>
          <p:cNvSpPr txBox="1">
            <a:spLocks noChangeArrowheads="1"/>
          </p:cNvSpPr>
          <p:nvPr/>
        </p:nvSpPr>
        <p:spPr bwMode="auto">
          <a:xfrm>
            <a:off x="-108520" y="809736"/>
            <a:ext cx="792088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800" b="1" dirty="0">
                <a:latin typeface="Tahoma" panose="020B0604030504040204" pitchFamily="34" charset="0"/>
              </a:rPr>
              <a:t>Classificazione delle sostanze  in categorie correlate alla loro tossicità</a:t>
            </a:r>
          </a:p>
        </p:txBody>
      </p:sp>
      <p:sp>
        <p:nvSpPr>
          <p:cNvPr id="41986" name="Rectangle 5">
            <a:extLst>
              <a:ext uri="{FF2B5EF4-FFF2-40B4-BE49-F238E27FC236}">
                <a16:creationId xmlns:a16="http://schemas.microsoft.com/office/drawing/2014/main" id="{88FB7AB0-AF69-A05F-15AA-C75A3C31DE98}"/>
              </a:ext>
            </a:extLst>
          </p:cNvPr>
          <p:cNvSpPr>
            <a:spLocks noChangeArrowheads="1"/>
          </p:cNvSpPr>
          <p:nvPr/>
        </p:nvSpPr>
        <p:spPr bwMode="auto">
          <a:xfrm>
            <a:off x="152400" y="2276872"/>
            <a:ext cx="8740775" cy="39893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solidFill>
                <a:srgbClr val="FFFFFF"/>
              </a:solidFill>
              <a:latin typeface="Times New Roman" panose="02020603050405020304" pitchFamily="18" charset="0"/>
            </a:endParaRPr>
          </a:p>
        </p:txBody>
      </p:sp>
      <p:sp>
        <p:nvSpPr>
          <p:cNvPr id="41987" name="Text Box 4">
            <a:extLst>
              <a:ext uri="{FF2B5EF4-FFF2-40B4-BE49-F238E27FC236}">
                <a16:creationId xmlns:a16="http://schemas.microsoft.com/office/drawing/2014/main" id="{ABB4AA43-BDF6-8DFF-30C6-8214ABF0862F}"/>
              </a:ext>
            </a:extLst>
          </p:cNvPr>
          <p:cNvSpPr txBox="1">
            <a:spLocks noChangeArrowheads="1"/>
          </p:cNvSpPr>
          <p:nvPr/>
        </p:nvSpPr>
        <p:spPr bwMode="auto">
          <a:xfrm>
            <a:off x="0" y="2348880"/>
            <a:ext cx="8712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1600" dirty="0">
                <a:solidFill>
                  <a:srgbClr val="FFFFFF"/>
                </a:solidFill>
                <a:latin typeface="Tahoma" panose="020B0604030504040204" pitchFamily="34" charset="0"/>
              </a:rPr>
              <a:t>   Indice di tossicità		Terminologia di uso corrente		Probabile dose letale </a:t>
            </a:r>
          </a:p>
          <a:p>
            <a:pPr eaLnBrk="1" hangingPunct="1">
              <a:buClrTx/>
              <a:buSzTx/>
              <a:buFontTx/>
              <a:buNone/>
            </a:pPr>
            <a:r>
              <a:rPr lang="it-IT" altLang="it-IT" sz="1600" dirty="0">
                <a:solidFill>
                  <a:srgbClr val="FFFFFF"/>
                </a:solidFill>
                <a:latin typeface="Tahoma" panose="020B0604030504040204" pitchFamily="34" charset="0"/>
              </a:rPr>
              <a:t>							in uomo di 70 kg</a:t>
            </a:r>
          </a:p>
          <a:p>
            <a:pPr eaLnBrk="1" hangingPunct="1">
              <a:buClrTx/>
              <a:buSzTx/>
              <a:buFontTx/>
              <a:buNone/>
            </a:pPr>
            <a:endParaRPr lang="it-IT" altLang="it-IT" sz="1600" dirty="0">
              <a:solidFill>
                <a:srgbClr val="FFFFFF"/>
              </a:solidFill>
              <a:latin typeface="Tahoma" panose="020B0604030504040204" pitchFamily="34" charset="0"/>
            </a:endParaRPr>
          </a:p>
          <a:p>
            <a:pPr eaLnBrk="1" hangingPunct="1">
              <a:buClrTx/>
              <a:buSzTx/>
              <a:buFontTx/>
              <a:buNone/>
            </a:pPr>
            <a:r>
              <a:rPr lang="it-IT" altLang="it-IT" sz="1600" dirty="0">
                <a:solidFill>
                  <a:srgbClr val="FFFFFF"/>
                </a:solidFill>
                <a:latin typeface="Tahoma" panose="020B0604030504040204" pitchFamily="34" charset="0"/>
              </a:rPr>
              <a:t>	6		        </a:t>
            </a:r>
            <a:r>
              <a:rPr lang="it-IT" altLang="it-IT" sz="1600" dirty="0" err="1">
                <a:solidFill>
                  <a:srgbClr val="FFFFFF"/>
                </a:solidFill>
                <a:latin typeface="Tahoma" panose="020B0604030504040204" pitchFamily="34" charset="0"/>
              </a:rPr>
              <a:t>supertossiche</a:t>
            </a:r>
            <a:r>
              <a:rPr lang="it-IT" altLang="it-IT" sz="1600" dirty="0">
                <a:solidFill>
                  <a:srgbClr val="FFFFFF"/>
                </a:solidFill>
                <a:latin typeface="Tahoma" panose="020B0604030504040204" pitchFamily="34" charset="0"/>
              </a:rPr>
              <a:t>			     			&lt;5mg/kg</a:t>
            </a:r>
          </a:p>
          <a:p>
            <a:pPr eaLnBrk="1" hangingPunct="1">
              <a:buClrTx/>
              <a:buSzTx/>
              <a:buFontTx/>
              <a:buNone/>
            </a:pPr>
            <a:r>
              <a:rPr lang="it-IT" altLang="it-IT" sz="1600" dirty="0">
                <a:solidFill>
                  <a:srgbClr val="FFFFFF"/>
                </a:solidFill>
                <a:latin typeface="Tahoma" panose="020B0604030504040204" pitchFamily="34" charset="0"/>
              </a:rPr>
              <a:t>	5		        altamente tossiche		     			5-50 mg/kg	</a:t>
            </a:r>
          </a:p>
          <a:p>
            <a:pPr eaLnBrk="1" hangingPunct="1">
              <a:buClrTx/>
              <a:buSzTx/>
              <a:buFontTx/>
              <a:buNone/>
            </a:pPr>
            <a:r>
              <a:rPr lang="it-IT" altLang="it-IT" sz="1600" dirty="0">
                <a:solidFill>
                  <a:srgbClr val="FFFFFF"/>
                </a:solidFill>
                <a:latin typeface="Tahoma" panose="020B0604030504040204" pitchFamily="34" charset="0"/>
              </a:rPr>
              <a:t>	4		        molto tossiche			     			50-500 mg/kg</a:t>
            </a:r>
          </a:p>
          <a:p>
            <a:pPr eaLnBrk="1" hangingPunct="1">
              <a:buClrTx/>
              <a:buSzTx/>
              <a:buFontTx/>
              <a:buNone/>
            </a:pPr>
            <a:r>
              <a:rPr lang="it-IT" altLang="it-IT" sz="1600" dirty="0">
                <a:solidFill>
                  <a:srgbClr val="FFFFFF"/>
                </a:solidFill>
                <a:latin typeface="Tahoma" panose="020B0604030504040204" pitchFamily="34" charset="0"/>
              </a:rPr>
              <a:t>	3	 	        moderatamente tossiche		    		 0,5-5 g/kg</a:t>
            </a:r>
          </a:p>
          <a:p>
            <a:pPr eaLnBrk="1" hangingPunct="1">
              <a:buClrTx/>
              <a:buSzTx/>
              <a:buFontTx/>
              <a:buNone/>
            </a:pPr>
            <a:r>
              <a:rPr lang="it-IT" altLang="it-IT" sz="1600" dirty="0">
                <a:solidFill>
                  <a:srgbClr val="FFFFFF"/>
                </a:solidFill>
                <a:latin typeface="Tahoma" panose="020B0604030504040204" pitchFamily="34" charset="0"/>
              </a:rPr>
              <a:t>	2		        leggermente tossiche		     		5-15 g/kg</a:t>
            </a:r>
          </a:p>
          <a:p>
            <a:pPr eaLnBrk="1" hangingPunct="1">
              <a:buClrTx/>
              <a:buSzTx/>
              <a:buFontTx/>
              <a:buNone/>
            </a:pPr>
            <a:r>
              <a:rPr lang="it-IT" altLang="it-IT" sz="1600" dirty="0">
                <a:solidFill>
                  <a:srgbClr val="FFFFFF"/>
                </a:solidFill>
                <a:latin typeface="Tahoma" panose="020B0604030504040204" pitchFamily="34" charset="0"/>
              </a:rPr>
              <a:t>	1		        praticamente atossiche		     		&gt;15 g/kg </a:t>
            </a:r>
          </a:p>
          <a:p>
            <a:pPr eaLnBrk="1" hangingPunct="1">
              <a:buClrTx/>
              <a:buSzTx/>
              <a:buFontTx/>
              <a:buNone/>
            </a:pPr>
            <a:endParaRPr lang="it-IT" altLang="it-IT" sz="1600" dirty="0">
              <a:solidFill>
                <a:srgbClr val="FFFFFF"/>
              </a:solidFill>
              <a:latin typeface="Tahoma" panose="020B0604030504040204" pitchFamily="34" charset="0"/>
            </a:endParaRPr>
          </a:p>
          <a:p>
            <a:pPr eaLnBrk="1" hangingPunct="1">
              <a:buClrTx/>
              <a:buSzTx/>
              <a:buFontTx/>
              <a:buNone/>
            </a:pPr>
            <a:endParaRPr lang="it-IT" altLang="it-IT" sz="1600" dirty="0">
              <a:solidFill>
                <a:srgbClr val="FFFFFF"/>
              </a:solidFill>
              <a:latin typeface="Tahoma" panose="020B0604030504040204" pitchFamily="34" charset="0"/>
            </a:endParaRPr>
          </a:p>
          <a:p>
            <a:pPr eaLnBrk="1" hangingPunct="1">
              <a:buClrTx/>
              <a:buSzTx/>
              <a:buFontTx/>
              <a:buNone/>
            </a:pPr>
            <a:endParaRPr lang="it-IT" altLang="it-IT" sz="1600" dirty="0">
              <a:solidFill>
                <a:srgbClr val="FFFFFF"/>
              </a:solidFill>
              <a:latin typeface="Tahoma" panose="020B0604030504040204" pitchFamily="34" charset="0"/>
            </a:endParaRPr>
          </a:p>
          <a:p>
            <a:pPr eaLnBrk="1" hangingPunct="1">
              <a:buClrTx/>
              <a:buSzTx/>
              <a:buFontTx/>
              <a:buNone/>
            </a:pPr>
            <a:r>
              <a:rPr lang="it-IT" altLang="it-IT" sz="1600" dirty="0">
                <a:solidFill>
                  <a:srgbClr val="FFFFFF"/>
                </a:solidFill>
                <a:latin typeface="Tahoma" panose="020B0604030504040204" pitchFamily="34" charset="0"/>
              </a:rPr>
              <a:t>	Le dosi sono estrapolate da osservazioni cliniche e dai valori delle DL</a:t>
            </a:r>
            <a:r>
              <a:rPr lang="it-IT" altLang="it-IT" sz="1600" baseline="-25000" dirty="0">
                <a:solidFill>
                  <a:srgbClr val="FFFFFF"/>
                </a:solidFill>
                <a:latin typeface="Tahoma" panose="020B0604030504040204" pitchFamily="34" charset="0"/>
              </a:rPr>
              <a:t>50</a:t>
            </a:r>
            <a:r>
              <a:rPr lang="it-IT" altLang="it-IT" sz="1600" dirty="0">
                <a:solidFill>
                  <a:srgbClr val="FFFFFF"/>
                </a:solidFill>
                <a:latin typeface="Tahoma" panose="020B0604030504040204" pitchFamily="34" charset="0"/>
              </a:rPr>
              <a:t> </a:t>
            </a:r>
          </a:p>
          <a:p>
            <a:pPr eaLnBrk="1" hangingPunct="1">
              <a:buClrTx/>
              <a:buSzTx/>
              <a:buFontTx/>
              <a:buNone/>
            </a:pPr>
            <a:r>
              <a:rPr lang="it-IT" altLang="it-IT" sz="1600" dirty="0">
                <a:solidFill>
                  <a:srgbClr val="FFFFFF"/>
                </a:solidFill>
                <a:latin typeface="Tahoma" panose="020B0604030504040204" pitchFamily="34" charset="0"/>
              </a:rPr>
              <a:t>	ottenute in varie specie animali</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3">
            <a:extLst>
              <a:ext uri="{FF2B5EF4-FFF2-40B4-BE49-F238E27FC236}">
                <a16:creationId xmlns:a16="http://schemas.microsoft.com/office/drawing/2014/main" id="{8D4D39EF-732C-ED63-B600-7DF275583DB7}"/>
              </a:ext>
            </a:extLst>
          </p:cNvPr>
          <p:cNvSpPr txBox="1">
            <a:spLocks noChangeArrowheads="1"/>
          </p:cNvSpPr>
          <p:nvPr/>
        </p:nvSpPr>
        <p:spPr bwMode="auto">
          <a:xfrm>
            <a:off x="0" y="116632"/>
            <a:ext cx="8964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1800" b="1" dirty="0">
                <a:solidFill>
                  <a:srgbClr val="FFFFFF"/>
                </a:solidFill>
                <a:latin typeface="Tahoma" panose="020B0604030504040204" pitchFamily="34" charset="0"/>
              </a:rPr>
              <a:t>Classificazione delle sostanze tossiche in relazione al loro potenziale tossico</a:t>
            </a:r>
          </a:p>
        </p:txBody>
      </p:sp>
      <p:sp>
        <p:nvSpPr>
          <p:cNvPr id="43010" name="Text Box 4">
            <a:extLst>
              <a:ext uri="{FF2B5EF4-FFF2-40B4-BE49-F238E27FC236}">
                <a16:creationId xmlns:a16="http://schemas.microsoft.com/office/drawing/2014/main" id="{B1906076-8BC0-B5B1-45A8-948F3BC6D984}"/>
              </a:ext>
            </a:extLst>
          </p:cNvPr>
          <p:cNvSpPr txBox="1">
            <a:spLocks noChangeArrowheads="1"/>
          </p:cNvSpPr>
          <p:nvPr/>
        </p:nvSpPr>
        <p:spPr bwMode="auto">
          <a:xfrm>
            <a:off x="323529" y="563563"/>
            <a:ext cx="7200800" cy="5893921"/>
          </a:xfrm>
          <a:prstGeom prst="rect">
            <a:avLst/>
          </a:prstGeom>
          <a:noFill/>
          <a:ln w="3810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1300" b="1" dirty="0">
                <a:solidFill>
                  <a:srgbClr val="FFFFFF"/>
                </a:solidFill>
                <a:latin typeface="Tahoma" panose="020B0604030504040204" pitchFamily="34" charset="0"/>
              </a:rPr>
              <a:t>Livello di Tossicità 		Esempio					DL</a:t>
            </a:r>
            <a:r>
              <a:rPr lang="it-IT" altLang="it-IT" sz="1300" b="1" baseline="-25000" dirty="0">
                <a:solidFill>
                  <a:srgbClr val="FFFFFF"/>
                </a:solidFill>
                <a:latin typeface="Tahoma" panose="020B0604030504040204" pitchFamily="34" charset="0"/>
              </a:rPr>
              <a:t>50</a:t>
            </a:r>
            <a:r>
              <a:rPr lang="it-IT" altLang="it-IT" sz="1300" b="1" dirty="0">
                <a:solidFill>
                  <a:srgbClr val="FFFFFF"/>
                </a:solidFill>
                <a:latin typeface="Tahoma" panose="020B0604030504040204" pitchFamily="34" charset="0"/>
              </a:rPr>
              <a:t> (mg/kg)</a:t>
            </a:r>
          </a:p>
          <a:p>
            <a:pPr eaLnBrk="1" hangingPunct="1">
              <a:buClrTx/>
              <a:buSzTx/>
              <a:buFontTx/>
              <a:buNone/>
            </a:pPr>
            <a:endParaRPr lang="it-IT" altLang="it-IT" sz="1300" b="1" dirty="0">
              <a:solidFill>
                <a:srgbClr val="FFFFFF"/>
              </a:solidFill>
              <a:latin typeface="Tahoma" panose="020B0604030504040204" pitchFamily="34" charset="0"/>
            </a:endParaRPr>
          </a:p>
          <a:p>
            <a:pPr eaLnBrk="1" hangingPunct="1">
              <a:buClrTx/>
              <a:buSzTx/>
              <a:buFontTx/>
              <a:buNone/>
            </a:pPr>
            <a:r>
              <a:rPr lang="it-IT" altLang="it-IT" sz="1300" b="1" dirty="0">
                <a:solidFill>
                  <a:srgbClr val="FFFFFF"/>
                </a:solidFill>
                <a:latin typeface="Tahoma" panose="020B0604030504040204" pitchFamily="34" charset="0"/>
              </a:rPr>
              <a:t>Leggermente tossico		Etanolo			        			8.000</a:t>
            </a:r>
          </a:p>
          <a:p>
            <a:pPr eaLnBrk="1" hangingPunct="1">
              <a:buClrTx/>
              <a:buSzTx/>
              <a:buFontTx/>
              <a:buNone/>
            </a:pPr>
            <a:r>
              <a:rPr lang="it-IT" altLang="it-IT" sz="1300" b="1" dirty="0">
                <a:solidFill>
                  <a:srgbClr val="FFFFFF"/>
                </a:solidFill>
                <a:latin typeface="Tahoma" panose="020B0604030504040204" pitchFamily="34" charset="0"/>
              </a:rPr>
              <a:t>(5-15 g/kg)</a:t>
            </a:r>
          </a:p>
          <a:p>
            <a:pPr eaLnBrk="1" hangingPunct="1">
              <a:buClrTx/>
              <a:buSzTx/>
              <a:buFontTx/>
              <a:buNone/>
            </a:pPr>
            <a:endParaRPr lang="it-IT" altLang="it-IT" sz="1300" b="1" dirty="0">
              <a:solidFill>
                <a:srgbClr val="FFFFFF"/>
              </a:solidFill>
              <a:latin typeface="Tahoma" panose="020B0604030504040204" pitchFamily="34" charset="0"/>
            </a:endParaRPr>
          </a:p>
          <a:p>
            <a:pPr eaLnBrk="1" hangingPunct="1">
              <a:buClrTx/>
              <a:buSzTx/>
              <a:buFontTx/>
              <a:buNone/>
            </a:pPr>
            <a:r>
              <a:rPr lang="it-IT" altLang="it-IT" sz="1300" b="1" dirty="0">
                <a:solidFill>
                  <a:srgbClr val="FFFFFF"/>
                </a:solidFill>
                <a:latin typeface="Tahoma" panose="020B0604030504040204" pitchFamily="34" charset="0"/>
              </a:rPr>
              <a:t>Moderatamente tossico	Cloruro di sodio		       		 	4.000</a:t>
            </a:r>
          </a:p>
          <a:p>
            <a:pPr eaLnBrk="1" hangingPunct="1">
              <a:buClrTx/>
              <a:buSzTx/>
              <a:buFontTx/>
              <a:buNone/>
            </a:pPr>
            <a:r>
              <a:rPr lang="it-IT" altLang="it-IT" sz="1300" b="1" dirty="0">
                <a:solidFill>
                  <a:srgbClr val="FFFFFF"/>
                </a:solidFill>
                <a:latin typeface="Tahoma" panose="020B0604030504040204" pitchFamily="34" charset="0"/>
              </a:rPr>
              <a:t>(0,5-5 g/kg)			Solfato ferroso		        			1.500</a:t>
            </a:r>
          </a:p>
          <a:p>
            <a:pPr eaLnBrk="1" hangingPunct="1">
              <a:buClrTx/>
              <a:buSzTx/>
              <a:buFontTx/>
              <a:buNone/>
            </a:pPr>
            <a:r>
              <a:rPr lang="it-IT" altLang="it-IT" sz="1300" b="1" dirty="0">
                <a:solidFill>
                  <a:srgbClr val="FFFFFF"/>
                </a:solidFill>
                <a:latin typeface="Tahoma" panose="020B0604030504040204" pitchFamily="34" charset="0"/>
              </a:rPr>
              <a:t>					</a:t>
            </a:r>
            <a:r>
              <a:rPr lang="it-IT" altLang="it-IT" sz="1300" b="1" dirty="0" err="1">
                <a:solidFill>
                  <a:srgbClr val="FFFFFF"/>
                </a:solidFill>
                <a:latin typeface="Tahoma" panose="020B0604030504040204" pitchFamily="34" charset="0"/>
              </a:rPr>
              <a:t>Malathion</a:t>
            </a:r>
            <a:r>
              <a:rPr lang="it-IT" altLang="it-IT" sz="1300" b="1" dirty="0">
                <a:solidFill>
                  <a:srgbClr val="FFFFFF"/>
                </a:solidFill>
                <a:latin typeface="Tahoma" panose="020B0604030504040204" pitchFamily="34" charset="0"/>
              </a:rPr>
              <a:t>			        			1.300</a:t>
            </a:r>
          </a:p>
          <a:p>
            <a:pPr eaLnBrk="1" hangingPunct="1">
              <a:buClrTx/>
              <a:buSzTx/>
              <a:buFontTx/>
              <a:buNone/>
            </a:pPr>
            <a:r>
              <a:rPr lang="it-IT" altLang="it-IT" sz="1300" b="1" dirty="0">
                <a:solidFill>
                  <a:srgbClr val="FFFFFF"/>
                </a:solidFill>
                <a:latin typeface="Tahoma" panose="020B0604030504040204" pitchFamily="34" charset="0"/>
              </a:rPr>
              <a:t>					Metanolo			       			1.000</a:t>
            </a:r>
          </a:p>
          <a:p>
            <a:pPr eaLnBrk="1" hangingPunct="1">
              <a:buClrTx/>
              <a:buSzTx/>
              <a:buFontTx/>
              <a:buNone/>
            </a:pPr>
            <a:endParaRPr lang="it-IT" altLang="it-IT" sz="1300" b="1" dirty="0">
              <a:solidFill>
                <a:srgbClr val="FFFFFF"/>
              </a:solidFill>
              <a:latin typeface="Tahoma" panose="020B0604030504040204" pitchFamily="34" charset="0"/>
            </a:endParaRPr>
          </a:p>
          <a:p>
            <a:pPr eaLnBrk="1" hangingPunct="1">
              <a:buClrTx/>
              <a:buSzTx/>
              <a:buFontTx/>
              <a:buNone/>
            </a:pPr>
            <a:r>
              <a:rPr lang="it-IT" altLang="it-IT" sz="1300" b="1" dirty="0">
                <a:solidFill>
                  <a:srgbClr val="FFFFFF"/>
                </a:solidFill>
                <a:latin typeface="Tahoma" panose="020B0604030504040204" pitchFamily="34" charset="0"/>
              </a:rPr>
              <a:t>Molto tossico</a:t>
            </a:r>
          </a:p>
          <a:p>
            <a:pPr eaLnBrk="1" hangingPunct="1">
              <a:buClrTx/>
              <a:buSzTx/>
              <a:buFontTx/>
              <a:buNone/>
            </a:pPr>
            <a:r>
              <a:rPr lang="it-IT" altLang="it-IT" sz="1300" b="1" dirty="0">
                <a:solidFill>
                  <a:srgbClr val="FFFFFF"/>
                </a:solidFill>
                <a:latin typeface="Tahoma" panose="020B0604030504040204" pitchFamily="34" charset="0"/>
              </a:rPr>
              <a:t>(50-500 mg/kg)			Acido acetilsalicilico		  		300</a:t>
            </a:r>
          </a:p>
          <a:p>
            <a:pPr eaLnBrk="1" hangingPunct="1">
              <a:buClrTx/>
              <a:buSzTx/>
              <a:buFontTx/>
              <a:buNone/>
            </a:pPr>
            <a:r>
              <a:rPr lang="it-IT" altLang="it-IT" sz="1300" b="1" dirty="0">
                <a:solidFill>
                  <a:srgbClr val="FFFFFF"/>
                </a:solidFill>
                <a:latin typeface="Tahoma" panose="020B0604030504040204" pitchFamily="34" charset="0"/>
              </a:rPr>
              <a:t>					</a:t>
            </a:r>
            <a:r>
              <a:rPr lang="it-IT" altLang="it-IT" sz="1300" b="1" dirty="0" err="1">
                <a:solidFill>
                  <a:srgbClr val="FFFFFF"/>
                </a:solidFill>
                <a:latin typeface="Tahoma" panose="020B0604030504040204" pitchFamily="34" charset="0"/>
              </a:rPr>
              <a:t>Acetaminofene</a:t>
            </a:r>
            <a:r>
              <a:rPr lang="it-IT" altLang="it-IT" sz="1300" b="1" dirty="0">
                <a:solidFill>
                  <a:srgbClr val="FFFFFF"/>
                </a:solidFill>
                <a:latin typeface="Tahoma" panose="020B0604030504040204" pitchFamily="34" charset="0"/>
              </a:rPr>
              <a:t>		          		300</a:t>
            </a:r>
          </a:p>
          <a:p>
            <a:pPr eaLnBrk="1" hangingPunct="1">
              <a:buClrTx/>
              <a:buSzTx/>
              <a:buFontTx/>
              <a:buNone/>
            </a:pPr>
            <a:r>
              <a:rPr lang="it-IT" altLang="it-IT" sz="1300" b="1" dirty="0">
                <a:solidFill>
                  <a:srgbClr val="FFFFFF"/>
                </a:solidFill>
                <a:latin typeface="Tahoma" panose="020B0604030504040204" pitchFamily="34" charset="0"/>
              </a:rPr>
              <a:t>					</a:t>
            </a:r>
            <a:r>
              <a:rPr lang="it-IT" altLang="it-IT" sz="1300" b="1" dirty="0" err="1">
                <a:solidFill>
                  <a:srgbClr val="FFFFFF"/>
                </a:solidFill>
                <a:latin typeface="Tahoma" panose="020B0604030504040204" pitchFamily="34" charset="0"/>
              </a:rPr>
              <a:t>Diazinone</a:t>
            </a:r>
            <a:r>
              <a:rPr lang="it-IT" altLang="it-IT" sz="1300" b="1" dirty="0">
                <a:solidFill>
                  <a:srgbClr val="FFFFFF"/>
                </a:solidFill>
                <a:latin typeface="Tahoma" panose="020B0604030504040204" pitchFamily="34" charset="0"/>
              </a:rPr>
              <a:t>			           		200</a:t>
            </a:r>
          </a:p>
          <a:p>
            <a:pPr eaLnBrk="1" hangingPunct="1">
              <a:buClrTx/>
              <a:buSzTx/>
              <a:buFontTx/>
              <a:buNone/>
            </a:pPr>
            <a:r>
              <a:rPr lang="it-IT" altLang="it-IT" sz="1300" b="1" dirty="0">
                <a:solidFill>
                  <a:srgbClr val="FFFFFF"/>
                </a:solidFill>
                <a:latin typeface="Tahoma" panose="020B0604030504040204" pitchFamily="34" charset="0"/>
              </a:rPr>
              <a:t>					</a:t>
            </a:r>
            <a:r>
              <a:rPr lang="it-IT" altLang="it-IT" sz="1300" b="1" dirty="0" err="1">
                <a:solidFill>
                  <a:srgbClr val="FFFFFF"/>
                </a:solidFill>
                <a:latin typeface="Tahoma" panose="020B0604030504040204" pitchFamily="34" charset="0"/>
              </a:rPr>
              <a:t>Fenobarbitale</a:t>
            </a:r>
            <a:r>
              <a:rPr lang="it-IT" altLang="it-IT" sz="1300" b="1" dirty="0">
                <a:solidFill>
                  <a:srgbClr val="FFFFFF"/>
                </a:solidFill>
                <a:latin typeface="Tahoma" panose="020B0604030504040204" pitchFamily="34" charset="0"/>
              </a:rPr>
              <a:t>		           		150</a:t>
            </a:r>
          </a:p>
          <a:p>
            <a:pPr eaLnBrk="1" hangingPunct="1">
              <a:buClrTx/>
              <a:buSzTx/>
              <a:buFontTx/>
              <a:buNone/>
            </a:pPr>
            <a:r>
              <a:rPr lang="it-IT" altLang="it-IT" sz="1300" b="1" dirty="0">
                <a:solidFill>
                  <a:srgbClr val="FFFFFF"/>
                </a:solidFill>
                <a:latin typeface="Tahoma" panose="020B0604030504040204" pitchFamily="34" charset="0"/>
              </a:rPr>
              <a:t>					</a:t>
            </a:r>
            <a:r>
              <a:rPr lang="it-IT" altLang="it-IT" sz="1300" b="1" dirty="0" err="1">
                <a:solidFill>
                  <a:srgbClr val="FFFFFF"/>
                </a:solidFill>
                <a:latin typeface="Tahoma" panose="020B0604030504040204" pitchFamily="34" charset="0"/>
              </a:rPr>
              <a:t>Imipramina</a:t>
            </a:r>
            <a:r>
              <a:rPr lang="it-IT" altLang="it-IT" sz="1300" b="1" dirty="0">
                <a:solidFill>
                  <a:srgbClr val="FFFFFF"/>
                </a:solidFill>
                <a:latin typeface="Tahoma" panose="020B0604030504040204" pitchFamily="34" charset="0"/>
              </a:rPr>
              <a:t>		             		65</a:t>
            </a:r>
          </a:p>
          <a:p>
            <a:pPr eaLnBrk="1" hangingPunct="1">
              <a:buClrTx/>
              <a:buSzTx/>
              <a:buFontTx/>
              <a:buNone/>
            </a:pPr>
            <a:endParaRPr lang="it-IT" altLang="it-IT" sz="1300" b="1" dirty="0">
              <a:solidFill>
                <a:srgbClr val="FFFFFF"/>
              </a:solidFill>
              <a:latin typeface="Tahoma" panose="020B0604030504040204" pitchFamily="34" charset="0"/>
            </a:endParaRPr>
          </a:p>
          <a:p>
            <a:pPr eaLnBrk="1" hangingPunct="1">
              <a:buClrTx/>
              <a:buSzTx/>
              <a:buFontTx/>
              <a:buNone/>
            </a:pPr>
            <a:r>
              <a:rPr lang="it-IT" altLang="it-IT" sz="1300" b="1" dirty="0">
                <a:solidFill>
                  <a:srgbClr val="FFFFFF"/>
                </a:solidFill>
                <a:latin typeface="Tahoma" panose="020B0604030504040204" pitchFamily="34" charset="0"/>
              </a:rPr>
              <a:t>Estremamente tossico	Teofillina			             		50</a:t>
            </a:r>
          </a:p>
          <a:p>
            <a:pPr eaLnBrk="1" hangingPunct="1">
              <a:buClrTx/>
              <a:buSzTx/>
              <a:buFontTx/>
              <a:buNone/>
            </a:pPr>
            <a:r>
              <a:rPr lang="it-IT" altLang="it-IT" sz="1300" b="1" dirty="0">
                <a:solidFill>
                  <a:srgbClr val="FFFFFF"/>
                </a:solidFill>
                <a:latin typeface="Tahoma" panose="020B0604030504040204" pitchFamily="34" charset="0"/>
              </a:rPr>
              <a:t>(5-50 mg/kg)			</a:t>
            </a:r>
            <a:r>
              <a:rPr lang="it-IT" altLang="it-IT" sz="1300" b="1" dirty="0" err="1">
                <a:solidFill>
                  <a:srgbClr val="FFFFFF"/>
                </a:solidFill>
                <a:latin typeface="Tahoma" panose="020B0604030504040204" pitchFamily="34" charset="0"/>
              </a:rPr>
              <a:t>Difenidramina</a:t>
            </a:r>
            <a:r>
              <a:rPr lang="it-IT" altLang="it-IT" sz="1300" b="1" dirty="0">
                <a:solidFill>
                  <a:srgbClr val="FFFFFF"/>
                </a:solidFill>
                <a:latin typeface="Tahoma" panose="020B0604030504040204" pitchFamily="34" charset="0"/>
              </a:rPr>
              <a:t>		             		25</a:t>
            </a:r>
          </a:p>
          <a:p>
            <a:pPr eaLnBrk="1" hangingPunct="1">
              <a:buClrTx/>
              <a:buSzTx/>
              <a:buFontTx/>
              <a:buNone/>
            </a:pPr>
            <a:endParaRPr lang="it-IT" altLang="it-IT" sz="1300" b="1" dirty="0">
              <a:solidFill>
                <a:srgbClr val="FFFFFF"/>
              </a:solidFill>
              <a:latin typeface="Tahoma" panose="020B0604030504040204" pitchFamily="34" charset="0"/>
            </a:endParaRPr>
          </a:p>
          <a:p>
            <a:pPr eaLnBrk="1" hangingPunct="1">
              <a:buClrTx/>
              <a:buSzTx/>
              <a:buFontTx/>
              <a:buNone/>
            </a:pPr>
            <a:r>
              <a:rPr lang="it-IT" altLang="it-IT" sz="1300" b="1" dirty="0">
                <a:solidFill>
                  <a:srgbClr val="FFFFFF"/>
                </a:solidFill>
                <a:latin typeface="Tahoma" panose="020B0604030504040204" pitchFamily="34" charset="0"/>
              </a:rPr>
              <a:t>Super tossico			Cianuro di potassio		               	3</a:t>
            </a:r>
          </a:p>
          <a:p>
            <a:pPr eaLnBrk="1" hangingPunct="1">
              <a:buClrTx/>
              <a:buSzTx/>
              <a:buFontTx/>
              <a:buNone/>
            </a:pPr>
            <a:r>
              <a:rPr lang="it-IT" altLang="it-IT" sz="1300" b="1" dirty="0">
                <a:solidFill>
                  <a:srgbClr val="FFFFFF"/>
                </a:solidFill>
                <a:latin typeface="Tahoma" panose="020B0604030504040204" pitchFamily="34" charset="0"/>
              </a:rPr>
              <a:t>(&lt;5 mg/kg)			Metotressato		               		3</a:t>
            </a:r>
          </a:p>
          <a:p>
            <a:pPr eaLnBrk="1" hangingPunct="1">
              <a:buClrTx/>
              <a:buSzTx/>
              <a:buFontTx/>
              <a:buNone/>
            </a:pPr>
            <a:r>
              <a:rPr lang="it-IT" altLang="it-IT" sz="1300" b="1" dirty="0">
                <a:solidFill>
                  <a:srgbClr val="FFFFFF"/>
                </a:solidFill>
                <a:latin typeface="Tahoma" panose="020B0604030504040204" pitchFamily="34" charset="0"/>
              </a:rPr>
              <a:t>					Stricnina			               		2</a:t>
            </a:r>
          </a:p>
          <a:p>
            <a:pPr eaLnBrk="1" hangingPunct="1">
              <a:buClrTx/>
              <a:buSzTx/>
              <a:buFontTx/>
              <a:buNone/>
            </a:pPr>
            <a:r>
              <a:rPr lang="it-IT" altLang="it-IT" sz="1300" b="1" dirty="0">
                <a:solidFill>
                  <a:srgbClr val="FFFFFF"/>
                </a:solidFill>
                <a:latin typeface="Tahoma" panose="020B0604030504040204" pitchFamily="34" charset="0"/>
              </a:rPr>
              <a:t>					Nicotina			               		1</a:t>
            </a:r>
          </a:p>
          <a:p>
            <a:pPr eaLnBrk="1" hangingPunct="1">
              <a:buClrTx/>
              <a:buSzTx/>
              <a:buFontTx/>
              <a:buNone/>
            </a:pPr>
            <a:r>
              <a:rPr lang="it-IT" altLang="it-IT" sz="1300" b="1" dirty="0">
                <a:solidFill>
                  <a:srgbClr val="FFFFFF"/>
                </a:solidFill>
                <a:latin typeface="Tahoma" panose="020B0604030504040204" pitchFamily="34" charset="0"/>
              </a:rPr>
              <a:t>					Digossina			            		0.2	</a:t>
            </a:r>
          </a:p>
          <a:p>
            <a:pPr eaLnBrk="1" hangingPunct="1">
              <a:buClrTx/>
              <a:buSzTx/>
              <a:buFontTx/>
              <a:buNone/>
            </a:pPr>
            <a:r>
              <a:rPr lang="it-IT" altLang="it-IT" sz="1300" b="1" dirty="0">
                <a:solidFill>
                  <a:srgbClr val="FFFFFF"/>
                </a:solidFill>
                <a:latin typeface="Tahoma" panose="020B0604030504040204" pitchFamily="34" charset="0"/>
              </a:rPr>
              <a:t>					d-Tubocurarina		          		0.05</a:t>
            </a:r>
          </a:p>
          <a:p>
            <a:pPr eaLnBrk="1" hangingPunct="1">
              <a:buClrTx/>
              <a:buSzTx/>
              <a:buFontTx/>
              <a:buNone/>
            </a:pPr>
            <a:r>
              <a:rPr lang="it-IT" altLang="it-IT" sz="1300" b="1" dirty="0">
                <a:solidFill>
                  <a:srgbClr val="FFFFFF"/>
                </a:solidFill>
                <a:latin typeface="Tahoma" panose="020B0604030504040204" pitchFamily="34" charset="0"/>
              </a:rPr>
              <a:t>					</a:t>
            </a:r>
            <a:r>
              <a:rPr lang="it-IT" altLang="it-IT" sz="1300" b="1" dirty="0" err="1">
                <a:solidFill>
                  <a:srgbClr val="FFFFFF"/>
                </a:solidFill>
                <a:latin typeface="Tahoma" panose="020B0604030504040204" pitchFamily="34" charset="0"/>
              </a:rPr>
              <a:t>Tetrodossina</a:t>
            </a:r>
            <a:r>
              <a:rPr lang="it-IT" altLang="it-IT" sz="1300" b="1" dirty="0">
                <a:solidFill>
                  <a:srgbClr val="FFFFFF"/>
                </a:solidFill>
                <a:latin typeface="Tahoma" panose="020B0604030504040204" pitchFamily="34" charset="0"/>
              </a:rPr>
              <a:t>		          		0.01</a:t>
            </a:r>
          </a:p>
          <a:p>
            <a:pPr eaLnBrk="1" hangingPunct="1">
              <a:buClrTx/>
              <a:buSzTx/>
              <a:buFontTx/>
              <a:buNone/>
            </a:pPr>
            <a:r>
              <a:rPr lang="it-IT" altLang="it-IT" sz="1300" b="1" dirty="0">
                <a:solidFill>
                  <a:srgbClr val="FFFFFF"/>
                </a:solidFill>
                <a:latin typeface="Tahoma" panose="020B0604030504040204" pitchFamily="34" charset="0"/>
              </a:rPr>
              <a:t>					TCDD (diossina)		        			0.001</a:t>
            </a:r>
          </a:p>
          <a:p>
            <a:pPr eaLnBrk="1" hangingPunct="1">
              <a:buClrTx/>
              <a:buSzTx/>
              <a:buFontTx/>
              <a:buNone/>
            </a:pPr>
            <a:r>
              <a:rPr lang="it-IT" altLang="it-IT" sz="1300" b="1" dirty="0">
                <a:solidFill>
                  <a:srgbClr val="FFFFFF"/>
                </a:solidFill>
                <a:latin typeface="Tahoma" panose="020B0604030504040204" pitchFamily="34" charset="0"/>
              </a:rPr>
              <a:t>					Tossina botulinica		    		0.00001</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asellaDiTesto 1">
            <a:extLst>
              <a:ext uri="{FF2B5EF4-FFF2-40B4-BE49-F238E27FC236}">
                <a16:creationId xmlns:a16="http://schemas.microsoft.com/office/drawing/2014/main" id="{3A0A8CFC-FC75-63F7-6F94-DE66B316CDE0}"/>
              </a:ext>
            </a:extLst>
          </p:cNvPr>
          <p:cNvSpPr txBox="1">
            <a:spLocks noChangeArrowheads="1"/>
          </p:cNvSpPr>
          <p:nvPr/>
        </p:nvSpPr>
        <p:spPr bwMode="auto">
          <a:xfrm>
            <a:off x="395288" y="2997200"/>
            <a:ext cx="8497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800" b="1">
                <a:latin typeface="Times New Roman" panose="02020603050405020304" pitchFamily="18" charset="0"/>
              </a:rPr>
              <a:t>ET</a:t>
            </a:r>
            <a:r>
              <a:rPr lang="it-IT" altLang="it-IT" sz="4800" b="1" baseline="-25000">
                <a:latin typeface="Times New Roman" panose="02020603050405020304" pitchFamily="18" charset="0"/>
              </a:rPr>
              <a:t>s</a:t>
            </a:r>
            <a:r>
              <a:rPr lang="it-IT" altLang="it-IT" sz="4800" b="1">
                <a:latin typeface="Times New Roman" panose="02020603050405020304" pitchFamily="18" charset="0"/>
              </a:rPr>
              <a:t> (i/r) = C</a:t>
            </a:r>
            <a:r>
              <a:rPr lang="it-IT" altLang="it-IT" sz="4800" b="1" baseline="-25000">
                <a:latin typeface="Times New Roman" panose="02020603050405020304" pitchFamily="18" charset="0"/>
              </a:rPr>
              <a:t>s</a:t>
            </a:r>
            <a:r>
              <a:rPr lang="it-IT" altLang="it-IT" sz="4800" b="1">
                <a:latin typeface="Times New Roman" panose="02020603050405020304" pitchFamily="18" charset="0"/>
              </a:rPr>
              <a:t> (b) </a:t>
            </a:r>
            <a:r>
              <a:rPr lang="it-IT" altLang="it-IT" sz="4800" b="1" baseline="-25000">
                <a:latin typeface="Times New Roman" panose="02020603050405020304" pitchFamily="18" charset="0"/>
              </a:rPr>
              <a:t>(t)</a:t>
            </a:r>
            <a:r>
              <a:rPr lang="it-IT" altLang="it-IT" sz="4800" b="1">
                <a:latin typeface="Times New Roman" panose="02020603050405020304" pitchFamily="18" charset="0"/>
              </a:rPr>
              <a:t>* R </a:t>
            </a:r>
            <a:r>
              <a:rPr lang="it-IT" altLang="it-IT" sz="4800" b="1" baseline="-25000">
                <a:latin typeface="Times New Roman" panose="02020603050405020304" pitchFamily="18" charset="0"/>
              </a:rPr>
              <a:t>(n)</a:t>
            </a:r>
            <a:r>
              <a:rPr lang="it-IT" altLang="it-IT" sz="4800" b="1">
                <a:latin typeface="Times New Roman" panose="02020603050405020304" pitchFamily="18" charset="0"/>
              </a:rPr>
              <a:t>* AF</a:t>
            </a:r>
            <a:r>
              <a:rPr lang="it-IT" altLang="it-IT" sz="4800" b="1" baseline="-25000">
                <a:latin typeface="Times New Roman" panose="02020603050405020304" pitchFamily="18" charset="0"/>
              </a:rPr>
              <a:t>(sr) </a:t>
            </a:r>
          </a:p>
        </p:txBody>
      </p:sp>
      <p:sp>
        <p:nvSpPr>
          <p:cNvPr id="2" name="Ovale 1">
            <a:extLst>
              <a:ext uri="{FF2B5EF4-FFF2-40B4-BE49-F238E27FC236}">
                <a16:creationId xmlns:a16="http://schemas.microsoft.com/office/drawing/2014/main" id="{02F76D65-A4DE-C56C-18BD-4939CCDCBCA4}"/>
              </a:ext>
            </a:extLst>
          </p:cNvPr>
          <p:cNvSpPr/>
          <p:nvPr/>
        </p:nvSpPr>
        <p:spPr>
          <a:xfrm>
            <a:off x="3132138" y="2781300"/>
            <a:ext cx="2376487" cy="15113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3">
            <a:extLst>
              <a:ext uri="{FF2B5EF4-FFF2-40B4-BE49-F238E27FC236}">
                <a16:creationId xmlns:a16="http://schemas.microsoft.com/office/drawing/2014/main" id="{D9149366-6DA2-FE9B-9499-0E676013B372}"/>
              </a:ext>
            </a:extLst>
          </p:cNvPr>
          <p:cNvSpPr txBox="1">
            <a:spLocks noChangeArrowheads="1"/>
          </p:cNvSpPr>
          <p:nvPr/>
        </p:nvSpPr>
        <p:spPr bwMode="auto">
          <a:xfrm>
            <a:off x="323528" y="2060848"/>
            <a:ext cx="856895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it-IT" altLang="it-IT" sz="2600" b="1" dirty="0">
                <a:latin typeface="Times New Roman" panose="02020603050405020304" pitchFamily="18" charset="0"/>
              </a:rPr>
              <a:t>La struttura molecolare e le caratteristiche chimico-fisiche condizionano la </a:t>
            </a:r>
            <a:r>
              <a:rPr lang="it-IT" altLang="it-IT" sz="2600" b="1" dirty="0" err="1">
                <a:solidFill>
                  <a:srgbClr val="FFFF00"/>
                </a:solidFill>
                <a:latin typeface="Times New Roman" panose="02020603050405020304" pitchFamily="18" charset="0"/>
              </a:rPr>
              <a:t>tossicocinetica</a:t>
            </a:r>
            <a:r>
              <a:rPr lang="it-IT" altLang="it-IT" sz="2600" b="1" dirty="0">
                <a:latin typeface="Times New Roman" panose="02020603050405020304" pitchFamily="18" charset="0"/>
              </a:rPr>
              <a:t> e la </a:t>
            </a:r>
            <a:r>
              <a:rPr lang="it-IT" altLang="it-IT" sz="2600" b="1" dirty="0" err="1">
                <a:solidFill>
                  <a:srgbClr val="FFFF00"/>
                </a:solidFill>
                <a:latin typeface="Times New Roman" panose="02020603050405020304" pitchFamily="18" charset="0"/>
              </a:rPr>
              <a:t>tossicodinamica</a:t>
            </a:r>
            <a:endParaRPr lang="it-IT" altLang="it-IT" sz="2600" b="1" dirty="0">
              <a:solidFill>
                <a:srgbClr val="FFFF00"/>
              </a:solidFill>
              <a:latin typeface="Times New Roman" panose="02020603050405020304" pitchFamily="18" charset="0"/>
            </a:endParaRPr>
          </a:p>
          <a:p>
            <a:pPr algn="just" eaLnBrk="1" hangingPunct="1">
              <a:buClrTx/>
              <a:buSzTx/>
              <a:buFontTx/>
              <a:buNone/>
            </a:pPr>
            <a:endParaRPr lang="it-IT" altLang="it-IT" sz="2600" b="1" dirty="0">
              <a:latin typeface="Times New Roman" panose="02020603050405020304" pitchFamily="18" charset="0"/>
            </a:endParaRPr>
          </a:p>
          <a:p>
            <a:pPr algn="just" eaLnBrk="1" hangingPunct="1">
              <a:buClrTx/>
              <a:buSzTx/>
              <a:buFontTx/>
              <a:buNone/>
            </a:pPr>
            <a:r>
              <a:rPr lang="it-IT" altLang="it-IT" sz="2600" b="1" dirty="0">
                <a:latin typeface="Times New Roman" panose="02020603050405020304" pitchFamily="18" charset="0"/>
              </a:rPr>
              <a:t>Per </a:t>
            </a:r>
            <a:r>
              <a:rPr lang="it-IT" altLang="it-IT" sz="2600" b="1" dirty="0" err="1">
                <a:solidFill>
                  <a:srgbClr val="FFFF00"/>
                </a:solidFill>
                <a:latin typeface="Times New Roman" panose="02020603050405020304" pitchFamily="18" charset="0"/>
              </a:rPr>
              <a:t>Tossicocinetica</a:t>
            </a:r>
            <a:r>
              <a:rPr lang="it-IT" altLang="it-IT" sz="2600" b="1" dirty="0">
                <a:latin typeface="Times New Roman" panose="02020603050405020304" pitchFamily="18" charset="0"/>
              </a:rPr>
              <a:t> si </a:t>
            </a:r>
            <a:r>
              <a:rPr lang="it-IT" altLang="ja-JP" sz="2600" b="1" dirty="0">
                <a:latin typeface="Times New Roman" panose="02020603050405020304" pitchFamily="18" charset="0"/>
              </a:rPr>
              <a:t>intendono le variazioni delle concentrazioni tissutali nel tempo della sostanza (tossico). Queste variazioni sono il risultato dei processi di assorbimento, distribuzione, metabolizzazione ed eliminazione  </a:t>
            </a:r>
            <a:r>
              <a:rPr lang="it-IT" altLang="ja-JP" sz="2600" b="1" dirty="0">
                <a:solidFill>
                  <a:schemeClr val="bg1"/>
                </a:solidFill>
                <a:latin typeface="Times New Roman" panose="02020603050405020304" pitchFamily="18" charset="0"/>
              </a:rPr>
              <a:t>(ADME) </a:t>
            </a:r>
            <a:r>
              <a:rPr lang="it-IT" altLang="ja-JP" sz="2600" b="1" dirty="0">
                <a:latin typeface="Times New Roman" panose="02020603050405020304" pitchFamily="18" charset="0"/>
              </a:rPr>
              <a:t>della sostanza dall’organismo.</a:t>
            </a:r>
            <a:endParaRPr lang="it-IT" altLang="it-IT" sz="2600" b="1" dirty="0">
              <a:latin typeface="Times New Roman" panose="02020603050405020304" pitchFamily="18" charset="0"/>
            </a:endParaRPr>
          </a:p>
          <a:p>
            <a:pPr algn="just" eaLnBrk="1" hangingPunct="1">
              <a:buClrTx/>
              <a:buSzTx/>
              <a:buFontTx/>
              <a:buNone/>
            </a:pPr>
            <a:r>
              <a:rPr lang="it-IT" altLang="it-IT" sz="2600" b="1" dirty="0">
                <a:latin typeface="Times New Roman" panose="02020603050405020304" pitchFamily="18" charset="0"/>
              </a:rPr>
              <a:t>Per </a:t>
            </a:r>
            <a:r>
              <a:rPr lang="it-IT" altLang="it-IT" sz="2600" b="1" dirty="0" err="1">
                <a:solidFill>
                  <a:srgbClr val="FFFF00"/>
                </a:solidFill>
                <a:latin typeface="Times New Roman" panose="02020603050405020304" pitchFamily="18" charset="0"/>
              </a:rPr>
              <a:t>Tossicodinamia</a:t>
            </a:r>
            <a:r>
              <a:rPr lang="it-IT" altLang="it-IT" sz="2600" b="1" dirty="0">
                <a:latin typeface="Times New Roman" panose="02020603050405020304" pitchFamily="18" charset="0"/>
              </a:rPr>
              <a:t> si intendono le modifiche di tipo biochimico che la sostanza tossica determina nell’organismo.</a:t>
            </a:r>
          </a:p>
        </p:txBody>
      </p:sp>
      <p:sp>
        <p:nvSpPr>
          <p:cNvPr id="45058" name="Text Box 4">
            <a:extLst>
              <a:ext uri="{FF2B5EF4-FFF2-40B4-BE49-F238E27FC236}">
                <a16:creationId xmlns:a16="http://schemas.microsoft.com/office/drawing/2014/main" id="{49A3536E-E6E1-5245-C427-3ABE61E68DFB}"/>
              </a:ext>
            </a:extLst>
          </p:cNvPr>
          <p:cNvSpPr txBox="1">
            <a:spLocks noChangeArrowheads="1"/>
          </p:cNvSpPr>
          <p:nvPr/>
        </p:nvSpPr>
        <p:spPr bwMode="auto">
          <a:xfrm>
            <a:off x="467544" y="908720"/>
            <a:ext cx="539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3600" b="1" dirty="0">
                <a:solidFill>
                  <a:schemeClr val="bg1"/>
                </a:solidFill>
                <a:latin typeface="Times New Roman" panose="02020603050405020304" pitchFamily="18" charset="0"/>
              </a:rPr>
              <a:t>2) La struttura molecolare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3021A5D-8D99-F84E-3720-FA4C308C1F87}"/>
              </a:ext>
            </a:extLst>
          </p:cNvPr>
          <p:cNvSpPr>
            <a:spLocks noGrp="1" noChangeArrowheads="1"/>
          </p:cNvSpPr>
          <p:nvPr>
            <p:ph type="title"/>
          </p:nvPr>
        </p:nvSpPr>
        <p:spPr>
          <a:xfrm>
            <a:off x="397647" y="314242"/>
            <a:ext cx="7772400" cy="1143000"/>
          </a:xfrm>
        </p:spPr>
        <p:txBody>
          <a:bodyPr/>
          <a:lstStyle/>
          <a:p>
            <a:pPr marL="54864" indent="0" algn="l" eaLnBrk="1" fontAlgn="auto" hangingPunct="1">
              <a:spcAft>
                <a:spcPts val="0"/>
              </a:spcAft>
              <a:defRPr/>
            </a:pPr>
            <a:r>
              <a:rPr lang="it-IT" sz="4000" b="1" dirty="0">
                <a:solidFill>
                  <a:srgbClr val="FFFF00"/>
                </a:solidFill>
                <a:latin typeface="Times New Roman" charset="0"/>
                <a:ea typeface="+mj-ea"/>
                <a:cs typeface="+mj-cs"/>
              </a:rPr>
              <a:t>TOSSICOCINETICA</a:t>
            </a:r>
          </a:p>
        </p:txBody>
      </p:sp>
      <p:sp>
        <p:nvSpPr>
          <p:cNvPr id="39938" name="Rectangle 3">
            <a:extLst>
              <a:ext uri="{FF2B5EF4-FFF2-40B4-BE49-F238E27FC236}">
                <a16:creationId xmlns:a16="http://schemas.microsoft.com/office/drawing/2014/main" id="{BCB6C055-0157-3510-2D69-15EE5B3E50CA}"/>
              </a:ext>
            </a:extLst>
          </p:cNvPr>
          <p:cNvSpPr>
            <a:spLocks noGrp="1" noChangeArrowheads="1"/>
          </p:cNvSpPr>
          <p:nvPr>
            <p:ph type="body" sz="half" idx="1"/>
          </p:nvPr>
        </p:nvSpPr>
        <p:spPr>
          <a:xfrm>
            <a:off x="323528" y="1457242"/>
            <a:ext cx="8568952" cy="4780796"/>
          </a:xfrm>
          <a:solidFill>
            <a:schemeClr val="accent5">
              <a:lumMod val="40000"/>
              <a:lumOff val="60000"/>
            </a:schemeClr>
          </a:solidFill>
          <a:ln>
            <a:solidFill>
              <a:schemeClr val="tx1"/>
            </a:solidFill>
          </a:ln>
        </p:spPr>
        <p:txBody>
          <a:bodyPr wrap="square">
            <a:spAutoFit/>
          </a:bodyPr>
          <a:lstStyle/>
          <a:p>
            <a:pPr eaLnBrk="1" hangingPunct="1">
              <a:buFont typeface="Wingdings 2" pitchFamily="18" charset="2"/>
              <a:buChar char=""/>
              <a:defRPr/>
            </a:pPr>
            <a:r>
              <a:rPr lang="it-IT" sz="3200" dirty="0">
                <a:solidFill>
                  <a:schemeClr val="bg1"/>
                </a:solidFill>
                <a:latin typeface="Arial" pitchFamily="34" charset="0"/>
                <a:cs typeface="Arial" pitchFamily="34" charset="0"/>
              </a:rPr>
              <a:t>Descrive i processi di </a:t>
            </a:r>
            <a:r>
              <a:rPr lang="it-IT" sz="3200" b="1" dirty="0">
                <a:solidFill>
                  <a:schemeClr val="bg1"/>
                </a:solidFill>
                <a:latin typeface="Arial" pitchFamily="34" charset="0"/>
                <a:cs typeface="Arial" pitchFamily="34" charset="0"/>
              </a:rPr>
              <a:t>assorbimento, distribuzione</a:t>
            </a:r>
            <a:r>
              <a:rPr lang="it-IT" sz="3200" dirty="0">
                <a:solidFill>
                  <a:schemeClr val="bg1"/>
                </a:solidFill>
                <a:latin typeface="Arial" pitchFamily="34" charset="0"/>
                <a:cs typeface="Arial" pitchFamily="34" charset="0"/>
              </a:rPr>
              <a:t>, </a:t>
            </a:r>
            <a:r>
              <a:rPr lang="it-IT" sz="3200" b="1" dirty="0">
                <a:solidFill>
                  <a:schemeClr val="bg1"/>
                </a:solidFill>
                <a:latin typeface="Arial" pitchFamily="34" charset="0"/>
                <a:cs typeface="Arial" pitchFamily="34" charset="0"/>
              </a:rPr>
              <a:t>metabolismo </a:t>
            </a:r>
            <a:r>
              <a:rPr lang="it-IT" sz="3200" dirty="0">
                <a:solidFill>
                  <a:schemeClr val="bg1"/>
                </a:solidFill>
                <a:latin typeface="Arial" pitchFamily="34" charset="0"/>
                <a:cs typeface="Arial" pitchFamily="34" charset="0"/>
              </a:rPr>
              <a:t>ed </a:t>
            </a:r>
            <a:r>
              <a:rPr lang="it-IT" sz="3200" b="1" dirty="0">
                <a:solidFill>
                  <a:schemeClr val="bg1"/>
                </a:solidFill>
                <a:latin typeface="Arial" pitchFamily="34" charset="0"/>
                <a:cs typeface="Arial" pitchFamily="34" charset="0"/>
              </a:rPr>
              <a:t>escrezione</a:t>
            </a:r>
            <a:r>
              <a:rPr lang="it-IT" sz="3200" dirty="0">
                <a:solidFill>
                  <a:schemeClr val="bg1"/>
                </a:solidFill>
                <a:latin typeface="Arial" pitchFamily="34" charset="0"/>
                <a:cs typeface="Arial" pitchFamily="34" charset="0"/>
              </a:rPr>
              <a:t> (</a:t>
            </a:r>
            <a:r>
              <a:rPr lang="it-IT" sz="3200" b="1" dirty="0">
                <a:solidFill>
                  <a:schemeClr val="bg1"/>
                </a:solidFill>
                <a:latin typeface="Arial" pitchFamily="34" charset="0"/>
                <a:cs typeface="Arial" pitchFamily="34" charset="0"/>
              </a:rPr>
              <a:t>ADME) </a:t>
            </a:r>
            <a:r>
              <a:rPr lang="it-IT" sz="3200" dirty="0">
                <a:solidFill>
                  <a:schemeClr val="bg1"/>
                </a:solidFill>
                <a:latin typeface="Arial" pitchFamily="34" charset="0"/>
                <a:cs typeface="Arial" pitchFamily="34" charset="0"/>
              </a:rPr>
              <a:t>delle sostanze potenzialmente tossiche.</a:t>
            </a:r>
          </a:p>
          <a:p>
            <a:pPr eaLnBrk="1" hangingPunct="1">
              <a:buFont typeface="Wingdings 2" pitchFamily="18" charset="2"/>
              <a:buChar char=""/>
              <a:defRPr/>
            </a:pPr>
            <a:r>
              <a:rPr lang="it-IT" sz="3200" dirty="0">
                <a:solidFill>
                  <a:schemeClr val="bg1"/>
                </a:solidFill>
                <a:latin typeface="Arial" pitchFamily="34" charset="0"/>
                <a:cs typeface="Arial" pitchFamily="34" charset="0"/>
              </a:rPr>
              <a:t>L</a:t>
            </a:r>
            <a:r>
              <a:rPr lang="it-IT" sz="3200" dirty="0">
                <a:solidFill>
                  <a:schemeClr val="bg1"/>
                </a:solidFill>
                <a:latin typeface="Arial" pitchFamily="34" charset="0"/>
                <a:ea typeface="MS Mincho" pitchFamily="49" charset="-128"/>
                <a:cs typeface="Arial" pitchFamily="34" charset="0"/>
              </a:rPr>
              <a:t>’</a:t>
            </a:r>
            <a:r>
              <a:rPr lang="it-IT" altLang="ja-JP" sz="3200" dirty="0">
                <a:solidFill>
                  <a:schemeClr val="bg1"/>
                </a:solidFill>
                <a:latin typeface="Arial" pitchFamily="34" charset="0"/>
                <a:ea typeface="MS Mincho" pitchFamily="49" charset="-128"/>
                <a:cs typeface="Arial" pitchFamily="34" charset="0"/>
              </a:rPr>
              <a:t>assorbimento è il processo tramite cui la sostanza penetra </a:t>
            </a:r>
            <a:r>
              <a:rPr lang="it-IT" altLang="ja-JP" sz="3200" dirty="0" err="1">
                <a:solidFill>
                  <a:schemeClr val="bg1"/>
                </a:solidFill>
                <a:latin typeface="Arial" pitchFamily="34" charset="0"/>
                <a:ea typeface="MS Mincho" pitchFamily="49" charset="-128"/>
                <a:cs typeface="Arial" pitchFamily="34" charset="0"/>
              </a:rPr>
              <a:t>nell</a:t>
            </a:r>
            <a:r>
              <a:rPr lang="ja-JP" altLang="it-IT" sz="3200" dirty="0">
                <a:solidFill>
                  <a:schemeClr val="bg1"/>
                </a:solidFill>
                <a:latin typeface="Arial" pitchFamily="34" charset="0"/>
                <a:ea typeface="MS Mincho" pitchFamily="49" charset="-128"/>
                <a:cs typeface="Arial" pitchFamily="34" charset="0"/>
              </a:rPr>
              <a:t>’</a:t>
            </a:r>
            <a:r>
              <a:rPr lang="it-IT" altLang="ja-JP" sz="3200" dirty="0">
                <a:solidFill>
                  <a:schemeClr val="bg1"/>
                </a:solidFill>
                <a:latin typeface="Arial" pitchFamily="34" charset="0"/>
                <a:ea typeface="MS Mincho" pitchFamily="49" charset="-128"/>
                <a:cs typeface="Arial" pitchFamily="34" charset="0"/>
              </a:rPr>
              <a:t>organismo dal sito di esposizione (via orale) al sangue (circolazione sistemica).</a:t>
            </a:r>
          </a:p>
          <a:p>
            <a:pPr eaLnBrk="1" hangingPunct="1">
              <a:buFont typeface="Wingdings 2" pitchFamily="18" charset="2"/>
              <a:buChar char=""/>
              <a:defRPr/>
            </a:pPr>
            <a:r>
              <a:rPr lang="it-IT" sz="3200" dirty="0">
                <a:solidFill>
                  <a:schemeClr val="bg1"/>
                </a:solidFill>
                <a:latin typeface="Arial" pitchFamily="34" charset="0"/>
                <a:cs typeface="Arial" pitchFamily="34" charset="0"/>
              </a:rPr>
              <a:t>La distribuzione è il processo di passaggio dal sangue ai vari organi e tessuti.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58D9253-D51A-7FDE-2CB7-D37A3E085D96}"/>
              </a:ext>
            </a:extLst>
          </p:cNvPr>
          <p:cNvSpPr>
            <a:spLocks noGrp="1" noChangeArrowheads="1"/>
          </p:cNvSpPr>
          <p:nvPr>
            <p:ph type="title"/>
          </p:nvPr>
        </p:nvSpPr>
        <p:spPr>
          <a:xfrm>
            <a:off x="0" y="637296"/>
            <a:ext cx="7524328" cy="1089529"/>
          </a:xfrm>
        </p:spPr>
        <p:txBody>
          <a:bodyPr wrap="square">
            <a:spAutoFit/>
          </a:bodyPr>
          <a:lstStyle/>
          <a:p>
            <a:pPr marL="54864" indent="0" eaLnBrk="1" fontAlgn="auto" hangingPunct="1">
              <a:spcAft>
                <a:spcPts val="0"/>
              </a:spcAft>
              <a:defRPr/>
            </a:pPr>
            <a:r>
              <a:rPr lang="it-IT" b="1" dirty="0">
                <a:solidFill>
                  <a:srgbClr val="FFFF00"/>
                </a:solidFill>
                <a:latin typeface="Times New Roman" charset="0"/>
                <a:ea typeface="+mj-ea"/>
                <a:cs typeface="+mj-cs"/>
              </a:rPr>
              <a:t>Relazione tra concentrazione tempo </a:t>
            </a:r>
            <a:br>
              <a:rPr lang="it-IT" b="1" dirty="0">
                <a:solidFill>
                  <a:srgbClr val="FFFF00"/>
                </a:solidFill>
                <a:latin typeface="Times New Roman" charset="0"/>
                <a:ea typeface="+mj-ea"/>
                <a:cs typeface="+mj-cs"/>
              </a:rPr>
            </a:br>
            <a:r>
              <a:rPr lang="it-IT" b="1" dirty="0">
                <a:solidFill>
                  <a:srgbClr val="FFFF00"/>
                </a:solidFill>
                <a:latin typeface="Times New Roman" charset="0"/>
                <a:ea typeface="+mj-ea"/>
                <a:cs typeface="+mj-cs"/>
              </a:rPr>
              <a:t>ed effetto</a:t>
            </a:r>
          </a:p>
        </p:txBody>
      </p:sp>
      <p:sp>
        <p:nvSpPr>
          <p:cNvPr id="40962" name="Rectangle 3">
            <a:extLst>
              <a:ext uri="{FF2B5EF4-FFF2-40B4-BE49-F238E27FC236}">
                <a16:creationId xmlns:a16="http://schemas.microsoft.com/office/drawing/2014/main" id="{C2F0796D-53C5-E151-02A6-473A7F0B3FE0}"/>
              </a:ext>
            </a:extLst>
          </p:cNvPr>
          <p:cNvSpPr>
            <a:spLocks noGrp="1" noChangeArrowheads="1"/>
          </p:cNvSpPr>
          <p:nvPr>
            <p:ph idx="1"/>
          </p:nvPr>
        </p:nvSpPr>
        <p:spPr>
          <a:xfrm>
            <a:off x="0" y="2375171"/>
            <a:ext cx="8964488" cy="3839000"/>
          </a:xfrm>
          <a:solidFill>
            <a:schemeClr val="accent5">
              <a:lumMod val="40000"/>
              <a:lumOff val="60000"/>
            </a:schemeClr>
          </a:solidFill>
          <a:ln>
            <a:solidFill>
              <a:schemeClr val="tx1"/>
            </a:solidFill>
          </a:ln>
        </p:spPr>
        <p:txBody>
          <a:bodyPr wrap="square">
            <a:spAutoFit/>
          </a:bodyPr>
          <a:lstStyle/>
          <a:p>
            <a:pPr algn="just" eaLnBrk="1" hangingPunct="1">
              <a:buFont typeface="Wingdings 2" pitchFamily="18" charset="2"/>
              <a:buNone/>
              <a:defRPr/>
            </a:pPr>
            <a:r>
              <a:rPr lang="it-IT" altLang="ja-JP" sz="2800" dirty="0">
                <a:solidFill>
                  <a:schemeClr val="bg1"/>
                </a:solidFill>
                <a:latin typeface="Arial Narrow" pitchFamily="34" charset="0"/>
              </a:rPr>
              <a:t>  In genere l’</a:t>
            </a:r>
            <a:r>
              <a:rPr lang="it-IT" altLang="ja-JP" sz="2800" dirty="0">
                <a:solidFill>
                  <a:schemeClr val="bg1"/>
                </a:solidFill>
                <a:latin typeface="Arial Narrow" pitchFamily="34" charset="0"/>
                <a:ea typeface="MS Mincho" pitchFamily="49" charset="-128"/>
              </a:rPr>
              <a:t>effetto di una sostanza potenzialmente tossica è proporzionale alla sua concentrazione nel sito o nei siti in cui sono presenti “Recettori” (</a:t>
            </a:r>
            <a:r>
              <a:rPr lang="it-IT" altLang="ja-JP" sz="2800" dirty="0" err="1">
                <a:solidFill>
                  <a:schemeClr val="bg1"/>
                </a:solidFill>
                <a:latin typeface="Arial Narrow" pitchFamily="34" charset="0"/>
                <a:ea typeface="MS Mincho" pitchFamily="49" charset="-128"/>
              </a:rPr>
              <a:t>Biofase</a:t>
            </a:r>
            <a:r>
              <a:rPr lang="it-IT" altLang="ja-JP" sz="2800" dirty="0">
                <a:solidFill>
                  <a:schemeClr val="bg1"/>
                </a:solidFill>
                <a:latin typeface="Arial Narrow" pitchFamily="34" charset="0"/>
                <a:ea typeface="MS Mincho" pitchFamily="49" charset="-128"/>
              </a:rPr>
              <a:t>). Anche il tempo di permanenza nella </a:t>
            </a:r>
            <a:r>
              <a:rPr lang="it-IT" altLang="ja-JP" sz="2800" dirty="0" err="1">
                <a:solidFill>
                  <a:schemeClr val="bg1"/>
                </a:solidFill>
                <a:latin typeface="Arial Narrow" pitchFamily="34" charset="0"/>
                <a:ea typeface="MS Mincho" pitchFamily="49" charset="-128"/>
              </a:rPr>
              <a:t>Biofase</a:t>
            </a:r>
            <a:r>
              <a:rPr lang="it-IT" altLang="ja-JP" sz="2800" dirty="0">
                <a:solidFill>
                  <a:schemeClr val="bg1"/>
                </a:solidFill>
                <a:latin typeface="Arial Narrow" pitchFamily="34" charset="0"/>
                <a:ea typeface="MS Mincho" pitchFamily="49" charset="-128"/>
              </a:rPr>
              <a:t> è correlabile all’effetto tossico.</a:t>
            </a:r>
          </a:p>
          <a:p>
            <a:pPr algn="just" eaLnBrk="1" hangingPunct="1">
              <a:buFont typeface="Wingdings 2" pitchFamily="18" charset="2"/>
              <a:buChar char=""/>
              <a:defRPr/>
            </a:pPr>
            <a:r>
              <a:rPr lang="it-IT" sz="2800" dirty="0">
                <a:solidFill>
                  <a:schemeClr val="bg1"/>
                </a:solidFill>
                <a:latin typeface="Arial Narrow" pitchFamily="34" charset="0"/>
              </a:rPr>
              <a:t>Dato che la concentrazione in un organo è in genere proporzionale alla concentrazione plasmatica, l</a:t>
            </a:r>
            <a:r>
              <a:rPr lang="it-IT" sz="2800" dirty="0">
                <a:solidFill>
                  <a:schemeClr val="bg1"/>
                </a:solidFill>
                <a:latin typeface="Arial Narrow" pitchFamily="34" charset="0"/>
                <a:ea typeface="MS Mincho" pitchFamily="49" charset="-128"/>
              </a:rPr>
              <a:t>’</a:t>
            </a:r>
            <a:r>
              <a:rPr lang="it-IT" altLang="ja-JP" sz="2800" dirty="0">
                <a:solidFill>
                  <a:schemeClr val="bg1"/>
                </a:solidFill>
                <a:latin typeface="Arial Narrow" pitchFamily="34" charset="0"/>
                <a:ea typeface="MS Mincho" pitchFamily="49" charset="-128"/>
              </a:rPr>
              <a:t>effetto tossico è proporzionale a quest’ultima (in genere </a:t>
            </a:r>
            <a:r>
              <a:rPr lang="it-IT" altLang="ja-JP" sz="2800" b="1" dirty="0">
                <a:solidFill>
                  <a:schemeClr val="bg1"/>
                </a:solidFill>
                <a:latin typeface="Arial Narrow" pitchFamily="34" charset="0"/>
                <a:ea typeface="MS Mincho" pitchFamily="49" charset="-128"/>
              </a:rPr>
              <a:t>misurabile</a:t>
            </a:r>
            <a:r>
              <a:rPr lang="it-IT" altLang="ja-JP" sz="2800" dirty="0">
                <a:solidFill>
                  <a:schemeClr val="bg1"/>
                </a:solidFill>
                <a:latin typeface="Arial Narrow" pitchFamily="34" charset="0"/>
                <a:ea typeface="MS Mincho" pitchFamily="49" charset="-128"/>
              </a:rPr>
              <a:t>).</a:t>
            </a:r>
          </a:p>
          <a:p>
            <a:pPr algn="just" eaLnBrk="1" hangingPunct="1">
              <a:buFont typeface="Wingdings 2" pitchFamily="18" charset="2"/>
              <a:buChar char=""/>
              <a:defRPr/>
            </a:pPr>
            <a:r>
              <a:rPr lang="it-IT" sz="2800" dirty="0">
                <a:solidFill>
                  <a:schemeClr val="bg1"/>
                </a:solidFill>
                <a:latin typeface="Arial Narrow" pitchFamily="34" charset="0"/>
              </a:rPr>
              <a:t>Per quasi tutti i tossici esiste una concentrazione minima (misurabile), al di sotto della quale non si ha effetto (</a:t>
            </a:r>
            <a:r>
              <a:rPr lang="it-IT" sz="2800" b="1" dirty="0">
                <a:solidFill>
                  <a:schemeClr val="bg1"/>
                </a:solidFill>
                <a:latin typeface="Arial Narrow" pitchFamily="34" charset="0"/>
              </a:rPr>
              <a:t>osservabile</a:t>
            </a:r>
            <a:r>
              <a:rPr lang="it-IT" sz="2800" dirty="0">
                <a:solidFill>
                  <a:schemeClr val="bg1"/>
                </a:solidFill>
                <a:latin typeface="Arial Narrow"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17000">
              <a:schemeClr val="bg2">
                <a:shade val="100000"/>
                <a:hueMod val="100000"/>
                <a:satMod val="110000"/>
                <a:lumMod val="130000"/>
              </a:schemeClr>
            </a:gs>
            <a:gs pos="5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481" name="Text Box 2">
            <a:extLst>
              <a:ext uri="{FF2B5EF4-FFF2-40B4-BE49-F238E27FC236}">
                <a16:creationId xmlns:a16="http://schemas.microsoft.com/office/drawing/2014/main" id="{5049BB6F-9F54-FE67-6E81-395781EC2DBC}"/>
              </a:ext>
            </a:extLst>
          </p:cNvPr>
          <p:cNvSpPr txBox="1">
            <a:spLocks noChangeArrowheads="1"/>
          </p:cNvSpPr>
          <p:nvPr/>
        </p:nvSpPr>
        <p:spPr bwMode="auto">
          <a:xfrm>
            <a:off x="755650" y="1052513"/>
            <a:ext cx="7345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400" b="1">
                <a:solidFill>
                  <a:srgbClr val="CCFFCC"/>
                </a:solidFill>
                <a:latin typeface="Times New Roman" panose="02020603050405020304" pitchFamily="18" charset="0"/>
              </a:rPr>
              <a:t>TOSSICOLOGIA </a:t>
            </a:r>
          </a:p>
        </p:txBody>
      </p:sp>
      <p:sp>
        <p:nvSpPr>
          <p:cNvPr id="20482" name="Text Box 3">
            <a:extLst>
              <a:ext uri="{FF2B5EF4-FFF2-40B4-BE49-F238E27FC236}">
                <a16:creationId xmlns:a16="http://schemas.microsoft.com/office/drawing/2014/main" id="{017D1E21-3ACA-B79C-FDE2-E964A9D4AC4E}"/>
              </a:ext>
            </a:extLst>
          </p:cNvPr>
          <p:cNvSpPr txBox="1">
            <a:spLocks noChangeArrowheads="1"/>
          </p:cNvSpPr>
          <p:nvPr/>
        </p:nvSpPr>
        <p:spPr bwMode="auto">
          <a:xfrm>
            <a:off x="251618" y="1045366"/>
            <a:ext cx="856885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endParaRPr lang="it-IT" altLang="it-IT" sz="3600" dirty="0">
              <a:latin typeface="Times New Roman" panose="02020603050405020304" pitchFamily="18" charset="0"/>
            </a:endParaRPr>
          </a:p>
          <a:p>
            <a:pPr algn="just" eaLnBrk="1" hangingPunct="1">
              <a:buClrTx/>
              <a:buSzTx/>
              <a:buFontTx/>
              <a:buNone/>
            </a:pPr>
            <a:endParaRPr lang="it-IT" altLang="it-IT" sz="3600" dirty="0">
              <a:latin typeface="Times New Roman" panose="02020603050405020304" pitchFamily="18" charset="0"/>
            </a:endParaRPr>
          </a:p>
          <a:p>
            <a:pPr algn="just" eaLnBrk="1" hangingPunct="1">
              <a:buClrTx/>
              <a:buSzTx/>
              <a:buFontTx/>
              <a:buNone/>
            </a:pPr>
            <a:r>
              <a:rPr lang="it-IT" altLang="it-IT" sz="3600" dirty="0">
                <a:latin typeface="Times New Roman" panose="02020603050405020304" pitchFamily="18" charset="0"/>
              </a:rPr>
              <a:t>La tossicologia è quella branca delle discipline mediche che studia la natura, la fonte, le dosi, i meccanismi d’azione, gli effetti delle sostanze chimiche potenzialmente in grado di determinare alterazione dello stato fisiologico. </a:t>
            </a:r>
            <a:endParaRPr lang="it-IT" altLang="it-IT" sz="3600" dirty="0">
              <a:solidFill>
                <a:schemeClr val="bg1"/>
              </a:solidFill>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EB347EE-47F1-479B-EDC6-57C990629887}"/>
              </a:ext>
            </a:extLst>
          </p:cNvPr>
          <p:cNvSpPr>
            <a:spLocks noGrp="1" noChangeArrowheads="1"/>
          </p:cNvSpPr>
          <p:nvPr>
            <p:ph type="title"/>
          </p:nvPr>
        </p:nvSpPr>
        <p:spPr>
          <a:xfrm>
            <a:off x="-324544" y="1043427"/>
            <a:ext cx="7772400" cy="710208"/>
          </a:xfrm>
        </p:spPr>
        <p:txBody>
          <a:bodyPr>
            <a:normAutofit/>
          </a:bodyPr>
          <a:lstStyle/>
          <a:p>
            <a:pPr marL="54864" indent="0" algn="ctr" eaLnBrk="1" fontAlgn="auto" hangingPunct="1">
              <a:spcAft>
                <a:spcPts val="0"/>
              </a:spcAft>
              <a:defRPr/>
            </a:pPr>
            <a:r>
              <a:rPr lang="it-IT" sz="4400" b="1" dirty="0">
                <a:solidFill>
                  <a:srgbClr val="FFFF00"/>
                </a:solidFill>
                <a:effectLst/>
                <a:latin typeface="Times New Roman" charset="0"/>
                <a:ea typeface="+mj-ea"/>
                <a:cs typeface="+mj-cs"/>
              </a:rPr>
              <a:t>Il fattore tempo</a:t>
            </a:r>
          </a:p>
        </p:txBody>
      </p:sp>
      <p:sp>
        <p:nvSpPr>
          <p:cNvPr id="48130" name="Rectangle 3">
            <a:extLst>
              <a:ext uri="{FF2B5EF4-FFF2-40B4-BE49-F238E27FC236}">
                <a16:creationId xmlns:a16="http://schemas.microsoft.com/office/drawing/2014/main" id="{00F68E99-D4C5-5036-8550-920C4856867E}"/>
              </a:ext>
            </a:extLst>
          </p:cNvPr>
          <p:cNvSpPr>
            <a:spLocks noChangeArrowheads="1"/>
          </p:cNvSpPr>
          <p:nvPr/>
        </p:nvSpPr>
        <p:spPr bwMode="auto">
          <a:xfrm>
            <a:off x="0" y="1985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pic>
        <p:nvPicPr>
          <p:cNvPr id="48131" name="Picture 4">
            <a:extLst>
              <a:ext uri="{FF2B5EF4-FFF2-40B4-BE49-F238E27FC236}">
                <a16:creationId xmlns:a16="http://schemas.microsoft.com/office/drawing/2014/main" id="{C1A444E0-D347-515B-6AA8-36044DF1B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47" y="2450620"/>
            <a:ext cx="6951663"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9FAE1F1-049E-C684-0844-1C3FF6023B2E}"/>
              </a:ext>
            </a:extLst>
          </p:cNvPr>
          <p:cNvSpPr>
            <a:spLocks noGrp="1" noChangeArrowheads="1"/>
          </p:cNvSpPr>
          <p:nvPr>
            <p:ph idx="1"/>
          </p:nvPr>
        </p:nvSpPr>
        <p:spPr>
          <a:xfrm>
            <a:off x="179512" y="332656"/>
            <a:ext cx="8784976" cy="5923673"/>
          </a:xfrm>
          <a:solidFill>
            <a:schemeClr val="accent5">
              <a:lumMod val="40000"/>
              <a:lumOff val="60000"/>
            </a:schemeClr>
          </a:solidFill>
          <a:ln>
            <a:solidFill>
              <a:schemeClr val="tx1"/>
            </a:solidFill>
          </a:ln>
        </p:spPr>
        <p:txBody>
          <a:bodyPr wrap="square">
            <a:spAutoFit/>
          </a:bodyPr>
          <a:lstStyle/>
          <a:p>
            <a:pPr algn="just" eaLnBrk="1" hangingPunct="1">
              <a:lnSpc>
                <a:spcPct val="90000"/>
              </a:lnSpc>
              <a:buFont typeface="Wingdings 2" pitchFamily="18" charset="2"/>
              <a:buChar char=""/>
              <a:defRPr/>
            </a:pPr>
            <a:r>
              <a:rPr lang="it-IT" sz="2400" dirty="0">
                <a:solidFill>
                  <a:schemeClr val="bg1"/>
                </a:solidFill>
                <a:latin typeface="Arial" pitchFamily="34" charset="0"/>
                <a:cs typeface="Arial" pitchFamily="34" charset="0"/>
              </a:rPr>
              <a:t>Il fattore tempo: la relazione tra la durata dell</a:t>
            </a:r>
            <a:r>
              <a:rPr lang="it-IT" altLang="it-IT" sz="2400" dirty="0">
                <a:solidFill>
                  <a:schemeClr val="bg1"/>
                </a:solidFill>
                <a:latin typeface="Arial" pitchFamily="34" charset="0"/>
                <a:cs typeface="Arial" pitchFamily="34" charset="0"/>
              </a:rPr>
              <a:t>’</a:t>
            </a:r>
            <a:r>
              <a:rPr lang="it-IT" altLang="ja-JP" sz="2400" dirty="0">
                <a:solidFill>
                  <a:schemeClr val="bg1"/>
                </a:solidFill>
                <a:latin typeface="Arial" pitchFamily="34" charset="0"/>
                <a:ea typeface="MS Mincho" pitchFamily="49" charset="-128"/>
                <a:cs typeface="Arial" pitchFamily="34" charset="0"/>
              </a:rPr>
              <a:t>effetto di un tossico e la sua permanenza nell’organismo dipende dal meccanismo d’azione.</a:t>
            </a:r>
          </a:p>
          <a:p>
            <a:pPr algn="just" eaLnBrk="1" hangingPunct="1">
              <a:lnSpc>
                <a:spcPct val="90000"/>
              </a:lnSpc>
              <a:buFont typeface="Wingdings 2" pitchFamily="18" charset="2"/>
              <a:buChar char=""/>
              <a:defRPr/>
            </a:pPr>
            <a:r>
              <a:rPr lang="it-IT" sz="2400" dirty="0">
                <a:solidFill>
                  <a:schemeClr val="bg1"/>
                </a:solidFill>
                <a:latin typeface="Arial" pitchFamily="34" charset="0"/>
                <a:cs typeface="Arial" pitchFamily="34" charset="0"/>
              </a:rPr>
              <a:t>Per tossici che agiscono legandosi </a:t>
            </a:r>
            <a:r>
              <a:rPr lang="it-IT" sz="2400" b="1" dirty="0">
                <a:solidFill>
                  <a:schemeClr val="bg1"/>
                </a:solidFill>
                <a:latin typeface="Arial" pitchFamily="34" charset="0"/>
                <a:cs typeface="Arial" pitchFamily="34" charset="0"/>
              </a:rPr>
              <a:t>reversibilmente</a:t>
            </a:r>
            <a:r>
              <a:rPr lang="it-IT" sz="2400" dirty="0">
                <a:solidFill>
                  <a:schemeClr val="bg1"/>
                </a:solidFill>
                <a:latin typeface="Arial" pitchFamily="34" charset="0"/>
                <a:cs typeface="Arial" pitchFamily="34" charset="0"/>
              </a:rPr>
              <a:t> a recettori, l</a:t>
            </a:r>
            <a:r>
              <a:rPr lang="it-IT" sz="2400" dirty="0">
                <a:solidFill>
                  <a:schemeClr val="bg1"/>
                </a:solidFill>
                <a:latin typeface="Arial" pitchFamily="34" charset="0"/>
                <a:ea typeface="MS Mincho" pitchFamily="49" charset="-128"/>
                <a:cs typeface="Arial" pitchFamily="34" charset="0"/>
              </a:rPr>
              <a:t>’</a:t>
            </a:r>
            <a:r>
              <a:rPr lang="it-IT" altLang="ja-JP" sz="2400" dirty="0">
                <a:solidFill>
                  <a:schemeClr val="bg1"/>
                </a:solidFill>
                <a:latin typeface="Arial" pitchFamily="34" charset="0"/>
                <a:ea typeface="MS Mincho" pitchFamily="49" charset="-128"/>
                <a:cs typeface="Arial" pitchFamily="34" charset="0"/>
              </a:rPr>
              <a:t>effetto è condizionato alla loro presenza  nell</a:t>
            </a:r>
            <a:r>
              <a:rPr lang="it-IT" altLang="ja-JP" dirty="0">
                <a:solidFill>
                  <a:schemeClr val="bg1"/>
                </a:solidFill>
                <a:latin typeface="Arial" pitchFamily="34" charset="0"/>
                <a:ea typeface="MS Mincho" pitchFamily="49" charset="-128"/>
                <a:cs typeface="Arial" pitchFamily="34" charset="0"/>
              </a:rPr>
              <a:t>’</a:t>
            </a:r>
            <a:r>
              <a:rPr lang="it-IT" altLang="ja-JP" sz="2400" dirty="0">
                <a:solidFill>
                  <a:schemeClr val="bg1"/>
                </a:solidFill>
                <a:latin typeface="Arial" pitchFamily="34" charset="0"/>
                <a:ea typeface="MS Mincho" pitchFamily="49" charset="-128"/>
                <a:cs typeface="Arial" pitchFamily="34" charset="0"/>
              </a:rPr>
              <a:t>organismo (N.B. il danno </a:t>
            </a:r>
            <a:r>
              <a:rPr lang="ja-JP" altLang="it-IT" sz="2400" dirty="0">
                <a:solidFill>
                  <a:schemeClr val="bg1"/>
                </a:solidFill>
                <a:latin typeface="Arial" pitchFamily="34" charset="0"/>
                <a:ea typeface="MS Mincho" pitchFamily="49" charset="-128"/>
                <a:cs typeface="Arial" pitchFamily="34" charset="0"/>
              </a:rPr>
              <a:t>‘</a:t>
            </a:r>
            <a:r>
              <a:rPr lang="it-IT" altLang="ja-JP" sz="2400" dirty="0">
                <a:solidFill>
                  <a:schemeClr val="bg1"/>
                </a:solidFill>
                <a:latin typeface="Arial" pitchFamily="34" charset="0"/>
                <a:ea typeface="MS Mincho" pitchFamily="49" charset="-128"/>
                <a:cs typeface="Arial" pitchFamily="34" charset="0"/>
              </a:rPr>
              <a:t>secondario</a:t>
            </a:r>
            <a:r>
              <a:rPr lang="ja-JP" altLang="it-IT" sz="2400" dirty="0">
                <a:solidFill>
                  <a:schemeClr val="bg1"/>
                </a:solidFill>
                <a:latin typeface="Arial" pitchFamily="34" charset="0"/>
                <a:ea typeface="MS Mincho" pitchFamily="49" charset="-128"/>
                <a:cs typeface="Arial" pitchFamily="34" charset="0"/>
              </a:rPr>
              <a:t>’</a:t>
            </a:r>
            <a:r>
              <a:rPr lang="it-IT" altLang="ja-JP" sz="2400" dirty="0">
                <a:solidFill>
                  <a:schemeClr val="bg1"/>
                </a:solidFill>
                <a:latin typeface="Arial" pitchFamily="34" charset="0"/>
                <a:ea typeface="MS Mincho" pitchFamily="49" charset="-128"/>
                <a:cs typeface="Arial" pitchFamily="34" charset="0"/>
              </a:rPr>
              <a:t> prodotto può essere irreversibile).</a:t>
            </a:r>
          </a:p>
          <a:p>
            <a:pPr algn="just" eaLnBrk="1" hangingPunct="1">
              <a:lnSpc>
                <a:spcPct val="90000"/>
              </a:lnSpc>
              <a:buFont typeface="Wingdings 2" pitchFamily="18" charset="2"/>
              <a:buChar char=""/>
              <a:defRPr/>
            </a:pPr>
            <a:r>
              <a:rPr lang="it-IT" sz="2400" dirty="0">
                <a:solidFill>
                  <a:schemeClr val="bg1"/>
                </a:solidFill>
                <a:latin typeface="Arial" pitchFamily="34" charset="0"/>
                <a:cs typeface="Arial" pitchFamily="34" charset="0"/>
              </a:rPr>
              <a:t>Per tossici che si legano o alterano </a:t>
            </a:r>
            <a:r>
              <a:rPr lang="it-IT" sz="2400" b="1" dirty="0">
                <a:solidFill>
                  <a:schemeClr val="bg1"/>
                </a:solidFill>
                <a:latin typeface="Arial" pitchFamily="34" charset="0"/>
                <a:cs typeface="Arial" pitchFamily="34" charset="0"/>
              </a:rPr>
              <a:t>irreversibilmente</a:t>
            </a:r>
            <a:r>
              <a:rPr lang="it-IT" sz="2400" dirty="0">
                <a:solidFill>
                  <a:schemeClr val="bg1"/>
                </a:solidFill>
                <a:latin typeface="Arial" pitchFamily="34" charset="0"/>
                <a:cs typeface="Arial" pitchFamily="34" charset="0"/>
              </a:rPr>
              <a:t> i recettori e altre macromolecole biologiche (es. inibitori suicidi; metaboliti reattivi), l</a:t>
            </a:r>
            <a:r>
              <a:rPr lang="it-IT" sz="2400" dirty="0">
                <a:solidFill>
                  <a:schemeClr val="bg1"/>
                </a:solidFill>
                <a:latin typeface="Arial" pitchFamily="34" charset="0"/>
                <a:ea typeface="MS Mincho" pitchFamily="49" charset="-128"/>
                <a:cs typeface="Arial" pitchFamily="34" charset="0"/>
              </a:rPr>
              <a:t>’</a:t>
            </a:r>
            <a:r>
              <a:rPr lang="it-IT" altLang="ja-JP" sz="2400" dirty="0">
                <a:solidFill>
                  <a:schemeClr val="bg1"/>
                </a:solidFill>
                <a:latin typeface="Arial" pitchFamily="34" charset="0"/>
                <a:ea typeface="MS Mincho" pitchFamily="49" charset="-128"/>
                <a:cs typeface="Arial" pitchFamily="34" charset="0"/>
              </a:rPr>
              <a:t>effetto si mantiene anche dopo che </a:t>
            </a:r>
            <a:r>
              <a:rPr lang="it-IT" altLang="ja-JP" dirty="0">
                <a:solidFill>
                  <a:schemeClr val="bg1"/>
                </a:solidFill>
                <a:latin typeface="Arial" pitchFamily="34" charset="0"/>
                <a:ea typeface="MS Mincho" pitchFamily="49" charset="-128"/>
                <a:cs typeface="Arial" pitchFamily="34" charset="0"/>
              </a:rPr>
              <a:t>la</a:t>
            </a:r>
            <a:r>
              <a:rPr lang="it-IT" altLang="ja-JP" sz="2400" dirty="0">
                <a:solidFill>
                  <a:schemeClr val="bg1"/>
                </a:solidFill>
                <a:latin typeface="Arial" pitchFamily="34" charset="0"/>
                <a:ea typeface="MS Mincho" pitchFamily="49" charset="-128"/>
                <a:cs typeface="Arial" pitchFamily="34" charset="0"/>
              </a:rPr>
              <a:t> sostanza è stata eliminata; l’effetto può essere irreversibile </a:t>
            </a:r>
            <a:r>
              <a:rPr lang="it-IT" altLang="ja-JP" sz="2400" dirty="0">
                <a:solidFill>
                  <a:schemeClr val="bg1"/>
                </a:solidFill>
                <a:latin typeface="Arial" pitchFamily="34" charset="0"/>
                <a:ea typeface="MS Mincho" pitchFamily="49" charset="-128"/>
                <a:cs typeface="Arial" pitchFamily="34" charset="0"/>
                <a:sym typeface="Symbol" pitchFamily="18" charset="2"/>
              </a:rPr>
              <a:t> meccanismi di riparazione. </a:t>
            </a:r>
            <a:endParaRPr lang="it-IT" altLang="ja-JP" sz="2400" dirty="0">
              <a:solidFill>
                <a:schemeClr val="bg1"/>
              </a:solidFill>
              <a:latin typeface="Arial" pitchFamily="34" charset="0"/>
              <a:ea typeface="MS Mincho" pitchFamily="49" charset="-128"/>
              <a:cs typeface="Arial" pitchFamily="34" charset="0"/>
            </a:endParaRPr>
          </a:p>
          <a:p>
            <a:pPr algn="just" eaLnBrk="1" hangingPunct="1">
              <a:lnSpc>
                <a:spcPct val="90000"/>
              </a:lnSpc>
              <a:buFont typeface="Wingdings 2" pitchFamily="18" charset="2"/>
              <a:buChar char=""/>
              <a:defRPr/>
            </a:pPr>
            <a:r>
              <a:rPr lang="it-IT" sz="2400" dirty="0">
                <a:solidFill>
                  <a:schemeClr val="bg1"/>
                </a:solidFill>
                <a:latin typeface="Arial" pitchFamily="34" charset="0"/>
                <a:cs typeface="Arial" pitchFamily="34" charset="0"/>
              </a:rPr>
              <a:t>Sostanze che modulano l</a:t>
            </a:r>
            <a:r>
              <a:rPr lang="it-IT" sz="2400" dirty="0">
                <a:solidFill>
                  <a:schemeClr val="bg1"/>
                </a:solidFill>
                <a:latin typeface="Arial" pitchFamily="34" charset="0"/>
                <a:ea typeface="MS Mincho" pitchFamily="49" charset="-128"/>
                <a:cs typeface="Arial" pitchFamily="34" charset="0"/>
              </a:rPr>
              <a:t>’</a:t>
            </a:r>
            <a:r>
              <a:rPr lang="it-IT" altLang="ja-JP" sz="2400" dirty="0">
                <a:solidFill>
                  <a:schemeClr val="bg1"/>
                </a:solidFill>
                <a:latin typeface="Arial" pitchFamily="34" charset="0"/>
                <a:ea typeface="MS Mincho" pitchFamily="49" charset="-128"/>
                <a:cs typeface="Arial" pitchFamily="34" charset="0"/>
              </a:rPr>
              <a:t>espressione genica  (legandosi ai recettori per i fattori di crescita e i recettori intracellulari): il loro effetto perdura anche dopo che la sostanza è stata eliminata. </a:t>
            </a:r>
            <a:endParaRPr lang="it-IT" sz="2400" dirty="0">
              <a:solidFill>
                <a:schemeClr val="bg1"/>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86BD06F3-4215-F0AF-2B00-0C0099672405}"/>
              </a:ext>
            </a:extLst>
          </p:cNvPr>
          <p:cNvSpPr>
            <a:spLocks noGrp="1" noChangeArrowheads="1"/>
          </p:cNvSpPr>
          <p:nvPr>
            <p:ph type="title"/>
          </p:nvPr>
        </p:nvSpPr>
        <p:spPr>
          <a:xfrm>
            <a:off x="-26296" y="676087"/>
            <a:ext cx="7766647" cy="867930"/>
          </a:xfrm>
        </p:spPr>
        <p:txBody>
          <a:bodyPr wrap="square">
            <a:spAutoFit/>
          </a:bodyPr>
          <a:lstStyle/>
          <a:p>
            <a:pPr marL="54864" indent="0" algn="l" eaLnBrk="1" fontAlgn="auto" hangingPunct="1">
              <a:spcAft>
                <a:spcPts val="0"/>
              </a:spcAft>
              <a:defRPr/>
            </a:pPr>
            <a:r>
              <a:rPr lang="it-IT" sz="3200" b="1" dirty="0">
                <a:solidFill>
                  <a:srgbClr val="FFFF00"/>
                </a:solidFill>
                <a:effectLst/>
                <a:latin typeface="Times New Roman" charset="0"/>
                <a:ea typeface="+mj-ea"/>
                <a:cs typeface="+mj-cs"/>
              </a:rPr>
              <a:t>Diffusione degli xenobiotici nell</a:t>
            </a:r>
            <a:r>
              <a:rPr lang="it-IT" sz="3200" b="1" dirty="0">
                <a:solidFill>
                  <a:srgbClr val="FFFF00"/>
                </a:solidFill>
                <a:effectLst/>
                <a:latin typeface="Arial" charset="0"/>
                <a:ea typeface="+mj-ea"/>
                <a:cs typeface="+mj-cs"/>
              </a:rPr>
              <a:t>’</a:t>
            </a:r>
            <a:r>
              <a:rPr lang="it-IT" altLang="ja-JP" sz="3200" b="1" dirty="0">
                <a:solidFill>
                  <a:srgbClr val="FFFF00"/>
                </a:solidFill>
                <a:effectLst/>
                <a:latin typeface="Times New Roman" charset="0"/>
                <a:ea typeface="+mj-ea"/>
                <a:cs typeface="+mj-cs"/>
              </a:rPr>
              <a:t>organismo:</a:t>
            </a:r>
            <a:br>
              <a:rPr lang="it-IT" altLang="ja-JP" sz="3200" b="1" dirty="0">
                <a:solidFill>
                  <a:srgbClr val="FFFF00"/>
                </a:solidFill>
                <a:effectLst/>
                <a:latin typeface="Times New Roman" charset="0"/>
                <a:ea typeface="+mj-ea"/>
                <a:cs typeface="+mj-cs"/>
              </a:rPr>
            </a:br>
            <a:r>
              <a:rPr lang="it-IT" altLang="ja-JP" sz="2400" dirty="0">
                <a:solidFill>
                  <a:srgbClr val="FFFF00"/>
                </a:solidFill>
                <a:effectLst/>
                <a:latin typeface="Times New Roman" charset="0"/>
                <a:ea typeface="+mj-ea"/>
                <a:cs typeface="+mj-cs"/>
              </a:rPr>
              <a:t>diffusione passiva</a:t>
            </a:r>
            <a:endParaRPr lang="it-IT" sz="2400" dirty="0">
              <a:solidFill>
                <a:srgbClr val="FFFF00"/>
              </a:solidFill>
              <a:effectLst/>
              <a:latin typeface="Times New Roman" charset="0"/>
              <a:ea typeface="+mj-ea"/>
              <a:cs typeface="+mj-cs"/>
            </a:endParaRPr>
          </a:p>
        </p:txBody>
      </p:sp>
      <p:sp>
        <p:nvSpPr>
          <p:cNvPr id="44034" name="Rectangle 3">
            <a:extLst>
              <a:ext uri="{FF2B5EF4-FFF2-40B4-BE49-F238E27FC236}">
                <a16:creationId xmlns:a16="http://schemas.microsoft.com/office/drawing/2014/main" id="{0F14B374-D03C-762D-3E36-36A54C9DBF65}"/>
              </a:ext>
            </a:extLst>
          </p:cNvPr>
          <p:cNvSpPr>
            <a:spLocks noGrp="1" noChangeArrowheads="1"/>
          </p:cNvSpPr>
          <p:nvPr>
            <p:ph idx="1"/>
          </p:nvPr>
        </p:nvSpPr>
        <p:spPr>
          <a:xfrm>
            <a:off x="89756" y="2060848"/>
            <a:ext cx="8964488" cy="4680520"/>
          </a:xfrm>
          <a:noFill/>
          <a:ln>
            <a:solidFill>
              <a:schemeClr val="accent5">
                <a:lumMod val="60000"/>
                <a:lumOff val="40000"/>
              </a:schemeClr>
            </a:solidFill>
          </a:ln>
        </p:spPr>
        <p:txBody>
          <a:bodyPr>
            <a:normAutofit lnSpcReduction="10000"/>
          </a:bodyPr>
          <a:lstStyle/>
          <a:p>
            <a:pPr eaLnBrk="1" hangingPunct="1">
              <a:lnSpc>
                <a:spcPct val="90000"/>
              </a:lnSpc>
              <a:buFont typeface="Wingdings 2" pitchFamily="18" charset="2"/>
              <a:buChar char=""/>
              <a:defRPr/>
            </a:pPr>
            <a:r>
              <a:rPr lang="it-IT" sz="2800" dirty="0">
                <a:latin typeface="Times New Roman" pitchFamily="18" charset="0"/>
              </a:rPr>
              <a:t>Il movimento degli </a:t>
            </a:r>
            <a:r>
              <a:rPr lang="it-IT" sz="2800" b="1" dirty="0" err="1">
                <a:latin typeface="Times New Roman" pitchFamily="18" charset="0"/>
              </a:rPr>
              <a:t>xenobiotici</a:t>
            </a:r>
            <a:r>
              <a:rPr lang="it-IT" sz="2800" dirty="0">
                <a:latin typeface="Times New Roman" pitchFamily="18" charset="0"/>
              </a:rPr>
              <a:t> nei fluidi biologici e attraverso le membrane biologiche avviene </a:t>
            </a:r>
            <a:r>
              <a:rPr lang="it-IT" sz="2800" b="1" dirty="0">
                <a:latin typeface="Times New Roman" pitchFamily="18" charset="0"/>
              </a:rPr>
              <a:t>principalmente</a:t>
            </a:r>
            <a:r>
              <a:rPr lang="it-IT" sz="2800" dirty="0">
                <a:latin typeface="Times New Roman" pitchFamily="18" charset="0"/>
              </a:rPr>
              <a:t> per diffusione (passiva). </a:t>
            </a:r>
          </a:p>
          <a:p>
            <a:pPr eaLnBrk="1" hangingPunct="1">
              <a:lnSpc>
                <a:spcPct val="90000"/>
              </a:lnSpc>
              <a:buFont typeface="Wingdings 2" pitchFamily="18" charset="2"/>
              <a:buChar char=""/>
              <a:defRPr/>
            </a:pPr>
            <a:r>
              <a:rPr lang="it-IT" sz="2800" dirty="0">
                <a:latin typeface="Times New Roman" pitchFamily="18" charset="0"/>
              </a:rPr>
              <a:t>Il passaggio attraverso le membrane è il passaggio limitante la velocità di diffusione globale. La diffusione avviene secondo la </a:t>
            </a:r>
            <a:r>
              <a:rPr lang="it-IT" sz="2800" b="1" dirty="0">
                <a:latin typeface="Times New Roman" pitchFamily="18" charset="0"/>
              </a:rPr>
              <a:t>legge di </a:t>
            </a:r>
            <a:r>
              <a:rPr lang="it-IT" sz="2800" b="1" dirty="0" err="1">
                <a:latin typeface="Times New Roman" pitchFamily="18" charset="0"/>
              </a:rPr>
              <a:t>Fick</a:t>
            </a:r>
            <a:r>
              <a:rPr lang="it-IT" sz="2800" dirty="0">
                <a:latin typeface="Times New Roman" pitchFamily="18" charset="0"/>
              </a:rPr>
              <a:t>: </a:t>
            </a:r>
          </a:p>
          <a:p>
            <a:pPr eaLnBrk="1" hangingPunct="1">
              <a:lnSpc>
                <a:spcPct val="90000"/>
              </a:lnSpc>
              <a:buFont typeface="Wingdings 2" pitchFamily="18" charset="2"/>
              <a:buChar char=""/>
              <a:defRPr/>
            </a:pPr>
            <a:r>
              <a:rPr lang="it-IT" sz="2800" dirty="0">
                <a:latin typeface="Times New Roman" pitchFamily="18" charset="0"/>
              </a:rPr>
              <a:t>Flusso molare (moli/sec) = (c1 – c2) x D x A/d</a:t>
            </a:r>
          </a:p>
          <a:p>
            <a:pPr eaLnBrk="1" hangingPunct="1">
              <a:lnSpc>
                <a:spcPct val="90000"/>
              </a:lnSpc>
              <a:buFont typeface="Wingdings 2" pitchFamily="18" charset="2"/>
              <a:buChar char=""/>
              <a:defRPr/>
            </a:pPr>
            <a:r>
              <a:rPr lang="it-IT" sz="2800" dirty="0">
                <a:latin typeface="Times New Roman" pitchFamily="18" charset="0"/>
              </a:rPr>
              <a:t>c1 - c2 = gradiente di concentrazione (moli/l)</a:t>
            </a:r>
          </a:p>
          <a:p>
            <a:pPr eaLnBrk="1" hangingPunct="1">
              <a:lnSpc>
                <a:spcPct val="90000"/>
              </a:lnSpc>
              <a:buFont typeface="Wingdings 2" pitchFamily="18" charset="2"/>
              <a:buChar char=""/>
              <a:defRPr/>
            </a:pPr>
            <a:r>
              <a:rPr lang="it-IT" sz="2800" dirty="0">
                <a:latin typeface="Times New Roman" pitchFamily="18" charset="0"/>
              </a:rPr>
              <a:t>D = coefficiente di diffusione (cm</a:t>
            </a:r>
            <a:r>
              <a:rPr lang="it-IT" sz="2800" baseline="30000" dirty="0">
                <a:latin typeface="Times New Roman" pitchFamily="18" charset="0"/>
              </a:rPr>
              <a:t>2</a:t>
            </a:r>
            <a:r>
              <a:rPr lang="it-IT" sz="2800" dirty="0">
                <a:latin typeface="Times New Roman" pitchFamily="18" charset="0"/>
              </a:rPr>
              <a:t>/sec)</a:t>
            </a:r>
          </a:p>
          <a:p>
            <a:pPr eaLnBrk="1" hangingPunct="1">
              <a:lnSpc>
                <a:spcPct val="90000"/>
              </a:lnSpc>
              <a:buFont typeface="Wingdings 2" pitchFamily="18" charset="2"/>
              <a:buChar char=""/>
              <a:defRPr/>
            </a:pPr>
            <a:r>
              <a:rPr lang="it-IT" sz="2800" dirty="0">
                <a:latin typeface="Times New Roman" pitchFamily="18" charset="0"/>
              </a:rPr>
              <a:t>A = area (della membrana) (cm</a:t>
            </a:r>
            <a:r>
              <a:rPr lang="it-IT" sz="2800" baseline="30000" dirty="0">
                <a:latin typeface="Times New Roman" pitchFamily="18" charset="0"/>
              </a:rPr>
              <a:t>2</a:t>
            </a:r>
            <a:r>
              <a:rPr lang="it-IT" sz="2800" dirty="0">
                <a:latin typeface="Times New Roman" pitchFamily="18" charset="0"/>
              </a:rPr>
              <a:t>)</a:t>
            </a:r>
          </a:p>
          <a:p>
            <a:pPr eaLnBrk="1" hangingPunct="1">
              <a:lnSpc>
                <a:spcPct val="90000"/>
              </a:lnSpc>
              <a:buFont typeface="Wingdings 2" pitchFamily="18" charset="2"/>
              <a:buChar char=""/>
              <a:defRPr/>
            </a:pPr>
            <a:r>
              <a:rPr lang="it-IT" sz="2800" dirty="0">
                <a:latin typeface="Times New Roman" pitchFamily="18" charset="0"/>
              </a:rPr>
              <a:t>d = spessore (della membrana) (cm)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BC80F1E0-35F1-5CA9-C748-336683F3B32C}"/>
              </a:ext>
            </a:extLst>
          </p:cNvPr>
          <p:cNvSpPr>
            <a:spLocks noGrp="1" noChangeArrowheads="1"/>
          </p:cNvSpPr>
          <p:nvPr>
            <p:ph type="title"/>
          </p:nvPr>
        </p:nvSpPr>
        <p:spPr>
          <a:xfrm>
            <a:off x="53976" y="980728"/>
            <a:ext cx="7772400" cy="634132"/>
          </a:xfrm>
        </p:spPr>
        <p:txBody>
          <a:bodyPr>
            <a:noAutofit/>
          </a:bodyPr>
          <a:lstStyle/>
          <a:p>
            <a:pPr marL="54864" indent="0" algn="l" eaLnBrk="1" fontAlgn="auto" hangingPunct="1">
              <a:spcAft>
                <a:spcPts val="0"/>
              </a:spcAft>
              <a:defRPr/>
            </a:pPr>
            <a:r>
              <a:rPr lang="it-IT" sz="4400" b="1" dirty="0" err="1">
                <a:solidFill>
                  <a:srgbClr val="FFFF00"/>
                </a:solidFill>
                <a:effectLst/>
                <a:latin typeface="Times New Roman" charset="0"/>
                <a:ea typeface="+mj-ea"/>
                <a:cs typeface="+mj-cs"/>
              </a:rPr>
              <a:t>Lipofilia</a:t>
            </a:r>
            <a:endParaRPr lang="it-IT" sz="4400" b="1" dirty="0">
              <a:solidFill>
                <a:srgbClr val="FFFF00"/>
              </a:solidFill>
              <a:effectLst/>
              <a:latin typeface="Times New Roman" charset="0"/>
              <a:ea typeface="+mj-ea"/>
              <a:cs typeface="+mj-cs"/>
            </a:endParaRPr>
          </a:p>
        </p:txBody>
      </p:sp>
      <p:sp>
        <p:nvSpPr>
          <p:cNvPr id="48130" name="Rectangle 3">
            <a:extLst>
              <a:ext uri="{FF2B5EF4-FFF2-40B4-BE49-F238E27FC236}">
                <a16:creationId xmlns:a16="http://schemas.microsoft.com/office/drawing/2014/main" id="{3BA3B7FD-3675-5F21-AADB-471A782ECAF2}"/>
              </a:ext>
            </a:extLst>
          </p:cNvPr>
          <p:cNvSpPr>
            <a:spLocks noGrp="1" noChangeArrowheads="1"/>
          </p:cNvSpPr>
          <p:nvPr>
            <p:ph idx="1"/>
          </p:nvPr>
        </p:nvSpPr>
        <p:spPr>
          <a:xfrm>
            <a:off x="179512" y="2276872"/>
            <a:ext cx="8253022" cy="4209655"/>
          </a:xfrm>
          <a:noFill/>
          <a:ln>
            <a:solidFill>
              <a:schemeClr val="accent5">
                <a:lumMod val="60000"/>
                <a:lumOff val="40000"/>
              </a:schemeClr>
            </a:solidFill>
          </a:ln>
        </p:spPr>
        <p:txBody>
          <a:bodyPr>
            <a:noAutofit/>
          </a:bodyPr>
          <a:lstStyle/>
          <a:p>
            <a:pPr algn="just" eaLnBrk="1" hangingPunct="1">
              <a:lnSpc>
                <a:spcPct val="90000"/>
              </a:lnSpc>
              <a:buFont typeface="Wingdings 2" pitchFamily="18" charset="2"/>
              <a:buChar char=""/>
              <a:defRPr/>
            </a:pPr>
            <a:r>
              <a:rPr lang="it-IT" sz="2800" dirty="0">
                <a:latin typeface="Times New Roman" pitchFamily="18" charset="0"/>
              </a:rPr>
              <a:t>Le membrane biologiche sono composte principalmente da lipidi. Esse sono attraversate tanto più velocemente tanto più elevato è il coefficiente di ripartizione lipidi/acqua, ovvero tanto più elevata è la </a:t>
            </a:r>
            <a:r>
              <a:rPr lang="it-IT" altLang="ja-JP" sz="2800" b="1" dirty="0" err="1">
                <a:latin typeface="Times New Roman" pitchFamily="18" charset="0"/>
                <a:ea typeface="MS Mincho" pitchFamily="49" charset="-128"/>
              </a:rPr>
              <a:t>lipofilia</a:t>
            </a:r>
            <a:r>
              <a:rPr lang="it-IT" altLang="ja-JP" sz="2800" dirty="0">
                <a:latin typeface="Times New Roman" pitchFamily="18" charset="0"/>
                <a:ea typeface="MS Mincho" pitchFamily="49" charset="-128"/>
              </a:rPr>
              <a:t>.</a:t>
            </a:r>
          </a:p>
          <a:p>
            <a:pPr algn="just" eaLnBrk="1" hangingPunct="1">
              <a:lnSpc>
                <a:spcPct val="90000"/>
              </a:lnSpc>
              <a:buFont typeface="Wingdings 2" pitchFamily="18" charset="2"/>
              <a:buChar char=""/>
              <a:defRPr/>
            </a:pPr>
            <a:r>
              <a:rPr lang="it-IT" sz="2800" dirty="0">
                <a:latin typeface="Times New Roman" pitchFamily="18" charset="0"/>
              </a:rPr>
              <a:t>Il coefficiente di ripartizione </a:t>
            </a:r>
            <a:r>
              <a:rPr lang="it-IT" sz="2800" dirty="0" err="1">
                <a:latin typeface="Times New Roman" pitchFamily="18" charset="0"/>
              </a:rPr>
              <a:t>ottanolo</a:t>
            </a:r>
            <a:r>
              <a:rPr lang="it-IT" sz="2800" dirty="0">
                <a:latin typeface="Times New Roman" pitchFamily="18" charset="0"/>
              </a:rPr>
              <a:t>/acqua o olio di oliva/acqua permette di attribuire alle molecole un valore di </a:t>
            </a:r>
            <a:r>
              <a:rPr lang="it-IT" sz="2800" dirty="0" err="1">
                <a:latin typeface="Times New Roman" pitchFamily="18" charset="0"/>
              </a:rPr>
              <a:t>lipofilia</a:t>
            </a:r>
            <a:r>
              <a:rPr lang="it-IT" sz="2800" dirty="0">
                <a:latin typeface="Times New Roman" pitchFamily="18" charset="0"/>
              </a:rPr>
              <a:t> o idrofilia.</a:t>
            </a:r>
          </a:p>
          <a:p>
            <a:pPr algn="just" eaLnBrk="1" hangingPunct="1">
              <a:lnSpc>
                <a:spcPct val="90000"/>
              </a:lnSpc>
              <a:buFont typeface="Wingdings 2" pitchFamily="18" charset="2"/>
              <a:buChar char=""/>
              <a:defRPr/>
            </a:pPr>
            <a:r>
              <a:rPr lang="it-IT" sz="2800" dirty="0">
                <a:latin typeface="Times New Roman" pitchFamily="18" charset="0"/>
              </a:rPr>
              <a:t>Il valore viene espresso come log in base 10 ovvero log P</a:t>
            </a:r>
            <a:r>
              <a:rPr lang="it-IT" sz="2800" baseline="-25000" dirty="0">
                <a:latin typeface="Times New Roman" pitchFamily="18" charset="0"/>
              </a:rPr>
              <a:t>OW</a:t>
            </a:r>
            <a:r>
              <a:rPr lang="it-IT" sz="2800" dirty="0">
                <a:latin typeface="Times New Roman" pitchFamily="18" charset="0"/>
              </a:rPr>
              <a:t> </a:t>
            </a:r>
          </a:p>
          <a:p>
            <a:pPr marL="0" indent="0" algn="just" eaLnBrk="1" hangingPunct="1">
              <a:lnSpc>
                <a:spcPct val="90000"/>
              </a:lnSpc>
              <a:buNone/>
              <a:defRPr/>
            </a:pPr>
            <a:endParaRPr lang="it-IT" sz="2800" dirty="0">
              <a:latin typeface="Times New Roman" pitchFamily="18" charset="0"/>
            </a:endParaRPr>
          </a:p>
        </p:txBody>
      </p:sp>
      <p:sp>
        <p:nvSpPr>
          <p:cNvPr id="2" name="AutoShape 4" descr="\log \ P_{{{\rm {ow}}}}=\log {\Bigg (}{\frac  {{\big [}{\rm {{soluto}{\big ]}_{{{\rm {ottanolo}}}}}}}{{\big [}{\rm {{soluto}{\big ]}_{{{\rm {acqua}}}}}}}}{\Bigg )}">
            <a:extLst>
              <a:ext uri="{FF2B5EF4-FFF2-40B4-BE49-F238E27FC236}">
                <a16:creationId xmlns:a16="http://schemas.microsoft.com/office/drawing/2014/main" id="{2C4D10AB-0808-FCB2-678F-E8D2BF4C8C4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6" descr="\log \ P_{{{\rm {ow}}}}=\log {\Bigg (}{\frac  {{\big [}{\rm {{soluto}{\big ]}_{{{\rm {ottanolo}}}}}}}{{\big [}{\rm {{soluto}{\big ]}_{{{\rm {acqua}}}}}}}}{\Bigg )}">
            <a:extLst>
              <a:ext uri="{FF2B5EF4-FFF2-40B4-BE49-F238E27FC236}">
                <a16:creationId xmlns:a16="http://schemas.microsoft.com/office/drawing/2014/main" id="{73E007BB-B468-F333-A057-70E0304C5E4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6749B00-FC0C-1AFF-5CD7-A7E9706C6BF1}"/>
              </a:ext>
            </a:extLst>
          </p:cNvPr>
          <p:cNvSpPr>
            <a:spLocks noGrp="1" noChangeArrowheads="1"/>
          </p:cNvSpPr>
          <p:nvPr>
            <p:ph idx="1"/>
          </p:nvPr>
        </p:nvSpPr>
        <p:spPr>
          <a:xfrm>
            <a:off x="143508" y="2132856"/>
            <a:ext cx="9000492" cy="4669996"/>
          </a:xfrm>
          <a:noFill/>
          <a:ln>
            <a:solidFill>
              <a:schemeClr val="tx1"/>
            </a:solidFill>
          </a:ln>
        </p:spPr>
        <p:txBody>
          <a:bodyPr wrap="square">
            <a:spAutoFit/>
          </a:bodyPr>
          <a:lstStyle/>
          <a:p>
            <a:pPr eaLnBrk="1" hangingPunct="1">
              <a:lnSpc>
                <a:spcPct val="90000"/>
              </a:lnSpc>
              <a:buFont typeface="Wingdings 2" pitchFamily="18" charset="2"/>
              <a:buChar char=""/>
              <a:defRPr/>
            </a:pPr>
            <a:r>
              <a:rPr lang="it-IT" sz="2600" dirty="0">
                <a:latin typeface="Times New Roman" pitchFamily="18" charset="0"/>
              </a:rPr>
              <a:t>Molecole </a:t>
            </a:r>
            <a:r>
              <a:rPr lang="ja-JP" altLang="it-IT" sz="2600">
                <a:latin typeface="Arial" pitchFamily="34" charset="0"/>
                <a:ea typeface="MS Mincho" pitchFamily="49" charset="-128"/>
              </a:rPr>
              <a:t>‘</a:t>
            </a:r>
            <a:r>
              <a:rPr lang="it-IT" altLang="ja-JP" sz="2600" dirty="0">
                <a:latin typeface="Times New Roman" pitchFamily="18" charset="0"/>
                <a:ea typeface="MS Mincho" pitchFamily="49" charset="-128"/>
              </a:rPr>
              <a:t>poco lipofile o idrofile</a:t>
            </a:r>
            <a:r>
              <a:rPr lang="ja-JP" altLang="it-IT" sz="2600">
                <a:latin typeface="Arial" pitchFamily="34" charset="0"/>
                <a:ea typeface="MS Mincho" pitchFamily="49" charset="-128"/>
              </a:rPr>
              <a:t>’</a:t>
            </a:r>
            <a:r>
              <a:rPr lang="it-IT" altLang="ja-JP" sz="2600" dirty="0">
                <a:latin typeface="Times New Roman" pitchFamily="18" charset="0"/>
                <a:ea typeface="MS Mincho" pitchFamily="49" charset="-128"/>
              </a:rPr>
              <a:t> (con coefficiente di ripartizione </a:t>
            </a:r>
            <a:r>
              <a:rPr lang="ja-JP" altLang="it-IT" sz="2600" dirty="0">
                <a:latin typeface="Arial" pitchFamily="34" charset="0"/>
                <a:ea typeface="MS Mincho" pitchFamily="49" charset="-128"/>
              </a:rPr>
              <a:t>‘</a:t>
            </a:r>
            <a:r>
              <a:rPr lang="it-IT" altLang="ja-JP" sz="2600" dirty="0">
                <a:latin typeface="Times New Roman" pitchFamily="18" charset="0"/>
                <a:ea typeface="MS Mincho" pitchFamily="49" charset="-128"/>
              </a:rPr>
              <a:t>molto</a:t>
            </a:r>
            <a:r>
              <a:rPr lang="ja-JP" altLang="it-IT" sz="2600" dirty="0">
                <a:latin typeface="Arial" pitchFamily="34" charset="0"/>
                <a:ea typeface="MS Mincho" pitchFamily="49" charset="-128"/>
              </a:rPr>
              <a:t>’</a:t>
            </a:r>
            <a:r>
              <a:rPr lang="it-IT" altLang="ja-JP" sz="2600" dirty="0">
                <a:latin typeface="Times New Roman" pitchFamily="18" charset="0"/>
                <a:ea typeface="MS Mincho" pitchFamily="49" charset="-128"/>
              </a:rPr>
              <a:t> basso) hanno una capacità </a:t>
            </a:r>
            <a:r>
              <a:rPr lang="ja-JP" altLang="it-IT" sz="2600" dirty="0">
                <a:latin typeface="Arial" pitchFamily="34" charset="0"/>
                <a:ea typeface="MS Mincho" pitchFamily="49" charset="-128"/>
              </a:rPr>
              <a:t>‘</a:t>
            </a:r>
            <a:r>
              <a:rPr lang="it-IT" altLang="ja-JP" sz="2600" dirty="0">
                <a:latin typeface="Times New Roman" pitchFamily="18" charset="0"/>
                <a:ea typeface="MS Mincho" pitchFamily="49" charset="-128"/>
              </a:rPr>
              <a:t>trascurabile</a:t>
            </a:r>
            <a:r>
              <a:rPr lang="ja-JP" altLang="it-IT" sz="2600" dirty="0">
                <a:latin typeface="Arial" pitchFamily="34" charset="0"/>
                <a:ea typeface="MS Mincho" pitchFamily="49" charset="-128"/>
              </a:rPr>
              <a:t>’</a:t>
            </a:r>
            <a:r>
              <a:rPr lang="it-IT" altLang="ja-JP" sz="2600" dirty="0">
                <a:latin typeface="Times New Roman" pitchFamily="18" charset="0"/>
                <a:ea typeface="MS Mincho" pitchFamily="49" charset="-128"/>
              </a:rPr>
              <a:t> di attraversare le membrane. Questi composti possono essere </a:t>
            </a:r>
            <a:r>
              <a:rPr lang="ja-JP" altLang="it-IT" sz="2600" dirty="0">
                <a:latin typeface="Arial" pitchFamily="34" charset="0"/>
                <a:ea typeface="MS Mincho" pitchFamily="49" charset="-128"/>
              </a:rPr>
              <a:t>‘</a:t>
            </a:r>
            <a:r>
              <a:rPr lang="it-IT" altLang="ja-JP" sz="2600" dirty="0">
                <a:latin typeface="Times New Roman" pitchFamily="18" charset="0"/>
                <a:ea typeface="MS Mincho" pitchFamily="49" charset="-128"/>
              </a:rPr>
              <a:t>altamente</a:t>
            </a:r>
            <a:r>
              <a:rPr lang="ja-JP" altLang="it-IT" sz="2600">
                <a:latin typeface="Arial" pitchFamily="34" charset="0"/>
                <a:ea typeface="MS Mincho" pitchFamily="49" charset="-128"/>
              </a:rPr>
              <a:t>’</a:t>
            </a:r>
            <a:r>
              <a:rPr lang="it-IT" altLang="ja-JP" sz="2600" dirty="0">
                <a:latin typeface="Times New Roman" pitchFamily="18" charset="0"/>
                <a:ea typeface="MS Mincho" pitchFamily="49" charset="-128"/>
              </a:rPr>
              <a:t>idrofili (es. sali, </a:t>
            </a:r>
            <a:r>
              <a:rPr lang="it-IT" altLang="ja-JP" sz="2600" dirty="0" err="1">
                <a:latin typeface="Times New Roman" pitchFamily="18" charset="0"/>
                <a:ea typeface="MS Mincho" pitchFamily="49" charset="-128"/>
              </a:rPr>
              <a:t>polioli</a:t>
            </a:r>
            <a:r>
              <a:rPr lang="it-IT" altLang="ja-JP" sz="2600" dirty="0">
                <a:latin typeface="Times New Roman" pitchFamily="18" charset="0"/>
                <a:ea typeface="MS Mincho" pitchFamily="49" charset="-128"/>
              </a:rPr>
              <a:t>) oppure essere insolubili sia nei lipidi che in soluzioni acquose (ad es. molti </a:t>
            </a:r>
            <a:r>
              <a:rPr lang="it-IT" altLang="ja-JP" sz="2600" b="1" dirty="0">
                <a:latin typeface="Times New Roman" pitchFamily="18" charset="0"/>
                <a:ea typeface="MS Mincho" pitchFamily="49" charset="-128"/>
              </a:rPr>
              <a:t>peptidi e proteine</a:t>
            </a:r>
            <a:r>
              <a:rPr lang="it-IT" altLang="ja-JP" sz="2600" dirty="0">
                <a:latin typeface="Times New Roman" pitchFamily="18" charset="0"/>
                <a:ea typeface="MS Mincho" pitchFamily="49" charset="-128"/>
              </a:rPr>
              <a:t>).</a:t>
            </a:r>
          </a:p>
          <a:p>
            <a:pPr eaLnBrk="1" hangingPunct="1">
              <a:lnSpc>
                <a:spcPct val="90000"/>
              </a:lnSpc>
              <a:buFont typeface="Wingdings 2" pitchFamily="18" charset="2"/>
              <a:buChar char=""/>
              <a:defRPr/>
            </a:pPr>
            <a:r>
              <a:rPr lang="it-IT" sz="2600" dirty="0">
                <a:latin typeface="Times New Roman" pitchFamily="18" charset="0"/>
              </a:rPr>
              <a:t>Per molecole estremamente lipofile il fattore limitante è la solubilità nelle soluzioni acquose; queste molecole possono accumularsi nello strato lipidico delle membrane.</a:t>
            </a:r>
          </a:p>
          <a:p>
            <a:pPr eaLnBrk="1" hangingPunct="1">
              <a:lnSpc>
                <a:spcPct val="90000"/>
              </a:lnSpc>
              <a:buFont typeface="Wingdings 2" pitchFamily="18" charset="2"/>
              <a:buChar char=""/>
              <a:defRPr/>
            </a:pPr>
            <a:r>
              <a:rPr lang="it-IT" sz="2600" dirty="0">
                <a:latin typeface="Times New Roman" pitchFamily="18" charset="0"/>
              </a:rPr>
              <a:t>In definitiva, la maggiore velocità di passaggio attraverso le membrane si ha con molecole lipofile ma con un certo grado di idrofilia (es. paracetamolo).</a:t>
            </a:r>
          </a:p>
        </p:txBody>
      </p:sp>
      <p:sp>
        <p:nvSpPr>
          <p:cNvPr id="3" name="Rectangle 2">
            <a:extLst>
              <a:ext uri="{FF2B5EF4-FFF2-40B4-BE49-F238E27FC236}">
                <a16:creationId xmlns:a16="http://schemas.microsoft.com/office/drawing/2014/main" id="{3F1BF4E0-0034-F4A5-08AE-D0B1630C70D3}"/>
              </a:ext>
            </a:extLst>
          </p:cNvPr>
          <p:cNvSpPr>
            <a:spLocks noGrp="1" noChangeArrowheads="1"/>
          </p:cNvSpPr>
          <p:nvPr>
            <p:ph type="title"/>
          </p:nvPr>
        </p:nvSpPr>
        <p:spPr>
          <a:xfrm>
            <a:off x="143508" y="980728"/>
            <a:ext cx="7772400" cy="634132"/>
          </a:xfrm>
        </p:spPr>
        <p:txBody>
          <a:bodyPr>
            <a:noAutofit/>
          </a:bodyPr>
          <a:lstStyle/>
          <a:p>
            <a:pPr marL="54864" indent="0" algn="l" eaLnBrk="1" fontAlgn="auto" hangingPunct="1">
              <a:spcAft>
                <a:spcPts val="0"/>
              </a:spcAft>
              <a:defRPr/>
            </a:pPr>
            <a:r>
              <a:rPr lang="it-IT" b="1" dirty="0">
                <a:solidFill>
                  <a:srgbClr val="FFFF00"/>
                </a:solidFill>
                <a:effectLst/>
                <a:latin typeface="Times New Roman" charset="0"/>
                <a:ea typeface="+mj-ea"/>
                <a:cs typeface="+mj-cs"/>
              </a:rPr>
              <a:t>Rapporto idrofilia/</a:t>
            </a:r>
            <a:r>
              <a:rPr lang="it-IT" b="1" dirty="0" err="1">
                <a:solidFill>
                  <a:srgbClr val="FFFF00"/>
                </a:solidFill>
                <a:effectLst/>
                <a:latin typeface="Times New Roman" charset="0"/>
                <a:ea typeface="+mj-ea"/>
                <a:cs typeface="+mj-cs"/>
              </a:rPr>
              <a:t>lipofilia</a:t>
            </a:r>
            <a:endParaRPr lang="it-IT" b="1" dirty="0">
              <a:solidFill>
                <a:srgbClr val="FFFF00"/>
              </a:solidFill>
              <a:effectLst/>
              <a:latin typeface="Times New Roman" charset="0"/>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BA0273-1B3D-7BC2-C871-CD267B9F32F1}"/>
              </a:ext>
            </a:extLst>
          </p:cNvPr>
          <p:cNvSpPr>
            <a:spLocks noGrp="1"/>
          </p:cNvSpPr>
          <p:nvPr>
            <p:ph type="title"/>
          </p:nvPr>
        </p:nvSpPr>
        <p:spPr>
          <a:xfrm>
            <a:off x="323528" y="673812"/>
            <a:ext cx="8229600" cy="992336"/>
          </a:xfrm>
        </p:spPr>
        <p:txBody>
          <a:bodyPr/>
          <a:lstStyle/>
          <a:p>
            <a:pPr algn="l">
              <a:defRPr/>
            </a:pPr>
            <a:r>
              <a:rPr lang="it-IT" b="1" dirty="0">
                <a:solidFill>
                  <a:srgbClr val="FFFF00"/>
                </a:solidFill>
                <a:latin typeface="Arial" panose="020B0604020202020204" pitchFamily="34" charset="0"/>
                <a:cs typeface="Arial" panose="020B0604020202020204" pitchFamily="34" charset="0"/>
              </a:rPr>
              <a:t>DISTRIBUZIONE</a:t>
            </a:r>
          </a:p>
        </p:txBody>
      </p:sp>
      <p:sp>
        <p:nvSpPr>
          <p:cNvPr id="53250" name="Segnaposto contenuto 2">
            <a:extLst>
              <a:ext uri="{FF2B5EF4-FFF2-40B4-BE49-F238E27FC236}">
                <a16:creationId xmlns:a16="http://schemas.microsoft.com/office/drawing/2014/main" id="{C26E72A2-7672-1D20-F7BC-CB60A59C68EE}"/>
              </a:ext>
            </a:extLst>
          </p:cNvPr>
          <p:cNvSpPr>
            <a:spLocks noGrp="1"/>
          </p:cNvSpPr>
          <p:nvPr>
            <p:ph idx="1"/>
          </p:nvPr>
        </p:nvSpPr>
        <p:spPr>
          <a:xfrm>
            <a:off x="323528" y="2708920"/>
            <a:ext cx="8229600" cy="3295650"/>
          </a:xfrm>
        </p:spPr>
        <p:txBody>
          <a:bodyPr>
            <a:normAutofit/>
          </a:bodyPr>
          <a:lstStyle/>
          <a:p>
            <a:r>
              <a:rPr lang="it-IT" altLang="it-IT" sz="2600" dirty="0"/>
              <a:t>La distribuzione è quel processo che permette alla sostanza una volta assorbita di distribuirsi e raggiungere i vari distretti dell’organismo in concentrazioni e in tempi diversi. La diversa distribuzione di un composto in un organismo dipende dalla natura chimico-fisica del composto e dalle caratteristiche dell’organismo in cui la sostanza è stata </a:t>
            </a:r>
            <a:r>
              <a:rPr lang="it-IT" altLang="it-IT" sz="2600" dirty="0" err="1"/>
              <a:t>assorbiat</a:t>
            </a:r>
            <a:endParaRPr lang="it-IT" altLang="it-IT" sz="2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Text Box 4">
            <a:extLst>
              <a:ext uri="{FF2B5EF4-FFF2-40B4-BE49-F238E27FC236}">
                <a16:creationId xmlns:a16="http://schemas.microsoft.com/office/drawing/2014/main" id="{4B1B6683-D8B4-1637-561F-D926598E7846}"/>
              </a:ext>
            </a:extLst>
          </p:cNvPr>
          <p:cNvSpPr txBox="1">
            <a:spLocks noChangeArrowheads="1"/>
          </p:cNvSpPr>
          <p:nvPr/>
        </p:nvSpPr>
        <p:spPr bwMode="auto">
          <a:xfrm>
            <a:off x="107504" y="1088051"/>
            <a:ext cx="7673896" cy="553998"/>
          </a:xfrm>
          <a:prstGeom prst="rect">
            <a:avLst/>
          </a:prstGeom>
          <a:noFill/>
          <a:ln>
            <a:noFill/>
          </a:ln>
          <a:effectLst/>
        </p:spPr>
        <p:txBody>
          <a:bodyPr wrap="none">
            <a:spAutoFit/>
          </a:bodyPr>
          <a:lstStyle/>
          <a:p>
            <a:pPr>
              <a:defRPr/>
            </a:pPr>
            <a:r>
              <a:rPr lang="it-IT" altLang="it-IT" sz="3000" b="1" dirty="0">
                <a:solidFill>
                  <a:srgbClr val="FFFF00"/>
                </a:solidFill>
                <a:latin typeface="Arial" panose="020B0604020202020204" pitchFamily="34" charset="0"/>
                <a:cs typeface="Arial" panose="020B0604020202020204" pitchFamily="34" charset="0"/>
              </a:rPr>
              <a:t>Fattori che condizionano la distribuzione</a:t>
            </a:r>
          </a:p>
        </p:txBody>
      </p:sp>
      <p:sp>
        <p:nvSpPr>
          <p:cNvPr id="54274" name="Text Box 5">
            <a:extLst>
              <a:ext uri="{FF2B5EF4-FFF2-40B4-BE49-F238E27FC236}">
                <a16:creationId xmlns:a16="http://schemas.microsoft.com/office/drawing/2014/main" id="{062ED188-3842-86D6-C941-5BD7DB0BC4D3}"/>
              </a:ext>
            </a:extLst>
          </p:cNvPr>
          <p:cNvSpPr txBox="1">
            <a:spLocks noChangeArrowheads="1"/>
          </p:cNvSpPr>
          <p:nvPr/>
        </p:nvSpPr>
        <p:spPr bwMode="auto">
          <a:xfrm>
            <a:off x="395536" y="2420888"/>
            <a:ext cx="7775699"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FontTx/>
              <a:buChar char="•"/>
            </a:pPr>
            <a:r>
              <a:rPr lang="it-IT" altLang="it-IT" sz="3200" dirty="0"/>
              <a:t> peso molecolare</a:t>
            </a:r>
          </a:p>
          <a:p>
            <a:pPr>
              <a:buFontTx/>
              <a:buChar char="•"/>
            </a:pPr>
            <a:r>
              <a:rPr lang="it-IT" altLang="it-IT" sz="3200" dirty="0"/>
              <a:t> caratteristiche chimico-fisiche della sostanza</a:t>
            </a:r>
          </a:p>
          <a:p>
            <a:pPr>
              <a:buFontTx/>
              <a:buChar char="•"/>
            </a:pPr>
            <a:r>
              <a:rPr lang="it-IT" altLang="it-IT" sz="3200" dirty="0"/>
              <a:t> legame alle proteine plasmatiche</a:t>
            </a:r>
          </a:p>
          <a:p>
            <a:pPr>
              <a:buFontTx/>
              <a:buChar char="•"/>
            </a:pPr>
            <a:r>
              <a:rPr lang="it-IT" altLang="it-IT" sz="3200" dirty="0"/>
              <a:t> perfusione tissutale</a:t>
            </a:r>
          </a:p>
          <a:p>
            <a:pPr>
              <a:buFontTx/>
              <a:buChar char="•"/>
            </a:pPr>
            <a:r>
              <a:rPr lang="it-IT" altLang="it-IT" sz="3200" dirty="0"/>
              <a:t> composizione dei tessuti</a:t>
            </a:r>
          </a:p>
          <a:p>
            <a:pPr>
              <a:buFontTx/>
              <a:buChar char="•"/>
            </a:pPr>
            <a:r>
              <a:rPr lang="it-IT" altLang="it-IT" sz="3200" dirty="0"/>
              <a:t> presenza di barriere</a:t>
            </a:r>
          </a:p>
          <a:p>
            <a:pPr>
              <a:buFontTx/>
              <a:buChar char="•"/>
            </a:pPr>
            <a:r>
              <a:rPr lang="it-IT" altLang="it-IT" sz="3200" dirty="0"/>
              <a:t> condizioni del soggetto</a:t>
            </a:r>
          </a:p>
          <a:p>
            <a:endParaRPr lang="it-IT" altLang="it-IT"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Text Box 4">
            <a:extLst>
              <a:ext uri="{FF2B5EF4-FFF2-40B4-BE49-F238E27FC236}">
                <a16:creationId xmlns:a16="http://schemas.microsoft.com/office/drawing/2014/main" id="{A46A5CB7-904B-DC5D-D687-DCD954F9A5DE}"/>
              </a:ext>
            </a:extLst>
          </p:cNvPr>
          <p:cNvSpPr txBox="1">
            <a:spLocks noChangeArrowheads="1"/>
          </p:cNvSpPr>
          <p:nvPr/>
        </p:nvSpPr>
        <p:spPr bwMode="auto">
          <a:xfrm>
            <a:off x="395536" y="588758"/>
            <a:ext cx="4907113" cy="707886"/>
          </a:xfrm>
          <a:prstGeom prst="rect">
            <a:avLst/>
          </a:prstGeom>
          <a:noFill/>
          <a:ln>
            <a:noFill/>
          </a:ln>
          <a:effectLst/>
        </p:spPr>
        <p:txBody>
          <a:bodyPr wrap="none">
            <a:spAutoFit/>
          </a:bodyPr>
          <a:lstStyle/>
          <a:p>
            <a:pPr>
              <a:defRPr/>
            </a:pPr>
            <a:r>
              <a:rPr lang="it-IT" altLang="it-IT" sz="4000" b="1" dirty="0">
                <a:solidFill>
                  <a:srgbClr val="FFFF00"/>
                </a:solidFill>
              </a:rPr>
              <a:t>Perfusione tissutale</a:t>
            </a:r>
          </a:p>
        </p:txBody>
      </p:sp>
      <p:sp>
        <p:nvSpPr>
          <p:cNvPr id="185349" name="Text Box 5">
            <a:extLst>
              <a:ext uri="{FF2B5EF4-FFF2-40B4-BE49-F238E27FC236}">
                <a16:creationId xmlns:a16="http://schemas.microsoft.com/office/drawing/2014/main" id="{49F8D9AC-BCF8-A86B-2ABF-A05769C5D795}"/>
              </a:ext>
            </a:extLst>
          </p:cNvPr>
          <p:cNvSpPr txBox="1">
            <a:spLocks noChangeArrowheads="1"/>
          </p:cNvSpPr>
          <p:nvPr/>
        </p:nvSpPr>
        <p:spPr bwMode="auto">
          <a:xfrm>
            <a:off x="539552" y="1744927"/>
            <a:ext cx="6172376" cy="4524315"/>
          </a:xfrm>
          <a:prstGeom prst="rect">
            <a:avLst/>
          </a:prstGeom>
          <a:noFill/>
          <a:ln>
            <a:noFill/>
          </a:ln>
          <a:effectLst/>
        </p:spPr>
        <p:txBody>
          <a:bodyPr wrap="square">
            <a:spAutoFit/>
          </a:bodyPr>
          <a:lstStyle/>
          <a:p>
            <a:pPr>
              <a:buFontTx/>
              <a:buChar char="•"/>
              <a:defRPr/>
            </a:pPr>
            <a:r>
              <a:rPr lang="it-IT" altLang="it-IT" sz="2400" b="1" dirty="0"/>
              <a:t> </a:t>
            </a:r>
            <a:r>
              <a:rPr lang="it-IT" altLang="it-IT" sz="2400" b="1" dirty="0">
                <a:solidFill>
                  <a:schemeClr val="bg1"/>
                </a:solidFill>
              </a:rPr>
              <a:t>Alta</a:t>
            </a:r>
          </a:p>
          <a:p>
            <a:pPr>
              <a:defRPr/>
            </a:pPr>
            <a:r>
              <a:rPr lang="it-IT" altLang="it-IT" sz="2400" b="1" dirty="0"/>
              <a:t>	polmoni</a:t>
            </a:r>
          </a:p>
          <a:p>
            <a:pPr>
              <a:defRPr/>
            </a:pPr>
            <a:r>
              <a:rPr lang="it-IT" altLang="it-IT" sz="2400" b="1" dirty="0"/>
              <a:t>	reni	</a:t>
            </a:r>
          </a:p>
          <a:p>
            <a:pPr>
              <a:defRPr/>
            </a:pPr>
            <a:r>
              <a:rPr lang="it-IT" altLang="it-IT" sz="2400" b="1" dirty="0"/>
              <a:t>	fegato			</a:t>
            </a:r>
          </a:p>
          <a:p>
            <a:pPr>
              <a:defRPr/>
            </a:pPr>
            <a:r>
              <a:rPr lang="it-IT" altLang="it-IT" sz="2400" b="1" dirty="0"/>
              <a:t>	cuore</a:t>
            </a:r>
          </a:p>
          <a:p>
            <a:pPr>
              <a:defRPr/>
            </a:pPr>
            <a:r>
              <a:rPr lang="it-IT" altLang="it-IT" sz="2400" b="1" dirty="0"/>
              <a:t>	cervello</a:t>
            </a:r>
          </a:p>
          <a:p>
            <a:pPr>
              <a:buFontTx/>
              <a:buChar char="•"/>
              <a:defRPr/>
            </a:pPr>
            <a:r>
              <a:rPr lang="it-IT" altLang="it-IT" sz="2400" b="1" dirty="0">
                <a:solidFill>
                  <a:schemeClr val="bg1"/>
                </a:solidFill>
              </a:rPr>
              <a:t> Media</a:t>
            </a:r>
          </a:p>
          <a:p>
            <a:pPr>
              <a:defRPr/>
            </a:pPr>
            <a:r>
              <a:rPr lang="it-IT" altLang="it-IT" sz="2400" b="1" dirty="0"/>
              <a:t>	cute</a:t>
            </a:r>
          </a:p>
          <a:p>
            <a:pPr>
              <a:defRPr/>
            </a:pPr>
            <a:r>
              <a:rPr lang="it-IT" altLang="it-IT" sz="2400" b="1" dirty="0"/>
              <a:t>	muscolo (a riposo)</a:t>
            </a:r>
          </a:p>
          <a:p>
            <a:pPr>
              <a:buFontTx/>
              <a:buChar char="•"/>
              <a:defRPr/>
            </a:pPr>
            <a:r>
              <a:rPr lang="it-IT" altLang="it-IT" sz="2400" b="1" dirty="0"/>
              <a:t> </a:t>
            </a:r>
            <a:r>
              <a:rPr lang="it-IT" altLang="it-IT" sz="2400" b="1" dirty="0">
                <a:solidFill>
                  <a:schemeClr val="bg1"/>
                </a:solidFill>
              </a:rPr>
              <a:t>Minima</a:t>
            </a:r>
          </a:p>
          <a:p>
            <a:pPr>
              <a:defRPr/>
            </a:pPr>
            <a:r>
              <a:rPr lang="it-IT" altLang="it-IT" sz="2400" b="1" dirty="0"/>
              <a:t>	adipe</a:t>
            </a:r>
          </a:p>
          <a:p>
            <a:pPr>
              <a:defRPr/>
            </a:pPr>
            <a:r>
              <a:rPr lang="it-IT" altLang="it-IT" sz="2400" b="1" dirty="0"/>
              <a:t>	connettivo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4">
            <a:extLst>
              <a:ext uri="{FF2B5EF4-FFF2-40B4-BE49-F238E27FC236}">
                <a16:creationId xmlns:a16="http://schemas.microsoft.com/office/drawing/2014/main" id="{0E40F90C-CCBD-DA1B-EBA7-4610CC4B99C1}"/>
              </a:ext>
            </a:extLst>
          </p:cNvPr>
          <p:cNvSpPr txBox="1">
            <a:spLocks noChangeArrowheads="1"/>
          </p:cNvSpPr>
          <p:nvPr/>
        </p:nvSpPr>
        <p:spPr bwMode="auto">
          <a:xfrm>
            <a:off x="251520" y="965695"/>
            <a:ext cx="71219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dirty="0">
                <a:solidFill>
                  <a:srgbClr val="FFFF00"/>
                </a:solidFill>
              </a:rPr>
              <a:t>Legame  alle proteine (reversibile) </a:t>
            </a:r>
          </a:p>
        </p:txBody>
      </p:sp>
      <p:sp>
        <p:nvSpPr>
          <p:cNvPr id="56322" name="Text Box 5">
            <a:extLst>
              <a:ext uri="{FF2B5EF4-FFF2-40B4-BE49-F238E27FC236}">
                <a16:creationId xmlns:a16="http://schemas.microsoft.com/office/drawing/2014/main" id="{CBBBBC88-23F8-626D-3285-002AA27882AC}"/>
              </a:ext>
            </a:extLst>
          </p:cNvPr>
          <p:cNvSpPr txBox="1">
            <a:spLocks noChangeArrowheads="1"/>
          </p:cNvSpPr>
          <p:nvPr/>
        </p:nvSpPr>
        <p:spPr bwMode="auto">
          <a:xfrm>
            <a:off x="251520" y="2708920"/>
            <a:ext cx="880572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FontTx/>
              <a:buChar char="•"/>
            </a:pPr>
            <a:r>
              <a:rPr lang="it-IT" altLang="it-IT" sz="3200" dirty="0">
                <a:solidFill>
                  <a:schemeClr val="bg1"/>
                </a:solidFill>
              </a:rPr>
              <a:t> Albumina</a:t>
            </a:r>
            <a:r>
              <a:rPr lang="it-IT" altLang="it-IT" sz="3200" dirty="0">
                <a:solidFill>
                  <a:srgbClr val="FFFF07"/>
                </a:solidFill>
              </a:rPr>
              <a:t>		</a:t>
            </a:r>
            <a:r>
              <a:rPr lang="it-IT" altLang="it-IT" sz="3200" dirty="0"/>
              <a:t>Composti debolmente acidi</a:t>
            </a:r>
          </a:p>
          <a:p>
            <a:pPr>
              <a:buFontTx/>
              <a:buChar char="•"/>
            </a:pPr>
            <a:r>
              <a:rPr lang="it-IT" altLang="it-IT" sz="3200" dirty="0">
                <a:solidFill>
                  <a:schemeClr val="bg1"/>
                </a:solidFill>
              </a:rPr>
              <a:t> Globuline</a:t>
            </a:r>
            <a:r>
              <a:rPr lang="it-IT" altLang="it-IT" sz="3200" dirty="0"/>
              <a:t>		Composti debolmente basici</a:t>
            </a:r>
          </a:p>
          <a:p>
            <a:pPr>
              <a:buFontTx/>
              <a:buChar char="•"/>
            </a:pPr>
            <a:r>
              <a:rPr lang="it-IT" altLang="it-IT" sz="3200" dirty="0">
                <a:solidFill>
                  <a:schemeClr val="bg1"/>
                </a:solidFill>
              </a:rPr>
              <a:t> </a:t>
            </a:r>
            <a:r>
              <a:rPr lang="it-IT" altLang="it-IT" sz="3200" dirty="0" err="1">
                <a:solidFill>
                  <a:schemeClr val="bg1"/>
                </a:solidFill>
              </a:rPr>
              <a:t>Transcortina</a:t>
            </a:r>
            <a:r>
              <a:rPr lang="it-IT" altLang="it-IT" sz="3200" dirty="0">
                <a:solidFill>
                  <a:schemeClr val="bg1"/>
                </a:solidFill>
              </a:rPr>
              <a:t>	</a:t>
            </a:r>
            <a:r>
              <a:rPr lang="it-IT" altLang="it-IT" sz="3200" dirty="0"/>
              <a:t>	Corticosteroidi, tiroxina, </a:t>
            </a:r>
            <a:r>
              <a:rPr lang="it-IT" altLang="it-IT" sz="3200" dirty="0" err="1"/>
              <a:t>vit</a:t>
            </a:r>
            <a:r>
              <a:rPr lang="it-IT" altLang="it-IT" sz="3200" dirty="0"/>
              <a:t>. B</a:t>
            </a:r>
            <a:r>
              <a:rPr lang="it-IT" altLang="it-IT" sz="3200" baseline="-25000" dirty="0"/>
              <a:t>12</a:t>
            </a:r>
            <a:endParaRPr lang="it-IT" altLang="it-IT" sz="3200" dirty="0"/>
          </a:p>
          <a:p>
            <a:pPr>
              <a:buFontTx/>
              <a:buChar char="•"/>
            </a:pPr>
            <a:r>
              <a:rPr lang="it-IT" altLang="it-IT" sz="3200" dirty="0">
                <a:solidFill>
                  <a:schemeClr val="bg1"/>
                </a:solidFill>
              </a:rPr>
              <a:t> Lipoproteine</a:t>
            </a:r>
            <a:r>
              <a:rPr lang="it-IT" altLang="it-IT" sz="3200" dirty="0"/>
              <a:t>	Steroidi, </a:t>
            </a:r>
            <a:r>
              <a:rPr lang="it-IT" altLang="it-IT" sz="3200" dirty="0" err="1"/>
              <a:t>vit</a:t>
            </a:r>
            <a:r>
              <a:rPr lang="it-IT" altLang="it-IT" sz="3200" dirty="0"/>
              <a:t>. A e D, ciclosporina, 							chinidina, alcuni pesticidi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7" name="Text Box 5">
            <a:extLst>
              <a:ext uri="{FF2B5EF4-FFF2-40B4-BE49-F238E27FC236}">
                <a16:creationId xmlns:a16="http://schemas.microsoft.com/office/drawing/2014/main" id="{53599447-9747-A6BE-B63D-F09609F31F2A}"/>
              </a:ext>
            </a:extLst>
          </p:cNvPr>
          <p:cNvSpPr txBox="1">
            <a:spLocks noChangeArrowheads="1"/>
          </p:cNvSpPr>
          <p:nvPr/>
        </p:nvSpPr>
        <p:spPr bwMode="auto">
          <a:xfrm>
            <a:off x="0" y="574675"/>
            <a:ext cx="7726363" cy="2062103"/>
          </a:xfrm>
          <a:prstGeom prst="rect">
            <a:avLst/>
          </a:prstGeom>
          <a:noFill/>
          <a:ln>
            <a:noFill/>
          </a:ln>
          <a:effectLst/>
        </p:spPr>
        <p:txBody>
          <a:bodyPr wrap="square">
            <a:spAutoFit/>
          </a:bodyPr>
          <a:lstStyle/>
          <a:p>
            <a:pPr>
              <a:defRPr/>
            </a:pPr>
            <a:r>
              <a:rPr lang="it-IT" altLang="it-IT" sz="3200" b="1" dirty="0">
                <a:solidFill>
                  <a:srgbClr val="FFFF00"/>
                </a:solidFill>
                <a:latin typeface="Arial" panose="020B0604020202020204" pitchFamily="34" charset="0"/>
                <a:cs typeface="Arial" panose="020B0604020202020204" pitchFamily="34" charset="0"/>
              </a:rPr>
              <a:t>Sostanze altamente liposolubili sono presenti in concentrazioni maggiori in tessuti meno irrorati ma a maggiore capacità ritentiva (SITI di ACCUMULO)</a:t>
            </a:r>
          </a:p>
        </p:txBody>
      </p:sp>
      <p:sp>
        <p:nvSpPr>
          <p:cNvPr id="57347" name="Text Box 8">
            <a:extLst>
              <a:ext uri="{FF2B5EF4-FFF2-40B4-BE49-F238E27FC236}">
                <a16:creationId xmlns:a16="http://schemas.microsoft.com/office/drawing/2014/main" id="{47166441-B8DB-32D2-D58B-94207CFB3F8E}"/>
              </a:ext>
            </a:extLst>
          </p:cNvPr>
          <p:cNvSpPr txBox="1">
            <a:spLocks noChangeArrowheads="1"/>
          </p:cNvSpPr>
          <p:nvPr/>
        </p:nvSpPr>
        <p:spPr bwMode="auto">
          <a:xfrm>
            <a:off x="456790" y="3030526"/>
            <a:ext cx="8230419" cy="324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nSpc>
                <a:spcPct val="150000"/>
              </a:lnSpc>
              <a:buFontTx/>
              <a:buChar char="•"/>
            </a:pPr>
            <a:r>
              <a:rPr lang="it-IT" altLang="it-IT" sz="2800" b="1" dirty="0">
                <a:solidFill>
                  <a:srgbClr val="66FFFF"/>
                </a:solidFill>
              </a:rPr>
              <a:t> Cheratina           </a:t>
            </a:r>
            <a:r>
              <a:rPr lang="it-IT" altLang="it-IT" sz="2800" b="1" dirty="0">
                <a:solidFill>
                  <a:schemeClr val="bg1"/>
                </a:solidFill>
              </a:rPr>
              <a:t>(griseofulvina, arsenico)</a:t>
            </a:r>
          </a:p>
          <a:p>
            <a:pPr>
              <a:lnSpc>
                <a:spcPct val="150000"/>
              </a:lnSpc>
              <a:buFontTx/>
              <a:buChar char="•"/>
            </a:pPr>
            <a:r>
              <a:rPr lang="it-IT" altLang="it-IT" sz="2800" b="1" dirty="0">
                <a:solidFill>
                  <a:srgbClr val="66FFFF"/>
                </a:solidFill>
              </a:rPr>
              <a:t> Fegato 	         </a:t>
            </a:r>
            <a:r>
              <a:rPr lang="it-IT" altLang="it-IT" sz="2800" b="1" dirty="0">
                <a:solidFill>
                  <a:schemeClr val="bg1"/>
                </a:solidFill>
              </a:rPr>
              <a:t> 		(metalli pesanti, </a:t>
            </a:r>
            <a:r>
              <a:rPr lang="it-IT" altLang="it-IT" sz="2800" b="1" dirty="0" err="1">
                <a:solidFill>
                  <a:schemeClr val="bg1"/>
                </a:solidFill>
              </a:rPr>
              <a:t>vit</a:t>
            </a:r>
            <a:r>
              <a:rPr lang="it-IT" altLang="it-IT" sz="2800" b="1" dirty="0">
                <a:solidFill>
                  <a:schemeClr val="bg1"/>
                </a:solidFill>
              </a:rPr>
              <a:t>. B</a:t>
            </a:r>
            <a:r>
              <a:rPr lang="it-IT" altLang="it-IT" sz="2800" b="1" baseline="-25000" dirty="0">
                <a:solidFill>
                  <a:schemeClr val="bg1"/>
                </a:solidFill>
              </a:rPr>
              <a:t> 12</a:t>
            </a:r>
            <a:r>
              <a:rPr lang="it-IT" altLang="it-IT" sz="2800" b="1" dirty="0">
                <a:solidFill>
                  <a:schemeClr val="bg1"/>
                </a:solidFill>
              </a:rPr>
              <a:t>)</a:t>
            </a:r>
          </a:p>
          <a:p>
            <a:pPr>
              <a:lnSpc>
                <a:spcPct val="150000"/>
              </a:lnSpc>
              <a:buFontTx/>
              <a:buChar char="•"/>
            </a:pPr>
            <a:r>
              <a:rPr lang="it-IT" altLang="it-IT" sz="2800" b="1" dirty="0">
                <a:solidFill>
                  <a:srgbClr val="66FFFF"/>
                </a:solidFill>
              </a:rPr>
              <a:t> Rene		        </a:t>
            </a:r>
            <a:r>
              <a:rPr lang="it-IT" altLang="it-IT" sz="2800" b="1" dirty="0">
                <a:solidFill>
                  <a:schemeClr val="bg1"/>
                </a:solidFill>
              </a:rPr>
              <a:t> 	(metalli pesanti, </a:t>
            </a:r>
            <a:r>
              <a:rPr lang="it-IT" altLang="it-IT" sz="2800" b="1" dirty="0" err="1">
                <a:solidFill>
                  <a:schemeClr val="bg1"/>
                </a:solidFill>
              </a:rPr>
              <a:t>aminoglicosidi</a:t>
            </a:r>
            <a:r>
              <a:rPr lang="it-IT" altLang="it-IT" sz="2800" b="1" dirty="0">
                <a:solidFill>
                  <a:schemeClr val="bg1"/>
                </a:solidFill>
              </a:rPr>
              <a:t>)</a:t>
            </a:r>
          </a:p>
          <a:p>
            <a:pPr>
              <a:lnSpc>
                <a:spcPct val="150000"/>
              </a:lnSpc>
              <a:buFontTx/>
              <a:buChar char="•"/>
            </a:pPr>
            <a:r>
              <a:rPr lang="it-IT" altLang="it-IT" sz="2800" b="1" dirty="0">
                <a:solidFill>
                  <a:srgbClr val="66FFFF"/>
                </a:solidFill>
              </a:rPr>
              <a:t> Adipe				</a:t>
            </a:r>
            <a:r>
              <a:rPr lang="it-IT" altLang="it-IT" sz="2800" b="1" dirty="0">
                <a:solidFill>
                  <a:schemeClr val="bg1"/>
                </a:solidFill>
              </a:rPr>
              <a:t>(steroidi, pesticidi)</a:t>
            </a:r>
          </a:p>
          <a:p>
            <a:pPr>
              <a:lnSpc>
                <a:spcPct val="150000"/>
              </a:lnSpc>
              <a:buFontTx/>
              <a:buChar char="•"/>
            </a:pPr>
            <a:r>
              <a:rPr lang="it-IT" altLang="it-IT" sz="2800" b="1" dirty="0">
                <a:solidFill>
                  <a:srgbClr val="66FFFF"/>
                </a:solidFill>
              </a:rPr>
              <a:t> Tessuto osseo		</a:t>
            </a:r>
            <a:r>
              <a:rPr lang="it-IT" altLang="it-IT" sz="2800" b="1" dirty="0">
                <a:solidFill>
                  <a:schemeClr val="bg1"/>
                </a:solidFill>
              </a:rPr>
              <a:t>(</a:t>
            </a:r>
            <a:r>
              <a:rPr lang="it-IT" altLang="it-IT" sz="2800" b="1" dirty="0" err="1">
                <a:solidFill>
                  <a:schemeClr val="bg1"/>
                </a:solidFill>
              </a:rPr>
              <a:t>bifosfonati</a:t>
            </a:r>
            <a:r>
              <a:rPr lang="it-IT" altLang="it-IT" sz="2800" b="1" dirty="0">
                <a:solidFill>
                  <a:schemeClr val="bg1"/>
                </a:solidFill>
              </a:rPr>
              <a:t>, piombo, stronzio)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46A85A-9ACE-1056-AFAF-8C04437DE028}"/>
              </a:ext>
            </a:extLst>
          </p:cNvPr>
          <p:cNvSpPr>
            <a:spLocks noGrp="1" noChangeArrowheads="1"/>
          </p:cNvSpPr>
          <p:nvPr>
            <p:ph type="title"/>
          </p:nvPr>
        </p:nvSpPr>
        <p:spPr>
          <a:xfrm>
            <a:off x="755576" y="5013176"/>
            <a:ext cx="7849194" cy="838200"/>
          </a:xfrm>
        </p:spPr>
        <p:txBody>
          <a:bodyPr wrap="square" numCol="1" anchorCtr="0" compatLnSpc="1">
            <a:prstTxWarp prst="textNoShape">
              <a:avLst/>
            </a:prstTxWarp>
            <a:normAutofit/>
          </a:bodyPr>
          <a:lstStyle/>
          <a:p>
            <a:pPr marL="54864" indent="0" eaLnBrk="1" fontAlgn="auto" hangingPunct="1">
              <a:spcAft>
                <a:spcPts val="0"/>
              </a:spcAft>
              <a:defRPr/>
            </a:pPr>
            <a:r>
              <a:rPr lang="it-IT" sz="2800" b="1" dirty="0">
                <a:effectLst>
                  <a:outerShdw blurRad="38100" dist="38100" dir="2700000" algn="tl">
                    <a:srgbClr val="DDDDDD"/>
                  </a:outerShdw>
                </a:effectLst>
                <a:latin typeface="Annai MN" pitchFamily="2" charset="77"/>
                <a:ea typeface="Annai MN" pitchFamily="2" charset="77"/>
                <a:cs typeface="Annai MN" pitchFamily="2" charset="77"/>
              </a:rPr>
              <a:t>Filippo Aureolo Paracelso (1493-1541)</a:t>
            </a:r>
          </a:p>
        </p:txBody>
      </p:sp>
      <p:sp>
        <p:nvSpPr>
          <p:cNvPr id="21506" name="Rectangle 3">
            <a:extLst>
              <a:ext uri="{FF2B5EF4-FFF2-40B4-BE49-F238E27FC236}">
                <a16:creationId xmlns:a16="http://schemas.microsoft.com/office/drawing/2014/main" id="{E6C950F7-1075-4DF9-848D-BC2C1FA8EC18}"/>
              </a:ext>
            </a:extLst>
          </p:cNvPr>
          <p:cNvSpPr>
            <a:spLocks noGrp="1"/>
          </p:cNvSpPr>
          <p:nvPr>
            <p:ph idx="1"/>
          </p:nvPr>
        </p:nvSpPr>
        <p:spPr>
          <a:xfrm>
            <a:off x="398090" y="2158436"/>
            <a:ext cx="7995764" cy="2541127"/>
          </a:xfrm>
        </p:spPr>
        <p:txBody>
          <a:bodyPr>
            <a:noAutofit/>
          </a:bodyPr>
          <a:lstStyle/>
          <a:p>
            <a:pPr marL="0" indent="0" algn="ctr" eaLnBrk="1" hangingPunct="1">
              <a:buNone/>
            </a:pPr>
            <a:r>
              <a:rPr lang="it-IT" altLang="it-IT" sz="4400" b="1" dirty="0">
                <a:latin typeface="Century Gothic" panose="020B0502020202020204" pitchFamily="34" charset="0"/>
                <a:cs typeface="Times New Roman" panose="02020603050405020304" pitchFamily="18" charset="0"/>
              </a:rPr>
              <a:t>NESSUNA SOSTANZA E’ UN VELENO DI PER SE STESSA, MA E’ LA DOSE CHE FA DELLA SOSTANZA UN VELENO</a:t>
            </a:r>
            <a:endParaRPr lang="it-IT" altLang="it-IT" sz="4400" dirty="0">
              <a:latin typeface="Century Gothic" panose="020B0502020202020204" pitchFamily="34" charset="0"/>
              <a:cs typeface="Times New Roman" panose="02020603050405020304" pitchFamily="18" charset="0"/>
            </a:endParaRPr>
          </a:p>
          <a:p>
            <a:pPr algn="ctr" eaLnBrk="1" hangingPunct="1"/>
            <a:endParaRPr lang="it-IT" altLang="it-IT" sz="4400" dirty="0">
              <a:latin typeface="Century Gothic" panose="020B0502020202020204" pitchFamily="34" charset="0"/>
            </a:endParaRPr>
          </a:p>
        </p:txBody>
      </p:sp>
      <p:sp>
        <p:nvSpPr>
          <p:cNvPr id="2" name="CasellaDiTesto 1">
            <a:extLst>
              <a:ext uri="{FF2B5EF4-FFF2-40B4-BE49-F238E27FC236}">
                <a16:creationId xmlns:a16="http://schemas.microsoft.com/office/drawing/2014/main" id="{73EEAD5E-FFA7-B3EE-EB8D-57EE49BA824F}"/>
              </a:ext>
            </a:extLst>
          </p:cNvPr>
          <p:cNvSpPr txBox="1"/>
          <p:nvPr/>
        </p:nvSpPr>
        <p:spPr>
          <a:xfrm>
            <a:off x="179512" y="1024115"/>
            <a:ext cx="6792244" cy="523220"/>
          </a:xfrm>
          <a:prstGeom prst="rect">
            <a:avLst/>
          </a:prstGeom>
          <a:noFill/>
        </p:spPr>
        <p:txBody>
          <a:bodyPr wrap="none" rtlCol="0">
            <a:spAutoFit/>
          </a:bodyPr>
          <a:lstStyle/>
          <a:p>
            <a:r>
              <a:rPr lang="it-IT" sz="2800" b="1" dirty="0">
                <a:latin typeface="Arial" panose="020B0604020202020204" pitchFamily="34" charset="0"/>
                <a:cs typeface="Arial" panose="020B0604020202020204" pitchFamily="34" charset="0"/>
              </a:rPr>
              <a:t>Elementi di tossicologia degli alimenti </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028">
            <a:extLst>
              <a:ext uri="{FF2B5EF4-FFF2-40B4-BE49-F238E27FC236}">
                <a16:creationId xmlns:a16="http://schemas.microsoft.com/office/drawing/2014/main" id="{2C90ACD8-CDAB-07C1-A9A5-7CD6B5388C46}"/>
              </a:ext>
            </a:extLst>
          </p:cNvPr>
          <p:cNvSpPr txBox="1">
            <a:spLocks noChangeArrowheads="1"/>
          </p:cNvSpPr>
          <p:nvPr/>
        </p:nvSpPr>
        <p:spPr bwMode="auto">
          <a:xfrm>
            <a:off x="1979712" y="953365"/>
            <a:ext cx="50321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dirty="0">
                <a:solidFill>
                  <a:srgbClr val="FFFF00"/>
                </a:solidFill>
              </a:rPr>
              <a:t>Composizione dei tessuti</a:t>
            </a:r>
          </a:p>
        </p:txBody>
      </p:sp>
      <p:sp>
        <p:nvSpPr>
          <p:cNvPr id="58370" name="Text Box 1029">
            <a:extLst>
              <a:ext uri="{FF2B5EF4-FFF2-40B4-BE49-F238E27FC236}">
                <a16:creationId xmlns:a16="http://schemas.microsoft.com/office/drawing/2014/main" id="{069B9267-2549-2ADC-48E0-E902F9758CAE}"/>
              </a:ext>
            </a:extLst>
          </p:cNvPr>
          <p:cNvSpPr txBox="1">
            <a:spLocks noChangeArrowheads="1"/>
          </p:cNvSpPr>
          <p:nvPr/>
        </p:nvSpPr>
        <p:spPr bwMode="auto">
          <a:xfrm>
            <a:off x="3995936" y="2420888"/>
            <a:ext cx="34387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200" b="1" dirty="0">
                <a:solidFill>
                  <a:srgbClr val="FFFF07"/>
                </a:solidFill>
                <a:latin typeface="Arial" panose="020B0604020202020204" pitchFamily="34" charset="0"/>
                <a:cs typeface="Arial" panose="020B0604020202020204" pitchFamily="34" charset="0"/>
              </a:rPr>
              <a:t>Neonato</a:t>
            </a:r>
          </a:p>
          <a:p>
            <a:r>
              <a:rPr lang="it-IT" altLang="it-IT" sz="3200" b="1" dirty="0">
                <a:solidFill>
                  <a:srgbClr val="FFFF07"/>
                </a:solidFill>
                <a:latin typeface="Arial" panose="020B0604020202020204" pitchFamily="34" charset="0"/>
                <a:cs typeface="Arial" panose="020B0604020202020204" pitchFamily="34" charset="0"/>
              </a:rPr>
              <a:t>Bambino</a:t>
            </a:r>
          </a:p>
          <a:p>
            <a:r>
              <a:rPr lang="it-IT" altLang="it-IT" sz="3200" b="1" dirty="0">
                <a:solidFill>
                  <a:srgbClr val="FFFF07"/>
                </a:solidFill>
                <a:latin typeface="Arial" panose="020B0604020202020204" pitchFamily="34" charset="0"/>
                <a:cs typeface="Arial" panose="020B0604020202020204" pitchFamily="34" charset="0"/>
              </a:rPr>
              <a:t>Adolescente</a:t>
            </a:r>
          </a:p>
          <a:p>
            <a:r>
              <a:rPr lang="it-IT" altLang="it-IT" sz="3200" b="1" dirty="0">
                <a:solidFill>
                  <a:srgbClr val="FFFF07"/>
                </a:solidFill>
                <a:latin typeface="Arial" panose="020B0604020202020204" pitchFamily="34" charset="0"/>
                <a:cs typeface="Arial" panose="020B0604020202020204" pitchFamily="34" charset="0"/>
              </a:rPr>
              <a:t>Adulto</a:t>
            </a:r>
          </a:p>
          <a:p>
            <a:r>
              <a:rPr lang="it-IT" altLang="it-IT" sz="3200" b="1" dirty="0">
                <a:solidFill>
                  <a:srgbClr val="FFFF07"/>
                </a:solidFill>
                <a:latin typeface="Arial" panose="020B0604020202020204" pitchFamily="34" charset="0"/>
                <a:cs typeface="Arial" panose="020B0604020202020204" pitchFamily="34" charset="0"/>
              </a:rPr>
              <a:t>Anziano</a:t>
            </a:r>
          </a:p>
          <a:p>
            <a:r>
              <a:rPr lang="it-IT" altLang="it-IT" sz="3200" b="1" dirty="0">
                <a:solidFill>
                  <a:srgbClr val="FFFF07"/>
                </a:solidFill>
                <a:latin typeface="Arial" panose="020B0604020202020204" pitchFamily="34" charset="0"/>
                <a:cs typeface="Arial" panose="020B0604020202020204" pitchFamily="34" charset="0"/>
              </a:rPr>
              <a:t>Anziano-anziano</a:t>
            </a:r>
          </a:p>
        </p:txBody>
      </p:sp>
      <p:sp>
        <p:nvSpPr>
          <p:cNvPr id="58371" name="AutoShape 1031" descr="Gocce">
            <a:extLst>
              <a:ext uri="{FF2B5EF4-FFF2-40B4-BE49-F238E27FC236}">
                <a16:creationId xmlns:a16="http://schemas.microsoft.com/office/drawing/2014/main" id="{14C77F71-F06E-7B84-7B34-75474289F74A}"/>
              </a:ext>
            </a:extLst>
          </p:cNvPr>
          <p:cNvSpPr>
            <a:spLocks noChangeArrowheads="1"/>
          </p:cNvSpPr>
          <p:nvPr/>
        </p:nvSpPr>
        <p:spPr bwMode="auto">
          <a:xfrm rot="5400000">
            <a:off x="-171449" y="3346849"/>
            <a:ext cx="3795712" cy="1655762"/>
          </a:xfrm>
          <a:prstGeom prst="rtTriangle">
            <a:avLst/>
          </a:prstGeom>
          <a:blipFill dpi="0" rotWithShape="1">
            <a:blip r:embed="rId2"/>
            <a:srcRect/>
            <a:tile tx="0" ty="0" sx="100000" sy="100000" flip="none" algn="tl"/>
          </a:blipFill>
          <a:ln w="38100">
            <a:solidFill>
              <a:srgbClr val="0000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it-IT" altLang="it-IT"/>
          </a:p>
        </p:txBody>
      </p:sp>
      <p:sp>
        <p:nvSpPr>
          <p:cNvPr id="58372" name="AutoShape 1032" descr="Sughero">
            <a:extLst>
              <a:ext uri="{FF2B5EF4-FFF2-40B4-BE49-F238E27FC236}">
                <a16:creationId xmlns:a16="http://schemas.microsoft.com/office/drawing/2014/main" id="{9AF61BAE-F3AD-76E3-241D-C2210E65CD5F}"/>
              </a:ext>
            </a:extLst>
          </p:cNvPr>
          <p:cNvSpPr>
            <a:spLocks noChangeArrowheads="1"/>
          </p:cNvSpPr>
          <p:nvPr/>
        </p:nvSpPr>
        <p:spPr bwMode="auto">
          <a:xfrm rot="5400000" flipH="1" flipV="1">
            <a:off x="-171449" y="3346848"/>
            <a:ext cx="3795713" cy="1655762"/>
          </a:xfrm>
          <a:prstGeom prst="rtTriangle">
            <a:avLst/>
          </a:prstGeom>
          <a:blipFill dpi="0" rotWithShape="1">
            <a:blip r:embed="rId3"/>
            <a:srcRect/>
            <a:tile tx="0" ty="0" sx="100000" sy="100000" flip="none" algn="tl"/>
          </a:blipFill>
          <a:ln w="38100">
            <a:solidFill>
              <a:srgbClr val="9933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it-IT" altLang="it-IT"/>
          </a:p>
        </p:txBody>
      </p:sp>
      <p:sp>
        <p:nvSpPr>
          <p:cNvPr id="58373" name="Text Box 1033">
            <a:extLst>
              <a:ext uri="{FF2B5EF4-FFF2-40B4-BE49-F238E27FC236}">
                <a16:creationId xmlns:a16="http://schemas.microsoft.com/office/drawing/2014/main" id="{BB3DE74C-6CC1-CF06-FA21-A451EFB9C426}"/>
              </a:ext>
            </a:extLst>
          </p:cNvPr>
          <p:cNvSpPr txBox="1">
            <a:spLocks noChangeArrowheads="1"/>
          </p:cNvSpPr>
          <p:nvPr/>
        </p:nvSpPr>
        <p:spPr bwMode="auto">
          <a:xfrm>
            <a:off x="1208088" y="1591072"/>
            <a:ext cx="103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solidFill>
                  <a:srgbClr val="3366FF"/>
                </a:solidFill>
              </a:rPr>
              <a:t>Acqua</a:t>
            </a:r>
          </a:p>
        </p:txBody>
      </p:sp>
      <p:sp>
        <p:nvSpPr>
          <p:cNvPr id="58374" name="Text Box 1034">
            <a:extLst>
              <a:ext uri="{FF2B5EF4-FFF2-40B4-BE49-F238E27FC236}">
                <a16:creationId xmlns:a16="http://schemas.microsoft.com/office/drawing/2014/main" id="{A37A1847-B87A-6EB5-3010-017717645CFA}"/>
              </a:ext>
            </a:extLst>
          </p:cNvPr>
          <p:cNvSpPr txBox="1">
            <a:spLocks noChangeArrowheads="1"/>
          </p:cNvSpPr>
          <p:nvPr/>
        </p:nvSpPr>
        <p:spPr bwMode="auto">
          <a:xfrm>
            <a:off x="1151732" y="6072586"/>
            <a:ext cx="1040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solidFill>
                  <a:srgbClr val="FFFF00"/>
                </a:solidFill>
              </a:rPr>
              <a:t>Grasso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asellaDiTesto 1">
            <a:extLst>
              <a:ext uri="{FF2B5EF4-FFF2-40B4-BE49-F238E27FC236}">
                <a16:creationId xmlns:a16="http://schemas.microsoft.com/office/drawing/2014/main" id="{E7CB2398-B072-3733-C1EB-889611E34548}"/>
              </a:ext>
            </a:extLst>
          </p:cNvPr>
          <p:cNvSpPr txBox="1">
            <a:spLocks noChangeArrowheads="1"/>
          </p:cNvSpPr>
          <p:nvPr/>
        </p:nvSpPr>
        <p:spPr bwMode="auto">
          <a:xfrm>
            <a:off x="395288" y="2997200"/>
            <a:ext cx="8497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800" b="1">
                <a:latin typeface="Times New Roman" panose="02020603050405020304" pitchFamily="18" charset="0"/>
              </a:rPr>
              <a:t>ET</a:t>
            </a:r>
            <a:r>
              <a:rPr lang="it-IT" altLang="it-IT" sz="4800" b="1" baseline="-25000">
                <a:latin typeface="Times New Roman" panose="02020603050405020304" pitchFamily="18" charset="0"/>
              </a:rPr>
              <a:t>s</a:t>
            </a:r>
            <a:r>
              <a:rPr lang="it-IT" altLang="it-IT" sz="4800" b="1">
                <a:latin typeface="Times New Roman" panose="02020603050405020304" pitchFamily="18" charset="0"/>
              </a:rPr>
              <a:t> (i/r) = C</a:t>
            </a:r>
            <a:r>
              <a:rPr lang="it-IT" altLang="it-IT" sz="4800" b="1" baseline="-25000">
                <a:latin typeface="Times New Roman" panose="02020603050405020304" pitchFamily="18" charset="0"/>
              </a:rPr>
              <a:t>s</a:t>
            </a:r>
            <a:r>
              <a:rPr lang="it-IT" altLang="it-IT" sz="4800" b="1">
                <a:latin typeface="Times New Roman" panose="02020603050405020304" pitchFamily="18" charset="0"/>
              </a:rPr>
              <a:t> (b) </a:t>
            </a:r>
            <a:r>
              <a:rPr lang="it-IT" altLang="it-IT" sz="4800" b="1" baseline="-25000">
                <a:latin typeface="Times New Roman" panose="02020603050405020304" pitchFamily="18" charset="0"/>
              </a:rPr>
              <a:t>(t)</a:t>
            </a:r>
            <a:r>
              <a:rPr lang="it-IT" altLang="it-IT" sz="4800" b="1">
                <a:latin typeface="Times New Roman" panose="02020603050405020304" pitchFamily="18" charset="0"/>
              </a:rPr>
              <a:t>* R </a:t>
            </a:r>
            <a:r>
              <a:rPr lang="it-IT" altLang="it-IT" sz="4800" b="1" baseline="-25000">
                <a:latin typeface="Times New Roman" panose="02020603050405020304" pitchFamily="18" charset="0"/>
              </a:rPr>
              <a:t>(n)</a:t>
            </a:r>
            <a:r>
              <a:rPr lang="it-IT" altLang="it-IT" sz="4800" b="1">
                <a:latin typeface="Times New Roman" panose="02020603050405020304" pitchFamily="18" charset="0"/>
              </a:rPr>
              <a:t>* AF</a:t>
            </a:r>
            <a:r>
              <a:rPr lang="it-IT" altLang="it-IT" sz="4800" b="1" baseline="-25000">
                <a:latin typeface="Times New Roman" panose="02020603050405020304" pitchFamily="18" charset="0"/>
              </a:rPr>
              <a:t>(sr)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a:extLst>
              <a:ext uri="{FF2B5EF4-FFF2-40B4-BE49-F238E27FC236}">
                <a16:creationId xmlns:a16="http://schemas.microsoft.com/office/drawing/2014/main" id="{E5284AC0-E0FC-91CA-5B4E-4553E484BC2B}"/>
              </a:ext>
            </a:extLst>
          </p:cNvPr>
          <p:cNvSpPr txBox="1">
            <a:spLocks noChangeArrowheads="1"/>
          </p:cNvSpPr>
          <p:nvPr/>
        </p:nvSpPr>
        <p:spPr bwMode="auto">
          <a:xfrm>
            <a:off x="215516" y="2204864"/>
            <a:ext cx="87129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600" b="1" dirty="0">
                <a:solidFill>
                  <a:srgbClr val="FFFF00"/>
                </a:solidFill>
                <a:latin typeface="Times New Roman" panose="02020603050405020304" pitchFamily="18" charset="0"/>
              </a:rPr>
              <a:t>Composti estranei all’organismo </a:t>
            </a:r>
            <a:r>
              <a:rPr lang="it-IT" altLang="it-IT" sz="2600" b="1" dirty="0">
                <a:latin typeface="Times New Roman" panose="02020603050405020304" pitchFamily="18" charset="0"/>
              </a:rPr>
              <a:t>assorbiti attraverso la pelle, i polmoni o </a:t>
            </a:r>
            <a:r>
              <a:rPr lang="it-IT" altLang="it-IT" sz="2600" b="1" dirty="0">
                <a:solidFill>
                  <a:srgbClr val="FFFF00"/>
                </a:solidFill>
                <a:latin typeface="Times New Roman" panose="02020603050405020304" pitchFamily="18" charset="0"/>
              </a:rPr>
              <a:t>introdotti con l’alimentazione;  </a:t>
            </a:r>
            <a:endParaRPr lang="it-IT" altLang="it-IT" sz="2600" b="1" dirty="0">
              <a:latin typeface="Times New Roman" panose="02020603050405020304" pitchFamily="18" charset="0"/>
            </a:endParaRPr>
          </a:p>
          <a:p>
            <a:pPr eaLnBrk="1" hangingPunct="1">
              <a:buClrTx/>
              <a:buSzTx/>
              <a:buFontTx/>
              <a:buNone/>
            </a:pPr>
            <a:r>
              <a:rPr lang="it-IT" altLang="it-IT" sz="2600" b="1" dirty="0">
                <a:latin typeface="Times New Roman" panose="02020603050405020304" pitchFamily="18" charset="0"/>
              </a:rPr>
              <a:t>Prodotti chimici sintetizzati e impiegati nelle varie attività antropiche (agricoltura, allevamento, </a:t>
            </a:r>
            <a:r>
              <a:rPr lang="it-IT" altLang="it-IT" sz="2600" b="1" dirty="0" err="1">
                <a:latin typeface="Times New Roman" panose="02020603050405020304" pitchFamily="18" charset="0"/>
              </a:rPr>
              <a:t>indistria</a:t>
            </a:r>
            <a:r>
              <a:rPr lang="it-IT" altLang="it-IT" sz="2600" b="1" dirty="0">
                <a:latin typeface="Times New Roman" panose="02020603050405020304" pitchFamily="18" charset="0"/>
              </a:rPr>
              <a:t> terziario ecc.)</a:t>
            </a:r>
          </a:p>
          <a:p>
            <a:pPr eaLnBrk="1" hangingPunct="1">
              <a:buClrTx/>
              <a:buSzTx/>
              <a:buFontTx/>
              <a:buNone/>
            </a:pPr>
            <a:r>
              <a:rPr lang="it-IT" altLang="it-IT" sz="2600" b="1" dirty="0">
                <a:latin typeface="Times New Roman" panose="02020603050405020304" pitchFamily="18" charset="0"/>
              </a:rPr>
              <a:t>Prodotti chimici secondari prodotti o da eventi </a:t>
            </a:r>
            <a:r>
              <a:rPr lang="it-IT" altLang="it-IT" sz="2600" b="1" dirty="0" err="1">
                <a:latin typeface="Times New Roman" panose="02020603050405020304" pitchFamily="18" charset="0"/>
              </a:rPr>
              <a:t>natutali</a:t>
            </a:r>
            <a:r>
              <a:rPr lang="it-IT" altLang="it-IT" sz="2600" b="1" dirty="0">
                <a:latin typeface="Times New Roman" panose="02020603050405020304" pitchFamily="18" charset="0"/>
              </a:rPr>
              <a:t> o artificiali. </a:t>
            </a:r>
          </a:p>
          <a:p>
            <a:pPr eaLnBrk="1" hangingPunct="1">
              <a:buClrTx/>
              <a:buSzTx/>
              <a:buFontTx/>
              <a:buNone/>
            </a:pPr>
            <a:r>
              <a:rPr lang="it-IT" altLang="it-IT" sz="2600" b="1" dirty="0">
                <a:latin typeface="Times New Roman" panose="02020603050405020304" pitchFamily="18" charset="0"/>
              </a:rPr>
              <a:t>Prodotti normalmente presenti in natura ma potenzialmente pericolosi se superano concentrazioni pericolose. </a:t>
            </a:r>
          </a:p>
          <a:p>
            <a:pPr eaLnBrk="1" hangingPunct="1">
              <a:buClrTx/>
              <a:buSzTx/>
              <a:buFontTx/>
              <a:buNone/>
            </a:pPr>
            <a:r>
              <a:rPr lang="it-IT" altLang="it-IT" sz="2600" b="1" dirty="0">
                <a:latin typeface="Times New Roman" panose="02020603050405020304" pitchFamily="18" charset="0"/>
              </a:rPr>
              <a:t>Sostanze chimiche di origine naturale con spiccata attività tossica.  </a:t>
            </a:r>
          </a:p>
        </p:txBody>
      </p:sp>
      <p:sp>
        <p:nvSpPr>
          <p:cNvPr id="2" name="CasellaDiTesto 1">
            <a:extLst>
              <a:ext uri="{FF2B5EF4-FFF2-40B4-BE49-F238E27FC236}">
                <a16:creationId xmlns:a16="http://schemas.microsoft.com/office/drawing/2014/main" id="{DFF22D8E-C188-1C26-C27A-27621827B2EF}"/>
              </a:ext>
            </a:extLst>
          </p:cNvPr>
          <p:cNvSpPr txBox="1"/>
          <p:nvPr/>
        </p:nvSpPr>
        <p:spPr>
          <a:xfrm>
            <a:off x="467544" y="980728"/>
            <a:ext cx="2975495" cy="707886"/>
          </a:xfrm>
          <a:prstGeom prst="rect">
            <a:avLst/>
          </a:prstGeom>
          <a:noFill/>
        </p:spPr>
        <p:txBody>
          <a:bodyPr wrap="none" rtlCol="0">
            <a:spAutoFit/>
          </a:bodyPr>
          <a:lstStyle/>
          <a:p>
            <a:r>
              <a:rPr lang="it-IT" sz="4000" b="1" dirty="0">
                <a:solidFill>
                  <a:srgbClr val="FFFF00"/>
                </a:solidFill>
                <a:latin typeface="Arial" panose="020B0604020202020204" pitchFamily="34" charset="0"/>
                <a:cs typeface="Arial" panose="020B0604020202020204" pitchFamily="34" charset="0"/>
              </a:rPr>
              <a:t>XENOBIOTI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55EE37-2422-E4CF-97EA-0D778D00045E}"/>
              </a:ext>
            </a:extLst>
          </p:cNvPr>
          <p:cNvSpPr txBox="1">
            <a:spLocks noChangeArrowheads="1"/>
          </p:cNvSpPr>
          <p:nvPr/>
        </p:nvSpPr>
        <p:spPr bwMode="auto">
          <a:xfrm>
            <a:off x="251520" y="908720"/>
            <a:ext cx="7488832" cy="100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buClrTx/>
              <a:buSzTx/>
              <a:buFontTx/>
              <a:buNone/>
            </a:pPr>
            <a:r>
              <a:rPr lang="it-IT" altLang="it-IT" sz="6000" b="1" dirty="0">
                <a:solidFill>
                  <a:srgbClr val="FFFF00"/>
                </a:solidFill>
                <a:latin typeface="Arial" panose="020B0604020202020204" pitchFamily="34" charset="0"/>
                <a:cs typeface="Arial" panose="020B0604020202020204" pitchFamily="34" charset="0"/>
              </a:rPr>
              <a:t>Il metabolismo</a:t>
            </a:r>
          </a:p>
        </p:txBody>
      </p:sp>
      <p:sp>
        <p:nvSpPr>
          <p:cNvPr id="5" name="Rectangle 3">
            <a:extLst>
              <a:ext uri="{FF2B5EF4-FFF2-40B4-BE49-F238E27FC236}">
                <a16:creationId xmlns:a16="http://schemas.microsoft.com/office/drawing/2014/main" id="{992757F9-2EE2-6927-E86B-E3ED81946EF7}"/>
              </a:ext>
            </a:extLst>
          </p:cNvPr>
          <p:cNvSpPr txBox="1">
            <a:spLocks noChangeArrowheads="1"/>
          </p:cNvSpPr>
          <p:nvPr/>
        </p:nvSpPr>
        <p:spPr bwMode="auto">
          <a:xfrm>
            <a:off x="251520" y="2780928"/>
            <a:ext cx="84661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a:spcBef>
                <a:spcPct val="20000"/>
              </a:spcBef>
              <a:buClrTx/>
              <a:buSzTx/>
              <a:buFontTx/>
              <a:buChar char="•"/>
            </a:pPr>
            <a:r>
              <a:rPr lang="it-IT" altLang="it-IT" sz="2800">
                <a:solidFill>
                  <a:srgbClr val="FFFFFF"/>
                </a:solidFill>
                <a:latin typeface="Antique Olive"/>
              </a:rPr>
              <a:t>Per </a:t>
            </a:r>
            <a:r>
              <a:rPr lang="it-IT" altLang="it-IT" sz="2800">
                <a:solidFill>
                  <a:srgbClr val="FFC000"/>
                </a:solidFill>
                <a:latin typeface="Antique Olive"/>
              </a:rPr>
              <a:t>metabolismo</a:t>
            </a:r>
            <a:r>
              <a:rPr lang="it-IT" altLang="it-IT" sz="2800">
                <a:solidFill>
                  <a:srgbClr val="FFFFFF"/>
                </a:solidFill>
                <a:latin typeface="Antique Olive"/>
              </a:rPr>
              <a:t> intendiamo le trasformazioni (chimiche) a cui va incontro lo xenobiota, una volta assorbito, ad opera di enzimi appartenenti al corredo genico dell’organismo.</a:t>
            </a:r>
          </a:p>
          <a:p>
            <a:pPr algn="just">
              <a:spcBef>
                <a:spcPct val="20000"/>
              </a:spcBef>
              <a:buClrTx/>
              <a:buSzTx/>
              <a:buFontTx/>
              <a:buChar char="•"/>
            </a:pPr>
            <a:r>
              <a:rPr lang="it-IT" altLang="it-IT" sz="2800">
                <a:solidFill>
                  <a:srgbClr val="FFFFFF"/>
                </a:solidFill>
                <a:latin typeface="Antique Olive"/>
              </a:rPr>
              <a:t>La </a:t>
            </a:r>
            <a:r>
              <a:rPr lang="it-IT" altLang="it-IT" sz="2800">
                <a:solidFill>
                  <a:srgbClr val="FFC000"/>
                </a:solidFill>
                <a:latin typeface="Antique Olive"/>
              </a:rPr>
              <a:t>degradazione</a:t>
            </a:r>
            <a:r>
              <a:rPr lang="it-IT" altLang="it-IT" sz="2800">
                <a:solidFill>
                  <a:srgbClr val="FFFFFF"/>
                </a:solidFill>
                <a:latin typeface="Antique Olive"/>
              </a:rPr>
              <a:t> (</a:t>
            </a:r>
            <a:r>
              <a:rPr lang="it-IT" altLang="it-IT" sz="2800">
                <a:solidFill>
                  <a:srgbClr val="FFC000"/>
                </a:solidFill>
                <a:latin typeface="Antique Olive"/>
              </a:rPr>
              <a:t>o metabolismo presistemico</a:t>
            </a:r>
            <a:r>
              <a:rPr lang="it-IT" altLang="it-IT" sz="2800">
                <a:solidFill>
                  <a:srgbClr val="FFFFFF"/>
                </a:solidFill>
                <a:latin typeface="Antique Olive"/>
              </a:rPr>
              <a:t>) è invece una trasformazione chimica operata e da enzimi non appartenti al corredo genico dell’organismo oppure operata da agenti chimico-fisici.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4EAF5A-0795-E9C8-89D3-75380C970C0A}"/>
              </a:ext>
            </a:extLst>
          </p:cNvPr>
          <p:cNvSpPr txBox="1">
            <a:spLocks noChangeArrowheads="1"/>
          </p:cNvSpPr>
          <p:nvPr/>
        </p:nvSpPr>
        <p:spPr bwMode="auto">
          <a:xfrm>
            <a:off x="323528" y="908720"/>
            <a:ext cx="687625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buClrTx/>
              <a:buSzTx/>
              <a:buFontTx/>
              <a:buNone/>
            </a:pPr>
            <a:r>
              <a:rPr lang="it-IT" altLang="it-IT" sz="3600" b="1" dirty="0">
                <a:solidFill>
                  <a:srgbClr val="FFFF00"/>
                </a:solidFill>
                <a:latin typeface="Antique Olive"/>
              </a:rPr>
              <a:t>Perché vengono metabolizzati?</a:t>
            </a:r>
          </a:p>
        </p:txBody>
      </p:sp>
      <p:sp>
        <p:nvSpPr>
          <p:cNvPr id="4" name="Rectangle 3">
            <a:extLst>
              <a:ext uri="{FF2B5EF4-FFF2-40B4-BE49-F238E27FC236}">
                <a16:creationId xmlns:a16="http://schemas.microsoft.com/office/drawing/2014/main" id="{A665F690-D129-BA2D-168E-B434D3D3B229}"/>
              </a:ext>
            </a:extLst>
          </p:cNvPr>
          <p:cNvSpPr txBox="1">
            <a:spLocks noChangeArrowheads="1"/>
          </p:cNvSpPr>
          <p:nvPr/>
        </p:nvSpPr>
        <p:spPr>
          <a:xfrm>
            <a:off x="-36512" y="2060848"/>
            <a:ext cx="9144000" cy="432048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defRPr/>
            </a:pPr>
            <a:r>
              <a:rPr lang="it-IT" sz="2300" dirty="0">
                <a:latin typeface="Cambria" pitchFamily="18" charset="0"/>
              </a:rPr>
              <a:t>La trasformazione fa sì che i metaboliti siano idrosolubili.  </a:t>
            </a:r>
          </a:p>
          <a:p>
            <a:pPr algn="just" eaLnBrk="1" hangingPunct="1">
              <a:defRPr/>
            </a:pPr>
            <a:r>
              <a:rPr lang="it-IT" sz="2300" dirty="0">
                <a:latin typeface="Cambria" pitchFamily="18" charset="0"/>
              </a:rPr>
              <a:t>Gli enzimi metabolizzanti sono in genere poco specifici (riconoscono più substrati caratterizzati da domini strutturali comuni).</a:t>
            </a:r>
          </a:p>
          <a:p>
            <a:pPr algn="just" eaLnBrk="1" hangingPunct="1">
              <a:defRPr/>
            </a:pPr>
            <a:r>
              <a:rPr lang="it-IT" sz="2300" dirty="0">
                <a:latin typeface="Cambria" pitchFamily="18" charset="0"/>
              </a:rPr>
              <a:t>Questi enzimi di conseguenza metabolizzano sia </a:t>
            </a:r>
            <a:r>
              <a:rPr lang="it-IT" sz="2300" dirty="0" err="1">
                <a:latin typeface="Cambria" pitchFamily="18" charset="0"/>
              </a:rPr>
              <a:t>xenobioti</a:t>
            </a:r>
            <a:r>
              <a:rPr lang="it-IT" sz="2300" dirty="0">
                <a:latin typeface="Cambria" pitchFamily="18" charset="0"/>
              </a:rPr>
              <a:t> e sia composti endogeni.</a:t>
            </a:r>
          </a:p>
          <a:p>
            <a:pPr algn="just" eaLnBrk="1" hangingPunct="1">
              <a:defRPr/>
            </a:pPr>
            <a:r>
              <a:rPr lang="it-IT" sz="2300" dirty="0">
                <a:latin typeface="Cambria" pitchFamily="18" charset="0"/>
              </a:rPr>
              <a:t>L’organo più ricco di enzimi metabolizzanti è il fegato.  Altri organi o tessuti con significativa capacità metabolica sono i polmoni, i reni, il sangue.</a:t>
            </a:r>
          </a:p>
          <a:p>
            <a:pPr algn="just" eaLnBrk="1" hangingPunct="1">
              <a:defRPr/>
            </a:pPr>
            <a:r>
              <a:rPr lang="it-IT" sz="2300" dirty="0">
                <a:latin typeface="Cambria" pitchFamily="18" charset="0"/>
              </a:rPr>
              <a:t>Alcuni tessuti hanno un’elevata concentrazione di enzimi metabolizzanti (mucosa nasale, cristallino), ma il loro contributo al metabolismo sistemico è pressoché nullo dato il loro piccolo volume.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right)">
                                      <p:cBhvr>
                                        <p:cTn id="13"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FFFFFF"/>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right)">
                                      <p:cBhvr>
                                        <p:cTn id="18"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FFFF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right)">
                                      <p:cBhvr>
                                        <p:cTn id="23"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FFFFFF"/>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right)">
                                      <p:cBhvr>
                                        <p:cTn id="28"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FFFFFF"/>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right)">
                                      <p:cBhvr>
                                        <p:cTn id="33"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a:extLst>
              <a:ext uri="{FF2B5EF4-FFF2-40B4-BE49-F238E27FC236}">
                <a16:creationId xmlns:a16="http://schemas.microsoft.com/office/drawing/2014/main" id="{D2EFE547-37D1-15C9-2362-3DD67F5DD5B6}"/>
              </a:ext>
            </a:extLst>
          </p:cNvPr>
          <p:cNvSpPr txBox="1">
            <a:spLocks noChangeArrowheads="1"/>
          </p:cNvSpPr>
          <p:nvPr/>
        </p:nvSpPr>
        <p:spPr bwMode="auto">
          <a:xfrm>
            <a:off x="2459038" y="47625"/>
            <a:ext cx="4667250" cy="460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Comic Sans MS" panose="030F0902030302020204" pitchFamily="66" charset="0"/>
              </a:rPr>
              <a:t>Principali reazioni metaboliche</a:t>
            </a:r>
          </a:p>
        </p:txBody>
      </p:sp>
      <p:sp>
        <p:nvSpPr>
          <p:cNvPr id="63490" name="Text Box 3">
            <a:extLst>
              <a:ext uri="{FF2B5EF4-FFF2-40B4-BE49-F238E27FC236}">
                <a16:creationId xmlns:a16="http://schemas.microsoft.com/office/drawing/2014/main" id="{8DC9F372-7C76-497D-024B-6EB50FA8443D}"/>
              </a:ext>
            </a:extLst>
          </p:cNvPr>
          <p:cNvSpPr txBox="1">
            <a:spLocks noChangeArrowheads="1"/>
          </p:cNvSpPr>
          <p:nvPr/>
        </p:nvSpPr>
        <p:spPr bwMode="auto">
          <a:xfrm>
            <a:off x="3657600" y="533400"/>
            <a:ext cx="2016125" cy="406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dirty="0">
                <a:solidFill>
                  <a:srgbClr val="FFFF00"/>
                </a:solidFill>
                <a:latin typeface="Comic Sans MS" panose="030F0902030302020204" pitchFamily="66" charset="0"/>
              </a:rPr>
              <a:t>Principio attivo</a:t>
            </a:r>
          </a:p>
        </p:txBody>
      </p:sp>
      <p:sp>
        <p:nvSpPr>
          <p:cNvPr id="63491" name="Text Box 4">
            <a:extLst>
              <a:ext uri="{FF2B5EF4-FFF2-40B4-BE49-F238E27FC236}">
                <a16:creationId xmlns:a16="http://schemas.microsoft.com/office/drawing/2014/main" id="{4BE47452-74C2-8A9E-93CC-4E2C076C91F2}"/>
              </a:ext>
            </a:extLst>
          </p:cNvPr>
          <p:cNvSpPr txBox="1">
            <a:spLocks noChangeArrowheads="1"/>
          </p:cNvSpPr>
          <p:nvPr/>
        </p:nvSpPr>
        <p:spPr bwMode="auto">
          <a:xfrm>
            <a:off x="3594100" y="1295400"/>
            <a:ext cx="2397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000" b="1" dirty="0">
                <a:latin typeface="Comic Sans MS" panose="030F0902030302020204" pitchFamily="66" charset="0"/>
              </a:rPr>
              <a:t>Reazioni di fase I</a:t>
            </a:r>
          </a:p>
          <a:p>
            <a:pPr algn="ctr" eaLnBrk="1" hangingPunct="1">
              <a:buClrTx/>
              <a:buSzTx/>
              <a:buFontTx/>
              <a:buNone/>
            </a:pPr>
            <a:r>
              <a:rPr lang="it-IT" altLang="it-IT" sz="2000" dirty="0">
                <a:latin typeface="Comic Sans MS" panose="030F0902030302020204" pitchFamily="66" charset="0"/>
              </a:rPr>
              <a:t>OSSIDAZIONE</a:t>
            </a:r>
          </a:p>
          <a:p>
            <a:pPr algn="ctr" eaLnBrk="1" hangingPunct="1">
              <a:buClrTx/>
              <a:buSzTx/>
              <a:buFontTx/>
              <a:buNone/>
            </a:pPr>
            <a:r>
              <a:rPr lang="it-IT" altLang="it-IT" sz="2000" dirty="0">
                <a:latin typeface="Comic Sans MS" panose="030F0902030302020204" pitchFamily="66" charset="0"/>
              </a:rPr>
              <a:t>RIDUZIONE </a:t>
            </a:r>
          </a:p>
          <a:p>
            <a:pPr algn="ctr" eaLnBrk="1" hangingPunct="1">
              <a:buClrTx/>
              <a:buSzTx/>
              <a:buFontTx/>
              <a:buNone/>
            </a:pPr>
            <a:r>
              <a:rPr lang="it-IT" altLang="it-IT" sz="2000" dirty="0">
                <a:latin typeface="Comic Sans MS" panose="030F0902030302020204" pitchFamily="66" charset="0"/>
              </a:rPr>
              <a:t>IDROLISI</a:t>
            </a:r>
          </a:p>
        </p:txBody>
      </p:sp>
      <p:sp>
        <p:nvSpPr>
          <p:cNvPr id="63492" name="Text Box 5">
            <a:extLst>
              <a:ext uri="{FF2B5EF4-FFF2-40B4-BE49-F238E27FC236}">
                <a16:creationId xmlns:a16="http://schemas.microsoft.com/office/drawing/2014/main" id="{C7B3645C-09F1-024C-7301-9D280E56F8F4}"/>
              </a:ext>
            </a:extLst>
          </p:cNvPr>
          <p:cNvSpPr txBox="1">
            <a:spLocks noChangeArrowheads="1"/>
          </p:cNvSpPr>
          <p:nvPr/>
        </p:nvSpPr>
        <p:spPr bwMode="auto">
          <a:xfrm>
            <a:off x="3581400" y="2743200"/>
            <a:ext cx="2657475" cy="1625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000" b="1">
                <a:solidFill>
                  <a:srgbClr val="FFFF00"/>
                </a:solidFill>
                <a:latin typeface="Comic Sans MS" panose="030F0902030302020204" pitchFamily="66" charset="0"/>
              </a:rPr>
              <a:t>Metaboliti di fase I</a:t>
            </a:r>
          </a:p>
          <a:p>
            <a:pPr algn="ctr" eaLnBrk="1" hangingPunct="1">
              <a:buClrTx/>
              <a:buSzTx/>
              <a:buFontTx/>
              <a:buNone/>
            </a:pPr>
            <a:r>
              <a:rPr lang="it-IT" altLang="it-IT" sz="2000">
                <a:solidFill>
                  <a:srgbClr val="FFFF00"/>
                </a:solidFill>
                <a:latin typeface="Comic Sans MS" panose="030F0902030302020204" pitchFamily="66" charset="0"/>
              </a:rPr>
              <a:t>-OH</a:t>
            </a:r>
          </a:p>
          <a:p>
            <a:pPr algn="ctr" eaLnBrk="1" hangingPunct="1">
              <a:buClrTx/>
              <a:buSzTx/>
              <a:buFontTx/>
              <a:buNone/>
            </a:pPr>
            <a:r>
              <a:rPr lang="it-IT" altLang="it-IT" sz="2000">
                <a:solidFill>
                  <a:srgbClr val="FFFF00"/>
                </a:solidFill>
                <a:latin typeface="Comic Sans MS" panose="030F0902030302020204" pitchFamily="66" charset="0"/>
              </a:rPr>
              <a:t>-COOH</a:t>
            </a:r>
          </a:p>
          <a:p>
            <a:pPr algn="ctr" eaLnBrk="1" hangingPunct="1">
              <a:buClrTx/>
              <a:buSzTx/>
              <a:buFontTx/>
              <a:buNone/>
            </a:pPr>
            <a:r>
              <a:rPr lang="it-IT" altLang="it-IT" sz="2000">
                <a:solidFill>
                  <a:srgbClr val="FFFF00"/>
                </a:solidFill>
                <a:latin typeface="Comic Sans MS" panose="030F0902030302020204" pitchFamily="66" charset="0"/>
              </a:rPr>
              <a:t>-NH2</a:t>
            </a:r>
          </a:p>
          <a:p>
            <a:pPr algn="ctr" eaLnBrk="1" hangingPunct="1">
              <a:buClrTx/>
              <a:buSzTx/>
              <a:buFontTx/>
              <a:buNone/>
            </a:pPr>
            <a:r>
              <a:rPr lang="it-IT" altLang="it-IT" sz="2000">
                <a:solidFill>
                  <a:srgbClr val="FFFF00"/>
                </a:solidFill>
                <a:latin typeface="Comic Sans MS" panose="030F0902030302020204" pitchFamily="66" charset="0"/>
              </a:rPr>
              <a:t>-SH</a:t>
            </a:r>
          </a:p>
        </p:txBody>
      </p:sp>
      <p:sp>
        <p:nvSpPr>
          <p:cNvPr id="63493" name="Text Box 6">
            <a:extLst>
              <a:ext uri="{FF2B5EF4-FFF2-40B4-BE49-F238E27FC236}">
                <a16:creationId xmlns:a16="http://schemas.microsoft.com/office/drawing/2014/main" id="{28A734CB-7B2A-77BC-12D3-81D83730EB2A}"/>
              </a:ext>
            </a:extLst>
          </p:cNvPr>
          <p:cNvSpPr txBox="1">
            <a:spLocks noChangeArrowheads="1"/>
          </p:cNvSpPr>
          <p:nvPr/>
        </p:nvSpPr>
        <p:spPr bwMode="auto">
          <a:xfrm>
            <a:off x="3670300" y="4648200"/>
            <a:ext cx="2535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000" b="1">
                <a:latin typeface="Comic Sans MS" panose="030F0902030302020204" pitchFamily="66" charset="0"/>
              </a:rPr>
              <a:t>Reazioni di fase II</a:t>
            </a:r>
          </a:p>
          <a:p>
            <a:pPr algn="ctr" eaLnBrk="1" hangingPunct="1">
              <a:buClrTx/>
              <a:buSzTx/>
              <a:buFontTx/>
              <a:buNone/>
            </a:pPr>
            <a:r>
              <a:rPr lang="it-IT" altLang="it-IT" sz="2000">
                <a:latin typeface="Comic Sans MS" panose="030F0902030302020204" pitchFamily="66" charset="0"/>
              </a:rPr>
              <a:t>CONIUGAZIONE</a:t>
            </a:r>
          </a:p>
        </p:txBody>
      </p:sp>
      <p:sp>
        <p:nvSpPr>
          <p:cNvPr id="63494" name="Text Box 7">
            <a:extLst>
              <a:ext uri="{FF2B5EF4-FFF2-40B4-BE49-F238E27FC236}">
                <a16:creationId xmlns:a16="http://schemas.microsoft.com/office/drawing/2014/main" id="{6DD46B78-106A-C5F1-2B2C-DA5373759B0A}"/>
              </a:ext>
            </a:extLst>
          </p:cNvPr>
          <p:cNvSpPr txBox="1">
            <a:spLocks noChangeArrowheads="1"/>
          </p:cNvSpPr>
          <p:nvPr/>
        </p:nvSpPr>
        <p:spPr bwMode="auto">
          <a:xfrm>
            <a:off x="3352800" y="5486400"/>
            <a:ext cx="3505200" cy="406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spcBef>
                <a:spcPct val="50000"/>
              </a:spcBef>
              <a:buClrTx/>
              <a:buSzTx/>
              <a:buFontTx/>
              <a:buNone/>
            </a:pPr>
            <a:r>
              <a:rPr lang="it-IT" altLang="it-IT" sz="2000" b="1">
                <a:solidFill>
                  <a:srgbClr val="FFFF00"/>
                </a:solidFill>
                <a:latin typeface="Comic Sans MS" panose="030F0902030302020204" pitchFamily="66" charset="0"/>
              </a:rPr>
              <a:t>Metaboliti coniugati</a:t>
            </a:r>
          </a:p>
        </p:txBody>
      </p:sp>
      <p:sp>
        <p:nvSpPr>
          <p:cNvPr id="63495" name="Text Box 8">
            <a:extLst>
              <a:ext uri="{FF2B5EF4-FFF2-40B4-BE49-F238E27FC236}">
                <a16:creationId xmlns:a16="http://schemas.microsoft.com/office/drawing/2014/main" id="{FF45D83A-D160-E845-900D-8F41A8C8EBDB}"/>
              </a:ext>
            </a:extLst>
          </p:cNvPr>
          <p:cNvSpPr txBox="1">
            <a:spLocks noChangeArrowheads="1"/>
          </p:cNvSpPr>
          <p:nvPr/>
        </p:nvSpPr>
        <p:spPr bwMode="auto">
          <a:xfrm>
            <a:off x="3810000" y="6461125"/>
            <a:ext cx="225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solidFill>
                  <a:schemeClr val="bg1"/>
                </a:solidFill>
                <a:latin typeface="Comic Sans MS" panose="030F0902030302020204" pitchFamily="66" charset="0"/>
              </a:rPr>
              <a:t>ELIMINAZIONE</a:t>
            </a:r>
          </a:p>
        </p:txBody>
      </p:sp>
      <p:sp>
        <p:nvSpPr>
          <p:cNvPr id="63496" name="AutoShape 9">
            <a:extLst>
              <a:ext uri="{FF2B5EF4-FFF2-40B4-BE49-F238E27FC236}">
                <a16:creationId xmlns:a16="http://schemas.microsoft.com/office/drawing/2014/main" id="{FFA889C9-516D-2A02-57E8-1185B07DCE16}"/>
              </a:ext>
            </a:extLst>
          </p:cNvPr>
          <p:cNvSpPr>
            <a:spLocks noChangeArrowheads="1"/>
          </p:cNvSpPr>
          <p:nvPr/>
        </p:nvSpPr>
        <p:spPr bwMode="auto">
          <a:xfrm>
            <a:off x="6019800" y="685800"/>
            <a:ext cx="838200" cy="1371600"/>
          </a:xfrm>
          <a:prstGeom prst="curvedLeftArrow">
            <a:avLst>
              <a:gd name="adj1" fmla="val 32727"/>
              <a:gd name="adj2" fmla="val 65455"/>
              <a:gd name="adj3" fmla="val 33333"/>
            </a:avLst>
          </a:prstGeom>
          <a:solidFill>
            <a:srgbClr val="FFFF00"/>
          </a:solidFill>
          <a:ln w="9525">
            <a:solidFill>
              <a:schemeClr val="tx1"/>
            </a:solidFill>
            <a:miter lim="800000"/>
            <a:headEnd/>
            <a:tailEnd/>
          </a:ln>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Comic Sans MS" panose="030F0902030302020204" pitchFamily="66" charset="0"/>
            </a:endParaRPr>
          </a:p>
        </p:txBody>
      </p:sp>
      <p:sp>
        <p:nvSpPr>
          <p:cNvPr id="63497" name="AutoShape 10">
            <a:extLst>
              <a:ext uri="{FF2B5EF4-FFF2-40B4-BE49-F238E27FC236}">
                <a16:creationId xmlns:a16="http://schemas.microsoft.com/office/drawing/2014/main" id="{BA1AE7D4-4469-4A1A-733A-B4E29AEBADCB}"/>
              </a:ext>
            </a:extLst>
          </p:cNvPr>
          <p:cNvSpPr>
            <a:spLocks noChangeArrowheads="1"/>
          </p:cNvSpPr>
          <p:nvPr/>
        </p:nvSpPr>
        <p:spPr bwMode="auto">
          <a:xfrm>
            <a:off x="2286000" y="1981200"/>
            <a:ext cx="1219200" cy="1752600"/>
          </a:xfrm>
          <a:prstGeom prst="curvedRightArrow">
            <a:avLst>
              <a:gd name="adj1" fmla="val 28750"/>
              <a:gd name="adj2" fmla="val 57500"/>
              <a:gd name="adj3" fmla="val 33333"/>
            </a:avLst>
          </a:prstGeom>
          <a:solidFill>
            <a:schemeClr val="bg1"/>
          </a:solidFill>
          <a:ln w="9525">
            <a:solidFill>
              <a:schemeClr val="tx1"/>
            </a:solidFill>
            <a:miter lim="800000"/>
            <a:headEnd/>
            <a:tailEnd/>
          </a:ln>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Comic Sans MS" panose="030F0902030302020204" pitchFamily="66" charset="0"/>
            </a:endParaRPr>
          </a:p>
        </p:txBody>
      </p:sp>
      <p:sp>
        <p:nvSpPr>
          <p:cNvPr id="63498" name="AutoShape 11">
            <a:extLst>
              <a:ext uri="{FF2B5EF4-FFF2-40B4-BE49-F238E27FC236}">
                <a16:creationId xmlns:a16="http://schemas.microsoft.com/office/drawing/2014/main" id="{FCA05797-7D45-161C-5F22-91E40273F9BE}"/>
              </a:ext>
            </a:extLst>
          </p:cNvPr>
          <p:cNvSpPr>
            <a:spLocks noChangeArrowheads="1"/>
          </p:cNvSpPr>
          <p:nvPr/>
        </p:nvSpPr>
        <p:spPr bwMode="auto">
          <a:xfrm>
            <a:off x="6477000" y="3429000"/>
            <a:ext cx="838200" cy="1676400"/>
          </a:xfrm>
          <a:prstGeom prst="curvedLeftArrow">
            <a:avLst>
              <a:gd name="adj1" fmla="val 40000"/>
              <a:gd name="adj2" fmla="val 80000"/>
              <a:gd name="adj3" fmla="val 33333"/>
            </a:avLst>
          </a:prstGeom>
          <a:solidFill>
            <a:srgbClr val="FFFF00"/>
          </a:solidFill>
          <a:ln w="9525">
            <a:solidFill>
              <a:schemeClr val="tx1"/>
            </a:solidFill>
            <a:miter lim="800000"/>
            <a:headEnd/>
            <a:tailEnd/>
          </a:ln>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Comic Sans MS" panose="030F0902030302020204" pitchFamily="66" charset="0"/>
            </a:endParaRPr>
          </a:p>
        </p:txBody>
      </p:sp>
      <p:sp>
        <p:nvSpPr>
          <p:cNvPr id="63499" name="AutoShape 12">
            <a:extLst>
              <a:ext uri="{FF2B5EF4-FFF2-40B4-BE49-F238E27FC236}">
                <a16:creationId xmlns:a16="http://schemas.microsoft.com/office/drawing/2014/main" id="{AD03A60A-BCF6-58DA-C08B-81DC824325A4}"/>
              </a:ext>
            </a:extLst>
          </p:cNvPr>
          <p:cNvSpPr>
            <a:spLocks noChangeArrowheads="1"/>
          </p:cNvSpPr>
          <p:nvPr/>
        </p:nvSpPr>
        <p:spPr bwMode="auto">
          <a:xfrm>
            <a:off x="2209800" y="5029200"/>
            <a:ext cx="990600" cy="762000"/>
          </a:xfrm>
          <a:prstGeom prst="curvedRightArrow">
            <a:avLst>
              <a:gd name="adj1" fmla="val 20000"/>
              <a:gd name="adj2" fmla="val 40000"/>
              <a:gd name="adj3" fmla="val 43333"/>
            </a:avLst>
          </a:prstGeom>
          <a:solidFill>
            <a:schemeClr val="bg1"/>
          </a:solidFill>
          <a:ln w="9525">
            <a:solidFill>
              <a:schemeClr val="tx1"/>
            </a:solidFill>
            <a:miter lim="800000"/>
            <a:headEnd/>
            <a:tailEnd/>
          </a:ln>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Comic Sans MS" panose="030F0902030302020204" pitchFamily="66" charset="0"/>
            </a:endParaRPr>
          </a:p>
        </p:txBody>
      </p:sp>
      <p:sp>
        <p:nvSpPr>
          <p:cNvPr id="63500" name="AutoShape 13">
            <a:extLst>
              <a:ext uri="{FF2B5EF4-FFF2-40B4-BE49-F238E27FC236}">
                <a16:creationId xmlns:a16="http://schemas.microsoft.com/office/drawing/2014/main" id="{F57E9C4B-9448-4857-4405-47D135855F53}"/>
              </a:ext>
            </a:extLst>
          </p:cNvPr>
          <p:cNvSpPr>
            <a:spLocks noChangeArrowheads="1"/>
          </p:cNvSpPr>
          <p:nvPr/>
        </p:nvSpPr>
        <p:spPr bwMode="auto">
          <a:xfrm>
            <a:off x="4800600" y="5867400"/>
            <a:ext cx="228600" cy="533400"/>
          </a:xfrm>
          <a:prstGeom prst="downArrow">
            <a:avLst>
              <a:gd name="adj1" fmla="val 50000"/>
              <a:gd name="adj2" fmla="val 58333"/>
            </a:avLst>
          </a:prstGeom>
          <a:solidFill>
            <a:srgbClr val="FF9999"/>
          </a:solidFill>
          <a:ln w="9525">
            <a:solidFill>
              <a:schemeClr val="tx1"/>
            </a:solidFill>
            <a:miter lim="800000"/>
            <a:headEnd/>
            <a:tailEnd/>
          </a:ln>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endParaRPr lang="it-IT" altLang="it-IT" sz="2400">
              <a:solidFill>
                <a:srgbClr val="FF3399"/>
              </a:solidFill>
              <a:latin typeface="Comic Sans MS" panose="030F0902030302020204" pitchFamily="66" charset="0"/>
            </a:endParaRPr>
          </a:p>
        </p:txBody>
      </p:sp>
      <p:sp>
        <p:nvSpPr>
          <p:cNvPr id="63501" name="Text Box 8">
            <a:extLst>
              <a:ext uri="{FF2B5EF4-FFF2-40B4-BE49-F238E27FC236}">
                <a16:creationId xmlns:a16="http://schemas.microsoft.com/office/drawing/2014/main" id="{FF72D3A9-5261-370F-C018-012D2334D2DC}"/>
              </a:ext>
            </a:extLst>
          </p:cNvPr>
          <p:cNvSpPr txBox="1">
            <a:spLocks noChangeArrowheads="1"/>
          </p:cNvSpPr>
          <p:nvPr/>
        </p:nvSpPr>
        <p:spPr bwMode="auto">
          <a:xfrm>
            <a:off x="6659563" y="2857500"/>
            <a:ext cx="225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solidFill>
                  <a:srgbClr val="FFC000"/>
                </a:solidFill>
                <a:latin typeface="Comic Sans MS" panose="030F0902030302020204" pitchFamily="66" charset="0"/>
              </a:rPr>
              <a:t>ELIMINAZIONE</a:t>
            </a:r>
          </a:p>
        </p:txBody>
      </p:sp>
      <p:sp>
        <p:nvSpPr>
          <p:cNvPr id="2" name="Freccia a destra 1">
            <a:extLst>
              <a:ext uri="{FF2B5EF4-FFF2-40B4-BE49-F238E27FC236}">
                <a16:creationId xmlns:a16="http://schemas.microsoft.com/office/drawing/2014/main" id="{49052E8F-D332-D30E-E391-EF80F3593C90}"/>
              </a:ext>
            </a:extLst>
          </p:cNvPr>
          <p:cNvSpPr/>
          <p:nvPr/>
        </p:nvSpPr>
        <p:spPr>
          <a:xfrm>
            <a:off x="6438900" y="2349500"/>
            <a:ext cx="1157288"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3">
            <a:extLst>
              <a:ext uri="{FF2B5EF4-FFF2-40B4-BE49-F238E27FC236}">
                <a16:creationId xmlns:a16="http://schemas.microsoft.com/office/drawing/2014/main" id="{910F79EC-13FA-7F7E-5B45-CFA0F54B54F3}"/>
              </a:ext>
            </a:extLst>
          </p:cNvPr>
          <p:cNvSpPr txBox="1">
            <a:spLocks noChangeArrowheads="1"/>
          </p:cNvSpPr>
          <p:nvPr/>
        </p:nvSpPr>
        <p:spPr bwMode="auto">
          <a:xfrm>
            <a:off x="328613" y="111918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400" b="1">
                <a:solidFill>
                  <a:srgbClr val="FFFF00"/>
                </a:solidFill>
                <a:latin typeface="Times New Roman" panose="02020603050405020304" pitchFamily="18" charset="0"/>
              </a:rPr>
              <a:t>ASSORBIMENTO                            METABOLISMO                  	</a:t>
            </a:r>
          </a:p>
        </p:txBody>
      </p:sp>
      <p:sp>
        <p:nvSpPr>
          <p:cNvPr id="64514" name="Text Box 4">
            <a:extLst>
              <a:ext uri="{FF2B5EF4-FFF2-40B4-BE49-F238E27FC236}">
                <a16:creationId xmlns:a16="http://schemas.microsoft.com/office/drawing/2014/main" id="{97C22B7A-A5B2-A0E5-6113-09BBF9DF49CC}"/>
              </a:ext>
            </a:extLst>
          </p:cNvPr>
          <p:cNvSpPr txBox="1">
            <a:spLocks noChangeArrowheads="1"/>
          </p:cNvSpPr>
          <p:nvPr/>
        </p:nvSpPr>
        <p:spPr bwMode="auto">
          <a:xfrm>
            <a:off x="7451725" y="5949950"/>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Idrofilico</a:t>
            </a:r>
          </a:p>
        </p:txBody>
      </p:sp>
      <p:sp>
        <p:nvSpPr>
          <p:cNvPr id="64515" name="Text Box 5">
            <a:extLst>
              <a:ext uri="{FF2B5EF4-FFF2-40B4-BE49-F238E27FC236}">
                <a16:creationId xmlns:a16="http://schemas.microsoft.com/office/drawing/2014/main" id="{E582812C-174B-6B8A-46CF-13A6C7EFE68E}"/>
              </a:ext>
            </a:extLst>
          </p:cNvPr>
          <p:cNvSpPr txBox="1">
            <a:spLocks noChangeArrowheads="1"/>
          </p:cNvSpPr>
          <p:nvPr/>
        </p:nvSpPr>
        <p:spPr bwMode="auto">
          <a:xfrm>
            <a:off x="974725" y="68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da-DK" altLang="it-IT" sz="2400">
              <a:latin typeface="Times New Roman" panose="02020603050405020304" pitchFamily="18" charset="0"/>
            </a:endParaRPr>
          </a:p>
        </p:txBody>
      </p:sp>
      <p:sp>
        <p:nvSpPr>
          <p:cNvPr id="64516" name="Text Box 6">
            <a:extLst>
              <a:ext uri="{FF2B5EF4-FFF2-40B4-BE49-F238E27FC236}">
                <a16:creationId xmlns:a16="http://schemas.microsoft.com/office/drawing/2014/main" id="{8FAF9173-95F8-CFAC-7D24-06E45510992A}"/>
              </a:ext>
            </a:extLst>
          </p:cNvPr>
          <p:cNvSpPr txBox="1">
            <a:spLocks noChangeArrowheads="1"/>
          </p:cNvSpPr>
          <p:nvPr/>
        </p:nvSpPr>
        <p:spPr bwMode="auto">
          <a:xfrm>
            <a:off x="118730" y="400379"/>
            <a:ext cx="7635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800" b="1" dirty="0">
                <a:solidFill>
                  <a:srgbClr val="FFFF00"/>
                </a:solidFill>
                <a:latin typeface="Times New Roman" panose="02020603050405020304" pitchFamily="18" charset="0"/>
              </a:rPr>
              <a:t>BIOTRASFORMAZIONE degli XENOBIOTICI</a:t>
            </a:r>
          </a:p>
        </p:txBody>
      </p:sp>
      <p:sp>
        <p:nvSpPr>
          <p:cNvPr id="64517" name="Line 7">
            <a:extLst>
              <a:ext uri="{FF2B5EF4-FFF2-40B4-BE49-F238E27FC236}">
                <a16:creationId xmlns:a16="http://schemas.microsoft.com/office/drawing/2014/main" id="{5B9B9024-30BB-6433-A555-44B1706B6818}"/>
              </a:ext>
            </a:extLst>
          </p:cNvPr>
          <p:cNvSpPr>
            <a:spLocks noChangeShapeType="1"/>
          </p:cNvSpPr>
          <p:nvPr/>
        </p:nvSpPr>
        <p:spPr bwMode="auto">
          <a:xfrm>
            <a:off x="2590800" y="2168525"/>
            <a:ext cx="0" cy="35814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64518" name="Line 8">
            <a:extLst>
              <a:ext uri="{FF2B5EF4-FFF2-40B4-BE49-F238E27FC236}">
                <a16:creationId xmlns:a16="http://schemas.microsoft.com/office/drawing/2014/main" id="{0E08C180-E36D-7A0A-4099-EB4B7EB1F483}"/>
              </a:ext>
            </a:extLst>
          </p:cNvPr>
          <p:cNvSpPr>
            <a:spLocks noChangeShapeType="1"/>
          </p:cNvSpPr>
          <p:nvPr/>
        </p:nvSpPr>
        <p:spPr bwMode="auto">
          <a:xfrm>
            <a:off x="6096000" y="2244725"/>
            <a:ext cx="0" cy="34290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64519" name="Text Box 9">
            <a:extLst>
              <a:ext uri="{FF2B5EF4-FFF2-40B4-BE49-F238E27FC236}">
                <a16:creationId xmlns:a16="http://schemas.microsoft.com/office/drawing/2014/main" id="{BC6364A9-90BC-306A-5D81-F78913910977}"/>
              </a:ext>
            </a:extLst>
          </p:cNvPr>
          <p:cNvSpPr txBox="1">
            <a:spLocks noChangeArrowheads="1"/>
          </p:cNvSpPr>
          <p:nvPr/>
        </p:nvSpPr>
        <p:spPr bwMode="auto">
          <a:xfrm>
            <a:off x="152400" y="3921125"/>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Xenobiotico</a:t>
            </a:r>
          </a:p>
        </p:txBody>
      </p:sp>
      <p:sp>
        <p:nvSpPr>
          <p:cNvPr id="64520" name="Text Box 10">
            <a:extLst>
              <a:ext uri="{FF2B5EF4-FFF2-40B4-BE49-F238E27FC236}">
                <a16:creationId xmlns:a16="http://schemas.microsoft.com/office/drawing/2014/main" id="{E8DD7EBD-3695-DA21-C1F3-6645EFCF261F}"/>
              </a:ext>
            </a:extLst>
          </p:cNvPr>
          <p:cNvSpPr txBox="1">
            <a:spLocks noChangeArrowheads="1"/>
          </p:cNvSpPr>
          <p:nvPr/>
        </p:nvSpPr>
        <p:spPr bwMode="auto">
          <a:xfrm>
            <a:off x="3048000" y="3327400"/>
            <a:ext cx="267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Metabolita </a:t>
            </a:r>
          </a:p>
          <a:p>
            <a:pPr eaLnBrk="1" hangingPunct="1">
              <a:buClrTx/>
              <a:buSzTx/>
              <a:buFontTx/>
              <a:buNone/>
            </a:pPr>
            <a:r>
              <a:rPr lang="it-IT" altLang="it-IT" sz="2400" b="1">
                <a:latin typeface="Times New Roman" panose="02020603050405020304" pitchFamily="18" charset="0"/>
              </a:rPr>
              <a:t>con attività diversa</a:t>
            </a:r>
          </a:p>
        </p:txBody>
      </p:sp>
      <p:sp>
        <p:nvSpPr>
          <p:cNvPr id="64521" name="Text Box 11">
            <a:extLst>
              <a:ext uri="{FF2B5EF4-FFF2-40B4-BE49-F238E27FC236}">
                <a16:creationId xmlns:a16="http://schemas.microsoft.com/office/drawing/2014/main" id="{B2AD993E-B9EC-EF19-521D-54BE97E12FD7}"/>
              </a:ext>
            </a:extLst>
          </p:cNvPr>
          <p:cNvSpPr txBox="1">
            <a:spLocks noChangeArrowheads="1"/>
          </p:cNvSpPr>
          <p:nvPr/>
        </p:nvSpPr>
        <p:spPr bwMode="auto">
          <a:xfrm>
            <a:off x="3200400" y="4302125"/>
            <a:ext cx="267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Metabolita inattivo</a:t>
            </a:r>
          </a:p>
        </p:txBody>
      </p:sp>
      <p:sp>
        <p:nvSpPr>
          <p:cNvPr id="64522" name="Text Box 12">
            <a:extLst>
              <a:ext uri="{FF2B5EF4-FFF2-40B4-BE49-F238E27FC236}">
                <a16:creationId xmlns:a16="http://schemas.microsoft.com/office/drawing/2014/main" id="{D80A1C0F-0E13-4FDD-F5D4-29871A4FE132}"/>
              </a:ext>
            </a:extLst>
          </p:cNvPr>
          <p:cNvSpPr txBox="1">
            <a:spLocks noChangeArrowheads="1"/>
          </p:cNvSpPr>
          <p:nvPr/>
        </p:nvSpPr>
        <p:spPr bwMode="auto">
          <a:xfrm>
            <a:off x="6172200" y="369252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400" b="1">
                <a:latin typeface="Times New Roman" panose="02020603050405020304" pitchFamily="18" charset="0"/>
              </a:rPr>
              <a:t>  Coniugato</a:t>
            </a:r>
          </a:p>
        </p:txBody>
      </p:sp>
      <p:sp>
        <p:nvSpPr>
          <p:cNvPr id="64523" name="Text Box 13">
            <a:extLst>
              <a:ext uri="{FF2B5EF4-FFF2-40B4-BE49-F238E27FC236}">
                <a16:creationId xmlns:a16="http://schemas.microsoft.com/office/drawing/2014/main" id="{405AE58A-0117-CA44-1F08-03F95B7C09E8}"/>
              </a:ext>
            </a:extLst>
          </p:cNvPr>
          <p:cNvSpPr txBox="1">
            <a:spLocks noChangeArrowheads="1"/>
          </p:cNvSpPr>
          <p:nvPr/>
        </p:nvSpPr>
        <p:spPr bwMode="auto">
          <a:xfrm>
            <a:off x="6172200" y="430212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400">
                <a:latin typeface="Times New Roman" panose="02020603050405020304" pitchFamily="18" charset="0"/>
              </a:rPr>
              <a:t>  </a:t>
            </a:r>
            <a:r>
              <a:rPr lang="it-IT" altLang="it-IT" sz="2400" b="1">
                <a:latin typeface="Times New Roman" panose="02020603050405020304" pitchFamily="18" charset="0"/>
              </a:rPr>
              <a:t>Coniugato</a:t>
            </a:r>
          </a:p>
        </p:txBody>
      </p:sp>
      <p:sp>
        <p:nvSpPr>
          <p:cNvPr id="64524" name="Text Box 14">
            <a:extLst>
              <a:ext uri="{FF2B5EF4-FFF2-40B4-BE49-F238E27FC236}">
                <a16:creationId xmlns:a16="http://schemas.microsoft.com/office/drawing/2014/main" id="{394AF074-5722-2CAC-5D66-32FA20ED3E80}"/>
              </a:ext>
            </a:extLst>
          </p:cNvPr>
          <p:cNvSpPr txBox="1">
            <a:spLocks noChangeArrowheads="1"/>
          </p:cNvSpPr>
          <p:nvPr/>
        </p:nvSpPr>
        <p:spPr bwMode="auto">
          <a:xfrm>
            <a:off x="139700" y="5064125"/>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Xenobiotico</a:t>
            </a:r>
          </a:p>
        </p:txBody>
      </p:sp>
      <p:sp>
        <p:nvSpPr>
          <p:cNvPr id="64525" name="Text Box 15">
            <a:extLst>
              <a:ext uri="{FF2B5EF4-FFF2-40B4-BE49-F238E27FC236}">
                <a16:creationId xmlns:a16="http://schemas.microsoft.com/office/drawing/2014/main" id="{49FE9270-ECB5-D3ED-4B28-C0FC62FBD35E}"/>
              </a:ext>
            </a:extLst>
          </p:cNvPr>
          <p:cNvSpPr txBox="1">
            <a:spLocks noChangeArrowheads="1"/>
          </p:cNvSpPr>
          <p:nvPr/>
        </p:nvSpPr>
        <p:spPr bwMode="auto">
          <a:xfrm>
            <a:off x="827088" y="6054725"/>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Lipofilico</a:t>
            </a:r>
          </a:p>
        </p:txBody>
      </p:sp>
      <p:sp>
        <p:nvSpPr>
          <p:cNvPr id="64526" name="Line 16">
            <a:extLst>
              <a:ext uri="{FF2B5EF4-FFF2-40B4-BE49-F238E27FC236}">
                <a16:creationId xmlns:a16="http://schemas.microsoft.com/office/drawing/2014/main" id="{61FE7899-E58C-FF6C-0EB3-D48F4567459E}"/>
              </a:ext>
            </a:extLst>
          </p:cNvPr>
          <p:cNvSpPr>
            <a:spLocks noChangeShapeType="1"/>
          </p:cNvSpPr>
          <p:nvPr/>
        </p:nvSpPr>
        <p:spPr bwMode="auto">
          <a:xfrm>
            <a:off x="1828800" y="4149725"/>
            <a:ext cx="838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4527" name="Line 17">
            <a:extLst>
              <a:ext uri="{FF2B5EF4-FFF2-40B4-BE49-F238E27FC236}">
                <a16:creationId xmlns:a16="http://schemas.microsoft.com/office/drawing/2014/main" id="{AB4D3F78-7199-0487-38B5-614287746EE1}"/>
              </a:ext>
            </a:extLst>
          </p:cNvPr>
          <p:cNvSpPr>
            <a:spLocks noChangeShapeType="1"/>
          </p:cNvSpPr>
          <p:nvPr/>
        </p:nvSpPr>
        <p:spPr bwMode="auto">
          <a:xfrm flipV="1">
            <a:off x="2743200" y="3692525"/>
            <a:ext cx="381000" cy="3810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28" name="Line 18">
            <a:extLst>
              <a:ext uri="{FF2B5EF4-FFF2-40B4-BE49-F238E27FC236}">
                <a16:creationId xmlns:a16="http://schemas.microsoft.com/office/drawing/2014/main" id="{66B8AA53-6DA6-6B30-D06D-4C0E05C74A72}"/>
              </a:ext>
            </a:extLst>
          </p:cNvPr>
          <p:cNvSpPr>
            <a:spLocks noChangeShapeType="1"/>
          </p:cNvSpPr>
          <p:nvPr/>
        </p:nvSpPr>
        <p:spPr bwMode="auto">
          <a:xfrm>
            <a:off x="2743200" y="4225925"/>
            <a:ext cx="533400" cy="30480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29" name="Line 19">
            <a:extLst>
              <a:ext uri="{FF2B5EF4-FFF2-40B4-BE49-F238E27FC236}">
                <a16:creationId xmlns:a16="http://schemas.microsoft.com/office/drawing/2014/main" id="{62456913-24E3-16A6-184F-898256C26D0D}"/>
              </a:ext>
            </a:extLst>
          </p:cNvPr>
          <p:cNvSpPr>
            <a:spLocks noChangeShapeType="1"/>
          </p:cNvSpPr>
          <p:nvPr/>
        </p:nvSpPr>
        <p:spPr bwMode="auto">
          <a:xfrm>
            <a:off x="2133600" y="5368925"/>
            <a:ext cx="6172200" cy="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30" name="Line 20">
            <a:extLst>
              <a:ext uri="{FF2B5EF4-FFF2-40B4-BE49-F238E27FC236}">
                <a16:creationId xmlns:a16="http://schemas.microsoft.com/office/drawing/2014/main" id="{793786DB-6696-4B14-0B08-DF80227EF9D3}"/>
              </a:ext>
            </a:extLst>
          </p:cNvPr>
          <p:cNvSpPr>
            <a:spLocks noChangeShapeType="1"/>
          </p:cNvSpPr>
          <p:nvPr/>
        </p:nvSpPr>
        <p:spPr bwMode="auto">
          <a:xfrm>
            <a:off x="5638800" y="3921125"/>
            <a:ext cx="762000" cy="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31" name="Line 21">
            <a:extLst>
              <a:ext uri="{FF2B5EF4-FFF2-40B4-BE49-F238E27FC236}">
                <a16:creationId xmlns:a16="http://schemas.microsoft.com/office/drawing/2014/main" id="{9FA6A1D4-1F96-497B-C34D-D1F2236E9988}"/>
              </a:ext>
            </a:extLst>
          </p:cNvPr>
          <p:cNvSpPr>
            <a:spLocks noChangeShapeType="1"/>
          </p:cNvSpPr>
          <p:nvPr/>
        </p:nvSpPr>
        <p:spPr bwMode="auto">
          <a:xfrm>
            <a:off x="5791200" y="4530725"/>
            <a:ext cx="609600" cy="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32" name="Line 22">
            <a:extLst>
              <a:ext uri="{FF2B5EF4-FFF2-40B4-BE49-F238E27FC236}">
                <a16:creationId xmlns:a16="http://schemas.microsoft.com/office/drawing/2014/main" id="{DF392EC3-3202-2F10-29E9-81690E55AD8E}"/>
              </a:ext>
            </a:extLst>
          </p:cNvPr>
          <p:cNvSpPr>
            <a:spLocks noChangeShapeType="1"/>
          </p:cNvSpPr>
          <p:nvPr/>
        </p:nvSpPr>
        <p:spPr bwMode="auto">
          <a:xfrm>
            <a:off x="2525713" y="6283325"/>
            <a:ext cx="4800600" cy="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33" name="Text Box 23">
            <a:extLst>
              <a:ext uri="{FF2B5EF4-FFF2-40B4-BE49-F238E27FC236}">
                <a16:creationId xmlns:a16="http://schemas.microsoft.com/office/drawing/2014/main" id="{02A21353-1D9D-05F8-CA4C-C89FDBB6ED8E}"/>
              </a:ext>
            </a:extLst>
          </p:cNvPr>
          <p:cNvSpPr txBox="1">
            <a:spLocks noChangeArrowheads="1"/>
          </p:cNvSpPr>
          <p:nvPr/>
        </p:nvSpPr>
        <p:spPr bwMode="auto">
          <a:xfrm>
            <a:off x="304800" y="2244725"/>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Times New Roman" panose="02020603050405020304" pitchFamily="18" charset="0"/>
              </a:rPr>
              <a:t>Xenobiotico</a:t>
            </a:r>
          </a:p>
        </p:txBody>
      </p:sp>
      <p:sp>
        <p:nvSpPr>
          <p:cNvPr id="64534" name="Text Box 24">
            <a:extLst>
              <a:ext uri="{FF2B5EF4-FFF2-40B4-BE49-F238E27FC236}">
                <a16:creationId xmlns:a16="http://schemas.microsoft.com/office/drawing/2014/main" id="{3BBC1434-ABBF-9897-7806-88F4CC29374B}"/>
              </a:ext>
            </a:extLst>
          </p:cNvPr>
          <p:cNvSpPr txBox="1">
            <a:spLocks noChangeArrowheads="1"/>
          </p:cNvSpPr>
          <p:nvPr/>
        </p:nvSpPr>
        <p:spPr bwMode="auto">
          <a:xfrm>
            <a:off x="6324600" y="1828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400">
                <a:latin typeface="Times New Roman" panose="02020603050405020304" pitchFamily="18" charset="0"/>
              </a:rPr>
              <a:t>   </a:t>
            </a:r>
            <a:r>
              <a:rPr lang="it-IT" altLang="it-IT" sz="2400" b="1">
                <a:latin typeface="Times New Roman" panose="02020603050405020304" pitchFamily="18" charset="0"/>
              </a:rPr>
              <a:t>Coniugato</a:t>
            </a:r>
          </a:p>
        </p:txBody>
      </p:sp>
      <p:sp>
        <p:nvSpPr>
          <p:cNvPr id="64535" name="Line 25">
            <a:extLst>
              <a:ext uri="{FF2B5EF4-FFF2-40B4-BE49-F238E27FC236}">
                <a16:creationId xmlns:a16="http://schemas.microsoft.com/office/drawing/2014/main" id="{1F77C4D2-D97E-69E9-5591-AD660DCB9726}"/>
              </a:ext>
            </a:extLst>
          </p:cNvPr>
          <p:cNvSpPr>
            <a:spLocks noChangeShapeType="1"/>
          </p:cNvSpPr>
          <p:nvPr/>
        </p:nvSpPr>
        <p:spPr bwMode="auto">
          <a:xfrm>
            <a:off x="2133600" y="2473325"/>
            <a:ext cx="42672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36" name="Line 26">
            <a:extLst>
              <a:ext uri="{FF2B5EF4-FFF2-40B4-BE49-F238E27FC236}">
                <a16:creationId xmlns:a16="http://schemas.microsoft.com/office/drawing/2014/main" id="{C314A924-8B0E-6593-2E75-93D54F9AEE64}"/>
              </a:ext>
            </a:extLst>
          </p:cNvPr>
          <p:cNvSpPr>
            <a:spLocks noChangeShapeType="1"/>
          </p:cNvSpPr>
          <p:nvPr/>
        </p:nvSpPr>
        <p:spPr bwMode="auto">
          <a:xfrm>
            <a:off x="8001000" y="2320925"/>
            <a:ext cx="0" cy="34290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64537" name="Text Box 27">
            <a:extLst>
              <a:ext uri="{FF2B5EF4-FFF2-40B4-BE49-F238E27FC236}">
                <a16:creationId xmlns:a16="http://schemas.microsoft.com/office/drawing/2014/main" id="{33DBC131-CB67-1AD4-FDF1-49C1F5C430ED}"/>
              </a:ext>
            </a:extLst>
          </p:cNvPr>
          <p:cNvSpPr txBox="1">
            <a:spLocks noChangeArrowheads="1"/>
          </p:cNvSpPr>
          <p:nvPr/>
        </p:nvSpPr>
        <p:spPr bwMode="auto">
          <a:xfrm>
            <a:off x="3733800" y="1787525"/>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Times New Roman" panose="02020603050405020304" pitchFamily="18" charset="0"/>
              </a:rPr>
              <a:t>Fase I</a:t>
            </a:r>
          </a:p>
        </p:txBody>
      </p:sp>
      <p:sp>
        <p:nvSpPr>
          <p:cNvPr id="64538" name="Text Box 28">
            <a:extLst>
              <a:ext uri="{FF2B5EF4-FFF2-40B4-BE49-F238E27FC236}">
                <a16:creationId xmlns:a16="http://schemas.microsoft.com/office/drawing/2014/main" id="{D8B2C9A1-8C8B-7708-6CB9-D474DD60B7FE}"/>
              </a:ext>
            </a:extLst>
          </p:cNvPr>
          <p:cNvSpPr txBox="1">
            <a:spLocks noChangeArrowheads="1"/>
          </p:cNvSpPr>
          <p:nvPr/>
        </p:nvSpPr>
        <p:spPr bwMode="auto">
          <a:xfrm>
            <a:off x="6445250" y="1787525"/>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Times New Roman" panose="02020603050405020304" pitchFamily="18" charset="0"/>
              </a:rPr>
              <a:t>Fase II</a:t>
            </a:r>
          </a:p>
        </p:txBody>
      </p:sp>
      <p:sp>
        <p:nvSpPr>
          <p:cNvPr id="64539" name="Text Box 29">
            <a:extLst>
              <a:ext uri="{FF2B5EF4-FFF2-40B4-BE49-F238E27FC236}">
                <a16:creationId xmlns:a16="http://schemas.microsoft.com/office/drawing/2014/main" id="{9EF0865F-F594-E4F3-A405-40FC149E6627}"/>
              </a:ext>
            </a:extLst>
          </p:cNvPr>
          <p:cNvSpPr txBox="1">
            <a:spLocks noChangeArrowheads="1"/>
          </p:cNvSpPr>
          <p:nvPr/>
        </p:nvSpPr>
        <p:spPr bwMode="auto">
          <a:xfrm>
            <a:off x="8518525" y="1352550"/>
            <a:ext cx="4746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Times New Roman" panose="02020603050405020304" pitchFamily="18" charset="0"/>
              </a:rPr>
              <a:t>E</a:t>
            </a:r>
          </a:p>
          <a:p>
            <a:pPr eaLnBrk="1" hangingPunct="1">
              <a:buClrTx/>
              <a:buSzTx/>
              <a:buFontTx/>
              <a:buNone/>
            </a:pPr>
            <a:r>
              <a:rPr lang="it-IT" altLang="it-IT" sz="2400" b="1">
                <a:solidFill>
                  <a:srgbClr val="FFFF00"/>
                </a:solidFill>
                <a:latin typeface="Times New Roman" panose="02020603050405020304" pitchFamily="18" charset="0"/>
              </a:rPr>
              <a:t>L</a:t>
            </a:r>
          </a:p>
          <a:p>
            <a:pPr eaLnBrk="1" hangingPunct="1">
              <a:buClrTx/>
              <a:buSzTx/>
              <a:buFontTx/>
              <a:buNone/>
            </a:pPr>
            <a:r>
              <a:rPr lang="it-IT" altLang="it-IT" sz="2400" b="1">
                <a:solidFill>
                  <a:srgbClr val="FFFF00"/>
                </a:solidFill>
                <a:latin typeface="Times New Roman" panose="02020603050405020304" pitchFamily="18" charset="0"/>
              </a:rPr>
              <a:t>I</a:t>
            </a:r>
          </a:p>
          <a:p>
            <a:pPr eaLnBrk="1" hangingPunct="1">
              <a:buClrTx/>
              <a:buSzTx/>
              <a:buFontTx/>
              <a:buNone/>
            </a:pPr>
            <a:r>
              <a:rPr lang="it-IT" altLang="it-IT" sz="2400" b="1">
                <a:solidFill>
                  <a:srgbClr val="FFFF00"/>
                </a:solidFill>
                <a:latin typeface="Times New Roman" panose="02020603050405020304" pitchFamily="18" charset="0"/>
              </a:rPr>
              <a:t>M</a:t>
            </a:r>
          </a:p>
          <a:p>
            <a:pPr eaLnBrk="1" hangingPunct="1">
              <a:buClrTx/>
              <a:buSzTx/>
              <a:buFontTx/>
              <a:buNone/>
            </a:pPr>
            <a:r>
              <a:rPr lang="it-IT" altLang="it-IT" sz="2400" b="1">
                <a:solidFill>
                  <a:srgbClr val="FFFF00"/>
                </a:solidFill>
                <a:latin typeface="Times New Roman" panose="02020603050405020304" pitchFamily="18" charset="0"/>
              </a:rPr>
              <a:t>I</a:t>
            </a:r>
          </a:p>
          <a:p>
            <a:pPr eaLnBrk="1" hangingPunct="1">
              <a:buClrTx/>
              <a:buSzTx/>
              <a:buFontTx/>
              <a:buNone/>
            </a:pPr>
            <a:r>
              <a:rPr lang="it-IT" altLang="it-IT" sz="2400" b="1">
                <a:solidFill>
                  <a:srgbClr val="FFFF00"/>
                </a:solidFill>
                <a:latin typeface="Times New Roman" panose="02020603050405020304" pitchFamily="18" charset="0"/>
              </a:rPr>
              <a:t>N</a:t>
            </a:r>
          </a:p>
          <a:p>
            <a:pPr eaLnBrk="1" hangingPunct="1">
              <a:buClrTx/>
              <a:buSzTx/>
              <a:buFontTx/>
              <a:buNone/>
            </a:pPr>
            <a:r>
              <a:rPr lang="it-IT" altLang="it-IT" sz="2400" b="1">
                <a:solidFill>
                  <a:srgbClr val="FFFF00"/>
                </a:solidFill>
                <a:latin typeface="Times New Roman" panose="02020603050405020304" pitchFamily="18" charset="0"/>
              </a:rPr>
              <a:t>A</a:t>
            </a:r>
          </a:p>
          <a:p>
            <a:pPr eaLnBrk="1" hangingPunct="1">
              <a:buClrTx/>
              <a:buSzTx/>
              <a:buFontTx/>
              <a:buNone/>
            </a:pPr>
            <a:r>
              <a:rPr lang="it-IT" altLang="it-IT" sz="2400" b="1">
                <a:solidFill>
                  <a:srgbClr val="FFFF00"/>
                </a:solidFill>
                <a:latin typeface="Times New Roman" panose="02020603050405020304" pitchFamily="18" charset="0"/>
              </a:rPr>
              <a:t>Z</a:t>
            </a:r>
          </a:p>
          <a:p>
            <a:pPr eaLnBrk="1" hangingPunct="1">
              <a:buClrTx/>
              <a:buSzTx/>
              <a:buFontTx/>
              <a:buNone/>
            </a:pPr>
            <a:r>
              <a:rPr lang="it-IT" altLang="it-IT" sz="2400" b="1">
                <a:solidFill>
                  <a:srgbClr val="FFFF00"/>
                </a:solidFill>
                <a:latin typeface="Times New Roman" panose="02020603050405020304" pitchFamily="18" charset="0"/>
              </a:rPr>
              <a:t>I</a:t>
            </a:r>
          </a:p>
          <a:p>
            <a:pPr eaLnBrk="1" hangingPunct="1">
              <a:buClrTx/>
              <a:buSzTx/>
              <a:buFontTx/>
              <a:buNone/>
            </a:pPr>
            <a:r>
              <a:rPr lang="it-IT" altLang="it-IT" sz="2400" b="1">
                <a:solidFill>
                  <a:srgbClr val="FFFF00"/>
                </a:solidFill>
                <a:latin typeface="Times New Roman" panose="02020603050405020304" pitchFamily="18" charset="0"/>
              </a:rPr>
              <a:t>O</a:t>
            </a:r>
          </a:p>
          <a:p>
            <a:pPr eaLnBrk="1" hangingPunct="1">
              <a:buClrTx/>
              <a:buSzTx/>
              <a:buFontTx/>
              <a:buNone/>
            </a:pPr>
            <a:r>
              <a:rPr lang="it-IT" altLang="it-IT" sz="2400" b="1">
                <a:solidFill>
                  <a:srgbClr val="FFFF00"/>
                </a:solidFill>
                <a:latin typeface="Times New Roman" panose="02020603050405020304" pitchFamily="18" charset="0"/>
              </a:rPr>
              <a:t>N</a:t>
            </a:r>
          </a:p>
          <a:p>
            <a:pPr eaLnBrk="1" hangingPunct="1">
              <a:buClrTx/>
              <a:buSzTx/>
              <a:buFontTx/>
              <a:buNone/>
            </a:pPr>
            <a:r>
              <a:rPr lang="it-IT" altLang="it-IT" sz="2400" b="1">
                <a:solidFill>
                  <a:srgbClr val="FFFF00"/>
                </a:solidFill>
                <a:latin typeface="Times New Roman" panose="02020603050405020304" pitchFamily="18" charset="0"/>
              </a:rPr>
              <a:t>E</a:t>
            </a:r>
          </a:p>
        </p:txBody>
      </p:sp>
      <p:sp>
        <p:nvSpPr>
          <p:cNvPr id="64540" name="Line 30">
            <a:extLst>
              <a:ext uri="{FF2B5EF4-FFF2-40B4-BE49-F238E27FC236}">
                <a16:creationId xmlns:a16="http://schemas.microsoft.com/office/drawing/2014/main" id="{A81390B9-D3F1-3BF8-DEE9-E33997A450F6}"/>
              </a:ext>
            </a:extLst>
          </p:cNvPr>
          <p:cNvSpPr>
            <a:spLocks noChangeShapeType="1"/>
          </p:cNvSpPr>
          <p:nvPr/>
        </p:nvSpPr>
        <p:spPr bwMode="auto">
          <a:xfrm>
            <a:off x="7772400" y="4562475"/>
            <a:ext cx="609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41" name="Line 31">
            <a:extLst>
              <a:ext uri="{FF2B5EF4-FFF2-40B4-BE49-F238E27FC236}">
                <a16:creationId xmlns:a16="http://schemas.microsoft.com/office/drawing/2014/main" id="{9471A38B-8F5E-7D80-C3B3-81C1D3793A54}"/>
              </a:ext>
            </a:extLst>
          </p:cNvPr>
          <p:cNvSpPr>
            <a:spLocks noChangeShapeType="1"/>
          </p:cNvSpPr>
          <p:nvPr/>
        </p:nvSpPr>
        <p:spPr bwMode="auto">
          <a:xfrm>
            <a:off x="7848600" y="3921125"/>
            <a:ext cx="609600" cy="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42" name="Line 32">
            <a:extLst>
              <a:ext uri="{FF2B5EF4-FFF2-40B4-BE49-F238E27FC236}">
                <a16:creationId xmlns:a16="http://schemas.microsoft.com/office/drawing/2014/main" id="{DB5A1D28-5E98-4C90-86C4-3551AAD1BBC8}"/>
              </a:ext>
            </a:extLst>
          </p:cNvPr>
          <p:cNvSpPr>
            <a:spLocks noChangeShapeType="1"/>
          </p:cNvSpPr>
          <p:nvPr/>
        </p:nvSpPr>
        <p:spPr bwMode="auto">
          <a:xfrm>
            <a:off x="7848600" y="2473325"/>
            <a:ext cx="609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C51A585-D803-948E-17C2-97802015B017}"/>
              </a:ext>
            </a:extLst>
          </p:cNvPr>
          <p:cNvSpPr txBox="1">
            <a:spLocks noChangeArrowheads="1"/>
          </p:cNvSpPr>
          <p:nvPr/>
        </p:nvSpPr>
        <p:spPr bwMode="auto">
          <a:xfrm>
            <a:off x="107504" y="908720"/>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3000" b="1" dirty="0">
                <a:solidFill>
                  <a:srgbClr val="FFFF00"/>
                </a:solidFill>
                <a:latin typeface="Arial" panose="020B0604020202020204" pitchFamily="34" charset="0"/>
                <a:cs typeface="Arial" panose="020B0604020202020204" pitchFamily="34" charset="0"/>
              </a:rPr>
              <a:t>Reazioni di fase I o di funzionalizzazione</a:t>
            </a:r>
          </a:p>
        </p:txBody>
      </p:sp>
      <p:sp>
        <p:nvSpPr>
          <p:cNvPr id="28675" name="Rectangle 3">
            <a:extLst>
              <a:ext uri="{FF2B5EF4-FFF2-40B4-BE49-F238E27FC236}">
                <a16:creationId xmlns:a16="http://schemas.microsoft.com/office/drawing/2014/main" id="{43C94A3C-B6CB-0C98-296C-F4C026B44B3E}"/>
              </a:ext>
            </a:extLst>
          </p:cNvPr>
          <p:cNvSpPr txBox="1">
            <a:spLocks noChangeArrowheads="1"/>
          </p:cNvSpPr>
          <p:nvPr/>
        </p:nvSpPr>
        <p:spPr bwMode="auto">
          <a:xfrm>
            <a:off x="251520" y="2060848"/>
            <a:ext cx="8353536" cy="4339650"/>
          </a:xfrm>
          <a:prstGeom prst="rect">
            <a:avLst/>
          </a:prstGeom>
          <a:noFill/>
          <a:ln w="9525">
            <a:solidFill>
              <a:schemeClr val="tx1"/>
            </a:solidFill>
            <a:miter lim="800000"/>
            <a:headEnd/>
            <a:tailEnd/>
          </a:ln>
        </p:spPr>
        <p:txBody>
          <a:bodyPr wrap="square">
            <a:spAutoFit/>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buFontTx/>
              <a:buChar char="•"/>
              <a:defRPr/>
            </a:pPr>
            <a:r>
              <a:rPr lang="it-IT" altLang="it-IT" sz="2000" dirty="0">
                <a:latin typeface="Arial" panose="020B0604020202020204" pitchFamily="34" charset="0"/>
                <a:cs typeface="Arial" panose="020B0604020202020204" pitchFamily="34" charset="0"/>
              </a:rPr>
              <a:t>Ad es. reazioni di idrolisi, riduzione, </a:t>
            </a:r>
            <a:r>
              <a:rPr lang="it-IT" altLang="it-IT" sz="2000" b="1" dirty="0">
                <a:latin typeface="Arial" panose="020B0604020202020204" pitchFamily="34" charset="0"/>
                <a:cs typeface="Arial" panose="020B0604020202020204" pitchFamily="34" charset="0"/>
              </a:rPr>
              <a:t>ossidazione.</a:t>
            </a:r>
            <a:endParaRPr lang="it-IT" altLang="it-IT" sz="2000" dirty="0">
              <a:latin typeface="Arial" panose="020B0604020202020204" pitchFamily="34" charset="0"/>
              <a:cs typeface="Arial" panose="020B0604020202020204" pitchFamily="34" charset="0"/>
            </a:endParaRPr>
          </a:p>
          <a:p>
            <a:pPr eaLnBrk="1" hangingPunct="1">
              <a:spcBef>
                <a:spcPct val="20000"/>
              </a:spcBef>
              <a:buFontTx/>
              <a:buChar char="•"/>
              <a:defRPr/>
            </a:pPr>
            <a:r>
              <a:rPr lang="it-IT" altLang="it-IT" sz="2000" dirty="0">
                <a:latin typeface="Arial" panose="020B0604020202020204" pitchFamily="34" charset="0"/>
                <a:cs typeface="Arial" panose="020B0604020202020204" pitchFamily="34" charset="0"/>
              </a:rPr>
              <a:t>Portano in genere all’introduzione o smascheramento di un gruppo nucleofilo (-OH, -NH</a:t>
            </a:r>
            <a:r>
              <a:rPr lang="it-IT" altLang="it-IT" sz="2000" baseline="-25000" dirty="0">
                <a:latin typeface="Arial" panose="020B0604020202020204" pitchFamily="34" charset="0"/>
                <a:cs typeface="Arial" panose="020B0604020202020204" pitchFamily="34" charset="0"/>
              </a:rPr>
              <a:t>2</a:t>
            </a:r>
            <a:r>
              <a:rPr lang="it-IT" altLang="it-IT" sz="2000" dirty="0">
                <a:latin typeface="Arial" panose="020B0604020202020204" pitchFamily="34" charset="0"/>
                <a:cs typeface="Arial" panose="020B0604020202020204" pitchFamily="34" charset="0"/>
              </a:rPr>
              <a:t>, -SH, -COOH). </a:t>
            </a:r>
          </a:p>
          <a:p>
            <a:pPr eaLnBrk="1" hangingPunct="1">
              <a:spcBef>
                <a:spcPct val="20000"/>
              </a:spcBef>
              <a:buFontTx/>
              <a:buChar char="•"/>
              <a:defRPr/>
            </a:pPr>
            <a:r>
              <a:rPr lang="it-IT" altLang="it-IT" sz="2000" dirty="0">
                <a:latin typeface="Arial" panose="020B0604020202020204" pitchFamily="34" charset="0"/>
                <a:cs typeface="Arial" panose="020B0604020202020204" pitchFamily="34" charset="0"/>
              </a:rPr>
              <a:t>Ciò causa solo un modesto aumento dell’idrofilia. Tuttavia, il gruppo funzionale nucleofilo fornisce un punto di attacco per le reazioni di fase II.</a:t>
            </a:r>
          </a:p>
          <a:p>
            <a:pPr eaLnBrk="1" hangingPunct="1">
              <a:spcBef>
                <a:spcPct val="20000"/>
              </a:spcBef>
              <a:buFontTx/>
              <a:buChar char="•"/>
              <a:defRPr/>
            </a:pPr>
            <a:r>
              <a:rPr lang="it-IT" altLang="it-IT" sz="2000" dirty="0">
                <a:latin typeface="Arial" panose="020B0604020202020204" pitchFamily="34" charset="0"/>
                <a:cs typeface="Arial" panose="020B0604020202020204" pitchFamily="34" charset="0"/>
              </a:rPr>
              <a:t>Le reazioni di fase I determinano </a:t>
            </a:r>
            <a:r>
              <a:rPr lang="it-IT" altLang="it-IT" sz="2000" b="1" dirty="0">
                <a:latin typeface="Arial" panose="020B0604020202020204" pitchFamily="34" charset="0"/>
                <a:cs typeface="Arial" panose="020B0604020202020204" pitchFamily="34" charset="0"/>
              </a:rPr>
              <a:t>in genere</a:t>
            </a:r>
            <a:r>
              <a:rPr lang="it-IT" altLang="it-IT" sz="2000" dirty="0">
                <a:latin typeface="Arial" panose="020B0604020202020204" pitchFamily="34" charset="0"/>
                <a:cs typeface="Arial" panose="020B0604020202020204" pitchFamily="34" charset="0"/>
              </a:rPr>
              <a:t> perdita dell’attività tossica (modificazione della struttura chimica e della capacità di interagire con il recettore). In alcuni casi, tuttavia, i prodotti delle reazioni di fase I sono bioattivi. Ad es. vengono chiamati pro-farmaci composti che sono attivati dalle reazioni di fase I.</a:t>
            </a:r>
          </a:p>
          <a:p>
            <a:pPr eaLnBrk="1" hangingPunct="1">
              <a:spcBef>
                <a:spcPct val="20000"/>
              </a:spcBef>
              <a:buFontTx/>
              <a:buChar char="•"/>
              <a:defRPr/>
            </a:pPr>
            <a:r>
              <a:rPr lang="it-IT" altLang="it-IT" sz="2000" dirty="0">
                <a:latin typeface="Arial" panose="020B0604020202020204" pitchFamily="34" charset="0"/>
                <a:cs typeface="Arial" panose="020B0604020202020204" pitchFamily="34" charset="0"/>
              </a:rPr>
              <a:t>Nelle reazioni di fase I, soprattutto le reazioni di ossidazione, si possono formare metaboliti tossici.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a:extLst>
              <a:ext uri="{FF2B5EF4-FFF2-40B4-BE49-F238E27FC236}">
                <a16:creationId xmlns:a16="http://schemas.microsoft.com/office/drawing/2014/main" id="{E6600CB0-0514-C475-4DDB-64D05FCE4311}"/>
              </a:ext>
            </a:extLst>
          </p:cNvPr>
          <p:cNvSpPr>
            <a:spLocks noGrp="1" noChangeArrowheads="1"/>
          </p:cNvSpPr>
          <p:nvPr>
            <p:ph idx="1"/>
          </p:nvPr>
        </p:nvSpPr>
        <p:spPr>
          <a:xfrm>
            <a:off x="179512" y="2420888"/>
            <a:ext cx="8568952" cy="3129062"/>
          </a:xfrm>
          <a:noFill/>
          <a:ln>
            <a:solidFill>
              <a:schemeClr val="tx1"/>
            </a:solidFill>
            <a:miter lim="800000"/>
            <a:headEnd/>
            <a:tailEnd/>
          </a:ln>
        </p:spPr>
        <p:txBody>
          <a:bodyPr wrap="square">
            <a:spAutoFit/>
          </a:bodyPr>
          <a:lstStyle/>
          <a:p>
            <a:pPr eaLnBrk="1" hangingPunct="1">
              <a:buFontTx/>
              <a:buNone/>
            </a:pPr>
            <a:r>
              <a:rPr lang="it-IT" altLang="it-IT" sz="3000" dirty="0">
                <a:latin typeface="Arial" panose="020B0604020202020204" pitchFamily="34" charset="0"/>
                <a:cs typeface="Arial" panose="020B0604020202020204" pitchFamily="34" charset="0"/>
              </a:rPr>
              <a:t> Molti xenobiotici (dotati o meno di attività propria) sono trasformati in composti potenzialmente tossici dal metabolismo </a:t>
            </a:r>
            <a:r>
              <a:rPr lang="it-IT" altLang="it-IT" sz="3000" dirty="0">
                <a:latin typeface="Arial" panose="020B0604020202020204" pitchFamily="34" charset="0"/>
                <a:cs typeface="Arial" panose="020B0604020202020204" pitchFamily="34" charset="0"/>
                <a:sym typeface="Symbol" pitchFamily="2" charset="2"/>
              </a:rPr>
              <a:t> </a:t>
            </a:r>
            <a:r>
              <a:rPr lang="it-IT" altLang="it-IT" sz="3000" b="1" dirty="0" err="1">
                <a:latin typeface="Arial" panose="020B0604020202020204" pitchFamily="34" charset="0"/>
                <a:cs typeface="Arial" panose="020B0604020202020204" pitchFamily="34" charset="0"/>
              </a:rPr>
              <a:t>bioattivazione</a:t>
            </a:r>
            <a:r>
              <a:rPr lang="it-IT" altLang="it-IT" sz="3000" dirty="0">
                <a:latin typeface="Arial" panose="020B0604020202020204" pitchFamily="34" charset="0"/>
                <a:cs typeface="Arial" panose="020B0604020202020204" pitchFamily="34" charset="0"/>
              </a:rPr>
              <a:t>; es.: benzene, IPA, idrocarburi alogenati, aflatossine.</a:t>
            </a:r>
          </a:p>
          <a:p>
            <a:pPr eaLnBrk="1" hangingPunct="1"/>
            <a:r>
              <a:rPr lang="it-IT" altLang="it-IT" sz="3000" dirty="0">
                <a:latin typeface="Arial" panose="020B0604020202020204" pitchFamily="34" charset="0"/>
                <a:cs typeface="Arial" panose="020B0604020202020204" pitchFamily="34" charset="0"/>
              </a:rPr>
              <a:t>I metaboliti tossici possono essere ulteriormente metabolizzati, con formazione di composti non tossici (detossificazione)</a:t>
            </a:r>
          </a:p>
        </p:txBody>
      </p:sp>
      <p:sp>
        <p:nvSpPr>
          <p:cNvPr id="2" name="CasellaDiTesto 1">
            <a:extLst>
              <a:ext uri="{FF2B5EF4-FFF2-40B4-BE49-F238E27FC236}">
                <a16:creationId xmlns:a16="http://schemas.microsoft.com/office/drawing/2014/main" id="{CA751757-36EB-B420-91BA-0B283A059CD3}"/>
              </a:ext>
            </a:extLst>
          </p:cNvPr>
          <p:cNvSpPr txBox="1"/>
          <p:nvPr/>
        </p:nvSpPr>
        <p:spPr>
          <a:xfrm>
            <a:off x="203711" y="836712"/>
            <a:ext cx="3661580" cy="707886"/>
          </a:xfrm>
          <a:prstGeom prst="rect">
            <a:avLst/>
          </a:prstGeom>
          <a:noFill/>
        </p:spPr>
        <p:txBody>
          <a:bodyPr wrap="none" rtlCol="0">
            <a:spAutoFit/>
          </a:bodyPr>
          <a:lstStyle/>
          <a:p>
            <a:r>
              <a:rPr lang="it-IT" altLang="it-IT" sz="4000" b="1" dirty="0" err="1">
                <a:solidFill>
                  <a:srgbClr val="FFFF00"/>
                </a:solidFill>
                <a:latin typeface="Arial" panose="020B0604020202020204" pitchFamily="34" charset="0"/>
                <a:cs typeface="Arial" panose="020B0604020202020204" pitchFamily="34" charset="0"/>
              </a:rPr>
              <a:t>Bioattivazione</a:t>
            </a:r>
            <a:endParaRPr lang="it-IT" sz="4000"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B1356C7B-A6F0-DB54-D942-57D06257683E}"/>
              </a:ext>
            </a:extLst>
          </p:cNvPr>
          <p:cNvSpPr>
            <a:spLocks noGrp="1" noChangeArrowheads="1"/>
          </p:cNvSpPr>
          <p:nvPr>
            <p:ph idx="1"/>
          </p:nvPr>
        </p:nvSpPr>
        <p:spPr>
          <a:xfrm>
            <a:off x="467544" y="2852936"/>
            <a:ext cx="8208912" cy="3322961"/>
          </a:xfrm>
          <a:noFill/>
          <a:ln>
            <a:solidFill>
              <a:schemeClr val="tx1"/>
            </a:solidFill>
            <a:miter lim="800000"/>
            <a:headEnd/>
            <a:tailEnd/>
          </a:ln>
        </p:spPr>
        <p:txBody>
          <a:bodyPr wrap="square">
            <a:spAutoFit/>
          </a:bodyPr>
          <a:lstStyle/>
          <a:p>
            <a:pPr eaLnBrk="1" hangingPunct="1"/>
            <a:r>
              <a:rPr lang="it-IT" altLang="it-IT" sz="3200" dirty="0"/>
              <a:t>Il metabolismo degli xenobiotici è estremamente  importante in Tossicologia.</a:t>
            </a:r>
          </a:p>
          <a:p>
            <a:pPr eaLnBrk="1" hangingPunct="1"/>
            <a:r>
              <a:rPr lang="it-IT" altLang="it-IT" sz="3200" dirty="0"/>
              <a:t>Esso può avere sia un effetto protettivo (eliminazione e/o detossificazione dello xenobiotico) sia un effetto dannoso (formazione di metaboliti tossici).</a:t>
            </a:r>
          </a:p>
        </p:txBody>
      </p:sp>
      <p:sp>
        <p:nvSpPr>
          <p:cNvPr id="2" name="Rectangle 2">
            <a:extLst>
              <a:ext uri="{FF2B5EF4-FFF2-40B4-BE49-F238E27FC236}">
                <a16:creationId xmlns:a16="http://schemas.microsoft.com/office/drawing/2014/main" id="{31B2AA97-0032-483B-522C-CE8CC75A6264}"/>
              </a:ext>
            </a:extLst>
          </p:cNvPr>
          <p:cNvSpPr txBox="1">
            <a:spLocks noChangeArrowheads="1"/>
          </p:cNvSpPr>
          <p:nvPr/>
        </p:nvSpPr>
        <p:spPr bwMode="auto">
          <a:xfrm>
            <a:off x="251520" y="908720"/>
            <a:ext cx="7488832" cy="100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buClrTx/>
              <a:buSzTx/>
              <a:buFontTx/>
              <a:buNone/>
            </a:pPr>
            <a:r>
              <a:rPr lang="it-IT" altLang="it-IT" sz="6000" b="1" dirty="0">
                <a:solidFill>
                  <a:srgbClr val="FFFF00"/>
                </a:solidFill>
                <a:latin typeface="Arial" panose="020B0604020202020204" pitchFamily="34" charset="0"/>
                <a:cs typeface="Arial" panose="020B0604020202020204" pitchFamily="34" charset="0"/>
              </a:rPr>
              <a:t>Il metabolismo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E927AA99-FB75-3E78-BD37-4C6CE43AB7D2}"/>
              </a:ext>
            </a:extLst>
          </p:cNvPr>
          <p:cNvSpPr txBox="1">
            <a:spLocks noChangeArrowheads="1"/>
          </p:cNvSpPr>
          <p:nvPr/>
        </p:nvSpPr>
        <p:spPr bwMode="auto">
          <a:xfrm>
            <a:off x="467544" y="95871"/>
            <a:ext cx="720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3600" b="1" dirty="0">
                <a:solidFill>
                  <a:schemeClr val="bg1"/>
                </a:solidFill>
                <a:latin typeface="Times New Roman" panose="02020603050405020304" pitchFamily="18" charset="0"/>
              </a:rPr>
              <a:t>Sostanze tossica</a:t>
            </a:r>
          </a:p>
        </p:txBody>
      </p:sp>
      <p:sp>
        <p:nvSpPr>
          <p:cNvPr id="22530" name="Text Box 3">
            <a:extLst>
              <a:ext uri="{FF2B5EF4-FFF2-40B4-BE49-F238E27FC236}">
                <a16:creationId xmlns:a16="http://schemas.microsoft.com/office/drawing/2014/main" id="{C26AE053-13A5-48BD-119C-BCF94C00167F}"/>
              </a:ext>
            </a:extLst>
          </p:cNvPr>
          <p:cNvSpPr txBox="1">
            <a:spLocks noChangeArrowheads="1"/>
          </p:cNvSpPr>
          <p:nvPr/>
        </p:nvSpPr>
        <p:spPr bwMode="auto">
          <a:xfrm>
            <a:off x="179389" y="808038"/>
            <a:ext cx="756096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it-IT" altLang="it-IT" sz="2600" b="1" dirty="0">
                <a:latin typeface="Times New Roman" panose="02020603050405020304" pitchFamily="18" charset="0"/>
              </a:rPr>
              <a:t>Un tossico è una sostanza chimica che, una volta venuta a contatto con un sistema biologico ad una determinata dose, determina una alterazione dello stato fisiologico.</a:t>
            </a:r>
          </a:p>
        </p:txBody>
      </p:sp>
      <p:sp>
        <p:nvSpPr>
          <p:cNvPr id="22531" name="Text Box 4">
            <a:extLst>
              <a:ext uri="{FF2B5EF4-FFF2-40B4-BE49-F238E27FC236}">
                <a16:creationId xmlns:a16="http://schemas.microsoft.com/office/drawing/2014/main" id="{CB0DEDE4-D91A-0E57-5B2C-90D3FFD14F4C}"/>
              </a:ext>
            </a:extLst>
          </p:cNvPr>
          <p:cNvSpPr txBox="1">
            <a:spLocks noChangeArrowheads="1"/>
          </p:cNvSpPr>
          <p:nvPr/>
        </p:nvSpPr>
        <p:spPr bwMode="auto">
          <a:xfrm>
            <a:off x="1547689" y="2348880"/>
            <a:ext cx="583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3600" b="1" dirty="0">
                <a:solidFill>
                  <a:schemeClr val="bg1"/>
                </a:solidFill>
                <a:latin typeface="Times New Roman" panose="02020603050405020304" pitchFamily="18" charset="0"/>
              </a:rPr>
              <a:t>Intossicazione</a:t>
            </a:r>
          </a:p>
        </p:txBody>
      </p:sp>
      <p:sp>
        <p:nvSpPr>
          <p:cNvPr id="22532" name="Text Box 6">
            <a:extLst>
              <a:ext uri="{FF2B5EF4-FFF2-40B4-BE49-F238E27FC236}">
                <a16:creationId xmlns:a16="http://schemas.microsoft.com/office/drawing/2014/main" id="{52B8BE3A-BE6F-F510-09DD-E10C6E82BFD4}"/>
              </a:ext>
            </a:extLst>
          </p:cNvPr>
          <p:cNvSpPr txBox="1">
            <a:spLocks noChangeArrowheads="1"/>
          </p:cNvSpPr>
          <p:nvPr/>
        </p:nvSpPr>
        <p:spPr bwMode="auto">
          <a:xfrm>
            <a:off x="179388" y="2996936"/>
            <a:ext cx="878509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it-IT" altLang="it-IT" sz="3000" dirty="0">
                <a:latin typeface="Times New Roman" panose="02020603050405020304" pitchFamily="18" charset="0"/>
              </a:rPr>
              <a:t>Per </a:t>
            </a:r>
            <a:r>
              <a:rPr lang="ja-JP" altLang="it-IT" sz="3000">
                <a:latin typeface="Times New Roman" panose="02020603050405020304" pitchFamily="18" charset="0"/>
              </a:rPr>
              <a:t>“</a:t>
            </a:r>
            <a:r>
              <a:rPr lang="it-IT" altLang="ja-JP" sz="3000" dirty="0">
                <a:latin typeface="Times New Roman" panose="02020603050405020304" pitchFamily="18" charset="0"/>
              </a:rPr>
              <a:t>intossicazione</a:t>
            </a:r>
            <a:r>
              <a:rPr lang="ja-JP" altLang="it-IT" sz="3000">
                <a:latin typeface="Times New Roman" panose="02020603050405020304" pitchFamily="18" charset="0"/>
              </a:rPr>
              <a:t>”</a:t>
            </a:r>
            <a:r>
              <a:rPr lang="it-IT" altLang="ja-JP" sz="3000" dirty="0">
                <a:latin typeface="Times New Roman" panose="02020603050405020304" pitchFamily="18" charset="0"/>
              </a:rPr>
              <a:t> s’intende una malattia acuta o cronica che si produce a seguito dell’esposizione dell’organismo ad una sostanza tossica. L</a:t>
            </a:r>
            <a:r>
              <a:rPr lang="it-IT" altLang="it-IT" sz="3000" dirty="0">
                <a:latin typeface="Times New Roman" panose="02020603050405020304" pitchFamily="18" charset="0"/>
              </a:rPr>
              <a:t>’</a:t>
            </a:r>
            <a:r>
              <a:rPr lang="it-IT" altLang="ja-JP" sz="3000" dirty="0">
                <a:latin typeface="Times New Roman" panose="02020603050405020304" pitchFamily="18" charset="0"/>
              </a:rPr>
              <a:t>intossicazione è un fenomeno complesso ed è il risultato di processi che riguardano la sostanza, l’organismo e l’interazione tra sostanza ed organismo per la cui comprensione è necessario conoscere la chimica, la biochimica, la biologia, la fisiologia.</a:t>
            </a:r>
          </a:p>
          <a:p>
            <a:pPr algn="just" eaLnBrk="1" hangingPunct="1">
              <a:buClrTx/>
              <a:buSzTx/>
              <a:buFontTx/>
              <a:buNone/>
            </a:pPr>
            <a:endParaRPr lang="it-IT" altLang="it-IT" sz="3000" dirty="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EBE0E470-B809-6A0C-8417-8E6F562B37D0}"/>
              </a:ext>
            </a:extLst>
          </p:cNvPr>
          <p:cNvSpPr txBox="1">
            <a:spLocks noChangeArrowheads="1"/>
          </p:cNvSpPr>
          <p:nvPr/>
        </p:nvSpPr>
        <p:spPr bwMode="auto">
          <a:xfrm>
            <a:off x="395536" y="2852936"/>
            <a:ext cx="7920038" cy="1938992"/>
          </a:xfrm>
          <a:prstGeom prst="rect">
            <a:avLst/>
          </a:prstGeom>
          <a:noFill/>
          <a:ln>
            <a:noFill/>
          </a:ln>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defRPr/>
            </a:pPr>
            <a:r>
              <a:rPr lang="it-IT" altLang="it-IT" sz="3000" b="1" dirty="0">
                <a:latin typeface="Times New Roman" pitchFamily="18" charset="0"/>
              </a:rPr>
              <a:t>La detossificazione esprime il concetto di </a:t>
            </a:r>
            <a:r>
              <a:rPr lang="it-IT" altLang="it-IT" sz="3000" b="1" u="sng" dirty="0">
                <a:latin typeface="Times New Roman" pitchFamily="18" charset="0"/>
              </a:rPr>
              <a:t>difesa endogena</a:t>
            </a:r>
            <a:r>
              <a:rPr lang="it-IT" altLang="it-IT" sz="3000" b="1" dirty="0">
                <a:latin typeface="Times New Roman" pitchFamily="18" charset="0"/>
              </a:rPr>
              <a:t>  sia verso  gli xenobiotici sia verso i farmaci (la stragrande maggioranza </a:t>
            </a:r>
            <a:r>
              <a:rPr lang="it-IT" altLang="it-IT" sz="3000" b="1" dirty="0" err="1">
                <a:latin typeface="Times New Roman" pitchFamily="18" charset="0"/>
              </a:rPr>
              <a:t>xenobioti</a:t>
            </a:r>
            <a:r>
              <a:rPr lang="it-IT" altLang="it-IT" sz="3000" b="1" dirty="0">
                <a:latin typeface="Times New Roman" pitchFamily="18" charset="0"/>
              </a:rPr>
              <a:t>)</a:t>
            </a:r>
          </a:p>
          <a:p>
            <a:pPr eaLnBrk="1" hangingPunct="1">
              <a:spcBef>
                <a:spcPct val="0"/>
              </a:spcBef>
              <a:buClrTx/>
              <a:buSzTx/>
              <a:buFontTx/>
              <a:buNone/>
              <a:defRPr/>
            </a:pPr>
            <a:endParaRPr lang="it-IT" altLang="it-IT" sz="3000" b="1" dirty="0">
              <a:latin typeface="Times New Roman" pitchFamily="18" charset="0"/>
            </a:endParaRPr>
          </a:p>
        </p:txBody>
      </p:sp>
      <p:sp>
        <p:nvSpPr>
          <p:cNvPr id="2" name="CasellaDiTesto 1">
            <a:extLst>
              <a:ext uri="{FF2B5EF4-FFF2-40B4-BE49-F238E27FC236}">
                <a16:creationId xmlns:a16="http://schemas.microsoft.com/office/drawing/2014/main" id="{9AE7E967-8D1D-6468-FB37-C122AA72AD19}"/>
              </a:ext>
            </a:extLst>
          </p:cNvPr>
          <p:cNvSpPr txBox="1"/>
          <p:nvPr/>
        </p:nvSpPr>
        <p:spPr>
          <a:xfrm>
            <a:off x="251520" y="908720"/>
            <a:ext cx="7092006" cy="553998"/>
          </a:xfrm>
          <a:prstGeom prst="rect">
            <a:avLst/>
          </a:prstGeom>
          <a:noFill/>
        </p:spPr>
        <p:txBody>
          <a:bodyPr wrap="none" rtlCol="0">
            <a:spAutoFit/>
          </a:bodyPr>
          <a:lstStyle/>
          <a:p>
            <a:r>
              <a:rPr lang="it-IT" altLang="it-IT" sz="3000" b="1" dirty="0">
                <a:solidFill>
                  <a:srgbClr val="FFFF00"/>
                </a:solidFill>
                <a:latin typeface="Arial" panose="020B0604020202020204" pitchFamily="34" charset="0"/>
                <a:cs typeface="Arial" panose="020B0604020202020204" pitchFamily="34" charset="0"/>
              </a:rPr>
              <a:t>Metabolizzazione e/o detossificazione</a:t>
            </a:r>
            <a:endParaRPr lang="it-IT" sz="3000" b="1"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44" name="Group 20">
            <a:extLst>
              <a:ext uri="{FF2B5EF4-FFF2-40B4-BE49-F238E27FC236}">
                <a16:creationId xmlns:a16="http://schemas.microsoft.com/office/drawing/2014/main" id="{0AFA2506-6B4D-F476-305B-00390E0D01F6}"/>
              </a:ext>
            </a:extLst>
          </p:cNvPr>
          <p:cNvGraphicFramePr>
            <a:graphicFrameLocks noGrp="1"/>
          </p:cNvGraphicFramePr>
          <p:nvPr>
            <p:extLst>
              <p:ext uri="{D42A27DB-BD31-4B8C-83A1-F6EECF244321}">
                <p14:modId xmlns:p14="http://schemas.microsoft.com/office/powerpoint/2010/main" val="1575025135"/>
              </p:ext>
            </p:extLst>
          </p:nvPr>
        </p:nvGraphicFramePr>
        <p:xfrm>
          <a:off x="447675" y="1302272"/>
          <a:ext cx="7148661" cy="5517324"/>
        </p:xfrm>
        <a:graphic>
          <a:graphicData uri="http://schemas.openxmlformats.org/drawingml/2006/table">
            <a:tbl>
              <a:tblPr/>
              <a:tblGrid>
                <a:gridCol w="2396133">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6039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dirty="0">
                          <a:ln>
                            <a:noFill/>
                          </a:ln>
                          <a:solidFill>
                            <a:srgbClr val="FFFF00"/>
                          </a:solidFill>
                          <a:effectLst/>
                          <a:latin typeface="Arial Black" pitchFamily="34" charset="0"/>
                        </a:rPr>
                        <a:t>Tipi di reazioni</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dirty="0">
                          <a:ln>
                            <a:noFill/>
                          </a:ln>
                          <a:solidFill>
                            <a:srgbClr val="FFFF00"/>
                          </a:solidFill>
                          <a:effectLst/>
                          <a:latin typeface="Arial Black" pitchFamily="34" charset="0"/>
                        </a:rPr>
                        <a:t>Enzima</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515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rgbClr val="FFFF00"/>
                          </a:solidFill>
                          <a:effectLst/>
                          <a:latin typeface="Arial Black" pitchFamily="34" charset="0"/>
                        </a:rPr>
                        <a:t>Fase  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Ossidazione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6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6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Riduzione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6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6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Idrolisi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600" b="0" i="0" u="none" strike="noStrike" cap="none" normalizeH="0" baseline="0" dirty="0">
                        <a:ln>
                          <a:noFill/>
                        </a:ln>
                        <a:solidFill>
                          <a:srgbClr val="FF0000"/>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rgbClr val="FFFF00"/>
                          </a:solidFill>
                          <a:effectLst/>
                          <a:latin typeface="Arial Black" pitchFamily="34" charset="0"/>
                        </a:rPr>
                        <a:t>Fase 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Coniugazione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Citocromo P450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Alcol deidrogenasi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Aldeide deidrogenasi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err="1">
                          <a:ln>
                            <a:noFill/>
                          </a:ln>
                          <a:solidFill>
                            <a:schemeClr val="tx1"/>
                          </a:solidFill>
                          <a:effectLst/>
                          <a:latin typeface="Arial Black" pitchFamily="34" charset="0"/>
                        </a:rPr>
                        <a:t>Monossigenasi</a:t>
                      </a:r>
                      <a:r>
                        <a:rPr kumimoji="0" lang="it-IT" altLang="it-IT" sz="1400" b="0" i="0" u="none" strike="noStrike" cap="none" normalizeH="0" baseline="0" dirty="0">
                          <a:ln>
                            <a:noFill/>
                          </a:ln>
                          <a:solidFill>
                            <a:schemeClr val="tx1"/>
                          </a:solidFill>
                          <a:effectLst/>
                          <a:latin typeface="Arial Black" pitchFamily="34" charset="0"/>
                        </a:rPr>
                        <a:t> </a:t>
                      </a:r>
                      <a:r>
                        <a:rPr kumimoji="0" lang="it-IT" altLang="it-IT" sz="1400" b="0" i="0" u="none" strike="noStrike" cap="none" normalizeH="0" baseline="0" dirty="0" err="1">
                          <a:ln>
                            <a:noFill/>
                          </a:ln>
                          <a:solidFill>
                            <a:schemeClr val="tx1"/>
                          </a:solidFill>
                          <a:effectLst/>
                          <a:latin typeface="Arial Black" pitchFamily="34" charset="0"/>
                        </a:rPr>
                        <a:t>flaviniche</a:t>
                      </a: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err="1">
                          <a:ln>
                            <a:noFill/>
                          </a:ln>
                          <a:solidFill>
                            <a:schemeClr val="tx1"/>
                          </a:solidFill>
                          <a:effectLst/>
                          <a:latin typeface="Arial Black" pitchFamily="34" charset="0"/>
                        </a:rPr>
                        <a:t>Monoaminossidasi</a:t>
                      </a: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Chinone reduttasi (DT </a:t>
                      </a:r>
                      <a:r>
                        <a:rPr kumimoji="0" lang="it-IT" altLang="it-IT" sz="1400" b="0" i="0" u="none" strike="noStrike" cap="none" normalizeH="0" baseline="0" dirty="0" err="1">
                          <a:ln>
                            <a:noFill/>
                          </a:ln>
                          <a:solidFill>
                            <a:schemeClr val="tx1"/>
                          </a:solidFill>
                          <a:effectLst/>
                          <a:latin typeface="Arial Black" pitchFamily="34" charset="0"/>
                        </a:rPr>
                        <a:t>diaforasi</a:t>
                      </a:r>
                      <a:r>
                        <a:rPr kumimoji="0" lang="it-IT" altLang="it-IT" sz="1400" b="0" i="0" u="none" strike="noStrike" cap="none" normalizeH="0" baseline="0" dirty="0">
                          <a:ln>
                            <a:noFill/>
                          </a:ln>
                          <a:solidFill>
                            <a:schemeClr val="tx1"/>
                          </a:solidFill>
                          <a:effectLst/>
                          <a:latin typeface="Arial Black"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Citocromo P450 reduttasi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Epossido idrolasi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UDP </a:t>
                      </a:r>
                      <a:r>
                        <a:rPr kumimoji="0" lang="it-IT" altLang="it-IT" sz="1400" b="0" i="0" u="none" strike="noStrike" cap="none" normalizeH="0" baseline="0" dirty="0" err="1">
                          <a:ln>
                            <a:noFill/>
                          </a:ln>
                          <a:solidFill>
                            <a:schemeClr val="tx1"/>
                          </a:solidFill>
                          <a:effectLst/>
                          <a:latin typeface="Arial Black" pitchFamily="34" charset="0"/>
                        </a:rPr>
                        <a:t>glucuronil</a:t>
                      </a:r>
                      <a:r>
                        <a:rPr kumimoji="0" lang="it-IT" altLang="it-IT" sz="1400" b="0" i="0" u="none" strike="noStrike" cap="none" normalizeH="0" baseline="0" dirty="0">
                          <a:ln>
                            <a:noFill/>
                          </a:ln>
                          <a:solidFill>
                            <a:schemeClr val="tx1"/>
                          </a:solidFill>
                          <a:effectLst/>
                          <a:latin typeface="Arial Black" pitchFamily="34" charset="0"/>
                        </a:rPr>
                        <a:t> transferasi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err="1">
                          <a:ln>
                            <a:noFill/>
                          </a:ln>
                          <a:solidFill>
                            <a:schemeClr val="tx1"/>
                          </a:solidFill>
                          <a:effectLst/>
                          <a:latin typeface="Arial Black" pitchFamily="34" charset="0"/>
                        </a:rPr>
                        <a:t>Solfotransferasi</a:t>
                      </a: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N-</a:t>
                      </a:r>
                      <a:r>
                        <a:rPr kumimoji="0" lang="it-IT" altLang="it-IT" sz="1400" b="0" i="0" u="none" strike="noStrike" cap="none" normalizeH="0" baseline="0" dirty="0" err="1">
                          <a:ln>
                            <a:noFill/>
                          </a:ln>
                          <a:solidFill>
                            <a:schemeClr val="tx1"/>
                          </a:solidFill>
                          <a:effectLst/>
                          <a:latin typeface="Arial Black" pitchFamily="34" charset="0"/>
                        </a:rPr>
                        <a:t>acetil</a:t>
                      </a:r>
                      <a:r>
                        <a:rPr kumimoji="0" lang="it-IT" altLang="it-IT" sz="1400" b="0" i="0" u="none" strike="noStrike" cap="none" normalizeH="0" baseline="0" dirty="0">
                          <a:ln>
                            <a:noFill/>
                          </a:ln>
                          <a:solidFill>
                            <a:schemeClr val="tx1"/>
                          </a:solidFill>
                          <a:effectLst/>
                          <a:latin typeface="Arial Black" pitchFamily="34" charset="0"/>
                        </a:rPr>
                        <a:t> transferasi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err="1">
                          <a:ln>
                            <a:noFill/>
                          </a:ln>
                          <a:solidFill>
                            <a:schemeClr val="tx1"/>
                          </a:solidFill>
                          <a:effectLst/>
                          <a:latin typeface="Arial Black" pitchFamily="34" charset="0"/>
                        </a:rPr>
                        <a:t>Metiltransferasi</a:t>
                      </a:r>
                      <a:endParaRPr kumimoji="0" lang="it-IT" altLang="it-IT" sz="1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Black" pitchFamily="34" charset="0"/>
                        </a:rPr>
                        <a:t>Coniugazione con amminoacidi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err="1">
                          <a:ln>
                            <a:noFill/>
                          </a:ln>
                          <a:solidFill>
                            <a:schemeClr val="tx1"/>
                          </a:solidFill>
                          <a:effectLst/>
                          <a:latin typeface="Arial Black" pitchFamily="34" charset="0"/>
                        </a:rPr>
                        <a:t>Glutatione</a:t>
                      </a:r>
                      <a:r>
                        <a:rPr kumimoji="0" lang="it-IT" altLang="it-IT" sz="1400" b="0" i="0" u="none" strike="noStrike" cap="none" normalizeH="0" baseline="0" dirty="0">
                          <a:ln>
                            <a:noFill/>
                          </a:ln>
                          <a:solidFill>
                            <a:schemeClr val="tx1"/>
                          </a:solidFill>
                          <a:effectLst/>
                          <a:latin typeface="Arial Black" pitchFamily="34" charset="0"/>
                        </a:rPr>
                        <a:t> transferasi</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692" name="Text Box 13">
            <a:extLst>
              <a:ext uri="{FF2B5EF4-FFF2-40B4-BE49-F238E27FC236}">
                <a16:creationId xmlns:a16="http://schemas.microsoft.com/office/drawing/2014/main" id="{AA4E991C-DE23-46E0-5ACA-AA47629047AE}"/>
              </a:ext>
            </a:extLst>
          </p:cNvPr>
          <p:cNvSpPr txBox="1">
            <a:spLocks noChangeArrowheads="1"/>
          </p:cNvSpPr>
          <p:nvPr/>
        </p:nvSpPr>
        <p:spPr bwMode="auto">
          <a:xfrm>
            <a:off x="107504" y="476672"/>
            <a:ext cx="7100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dirty="0">
                <a:solidFill>
                  <a:srgbClr val="FFFF00"/>
                </a:solidFill>
                <a:latin typeface="Arial Black" panose="020B0604020202020204" pitchFamily="34" charset="0"/>
              </a:rPr>
              <a:t>Enzimi del metabolismo degli xenobiotici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a:extLst>
              <a:ext uri="{FF2B5EF4-FFF2-40B4-BE49-F238E27FC236}">
                <a16:creationId xmlns:a16="http://schemas.microsoft.com/office/drawing/2014/main" id="{782D5F73-4227-B756-ECEF-4A9150932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8775"/>
            <a:ext cx="67818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 Box 3">
            <a:extLst>
              <a:ext uri="{FF2B5EF4-FFF2-40B4-BE49-F238E27FC236}">
                <a16:creationId xmlns:a16="http://schemas.microsoft.com/office/drawing/2014/main" id="{C8111606-96F9-C835-9220-0A2F7E8B0738}"/>
              </a:ext>
            </a:extLst>
          </p:cNvPr>
          <p:cNvSpPr txBox="1">
            <a:spLocks noChangeArrowheads="1"/>
          </p:cNvSpPr>
          <p:nvPr/>
        </p:nvSpPr>
        <p:spPr bwMode="auto">
          <a:xfrm>
            <a:off x="76200" y="788988"/>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800" b="1" dirty="0">
                <a:solidFill>
                  <a:srgbClr val="FFFF00"/>
                </a:solidFill>
                <a:latin typeface="Times New Roman" panose="02020603050405020304" pitchFamily="18" charset="0"/>
                <a:cs typeface="Arial" panose="020B0604020202020204" pitchFamily="34" charset="0"/>
              </a:rPr>
              <a:t>Fase I</a:t>
            </a:r>
            <a:endParaRPr lang="it-IT" altLang="it-IT" sz="2800" dirty="0">
              <a:solidFill>
                <a:srgbClr val="FFFF00"/>
              </a:solidFill>
              <a:latin typeface="Times New Roman" panose="02020603050405020304" pitchFamily="18" charset="0"/>
              <a:cs typeface="Arial" panose="020B0604020202020204" pitchFamily="34" charset="0"/>
            </a:endParaRPr>
          </a:p>
        </p:txBody>
      </p:sp>
      <p:sp>
        <p:nvSpPr>
          <p:cNvPr id="75779" name="Text Box 4">
            <a:extLst>
              <a:ext uri="{FF2B5EF4-FFF2-40B4-BE49-F238E27FC236}">
                <a16:creationId xmlns:a16="http://schemas.microsoft.com/office/drawing/2014/main" id="{967752DD-E00E-B3B0-2157-28977CDB4DE7}"/>
              </a:ext>
            </a:extLst>
          </p:cNvPr>
          <p:cNvSpPr txBox="1">
            <a:spLocks noChangeArrowheads="1"/>
          </p:cNvSpPr>
          <p:nvPr/>
        </p:nvSpPr>
        <p:spPr bwMode="auto">
          <a:xfrm>
            <a:off x="6934200" y="4586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800" b="1">
                <a:solidFill>
                  <a:srgbClr val="FF0000"/>
                </a:solidFill>
                <a:latin typeface="Times New Roman" panose="02020603050405020304" pitchFamily="18" charset="0"/>
                <a:cs typeface="Arial" panose="020B0604020202020204" pitchFamily="34" charset="0"/>
              </a:rPr>
              <a:t>Fase I</a:t>
            </a:r>
          </a:p>
        </p:txBody>
      </p:sp>
      <p:sp>
        <p:nvSpPr>
          <p:cNvPr id="75780" name="Text Box 5">
            <a:extLst>
              <a:ext uri="{FF2B5EF4-FFF2-40B4-BE49-F238E27FC236}">
                <a16:creationId xmlns:a16="http://schemas.microsoft.com/office/drawing/2014/main" id="{4FA56748-6AC2-ED01-CFB3-86740702E7D2}"/>
              </a:ext>
            </a:extLst>
          </p:cNvPr>
          <p:cNvSpPr txBox="1">
            <a:spLocks noChangeArrowheads="1"/>
          </p:cNvSpPr>
          <p:nvPr/>
        </p:nvSpPr>
        <p:spPr bwMode="auto">
          <a:xfrm>
            <a:off x="76200" y="29860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50000"/>
              </a:spcBef>
              <a:buClrTx/>
              <a:buSzTx/>
              <a:buFontTx/>
              <a:buNone/>
            </a:pPr>
            <a:r>
              <a:rPr lang="it-IT" altLang="it-IT" sz="2800" b="1">
                <a:solidFill>
                  <a:srgbClr val="FFFF00"/>
                </a:solidFill>
                <a:latin typeface="Times New Roman" panose="02020603050405020304" pitchFamily="18" charset="0"/>
                <a:cs typeface="Arial" panose="020B0604020202020204" pitchFamily="34" charset="0"/>
              </a:rPr>
              <a:t>Fase II </a:t>
            </a:r>
          </a:p>
        </p:txBody>
      </p:sp>
      <p:sp>
        <p:nvSpPr>
          <p:cNvPr id="75781" name="Text Box 6">
            <a:extLst>
              <a:ext uri="{FF2B5EF4-FFF2-40B4-BE49-F238E27FC236}">
                <a16:creationId xmlns:a16="http://schemas.microsoft.com/office/drawing/2014/main" id="{6439ACCD-A14E-CB1C-6F7A-0DAC0EE96184}"/>
              </a:ext>
            </a:extLst>
          </p:cNvPr>
          <p:cNvSpPr txBox="1">
            <a:spLocks noChangeArrowheads="1"/>
          </p:cNvSpPr>
          <p:nvPr/>
        </p:nvSpPr>
        <p:spPr bwMode="auto">
          <a:xfrm>
            <a:off x="250825" y="5702300"/>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spcBef>
                <a:spcPct val="50000"/>
              </a:spcBef>
              <a:buClrTx/>
              <a:buSzTx/>
              <a:buFontTx/>
              <a:buNone/>
            </a:pPr>
            <a:r>
              <a:rPr lang="it-IT" altLang="it-IT" sz="2400" b="1" dirty="0">
                <a:solidFill>
                  <a:srgbClr val="FFFF00"/>
                </a:solidFill>
                <a:latin typeface="Times New Roman" panose="02020603050405020304" pitchFamily="18" charset="0"/>
                <a:cs typeface="Arial" panose="020B0604020202020204" pitchFamily="34" charset="0"/>
              </a:rPr>
              <a:t>Gli enzimi della fase I predominano nel reticolo endoplasmatico liscio (</a:t>
            </a:r>
            <a:r>
              <a:rPr lang="it-IT" altLang="it-IT" sz="2400" b="1" dirty="0" err="1">
                <a:solidFill>
                  <a:srgbClr val="FFFF00"/>
                </a:solidFill>
                <a:latin typeface="Times New Roman" panose="02020603050405020304" pitchFamily="18" charset="0"/>
                <a:cs typeface="Arial" panose="020B0604020202020204" pitchFamily="34" charset="0"/>
              </a:rPr>
              <a:t>microsomi</a:t>
            </a:r>
            <a:r>
              <a:rPr lang="it-IT" altLang="it-IT" sz="2400" b="1" dirty="0">
                <a:solidFill>
                  <a:srgbClr val="FFFF00"/>
                </a:solidFill>
                <a:latin typeface="Times New Roman" panose="02020603050405020304" pitchFamily="18" charset="0"/>
                <a:cs typeface="Arial" panose="020B0604020202020204" pitchFamily="34" charset="0"/>
              </a:rPr>
              <a:t>), quelli della fase II nel citosol</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8A74C62A-4E9F-FFBB-50CC-4564F0376BE2}"/>
              </a:ext>
            </a:extLst>
          </p:cNvPr>
          <p:cNvSpPr>
            <a:spLocks noChangeArrowheads="1"/>
          </p:cNvSpPr>
          <p:nvPr/>
        </p:nvSpPr>
        <p:spPr bwMode="auto">
          <a:xfrm>
            <a:off x="204788" y="836613"/>
            <a:ext cx="87852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marL="354013" indent="-354013">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Aft>
                <a:spcPct val="40000"/>
              </a:spcAft>
              <a:buClrTx/>
              <a:buSzTx/>
              <a:buFont typeface="Wingdings" pitchFamily="2" charset="2"/>
              <a:buChar char="Ø"/>
            </a:pPr>
            <a:r>
              <a:rPr lang="it-IT" altLang="it-IT" sz="2000">
                <a:latin typeface="Arial" panose="020B0604020202020204" pitchFamily="34" charset="0"/>
              </a:rPr>
              <a:t>E’ costituito da proteine di membrana, contenenti un gruppo </a:t>
            </a:r>
            <a:r>
              <a:rPr lang="it-IT" altLang="it-IT" sz="2000">
                <a:solidFill>
                  <a:srgbClr val="FFFF00"/>
                </a:solidFill>
                <a:latin typeface="Arial" panose="020B0604020202020204" pitchFamily="34" charset="0"/>
              </a:rPr>
              <a:t>eme</a:t>
            </a:r>
            <a:r>
              <a:rPr lang="it-IT" altLang="it-IT" sz="2000">
                <a:latin typeface="Arial" panose="020B0604020202020204" pitchFamily="34" charset="0"/>
              </a:rPr>
              <a:t>, localizzate nel reticolo endoplasmatico liscio, prevalentemente a livello epatico. Producono una caratteristica banda di assorbimento spettrofotometrico a </a:t>
            </a:r>
            <a:r>
              <a:rPr lang="it-IT" altLang="it-IT" sz="2000">
                <a:solidFill>
                  <a:srgbClr val="FFFF00"/>
                </a:solidFill>
                <a:latin typeface="Arial" panose="020B0604020202020204" pitchFamily="34" charset="0"/>
              </a:rPr>
              <a:t>450 nM.</a:t>
            </a:r>
          </a:p>
          <a:p>
            <a:pPr eaLnBrk="1" hangingPunct="1">
              <a:spcAft>
                <a:spcPct val="40000"/>
              </a:spcAft>
              <a:buClrTx/>
              <a:buSzTx/>
              <a:buFont typeface="Wingdings" pitchFamily="2" charset="2"/>
              <a:buChar char="Ø"/>
            </a:pPr>
            <a:endParaRPr lang="it-IT" altLang="it-IT" sz="2000">
              <a:solidFill>
                <a:srgbClr val="FF0000"/>
              </a:solidFill>
              <a:latin typeface="Arial" panose="020B0604020202020204" pitchFamily="34" charset="0"/>
            </a:endParaRPr>
          </a:p>
        </p:txBody>
      </p:sp>
      <p:sp>
        <p:nvSpPr>
          <p:cNvPr id="80898" name="Text Box 3">
            <a:extLst>
              <a:ext uri="{FF2B5EF4-FFF2-40B4-BE49-F238E27FC236}">
                <a16:creationId xmlns:a16="http://schemas.microsoft.com/office/drawing/2014/main" id="{4F8D5158-3631-74A3-9657-1C25312B0584}"/>
              </a:ext>
            </a:extLst>
          </p:cNvPr>
          <p:cNvSpPr txBox="1">
            <a:spLocks noChangeArrowheads="1"/>
          </p:cNvSpPr>
          <p:nvPr/>
        </p:nvSpPr>
        <p:spPr bwMode="auto">
          <a:xfrm>
            <a:off x="179388" y="158750"/>
            <a:ext cx="8964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900" b="1">
                <a:solidFill>
                  <a:srgbClr val="FFFF00"/>
                </a:solidFill>
                <a:latin typeface="Times New Roman" panose="02020603050405020304" pitchFamily="18" charset="0"/>
              </a:rPr>
              <a:t>SISTEMA CITOCROMO P450 MONOOSSIGENASI</a:t>
            </a:r>
          </a:p>
        </p:txBody>
      </p:sp>
      <p:pic>
        <p:nvPicPr>
          <p:cNvPr id="80899" name="Picture 1027" descr="s3d00423">
            <a:extLst>
              <a:ext uri="{FF2B5EF4-FFF2-40B4-BE49-F238E27FC236}">
                <a16:creationId xmlns:a16="http://schemas.microsoft.com/office/drawing/2014/main" id="{FF76FF58-575B-05E0-2B8B-0AB64A296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065463"/>
            <a:ext cx="3160712"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2" descr="xeno 4">
            <a:extLst>
              <a:ext uri="{FF2B5EF4-FFF2-40B4-BE49-F238E27FC236}">
                <a16:creationId xmlns:a16="http://schemas.microsoft.com/office/drawing/2014/main" id="{E88D5765-1F6C-B3ED-317C-CA7A946D9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776538"/>
            <a:ext cx="24987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3">
            <a:extLst>
              <a:ext uri="{FF2B5EF4-FFF2-40B4-BE49-F238E27FC236}">
                <a16:creationId xmlns:a16="http://schemas.microsoft.com/office/drawing/2014/main" id="{CE339495-03F5-8CF5-9E4B-180090DE7E0C}"/>
              </a:ext>
            </a:extLst>
          </p:cNvPr>
          <p:cNvSpPr txBox="1">
            <a:spLocks noChangeArrowheads="1"/>
          </p:cNvSpPr>
          <p:nvPr/>
        </p:nvSpPr>
        <p:spPr bwMode="auto">
          <a:xfrm>
            <a:off x="3779838" y="3213100"/>
            <a:ext cx="22145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latin typeface="Times New Roman" panose="02020603050405020304" pitchFamily="18" charset="0"/>
              </a:rPr>
              <a:t>Il Cyt P450 assorbe a 450 nm </a:t>
            </a:r>
          </a:p>
          <a:p>
            <a:pPr eaLnBrk="1" hangingPunct="1">
              <a:buClrTx/>
              <a:buSzTx/>
              <a:buFontTx/>
              <a:buNone/>
            </a:pPr>
            <a:r>
              <a:rPr lang="it-IT" altLang="it-IT" sz="2000" b="1">
                <a:latin typeface="Times New Roman" panose="02020603050405020304" pitchFamily="18" charset="0"/>
              </a:rPr>
              <a:t>quando il Ferro è nello stato</a:t>
            </a:r>
          </a:p>
          <a:p>
            <a:pPr eaLnBrk="1" hangingPunct="1">
              <a:buClrTx/>
              <a:buSzTx/>
              <a:buFontTx/>
              <a:buNone/>
            </a:pPr>
            <a:r>
              <a:rPr lang="it-IT" altLang="it-IT" sz="2000" b="1">
                <a:latin typeface="Times New Roman" panose="02020603050405020304" pitchFamily="18" charset="0"/>
              </a:rPr>
              <a:t>ridotto (Fe</a:t>
            </a:r>
            <a:r>
              <a:rPr lang="it-IT" altLang="it-IT" sz="2000" b="1" baseline="30000">
                <a:latin typeface="Times New Roman" panose="02020603050405020304" pitchFamily="18" charset="0"/>
              </a:rPr>
              <a:t>2+</a:t>
            </a:r>
            <a:r>
              <a:rPr lang="it-IT" altLang="it-IT" sz="2000" b="1">
                <a:latin typeface="Times New Roman" panose="02020603050405020304" pitchFamily="18" charset="0"/>
              </a:rPr>
              <a:t>) </a:t>
            </a:r>
          </a:p>
          <a:p>
            <a:pPr eaLnBrk="1" hangingPunct="1">
              <a:buClrTx/>
              <a:buSzTx/>
              <a:buFontTx/>
              <a:buNone/>
            </a:pPr>
            <a:r>
              <a:rPr lang="it-IT" altLang="it-IT" sz="2000" b="1">
                <a:latin typeface="Times New Roman" panose="02020603050405020304" pitchFamily="18" charset="0"/>
              </a:rPr>
              <a:t>e legato al CO</a:t>
            </a:r>
          </a:p>
          <a:p>
            <a:pPr eaLnBrk="1" hangingPunct="1">
              <a:buClrTx/>
              <a:buSzTx/>
              <a:buFontTx/>
              <a:buNone/>
            </a:pPr>
            <a:r>
              <a:rPr lang="it-IT" altLang="it-IT" sz="2000" b="1">
                <a:latin typeface="Times New Roman" panose="02020603050405020304" pitchFamily="18" charset="0"/>
              </a:rPr>
              <a:t>(monossido di carbonio)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ttangolo 3">
            <a:extLst>
              <a:ext uri="{FF2B5EF4-FFF2-40B4-BE49-F238E27FC236}">
                <a16:creationId xmlns:a16="http://schemas.microsoft.com/office/drawing/2014/main" id="{AEFE8CEA-D7FE-6CA5-8304-ED74DD956410}"/>
              </a:ext>
            </a:extLst>
          </p:cNvPr>
          <p:cNvSpPr>
            <a:spLocks noChangeArrowheads="1"/>
          </p:cNvSpPr>
          <p:nvPr/>
        </p:nvSpPr>
        <p:spPr bwMode="auto">
          <a:xfrm>
            <a:off x="395287" y="1749589"/>
            <a:ext cx="835342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Aft>
                <a:spcPct val="40000"/>
              </a:spcAft>
              <a:buClrTx/>
              <a:buSzTx/>
              <a:buFontTx/>
              <a:buNone/>
            </a:pPr>
            <a:endParaRPr lang="it-IT" altLang="it-IT" sz="2400" dirty="0">
              <a:solidFill>
                <a:srgbClr val="FF0000"/>
              </a:solidFill>
              <a:latin typeface="Times New Roman" panose="02020603050405020304" pitchFamily="18" charset="0"/>
            </a:endParaRPr>
          </a:p>
          <a:p>
            <a:pPr eaLnBrk="1" hangingPunct="1">
              <a:spcAft>
                <a:spcPct val="40000"/>
              </a:spcAft>
              <a:buClrTx/>
              <a:buSzTx/>
              <a:buFont typeface="Wingdings" pitchFamily="2" charset="2"/>
              <a:buChar char="Ø"/>
            </a:pPr>
            <a:r>
              <a:rPr lang="it-IT" altLang="it-IT" sz="2400" dirty="0">
                <a:latin typeface="Times New Roman" panose="02020603050405020304" pitchFamily="18" charset="0"/>
              </a:rPr>
              <a:t>La famiglia del gene P450 (CYP) si è differenziata (in miliardi di anni) garantendo il metabolismo di un numero sempre crescente di composti chimici ambientali, tossine alimentari, farmaci.</a:t>
            </a:r>
          </a:p>
          <a:p>
            <a:pPr eaLnBrk="1" hangingPunct="1">
              <a:spcAft>
                <a:spcPct val="40000"/>
              </a:spcAft>
              <a:buClrTx/>
              <a:buSzTx/>
              <a:buFont typeface="Wingdings" pitchFamily="2" charset="2"/>
              <a:buChar char="Ø"/>
            </a:pPr>
            <a:r>
              <a:rPr lang="it-IT" altLang="it-IT" sz="2400" dirty="0">
                <a:latin typeface="Times New Roman" panose="02020603050405020304" pitchFamily="18" charset="0"/>
              </a:rPr>
              <a:t>La superfamiglia di enzimi che ne è derivata catalizza una varietà enorme di reazioni (ossidazione, riduzione) nei confronti di diversi substrati, differenti dal punto di vista chimico.</a:t>
            </a:r>
          </a:p>
          <a:p>
            <a:pPr eaLnBrk="1" hangingPunct="1">
              <a:spcAft>
                <a:spcPct val="40000"/>
              </a:spcAft>
              <a:buClrTx/>
              <a:buSzTx/>
              <a:buFont typeface="Wingdings" pitchFamily="2" charset="2"/>
              <a:buChar char="Ø"/>
            </a:pPr>
            <a:r>
              <a:rPr lang="it-IT" altLang="it-IT" sz="2400" dirty="0">
                <a:latin typeface="Times New Roman" panose="02020603050405020304" pitchFamily="18" charset="0"/>
              </a:rPr>
              <a:t>A seconda della somiglianza nella catena di aminoacidi gli isoenzimi sono raggruppati in famiglie e </a:t>
            </a:r>
            <a:r>
              <a:rPr lang="it-IT" altLang="it-IT" sz="2400" dirty="0" err="1">
                <a:latin typeface="Times New Roman" panose="02020603050405020304" pitchFamily="18" charset="0"/>
              </a:rPr>
              <a:t>subfamiglie</a:t>
            </a:r>
            <a:r>
              <a:rPr lang="it-IT" altLang="it-IT" sz="2400" dirty="0">
                <a:latin typeface="Times New Roman" panose="02020603050405020304" pitchFamily="18" charset="0"/>
              </a:rPr>
              <a:t>. Attualmente nell’uomo conosciamo 18 famiglie </a:t>
            </a:r>
            <a:r>
              <a:rPr lang="en-US" altLang="it-IT" sz="2400" dirty="0">
                <a:latin typeface="Times New Roman" panose="02020603050405020304" pitchFamily="18" charset="0"/>
              </a:rPr>
              <a:t>di CYP450, con 42 </a:t>
            </a:r>
            <a:r>
              <a:rPr lang="en-US" altLang="it-IT" sz="2400" dirty="0" err="1">
                <a:latin typeface="Times New Roman" panose="02020603050405020304" pitchFamily="18" charset="0"/>
              </a:rPr>
              <a:t>sottofamiglie</a:t>
            </a:r>
            <a:r>
              <a:rPr lang="en-US" altLang="it-IT" sz="2400" dirty="0">
                <a:latin typeface="Times New Roman" panose="02020603050405020304" pitchFamily="18" charset="0"/>
              </a:rPr>
              <a:t> e 57 </a:t>
            </a:r>
            <a:r>
              <a:rPr lang="en-US" altLang="it-IT" sz="2400" dirty="0" err="1">
                <a:latin typeface="Times New Roman" panose="02020603050405020304" pitchFamily="18" charset="0"/>
              </a:rPr>
              <a:t>geni</a:t>
            </a:r>
            <a:r>
              <a:rPr lang="en-US" altLang="it-IT" sz="2400" dirty="0">
                <a:latin typeface="Times New Roman" panose="02020603050405020304" pitchFamily="18" charset="0"/>
              </a:rPr>
              <a:t> </a:t>
            </a:r>
            <a:r>
              <a:rPr lang="en-US" altLang="it-IT" sz="2400" dirty="0" err="1">
                <a:latin typeface="Times New Roman" panose="02020603050405020304" pitchFamily="18" charset="0"/>
              </a:rPr>
              <a:t>codificanti</a:t>
            </a:r>
            <a:r>
              <a:rPr lang="en-US" altLang="it-IT" sz="2400" dirty="0">
                <a:latin typeface="Times New Roman" panose="02020603050405020304" pitchFamily="18" charset="0"/>
              </a:rPr>
              <a:t>.</a:t>
            </a:r>
            <a:endParaRPr lang="it-IT" altLang="it-IT" sz="2400" dirty="0">
              <a:latin typeface="Times New Roman" panose="02020603050405020304" pitchFamily="18" charset="0"/>
            </a:endParaRPr>
          </a:p>
        </p:txBody>
      </p:sp>
      <p:sp>
        <p:nvSpPr>
          <p:cNvPr id="82946" name="Text Box 3">
            <a:extLst>
              <a:ext uri="{FF2B5EF4-FFF2-40B4-BE49-F238E27FC236}">
                <a16:creationId xmlns:a16="http://schemas.microsoft.com/office/drawing/2014/main" id="{05175BDB-B32A-5B1A-938C-BF79030996CE}"/>
              </a:ext>
            </a:extLst>
          </p:cNvPr>
          <p:cNvSpPr txBox="1">
            <a:spLocks noChangeArrowheads="1"/>
          </p:cNvSpPr>
          <p:nvPr/>
        </p:nvSpPr>
        <p:spPr bwMode="auto">
          <a:xfrm>
            <a:off x="201613" y="764704"/>
            <a:ext cx="71066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800" b="1">
                <a:solidFill>
                  <a:srgbClr val="FFFF00"/>
                </a:solidFill>
                <a:latin typeface="Times New Roman" panose="02020603050405020304" pitchFamily="18" charset="0"/>
              </a:rPr>
              <a:t>SISTEMA CITOCROMO P450 MONOOSSIGENASI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50C5639-D3BE-8AFF-A4CA-6A152E324B22}"/>
              </a:ext>
            </a:extLst>
          </p:cNvPr>
          <p:cNvSpPr>
            <a:spLocks noChangeArrowheads="1"/>
          </p:cNvSpPr>
          <p:nvPr/>
        </p:nvSpPr>
        <p:spPr bwMode="auto">
          <a:xfrm>
            <a:off x="107504" y="696314"/>
            <a:ext cx="7926387" cy="1143000"/>
          </a:xfrm>
          <a:prstGeom prst="rect">
            <a:avLst/>
          </a:prstGeom>
          <a:noFill/>
          <a:ln>
            <a:noFill/>
          </a:ln>
          <a:effectLst/>
        </p:spPr>
        <p:txBody>
          <a:bodyPr lIns="92075" tIns="46038" rIns="92075" bIns="46038" anchor="ct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l" eaLnBrk="1" hangingPunct="1">
              <a:defRPr/>
            </a:pPr>
            <a:r>
              <a:rPr kumimoji="1" lang="en-US" altLang="it-IT" sz="3600" dirty="0" err="1">
                <a:solidFill>
                  <a:srgbClr val="FFFF00"/>
                </a:solidFill>
                <a:effectLst>
                  <a:outerShdw blurRad="38100" dist="38100" dir="2700000" algn="tl">
                    <a:srgbClr val="C0C0C0"/>
                  </a:outerShdw>
                </a:effectLst>
              </a:rPr>
              <a:t>Nomenclatura</a:t>
            </a:r>
            <a:r>
              <a:rPr kumimoji="1" lang="en-US" altLang="it-IT" sz="3600" dirty="0">
                <a:solidFill>
                  <a:srgbClr val="FFFF00"/>
                </a:solidFill>
                <a:effectLst>
                  <a:outerShdw blurRad="38100" dist="38100" dir="2700000" algn="tl">
                    <a:srgbClr val="C0C0C0"/>
                  </a:outerShdw>
                </a:effectLst>
              </a:rPr>
              <a:t> </a:t>
            </a:r>
            <a:r>
              <a:rPr kumimoji="1" lang="en-US" altLang="it-IT" sz="3600" dirty="0" err="1">
                <a:solidFill>
                  <a:srgbClr val="FFFF00"/>
                </a:solidFill>
                <a:effectLst>
                  <a:outerShdw blurRad="38100" dist="38100" dir="2700000" algn="tl">
                    <a:srgbClr val="C0C0C0"/>
                  </a:outerShdw>
                </a:effectLst>
              </a:rPr>
              <a:t>dei</a:t>
            </a:r>
            <a:r>
              <a:rPr kumimoji="1" lang="en-US" altLang="it-IT" sz="3600" dirty="0">
                <a:solidFill>
                  <a:srgbClr val="FFFF00"/>
                </a:solidFill>
                <a:effectLst>
                  <a:outerShdw blurRad="38100" dist="38100" dir="2700000" algn="tl">
                    <a:srgbClr val="C0C0C0"/>
                  </a:outerShdw>
                </a:effectLst>
              </a:rPr>
              <a:t> </a:t>
            </a:r>
            <a:r>
              <a:rPr kumimoji="1" lang="en-US" altLang="it-IT" sz="3600" dirty="0" err="1">
                <a:solidFill>
                  <a:srgbClr val="FFFF00"/>
                </a:solidFill>
                <a:effectLst>
                  <a:outerShdw blurRad="38100" dist="38100" dir="2700000" algn="tl">
                    <a:srgbClr val="C0C0C0"/>
                  </a:outerShdw>
                </a:effectLst>
              </a:rPr>
              <a:t>citocromi</a:t>
            </a:r>
            <a:r>
              <a:rPr kumimoji="1" lang="en-US" altLang="it-IT" sz="3600" dirty="0">
                <a:solidFill>
                  <a:srgbClr val="FFFF00"/>
                </a:solidFill>
                <a:effectLst>
                  <a:outerShdw blurRad="38100" dist="38100" dir="2700000" algn="tl">
                    <a:srgbClr val="C0C0C0"/>
                  </a:outerShdw>
                </a:effectLst>
              </a:rPr>
              <a:t> P450,</a:t>
            </a:r>
            <a:br>
              <a:rPr kumimoji="1" lang="en-US" altLang="it-IT" sz="3600" dirty="0">
                <a:solidFill>
                  <a:srgbClr val="FFFF00"/>
                </a:solidFill>
                <a:effectLst>
                  <a:outerShdw blurRad="38100" dist="38100" dir="2700000" algn="tl">
                    <a:srgbClr val="C0C0C0"/>
                  </a:outerShdw>
                </a:effectLst>
              </a:rPr>
            </a:br>
            <a:r>
              <a:rPr kumimoji="1" lang="en-US" altLang="it-IT" sz="3600" dirty="0" err="1">
                <a:solidFill>
                  <a:srgbClr val="FFFF00"/>
                </a:solidFill>
                <a:effectLst>
                  <a:outerShdw blurRad="38100" dist="38100" dir="2700000" algn="tl">
                    <a:srgbClr val="C0C0C0"/>
                  </a:outerShdw>
                </a:effectLst>
              </a:rPr>
              <a:t>esempio</a:t>
            </a:r>
            <a:r>
              <a:rPr kumimoji="1" lang="en-US" altLang="it-IT" sz="3600" dirty="0">
                <a:solidFill>
                  <a:srgbClr val="FFFF00"/>
                </a:solidFill>
                <a:effectLst>
                  <a:outerShdw blurRad="38100" dist="38100" dir="2700000" algn="tl">
                    <a:srgbClr val="C0C0C0"/>
                  </a:outerShdw>
                </a:effectLst>
              </a:rPr>
              <a:t>: CYP2D6</a:t>
            </a:r>
          </a:p>
        </p:txBody>
      </p:sp>
      <p:sp>
        <p:nvSpPr>
          <p:cNvPr id="83970" name="Rectangle 3">
            <a:extLst>
              <a:ext uri="{FF2B5EF4-FFF2-40B4-BE49-F238E27FC236}">
                <a16:creationId xmlns:a16="http://schemas.microsoft.com/office/drawing/2014/main" id="{76D23210-C67A-7473-15B6-6F75BC9475FA}"/>
              </a:ext>
            </a:extLst>
          </p:cNvPr>
          <p:cNvSpPr>
            <a:spLocks noChangeArrowheads="1"/>
          </p:cNvSpPr>
          <p:nvPr/>
        </p:nvSpPr>
        <p:spPr bwMode="auto">
          <a:xfrm>
            <a:off x="395288" y="1843088"/>
            <a:ext cx="8385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20000"/>
              </a:spcBef>
              <a:buClrTx/>
              <a:buSzTx/>
              <a:buFont typeface="Wingdings" pitchFamily="2" charset="2"/>
              <a:buChar char="Ø"/>
            </a:pPr>
            <a:r>
              <a:rPr lang="en-US" altLang="it-IT">
                <a:latin typeface="Arial" panose="020B0604020202020204" pitchFamily="34" charset="0"/>
              </a:rPr>
              <a:t> </a:t>
            </a:r>
            <a:r>
              <a:rPr lang="en-US" altLang="it-IT">
                <a:solidFill>
                  <a:srgbClr val="FFFF00"/>
                </a:solidFill>
                <a:latin typeface="Arial" panose="020B0604020202020204" pitchFamily="34" charset="0"/>
              </a:rPr>
              <a:t>CYP</a:t>
            </a:r>
            <a:r>
              <a:rPr lang="en-US" altLang="it-IT">
                <a:latin typeface="Arial" panose="020B0604020202020204" pitchFamily="34" charset="0"/>
              </a:rPr>
              <a:t> = citocromo P450</a:t>
            </a:r>
          </a:p>
          <a:p>
            <a:pPr eaLnBrk="1" hangingPunct="1">
              <a:spcBef>
                <a:spcPct val="20000"/>
              </a:spcBef>
              <a:buClrTx/>
              <a:buSzTx/>
              <a:buFont typeface="Wingdings" pitchFamily="2" charset="2"/>
              <a:buChar char="Ø"/>
            </a:pPr>
            <a:r>
              <a:rPr lang="en-US" altLang="it-IT">
                <a:latin typeface="Arial" panose="020B0604020202020204" pitchFamily="34" charset="0"/>
              </a:rPr>
              <a:t> </a:t>
            </a:r>
            <a:r>
              <a:rPr lang="en-US" altLang="it-IT">
                <a:solidFill>
                  <a:srgbClr val="FFFF00"/>
                </a:solidFill>
                <a:latin typeface="Arial" panose="020B0604020202020204" pitchFamily="34" charset="0"/>
              </a:rPr>
              <a:t>2</a:t>
            </a:r>
            <a:r>
              <a:rPr lang="en-US" altLang="it-IT">
                <a:latin typeface="Arial" panose="020B0604020202020204" pitchFamily="34" charset="0"/>
              </a:rPr>
              <a:t> = famiglia</a:t>
            </a:r>
          </a:p>
          <a:p>
            <a:pPr eaLnBrk="1" hangingPunct="1">
              <a:spcBef>
                <a:spcPct val="20000"/>
              </a:spcBef>
              <a:buClrTx/>
              <a:buSzTx/>
              <a:buFont typeface="Wingdings" pitchFamily="2" charset="2"/>
              <a:buChar char="Ø"/>
            </a:pPr>
            <a:r>
              <a:rPr lang="en-US" altLang="it-IT">
                <a:latin typeface="Arial" panose="020B0604020202020204" pitchFamily="34" charset="0"/>
              </a:rPr>
              <a:t> </a:t>
            </a:r>
            <a:r>
              <a:rPr lang="en-US" altLang="it-IT">
                <a:solidFill>
                  <a:srgbClr val="FFFF00"/>
                </a:solidFill>
                <a:latin typeface="Arial" panose="020B0604020202020204" pitchFamily="34" charset="0"/>
              </a:rPr>
              <a:t>D</a:t>
            </a:r>
            <a:r>
              <a:rPr lang="en-US" altLang="it-IT">
                <a:latin typeface="Arial" panose="020B0604020202020204" pitchFamily="34" charset="0"/>
              </a:rPr>
              <a:t> = sub-famiglia</a:t>
            </a:r>
          </a:p>
          <a:p>
            <a:pPr eaLnBrk="1" hangingPunct="1">
              <a:spcBef>
                <a:spcPct val="20000"/>
              </a:spcBef>
              <a:buClrTx/>
              <a:buSzTx/>
              <a:buFont typeface="Wingdings" pitchFamily="2" charset="2"/>
              <a:buChar char="Ø"/>
            </a:pPr>
            <a:r>
              <a:rPr lang="en-US" altLang="it-IT">
                <a:latin typeface="Arial" panose="020B0604020202020204" pitchFamily="34" charset="0"/>
              </a:rPr>
              <a:t> </a:t>
            </a:r>
            <a:r>
              <a:rPr lang="en-US" altLang="it-IT">
                <a:solidFill>
                  <a:srgbClr val="FFFF00"/>
                </a:solidFill>
                <a:latin typeface="Arial" panose="020B0604020202020204" pitchFamily="34" charset="0"/>
              </a:rPr>
              <a:t>6</a:t>
            </a:r>
            <a:r>
              <a:rPr lang="en-US" altLang="it-IT">
                <a:latin typeface="Arial" panose="020B0604020202020204" pitchFamily="34" charset="0"/>
              </a:rPr>
              <a:t> = specifico isoenzima (specifico gene)</a:t>
            </a:r>
          </a:p>
          <a:p>
            <a:pPr eaLnBrk="1" hangingPunct="1">
              <a:spcBef>
                <a:spcPct val="20000"/>
              </a:spcBef>
              <a:buClrTx/>
              <a:buSzTx/>
              <a:buFont typeface="Wingdings" pitchFamily="2" charset="2"/>
              <a:buNone/>
            </a:pPr>
            <a:endParaRPr lang="en-US" altLang="it-IT">
              <a:latin typeface="Arial" panose="020B0604020202020204" pitchFamily="34" charset="0"/>
            </a:endParaRPr>
          </a:p>
          <a:p>
            <a:pPr eaLnBrk="1" hangingPunct="1">
              <a:spcBef>
                <a:spcPct val="20000"/>
              </a:spcBef>
              <a:buClrTx/>
              <a:buSzTx/>
              <a:buFont typeface="Wingdings" pitchFamily="2" charset="2"/>
              <a:buNone/>
            </a:pPr>
            <a:r>
              <a:rPr lang="en-US" altLang="it-IT">
                <a:latin typeface="Arial" panose="020B0604020202020204" pitchFamily="34" charset="0"/>
              </a:rPr>
              <a:t>La nomenclatura è basata sui geni e non ha implicazioni funzionali</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roup 14">
            <a:extLst>
              <a:ext uri="{FF2B5EF4-FFF2-40B4-BE49-F238E27FC236}">
                <a16:creationId xmlns:a16="http://schemas.microsoft.com/office/drawing/2014/main" id="{36DABDBE-BFD8-7FA8-8A83-4D28C113B2A4}"/>
              </a:ext>
            </a:extLst>
          </p:cNvPr>
          <p:cNvGrpSpPr>
            <a:grpSpLocks/>
          </p:cNvGrpSpPr>
          <p:nvPr/>
        </p:nvGrpSpPr>
        <p:grpSpPr bwMode="auto">
          <a:xfrm>
            <a:off x="539750" y="333375"/>
            <a:ext cx="8135938" cy="6296025"/>
            <a:chOff x="864" y="96"/>
            <a:chExt cx="4032" cy="4080"/>
          </a:xfrm>
        </p:grpSpPr>
        <p:sp>
          <p:nvSpPr>
            <p:cNvPr id="91147" name="Rectangle 2">
              <a:extLst>
                <a:ext uri="{FF2B5EF4-FFF2-40B4-BE49-F238E27FC236}">
                  <a16:creationId xmlns:a16="http://schemas.microsoft.com/office/drawing/2014/main" id="{37EE189D-9069-DEC4-CB17-0D1D0271D9C0}"/>
                </a:ext>
              </a:extLst>
            </p:cNvPr>
            <p:cNvSpPr>
              <a:spLocks noChangeArrowheads="1"/>
            </p:cNvSpPr>
            <p:nvPr/>
          </p:nvSpPr>
          <p:spPr bwMode="auto">
            <a:xfrm>
              <a:off x="864" y="96"/>
              <a:ext cx="4032" cy="408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endParaRPr lang="da-DK" altLang="it-IT" sz="2400">
                <a:solidFill>
                  <a:srgbClr val="FF0000"/>
                </a:solidFill>
                <a:latin typeface="Times New Roman" panose="02020603050405020304" pitchFamily="18" charset="0"/>
              </a:endParaRPr>
            </a:p>
          </p:txBody>
        </p:sp>
        <p:pic>
          <p:nvPicPr>
            <p:cNvPr id="91148" name="Picture 3" descr="xeno 5">
              <a:extLst>
                <a:ext uri="{FF2B5EF4-FFF2-40B4-BE49-F238E27FC236}">
                  <a16:creationId xmlns:a16="http://schemas.microsoft.com/office/drawing/2014/main" id="{E3E6D687-629C-1FDE-7601-DC9C5CDBE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164"/>
              <a:ext cx="3685"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9" name="Oval 6">
              <a:extLst>
                <a:ext uri="{FF2B5EF4-FFF2-40B4-BE49-F238E27FC236}">
                  <a16:creationId xmlns:a16="http://schemas.microsoft.com/office/drawing/2014/main" id="{C0040C74-E610-B95E-5538-B9D49BAE5627}"/>
                </a:ext>
              </a:extLst>
            </p:cNvPr>
            <p:cNvSpPr>
              <a:spLocks noChangeArrowheads="1"/>
            </p:cNvSpPr>
            <p:nvPr/>
          </p:nvSpPr>
          <p:spPr bwMode="auto">
            <a:xfrm>
              <a:off x="1344" y="768"/>
              <a:ext cx="816" cy="81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grpSp>
      <p:grpSp>
        <p:nvGrpSpPr>
          <p:cNvPr id="3" name="Group 11">
            <a:extLst>
              <a:ext uri="{FF2B5EF4-FFF2-40B4-BE49-F238E27FC236}">
                <a16:creationId xmlns:a16="http://schemas.microsoft.com/office/drawing/2014/main" id="{DD681E6E-22E1-5E78-446D-3BB5DDC0899A}"/>
              </a:ext>
            </a:extLst>
          </p:cNvPr>
          <p:cNvGrpSpPr>
            <a:grpSpLocks/>
          </p:cNvGrpSpPr>
          <p:nvPr/>
        </p:nvGrpSpPr>
        <p:grpSpPr bwMode="auto">
          <a:xfrm>
            <a:off x="2044700" y="5378450"/>
            <a:ext cx="439738" cy="858838"/>
            <a:chOff x="1248" y="3203"/>
            <a:chExt cx="277" cy="541"/>
          </a:xfrm>
        </p:grpSpPr>
        <p:sp>
          <p:nvSpPr>
            <p:cNvPr id="91145" name="Text Box 4">
              <a:extLst>
                <a:ext uri="{FF2B5EF4-FFF2-40B4-BE49-F238E27FC236}">
                  <a16:creationId xmlns:a16="http://schemas.microsoft.com/office/drawing/2014/main" id="{9EB01633-D264-683B-33BB-406B63E256DC}"/>
                </a:ext>
              </a:extLst>
            </p:cNvPr>
            <p:cNvSpPr txBox="1">
              <a:spLocks noChangeArrowheads="1"/>
            </p:cNvSpPr>
            <p:nvPr/>
          </p:nvSpPr>
          <p:spPr bwMode="auto">
            <a:xfrm>
              <a:off x="1248" y="3456"/>
              <a:ext cx="2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0000"/>
                  </a:solidFill>
                  <a:latin typeface="Times New Roman" panose="02020603050405020304" pitchFamily="18" charset="0"/>
                </a:rPr>
                <a:t>S</a:t>
              </a:r>
              <a:r>
                <a:rPr lang="it-IT" altLang="it-IT" sz="2800" b="1" baseline="30000">
                  <a:solidFill>
                    <a:srgbClr val="FF0000"/>
                  </a:solidFill>
                  <a:latin typeface="Times New Roman" panose="02020603050405020304" pitchFamily="18" charset="0"/>
                </a:rPr>
                <a:t>.</a:t>
              </a:r>
            </a:p>
          </p:txBody>
        </p:sp>
        <p:sp>
          <p:nvSpPr>
            <p:cNvPr id="91146" name="Line 8">
              <a:extLst>
                <a:ext uri="{FF2B5EF4-FFF2-40B4-BE49-F238E27FC236}">
                  <a16:creationId xmlns:a16="http://schemas.microsoft.com/office/drawing/2014/main" id="{60C9D021-84FD-AD46-03C6-38E458D90195}"/>
                </a:ext>
              </a:extLst>
            </p:cNvPr>
            <p:cNvSpPr>
              <a:spLocks noChangeShapeType="1"/>
            </p:cNvSpPr>
            <p:nvPr/>
          </p:nvSpPr>
          <p:spPr bwMode="auto">
            <a:xfrm flipH="1">
              <a:off x="1429" y="3203"/>
              <a:ext cx="96" cy="19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4" name="Group 12">
            <a:extLst>
              <a:ext uri="{FF2B5EF4-FFF2-40B4-BE49-F238E27FC236}">
                <a16:creationId xmlns:a16="http://schemas.microsoft.com/office/drawing/2014/main" id="{BBC99B73-8CAE-1BC1-A312-30992632843C}"/>
              </a:ext>
            </a:extLst>
          </p:cNvPr>
          <p:cNvGrpSpPr>
            <a:grpSpLocks/>
          </p:cNvGrpSpPr>
          <p:nvPr/>
        </p:nvGrpSpPr>
        <p:grpSpPr bwMode="auto">
          <a:xfrm>
            <a:off x="6443663" y="714375"/>
            <a:ext cx="860425" cy="914400"/>
            <a:chOff x="3984" y="288"/>
            <a:chExt cx="542" cy="576"/>
          </a:xfrm>
        </p:grpSpPr>
        <p:sp>
          <p:nvSpPr>
            <p:cNvPr id="91143" name="Text Box 7">
              <a:extLst>
                <a:ext uri="{FF2B5EF4-FFF2-40B4-BE49-F238E27FC236}">
                  <a16:creationId xmlns:a16="http://schemas.microsoft.com/office/drawing/2014/main" id="{25E05BAA-2886-8DC9-1FB1-A4DE26B4EBAE}"/>
                </a:ext>
              </a:extLst>
            </p:cNvPr>
            <p:cNvSpPr txBox="1">
              <a:spLocks noChangeArrowheads="1"/>
            </p:cNvSpPr>
            <p:nvPr/>
          </p:nvSpPr>
          <p:spPr bwMode="auto">
            <a:xfrm>
              <a:off x="3984" y="288"/>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0000"/>
                  </a:solidFill>
                  <a:latin typeface="Times New Roman" panose="02020603050405020304" pitchFamily="18" charset="0"/>
                </a:rPr>
                <a:t>H</a:t>
              </a:r>
              <a:r>
                <a:rPr lang="it-IT" altLang="it-IT" sz="2400" b="1" baseline="-25000">
                  <a:solidFill>
                    <a:srgbClr val="FF0000"/>
                  </a:solidFill>
                  <a:latin typeface="Times New Roman" panose="02020603050405020304" pitchFamily="18" charset="0"/>
                </a:rPr>
                <a:t>2</a:t>
              </a:r>
              <a:r>
                <a:rPr lang="it-IT" altLang="it-IT" sz="2400" b="1">
                  <a:solidFill>
                    <a:srgbClr val="FF0000"/>
                  </a:solidFill>
                  <a:latin typeface="Times New Roman" panose="02020603050405020304" pitchFamily="18" charset="0"/>
                </a:rPr>
                <a:t>O</a:t>
              </a:r>
              <a:r>
                <a:rPr lang="it-IT" altLang="it-IT" sz="2400" b="1" baseline="-25000">
                  <a:solidFill>
                    <a:srgbClr val="FF0000"/>
                  </a:solidFill>
                  <a:latin typeface="Times New Roman" panose="02020603050405020304" pitchFamily="18" charset="0"/>
                </a:rPr>
                <a:t>2</a:t>
              </a:r>
            </a:p>
          </p:txBody>
        </p:sp>
        <p:sp>
          <p:nvSpPr>
            <p:cNvPr id="91144" name="Line 9">
              <a:extLst>
                <a:ext uri="{FF2B5EF4-FFF2-40B4-BE49-F238E27FC236}">
                  <a16:creationId xmlns:a16="http://schemas.microsoft.com/office/drawing/2014/main" id="{0626DC7A-0331-0DCD-F774-E82539714D18}"/>
                </a:ext>
              </a:extLst>
            </p:cNvPr>
            <p:cNvSpPr>
              <a:spLocks noChangeShapeType="1"/>
            </p:cNvSpPr>
            <p:nvPr/>
          </p:nvSpPr>
          <p:spPr bwMode="auto">
            <a:xfrm rot="11446811" flipH="1">
              <a:off x="4128" y="672"/>
              <a:ext cx="96" cy="19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5" name="Group 13">
            <a:extLst>
              <a:ext uri="{FF2B5EF4-FFF2-40B4-BE49-F238E27FC236}">
                <a16:creationId xmlns:a16="http://schemas.microsoft.com/office/drawing/2014/main" id="{2A505F87-E64D-7D75-FFD2-4545CD225B79}"/>
              </a:ext>
            </a:extLst>
          </p:cNvPr>
          <p:cNvGrpSpPr>
            <a:grpSpLocks/>
          </p:cNvGrpSpPr>
          <p:nvPr/>
        </p:nvGrpSpPr>
        <p:grpSpPr bwMode="auto">
          <a:xfrm>
            <a:off x="6937375" y="3895725"/>
            <a:ext cx="658813" cy="685800"/>
            <a:chOff x="4368" y="2400"/>
            <a:chExt cx="415" cy="432"/>
          </a:xfrm>
        </p:grpSpPr>
        <p:sp>
          <p:nvSpPr>
            <p:cNvPr id="91141" name="Rectangle 5">
              <a:extLst>
                <a:ext uri="{FF2B5EF4-FFF2-40B4-BE49-F238E27FC236}">
                  <a16:creationId xmlns:a16="http://schemas.microsoft.com/office/drawing/2014/main" id="{8B0B729A-9658-AEF3-ECA7-BA894A620072}"/>
                </a:ext>
              </a:extLst>
            </p:cNvPr>
            <p:cNvSpPr>
              <a:spLocks noChangeArrowheads="1"/>
            </p:cNvSpPr>
            <p:nvPr/>
          </p:nvSpPr>
          <p:spPr bwMode="auto">
            <a:xfrm>
              <a:off x="4416" y="2544"/>
              <a:ext cx="3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0000"/>
                  </a:solidFill>
                  <a:latin typeface="Times New Roman" panose="02020603050405020304" pitchFamily="18" charset="0"/>
                </a:rPr>
                <a:t>O</a:t>
              </a:r>
              <a:r>
                <a:rPr lang="it-IT" altLang="it-IT" sz="2400" b="1" baseline="-25000">
                  <a:solidFill>
                    <a:srgbClr val="FF0000"/>
                  </a:solidFill>
                  <a:latin typeface="Times New Roman" panose="02020603050405020304" pitchFamily="18" charset="0"/>
                </a:rPr>
                <a:t>2</a:t>
              </a:r>
              <a:r>
                <a:rPr lang="it-IT" altLang="it-IT" sz="2800" b="1" baseline="30000">
                  <a:solidFill>
                    <a:srgbClr val="FF0000"/>
                  </a:solidFill>
                  <a:latin typeface="Times New Roman" panose="02020603050405020304" pitchFamily="18" charset="0"/>
                </a:rPr>
                <a:t>.</a:t>
              </a:r>
            </a:p>
          </p:txBody>
        </p:sp>
        <p:sp>
          <p:nvSpPr>
            <p:cNvPr id="91142" name="Line 10">
              <a:extLst>
                <a:ext uri="{FF2B5EF4-FFF2-40B4-BE49-F238E27FC236}">
                  <a16:creationId xmlns:a16="http://schemas.microsoft.com/office/drawing/2014/main" id="{791C918F-FB1A-ABD9-8A35-31ACF6335ADA}"/>
                </a:ext>
              </a:extLst>
            </p:cNvPr>
            <p:cNvSpPr>
              <a:spLocks noChangeShapeType="1"/>
            </p:cNvSpPr>
            <p:nvPr/>
          </p:nvSpPr>
          <p:spPr bwMode="auto">
            <a:xfrm rot="17861257" flipH="1">
              <a:off x="4416" y="2352"/>
              <a:ext cx="96" cy="19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a:extLst>
              <a:ext uri="{FF2B5EF4-FFF2-40B4-BE49-F238E27FC236}">
                <a16:creationId xmlns:a16="http://schemas.microsoft.com/office/drawing/2014/main" id="{37A26E05-8C16-7678-512F-526D43C1E785}"/>
              </a:ext>
            </a:extLst>
          </p:cNvPr>
          <p:cNvSpPr txBox="1">
            <a:spLocks noChangeArrowheads="1"/>
          </p:cNvSpPr>
          <p:nvPr/>
        </p:nvSpPr>
        <p:spPr bwMode="auto">
          <a:xfrm>
            <a:off x="827584" y="574675"/>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dirty="0">
                <a:solidFill>
                  <a:srgbClr val="FFFF00"/>
                </a:solidFill>
                <a:latin typeface="Times New Roman" panose="02020603050405020304" pitchFamily="18" charset="0"/>
              </a:rPr>
              <a:t>SUBSTRATI DEL CITOCROMO P450</a:t>
            </a:r>
          </a:p>
        </p:txBody>
      </p:sp>
      <p:sp>
        <p:nvSpPr>
          <p:cNvPr id="90116" name="Text Box 5">
            <a:extLst>
              <a:ext uri="{FF2B5EF4-FFF2-40B4-BE49-F238E27FC236}">
                <a16:creationId xmlns:a16="http://schemas.microsoft.com/office/drawing/2014/main" id="{630E2A4F-6FDD-7016-E7E4-F9455DAEEB12}"/>
              </a:ext>
            </a:extLst>
          </p:cNvPr>
          <p:cNvSpPr txBox="1">
            <a:spLocks noChangeArrowheads="1"/>
          </p:cNvSpPr>
          <p:nvPr/>
        </p:nvSpPr>
        <p:spPr bwMode="auto">
          <a:xfrm>
            <a:off x="447675" y="1360488"/>
            <a:ext cx="830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Times New Roman" panose="02020603050405020304" pitchFamily="18" charset="0"/>
              </a:rPr>
              <a:t>Xenobiotici</a:t>
            </a:r>
            <a:r>
              <a:rPr lang="it-IT" altLang="it-IT" sz="2400">
                <a:solidFill>
                  <a:srgbClr val="FFFF00"/>
                </a:solidFill>
                <a:latin typeface="Times New Roman" panose="02020603050405020304" pitchFamily="18" charset="0"/>
              </a:rPr>
              <a:t>		            </a:t>
            </a:r>
            <a:r>
              <a:rPr lang="it-IT" altLang="it-IT" sz="2400" b="1">
                <a:solidFill>
                  <a:srgbClr val="FFFF00"/>
                </a:solidFill>
                <a:latin typeface="Times New Roman" panose="02020603050405020304" pitchFamily="18" charset="0"/>
              </a:rPr>
              <a:t>Composti di origine fisiologica</a:t>
            </a:r>
          </a:p>
        </p:txBody>
      </p:sp>
      <p:sp>
        <p:nvSpPr>
          <p:cNvPr id="90117" name="Text Box 6">
            <a:extLst>
              <a:ext uri="{FF2B5EF4-FFF2-40B4-BE49-F238E27FC236}">
                <a16:creationId xmlns:a16="http://schemas.microsoft.com/office/drawing/2014/main" id="{84926EF6-4B4F-9868-2091-C6AA04CFF72E}"/>
              </a:ext>
            </a:extLst>
          </p:cNvPr>
          <p:cNvSpPr txBox="1">
            <a:spLocks noChangeArrowheads="1"/>
          </p:cNvSpPr>
          <p:nvPr/>
        </p:nvSpPr>
        <p:spPr bwMode="auto">
          <a:xfrm>
            <a:off x="303213" y="2224088"/>
            <a:ext cx="27876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Farmaci, inclusi antibiotici</a:t>
            </a:r>
          </a:p>
          <a:p>
            <a:pPr eaLnBrk="1" hangingPunct="1">
              <a:buClrTx/>
              <a:buSzTx/>
              <a:buFontTx/>
              <a:buNone/>
            </a:pPr>
            <a:r>
              <a:rPr lang="it-IT" altLang="it-IT" sz="2400">
                <a:latin typeface="Times New Roman" panose="02020603050405020304" pitchFamily="18" charset="0"/>
              </a:rPr>
              <a:t>Carcinogeni</a:t>
            </a:r>
          </a:p>
          <a:p>
            <a:pPr eaLnBrk="1" hangingPunct="1">
              <a:buClrTx/>
              <a:buSzTx/>
              <a:buFontTx/>
              <a:buNone/>
            </a:pPr>
            <a:r>
              <a:rPr lang="it-IT" altLang="it-IT" sz="2400">
                <a:latin typeface="Times New Roman" panose="02020603050405020304" pitchFamily="18" charset="0"/>
              </a:rPr>
              <a:t>Antiossidanti</a:t>
            </a:r>
          </a:p>
          <a:p>
            <a:pPr eaLnBrk="1" hangingPunct="1">
              <a:buClrTx/>
              <a:buSzTx/>
              <a:buFontTx/>
              <a:buNone/>
            </a:pPr>
            <a:r>
              <a:rPr lang="it-IT" altLang="it-IT" sz="2400">
                <a:latin typeface="Times New Roman" panose="02020603050405020304" pitchFamily="18" charset="0"/>
              </a:rPr>
              <a:t>Solventi</a:t>
            </a:r>
          </a:p>
          <a:p>
            <a:pPr eaLnBrk="1" hangingPunct="1">
              <a:buClrTx/>
              <a:buSzTx/>
              <a:buFontTx/>
              <a:buNone/>
            </a:pPr>
            <a:r>
              <a:rPr lang="it-IT" altLang="it-IT" sz="2400">
                <a:latin typeface="Times New Roman" panose="02020603050405020304" pitchFamily="18" charset="0"/>
              </a:rPr>
              <a:t>Anestetici</a:t>
            </a:r>
          </a:p>
          <a:p>
            <a:pPr eaLnBrk="1" hangingPunct="1">
              <a:buClrTx/>
              <a:buSzTx/>
              <a:buFontTx/>
              <a:buNone/>
            </a:pPr>
            <a:r>
              <a:rPr lang="it-IT" altLang="it-IT" sz="2400">
                <a:latin typeface="Times New Roman" panose="02020603050405020304" pitchFamily="18" charset="0"/>
              </a:rPr>
              <a:t>Coloranti</a:t>
            </a:r>
          </a:p>
          <a:p>
            <a:pPr eaLnBrk="1" hangingPunct="1">
              <a:buClrTx/>
              <a:buSzTx/>
              <a:buFontTx/>
              <a:buNone/>
            </a:pPr>
            <a:r>
              <a:rPr lang="it-IT" altLang="it-IT" sz="2400">
                <a:latin typeface="Times New Roman" panose="02020603050405020304" pitchFamily="18" charset="0"/>
              </a:rPr>
              <a:t>Pesticidi</a:t>
            </a:r>
          </a:p>
          <a:p>
            <a:pPr eaLnBrk="1" hangingPunct="1">
              <a:buClrTx/>
              <a:buSzTx/>
              <a:buFontTx/>
              <a:buNone/>
            </a:pPr>
            <a:r>
              <a:rPr lang="it-IT" altLang="it-IT" sz="2400">
                <a:latin typeface="Times New Roman" panose="02020603050405020304" pitchFamily="18" charset="0"/>
              </a:rPr>
              <a:t>Derivanti del petrolio</a:t>
            </a:r>
          </a:p>
          <a:p>
            <a:pPr eaLnBrk="1" hangingPunct="1">
              <a:buClrTx/>
              <a:buSzTx/>
              <a:buFontTx/>
              <a:buNone/>
            </a:pPr>
            <a:r>
              <a:rPr lang="it-IT" altLang="it-IT" sz="2400">
                <a:latin typeface="Times New Roman" panose="02020603050405020304" pitchFamily="18" charset="0"/>
              </a:rPr>
              <a:t>Alcol</a:t>
            </a:r>
          </a:p>
          <a:p>
            <a:pPr eaLnBrk="1" hangingPunct="1">
              <a:buClrTx/>
              <a:buSzTx/>
              <a:buFontTx/>
              <a:buNone/>
            </a:pPr>
            <a:r>
              <a:rPr lang="it-IT" altLang="it-IT" sz="2400">
                <a:latin typeface="Times New Roman" panose="02020603050405020304" pitchFamily="18" charset="0"/>
              </a:rPr>
              <a:t>Odori</a:t>
            </a:r>
          </a:p>
          <a:p>
            <a:pPr eaLnBrk="1" hangingPunct="1">
              <a:buClrTx/>
              <a:buSzTx/>
              <a:buFontTx/>
              <a:buNone/>
            </a:pPr>
            <a:endParaRPr lang="it-IT" altLang="it-IT" sz="2400">
              <a:latin typeface="Times New Roman" panose="02020603050405020304" pitchFamily="18" charset="0"/>
            </a:endParaRPr>
          </a:p>
          <a:p>
            <a:pPr eaLnBrk="1" hangingPunct="1">
              <a:buClrTx/>
              <a:buSzTx/>
              <a:buFontTx/>
              <a:buNone/>
            </a:pPr>
            <a:endParaRPr lang="it-IT" altLang="it-IT" sz="2400">
              <a:latin typeface="Times New Roman" panose="02020603050405020304" pitchFamily="18" charset="0"/>
            </a:endParaRPr>
          </a:p>
        </p:txBody>
      </p:sp>
      <p:sp>
        <p:nvSpPr>
          <p:cNvPr id="90118" name="Text Box 7">
            <a:extLst>
              <a:ext uri="{FF2B5EF4-FFF2-40B4-BE49-F238E27FC236}">
                <a16:creationId xmlns:a16="http://schemas.microsoft.com/office/drawing/2014/main" id="{065C06EC-CDEB-336E-DB19-358307F8AF7B}"/>
              </a:ext>
            </a:extLst>
          </p:cNvPr>
          <p:cNvSpPr txBox="1">
            <a:spLocks noChangeArrowheads="1"/>
          </p:cNvSpPr>
          <p:nvPr/>
        </p:nvSpPr>
        <p:spPr bwMode="auto">
          <a:xfrm>
            <a:off x="5559425" y="2008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da-DK" altLang="it-IT" sz="2400">
              <a:latin typeface="Times New Roman" panose="02020603050405020304" pitchFamily="18" charset="0"/>
            </a:endParaRPr>
          </a:p>
        </p:txBody>
      </p:sp>
      <p:sp>
        <p:nvSpPr>
          <p:cNvPr id="90119" name="Text Box 8">
            <a:extLst>
              <a:ext uri="{FF2B5EF4-FFF2-40B4-BE49-F238E27FC236}">
                <a16:creationId xmlns:a16="http://schemas.microsoft.com/office/drawing/2014/main" id="{E52AEAD2-1D57-3056-FCD3-FCF870C44B03}"/>
              </a:ext>
            </a:extLst>
          </p:cNvPr>
          <p:cNvSpPr txBox="1">
            <a:spLocks noChangeArrowheads="1"/>
          </p:cNvSpPr>
          <p:nvPr/>
        </p:nvSpPr>
        <p:spPr bwMode="auto">
          <a:xfrm>
            <a:off x="4643438" y="2152650"/>
            <a:ext cx="42354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Colesterolo, Steroidi</a:t>
            </a:r>
          </a:p>
          <a:p>
            <a:pPr eaLnBrk="1" hangingPunct="1">
              <a:buClrTx/>
              <a:buSzTx/>
              <a:buFontTx/>
              <a:buNone/>
            </a:pPr>
            <a:r>
              <a:rPr lang="it-IT" altLang="it-IT" sz="2400">
                <a:latin typeface="Times New Roman" panose="02020603050405020304" pitchFamily="18" charset="0"/>
              </a:rPr>
              <a:t>Eicosanoidi (leucotrieni, prostaglandine)</a:t>
            </a:r>
          </a:p>
          <a:p>
            <a:pPr eaLnBrk="1" hangingPunct="1">
              <a:buClrTx/>
              <a:buSzTx/>
              <a:buFontTx/>
              <a:buNone/>
            </a:pPr>
            <a:r>
              <a:rPr lang="it-IT" altLang="it-IT" sz="2400">
                <a:latin typeface="Times New Roman" panose="02020603050405020304" pitchFamily="18" charset="0"/>
              </a:rPr>
              <a:t>Acidi grassi</a:t>
            </a:r>
          </a:p>
          <a:p>
            <a:pPr eaLnBrk="1" hangingPunct="1">
              <a:buClrTx/>
              <a:buSzTx/>
              <a:buFontTx/>
              <a:buNone/>
            </a:pPr>
            <a:r>
              <a:rPr lang="it-IT" altLang="it-IT" sz="2400">
                <a:latin typeface="Times New Roman" panose="02020603050405020304" pitchFamily="18" charset="0"/>
              </a:rPr>
              <a:t>Idroperossidi dei lipidi</a:t>
            </a:r>
          </a:p>
          <a:p>
            <a:pPr eaLnBrk="1" hangingPunct="1">
              <a:buClrTx/>
              <a:buSzTx/>
              <a:buFontTx/>
              <a:buNone/>
            </a:pPr>
            <a:r>
              <a:rPr lang="it-IT" altLang="it-IT" sz="2400">
                <a:latin typeface="Times New Roman" panose="02020603050405020304" pitchFamily="18" charset="0"/>
              </a:rPr>
              <a:t>Retinoidi (vitamina A)</a:t>
            </a:r>
          </a:p>
          <a:p>
            <a:pPr eaLnBrk="1" hangingPunct="1">
              <a:buClrTx/>
              <a:buSzTx/>
              <a:buFontTx/>
              <a:buNone/>
            </a:pPr>
            <a:r>
              <a:rPr lang="it-IT" altLang="it-IT" sz="2400">
                <a:latin typeface="Times New Roman" panose="02020603050405020304" pitchFamily="18" charset="0"/>
              </a:rPr>
              <a:t>Acetone</a:t>
            </a:r>
          </a:p>
          <a:p>
            <a:pPr eaLnBrk="1" hangingPunct="1">
              <a:buClrTx/>
              <a:buSzTx/>
              <a:buFontTx/>
              <a:buNone/>
            </a:pPr>
            <a:endParaRPr lang="it-IT" altLang="it-IT" sz="2400">
              <a:latin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2">
            <a:extLst>
              <a:ext uri="{FF2B5EF4-FFF2-40B4-BE49-F238E27FC236}">
                <a16:creationId xmlns:a16="http://schemas.microsoft.com/office/drawing/2014/main" id="{540ADE1A-8B18-45C5-A4FB-DCF0CD88B237}"/>
              </a:ext>
            </a:extLst>
          </p:cNvPr>
          <p:cNvSpPr txBox="1">
            <a:spLocks noChangeArrowheads="1"/>
          </p:cNvSpPr>
          <p:nvPr/>
        </p:nvSpPr>
        <p:spPr bwMode="auto">
          <a:xfrm>
            <a:off x="822325" y="57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da-DK" altLang="it-IT" sz="2400">
              <a:latin typeface="Times New Roman" panose="02020603050405020304" pitchFamily="18" charset="0"/>
            </a:endParaRPr>
          </a:p>
        </p:txBody>
      </p:sp>
      <p:graphicFrame>
        <p:nvGraphicFramePr>
          <p:cNvPr id="36897" name="Group 33">
            <a:extLst>
              <a:ext uri="{FF2B5EF4-FFF2-40B4-BE49-F238E27FC236}">
                <a16:creationId xmlns:a16="http://schemas.microsoft.com/office/drawing/2014/main" id="{111DA212-95D3-4F2C-DD34-E99BC04E311D}"/>
              </a:ext>
            </a:extLst>
          </p:cNvPr>
          <p:cNvGraphicFramePr>
            <a:graphicFrameLocks noGrp="1"/>
          </p:cNvGraphicFramePr>
          <p:nvPr>
            <p:extLst>
              <p:ext uri="{D42A27DB-BD31-4B8C-83A1-F6EECF244321}">
                <p14:modId xmlns:p14="http://schemas.microsoft.com/office/powerpoint/2010/main" val="2163861503"/>
              </p:ext>
            </p:extLst>
          </p:nvPr>
        </p:nvGraphicFramePr>
        <p:xfrm>
          <a:off x="473075" y="1946275"/>
          <a:ext cx="7632700" cy="4492625"/>
        </p:xfrm>
        <a:graphic>
          <a:graphicData uri="http://schemas.openxmlformats.org/drawingml/2006/table">
            <a:tbl>
              <a:tblPr/>
              <a:tblGrid>
                <a:gridCol w="3738813">
                  <a:extLst>
                    <a:ext uri="{9D8B030D-6E8A-4147-A177-3AD203B41FA5}">
                      <a16:colId xmlns:a16="http://schemas.microsoft.com/office/drawing/2014/main" val="20000"/>
                    </a:ext>
                  </a:extLst>
                </a:gridCol>
                <a:gridCol w="3893887">
                  <a:extLst>
                    <a:ext uri="{9D8B030D-6E8A-4147-A177-3AD203B41FA5}">
                      <a16:colId xmlns:a16="http://schemas.microsoft.com/office/drawing/2014/main" val="20001"/>
                    </a:ext>
                  </a:extLst>
                </a:gridCol>
              </a:tblGrid>
              <a:tr h="76206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1" u="none" strike="noStrike" cap="none" normalizeH="0" baseline="0" dirty="0">
                          <a:ln>
                            <a:noFill/>
                          </a:ln>
                          <a:solidFill>
                            <a:srgbClr val="FFFF00"/>
                          </a:solidFill>
                          <a:effectLst/>
                          <a:latin typeface="Arial Black" pitchFamily="34" charset="0"/>
                        </a:rPr>
                        <a:t>Reazione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0" i="1" u="none" strike="noStrike" cap="none" normalizeH="0" baseline="0" dirty="0">
                        <a:ln>
                          <a:noFill/>
                        </a:ln>
                        <a:solidFill>
                          <a:srgbClr val="FF0000"/>
                        </a:solidFill>
                        <a:effectLst/>
                        <a:latin typeface="Arial" pitchFamily="34" charset="0"/>
                      </a:endParaRPr>
                    </a:p>
                  </a:txBody>
                  <a:tcPr marL="91438" marR="91438"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1" u="none" strike="noStrike" cap="none" normalizeH="0" baseline="0" dirty="0">
                          <a:ln>
                            <a:noFill/>
                          </a:ln>
                          <a:solidFill>
                            <a:srgbClr val="FFFF00"/>
                          </a:solidFill>
                          <a:effectLst/>
                          <a:latin typeface="Arial Black" pitchFamily="34" charset="0"/>
                        </a:rPr>
                        <a:t>Esempi</a:t>
                      </a:r>
                    </a:p>
                  </a:txBody>
                  <a:tcPr marL="91438" marR="9143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637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Ossidrilazione</a:t>
                      </a:r>
                      <a:r>
                        <a:rPr kumimoji="0" lang="it-IT" altLang="it-IT" sz="1600" b="0" i="0" u="none" strike="noStrike" cap="none" normalizeH="0" baseline="0" dirty="0">
                          <a:ln>
                            <a:noFill/>
                          </a:ln>
                          <a:solidFill>
                            <a:schemeClr val="tx1"/>
                          </a:solidFill>
                          <a:effectLst/>
                          <a:latin typeface="Arial Black" pitchFamily="34" charset="0"/>
                        </a:rPr>
                        <a:t> </a:t>
                      </a:r>
                      <a:r>
                        <a:rPr kumimoji="0" lang="it-IT" altLang="it-IT" sz="1600" b="0" i="0" u="none" strike="noStrike" cap="none" normalizeH="0" baseline="0" dirty="0" err="1">
                          <a:ln>
                            <a:noFill/>
                          </a:ln>
                          <a:solidFill>
                            <a:schemeClr val="tx1"/>
                          </a:solidFill>
                          <a:effectLst/>
                          <a:latin typeface="Arial Black" pitchFamily="34" charset="0"/>
                        </a:rPr>
                        <a:t>comp</a:t>
                      </a:r>
                      <a:r>
                        <a:rPr kumimoji="0" lang="it-IT" altLang="it-IT" sz="1600" b="0" i="0" u="none" strike="noStrike" cap="none" normalizeH="0" baseline="0" dirty="0">
                          <a:ln>
                            <a:noFill/>
                          </a:ln>
                          <a:solidFill>
                            <a:schemeClr val="tx1"/>
                          </a:solidFill>
                          <a:effectLst/>
                          <a:latin typeface="Arial Black" pitchFamily="34" charset="0"/>
                        </a:rPr>
                        <a:t>. alifatici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Ossidrilazione</a:t>
                      </a:r>
                      <a:r>
                        <a:rPr kumimoji="0" lang="it-IT" altLang="it-IT" sz="1600" b="0" i="0" u="none" strike="noStrike" cap="none" normalizeH="0" baseline="0" dirty="0">
                          <a:ln>
                            <a:noFill/>
                          </a:ln>
                          <a:solidFill>
                            <a:schemeClr val="tx1"/>
                          </a:solidFill>
                          <a:effectLst/>
                          <a:latin typeface="Arial Black" pitchFamily="34" charset="0"/>
                        </a:rPr>
                        <a:t> </a:t>
                      </a:r>
                      <a:r>
                        <a:rPr kumimoji="0" lang="it-IT" altLang="it-IT" sz="1600" b="0" i="0" u="none" strike="noStrike" cap="none" normalizeH="0" baseline="0" dirty="0" err="1">
                          <a:ln>
                            <a:noFill/>
                          </a:ln>
                          <a:solidFill>
                            <a:schemeClr val="tx1"/>
                          </a:solidFill>
                          <a:effectLst/>
                          <a:latin typeface="Arial Black" pitchFamily="34" charset="0"/>
                        </a:rPr>
                        <a:t>comp</a:t>
                      </a:r>
                      <a:r>
                        <a:rPr kumimoji="0" lang="it-IT" altLang="it-IT" sz="1600" b="0" i="0" u="none" strike="noStrike" cap="none" normalizeH="0" baseline="0" dirty="0">
                          <a:ln>
                            <a:noFill/>
                          </a:ln>
                          <a:solidFill>
                            <a:schemeClr val="tx1"/>
                          </a:solidFill>
                          <a:effectLst/>
                          <a:latin typeface="Arial Black" pitchFamily="34" charset="0"/>
                        </a:rPr>
                        <a:t>. aromatici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Formazione di epossidi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Dealchilazioni</a:t>
                      </a:r>
                      <a:r>
                        <a:rPr kumimoji="0" lang="it-IT" altLang="it-IT" sz="1600" b="0" i="0" u="none" strike="noStrike" cap="none" normalizeH="0" baseline="0" dirty="0">
                          <a:ln>
                            <a:noFill/>
                          </a:ln>
                          <a:solidFill>
                            <a:schemeClr val="tx1"/>
                          </a:solidFill>
                          <a:effectLst/>
                          <a:latin typeface="Arial Black" pitchFamily="34" charset="0"/>
                        </a:rPr>
                        <a:t> ossidative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Deaminazione</a:t>
                      </a:r>
                      <a:r>
                        <a:rPr kumimoji="0" lang="it-IT" altLang="it-IT" sz="1600" b="0" i="0" u="none" strike="noStrike" cap="none" normalizeH="0" baseline="0" dirty="0">
                          <a:ln>
                            <a:noFill/>
                          </a:ln>
                          <a:solidFill>
                            <a:schemeClr val="tx1"/>
                          </a:solidFill>
                          <a:effectLst/>
                          <a:latin typeface="Arial Black" pitchFamily="34" charset="0"/>
                        </a:rPr>
                        <a:t> ossidativa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Ossidazione di N o S o 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Rimozione di alogeni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Ossidazione di alcoli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600" b="0" i="0" u="none" strike="noStrike" cap="none" normalizeH="0" baseline="0" dirty="0">
                        <a:ln>
                          <a:noFill/>
                        </a:ln>
                        <a:solidFill>
                          <a:schemeClr val="tx1"/>
                        </a:solidFill>
                        <a:effectLst/>
                        <a:latin typeface="Arial Black" pitchFamily="34" charset="0"/>
                      </a:endParaRPr>
                    </a:p>
                  </a:txBody>
                  <a:tcPr marL="91438" marR="91438"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Acido </a:t>
                      </a:r>
                      <a:r>
                        <a:rPr kumimoji="0" lang="it-IT" altLang="it-IT" sz="1600" b="0" i="0" u="none" strike="noStrike" cap="none" normalizeH="0" baseline="0" dirty="0" err="1">
                          <a:ln>
                            <a:noFill/>
                          </a:ln>
                          <a:solidFill>
                            <a:schemeClr val="tx1"/>
                          </a:solidFill>
                          <a:effectLst/>
                          <a:latin typeface="Arial Black" pitchFamily="34" charset="0"/>
                        </a:rPr>
                        <a:t>valproico</a:t>
                      </a:r>
                      <a:r>
                        <a:rPr kumimoji="0" lang="it-IT" altLang="it-IT" sz="1600" b="0" i="0" u="none" strike="noStrike" cap="none" normalizeH="0" baseline="0" dirty="0">
                          <a:ln>
                            <a:noFill/>
                          </a:ln>
                          <a:solidFill>
                            <a:schemeClr val="tx1"/>
                          </a:solidFill>
                          <a:effectLst/>
                          <a:latin typeface="Arial Black" pitchFamily="34" charset="0"/>
                        </a:rPr>
                        <a:t>, </a:t>
                      </a:r>
                      <a:r>
                        <a:rPr kumimoji="0" lang="it-IT" altLang="it-IT" sz="1600" b="0" i="0" u="none" strike="noStrike" cap="none" normalizeH="0" baseline="0" dirty="0" err="1">
                          <a:ln>
                            <a:noFill/>
                          </a:ln>
                          <a:solidFill>
                            <a:schemeClr val="tx1"/>
                          </a:solidFill>
                          <a:effectLst/>
                          <a:latin typeface="Arial Black" pitchFamily="34" charset="0"/>
                        </a:rPr>
                        <a:t>pentobarbital</a:t>
                      </a:r>
                      <a:endParaRPr kumimoji="0" lang="it-IT" altLang="it-IT" sz="16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Benzopirene, </a:t>
                      </a:r>
                      <a:r>
                        <a:rPr kumimoji="0" lang="it-IT" altLang="it-IT" sz="1600" b="0" i="0" u="none" strike="noStrike" cap="none" normalizeH="0" baseline="0" dirty="0" err="1">
                          <a:ln>
                            <a:noFill/>
                          </a:ln>
                          <a:solidFill>
                            <a:schemeClr val="tx1"/>
                          </a:solidFill>
                          <a:effectLst/>
                          <a:latin typeface="Arial Black" pitchFamily="34" charset="0"/>
                        </a:rPr>
                        <a:t>fenobarbital</a:t>
                      </a:r>
                      <a:endParaRPr kumimoji="0" lang="it-IT" altLang="it-IT" sz="16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Benzene, benzopirene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Fenacetina, morfina, caffeina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Anfetamina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Cloropromazina</a:t>
                      </a:r>
                      <a:r>
                        <a:rPr kumimoji="0" lang="it-IT" altLang="it-IT" sz="1600" b="0" i="0" u="none" strike="noStrike" cap="none" normalizeH="0" baseline="0" dirty="0">
                          <a:ln>
                            <a:noFill/>
                          </a:ln>
                          <a:solidFill>
                            <a:schemeClr val="tx1"/>
                          </a:solidFill>
                          <a:effectLst/>
                          <a:latin typeface="Arial Black" pitchFamily="34" charset="0"/>
                        </a:rPr>
                        <a:t>, paracetamolo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Alotano</a:t>
                      </a:r>
                      <a:endParaRPr kumimoji="0" lang="it-IT" altLang="it-IT" sz="1600" b="0" i="0" u="none" strike="noStrike" cap="none" normalizeH="0" baseline="-2500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Alcol etilico</a:t>
                      </a:r>
                    </a:p>
                  </a:txBody>
                  <a:tcPr marL="91438" marR="9143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418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Black" pitchFamily="34" charset="0"/>
                        </a:rPr>
                        <a:t>Riduzione (bassa [O</a:t>
                      </a:r>
                      <a:r>
                        <a:rPr kumimoji="0" lang="it-IT" altLang="it-IT" sz="1600" b="0" i="0" u="none" strike="noStrike" cap="none" normalizeH="0" baseline="-25000" dirty="0">
                          <a:ln>
                            <a:noFill/>
                          </a:ln>
                          <a:solidFill>
                            <a:schemeClr val="tx1"/>
                          </a:solidFill>
                          <a:effectLst/>
                          <a:latin typeface="Arial Black" pitchFamily="34" charset="0"/>
                        </a:rPr>
                        <a:t>2</a:t>
                      </a:r>
                      <a:r>
                        <a:rPr kumimoji="0" lang="it-IT" altLang="it-IT" sz="1600" b="0" i="0" u="none" strike="noStrike" cap="none" normalizeH="0" baseline="0" dirty="0">
                          <a:ln>
                            <a:noFill/>
                          </a:ln>
                          <a:solidFill>
                            <a:schemeClr val="tx1"/>
                          </a:solidFill>
                          <a:effectLst/>
                          <a:latin typeface="Arial Black" pitchFamily="34" charset="0"/>
                        </a:rPr>
                        <a:t>])</a:t>
                      </a:r>
                      <a:endParaRPr kumimoji="0" lang="it-IT" altLang="it-IT" sz="1600" b="0" i="0" u="none" strike="noStrike" cap="none" normalizeH="0" baseline="-25000" dirty="0">
                        <a:ln>
                          <a:noFill/>
                        </a:ln>
                        <a:solidFill>
                          <a:schemeClr val="tx1"/>
                        </a:solidFill>
                        <a:effectLst/>
                        <a:latin typeface="Arial Black" pitchFamily="34" charset="0"/>
                      </a:endParaRPr>
                    </a:p>
                  </a:txBody>
                  <a:tcPr marL="91438" marR="91438"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600" b="0" i="0" u="none" strike="noStrike" cap="none" normalizeH="0" baseline="0" dirty="0" err="1">
                          <a:ln>
                            <a:noFill/>
                          </a:ln>
                          <a:solidFill>
                            <a:schemeClr val="tx1"/>
                          </a:solidFill>
                          <a:effectLst/>
                          <a:latin typeface="Arial Black" pitchFamily="34" charset="0"/>
                        </a:rPr>
                        <a:t>Alotano</a:t>
                      </a:r>
                      <a:r>
                        <a:rPr kumimoji="0" lang="it-IT" altLang="it-IT" sz="1600" b="0" i="0" u="none" strike="noStrike" cap="none" normalizeH="0" baseline="0" dirty="0">
                          <a:ln>
                            <a:noFill/>
                          </a:ln>
                          <a:solidFill>
                            <a:schemeClr val="tx1"/>
                          </a:solidFill>
                          <a:effectLst/>
                          <a:latin typeface="Arial Black" pitchFamily="34" charset="0"/>
                        </a:rPr>
                        <a:t>, CCl</a:t>
                      </a:r>
                      <a:r>
                        <a:rPr kumimoji="0" lang="it-IT" altLang="it-IT" sz="1600" b="0" i="0" u="none" strike="noStrike" cap="none" normalizeH="0" baseline="-25000" dirty="0">
                          <a:ln>
                            <a:noFill/>
                          </a:ln>
                          <a:solidFill>
                            <a:schemeClr val="tx1"/>
                          </a:solidFill>
                          <a:effectLst/>
                          <a:latin typeface="Arial Black" pitchFamily="34" charset="0"/>
                        </a:rPr>
                        <a:t>4</a:t>
                      </a:r>
                    </a:p>
                  </a:txBody>
                  <a:tcPr marL="91438" marR="9143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3200" name="Text Box 17">
            <a:extLst>
              <a:ext uri="{FF2B5EF4-FFF2-40B4-BE49-F238E27FC236}">
                <a16:creationId xmlns:a16="http://schemas.microsoft.com/office/drawing/2014/main" id="{406FC449-9EAD-3F8C-AE8A-3A715891682D}"/>
              </a:ext>
            </a:extLst>
          </p:cNvPr>
          <p:cNvSpPr txBox="1">
            <a:spLocks noChangeArrowheads="1"/>
          </p:cNvSpPr>
          <p:nvPr/>
        </p:nvSpPr>
        <p:spPr bwMode="auto">
          <a:xfrm>
            <a:off x="288925" y="1717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da-DK" altLang="it-IT" sz="2400">
              <a:latin typeface="Times New Roman" panose="02020603050405020304" pitchFamily="18" charset="0"/>
            </a:endParaRPr>
          </a:p>
        </p:txBody>
      </p:sp>
      <p:sp>
        <p:nvSpPr>
          <p:cNvPr id="93201" name="Text Box 18">
            <a:extLst>
              <a:ext uri="{FF2B5EF4-FFF2-40B4-BE49-F238E27FC236}">
                <a16:creationId xmlns:a16="http://schemas.microsoft.com/office/drawing/2014/main" id="{AA18D914-D989-D271-B0D9-9CB448F51F50}"/>
              </a:ext>
            </a:extLst>
          </p:cNvPr>
          <p:cNvSpPr txBox="1">
            <a:spLocks noChangeArrowheads="1"/>
          </p:cNvSpPr>
          <p:nvPr/>
        </p:nvSpPr>
        <p:spPr bwMode="auto">
          <a:xfrm>
            <a:off x="372198" y="1031875"/>
            <a:ext cx="71874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200" dirty="0">
                <a:solidFill>
                  <a:srgbClr val="FFFF00"/>
                </a:solidFill>
                <a:latin typeface="Arial Black" panose="020B0604020202020204" pitchFamily="34" charset="0"/>
              </a:rPr>
              <a:t>Xenobiotici metabolizzati dal citocromo P450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descr="Immagine7">
            <a:extLst>
              <a:ext uri="{FF2B5EF4-FFF2-40B4-BE49-F238E27FC236}">
                <a16:creationId xmlns:a16="http://schemas.microsoft.com/office/drawing/2014/main" id="{CD2B2CC2-555C-5B85-915E-C710F8062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52"/>
          <a:stretch>
            <a:fillRect/>
          </a:stretch>
        </p:blipFill>
        <p:spPr bwMode="auto">
          <a:xfrm>
            <a:off x="323850" y="760413"/>
            <a:ext cx="8351838"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ext Box 7">
            <a:extLst>
              <a:ext uri="{FF2B5EF4-FFF2-40B4-BE49-F238E27FC236}">
                <a16:creationId xmlns:a16="http://schemas.microsoft.com/office/drawing/2014/main" id="{406C1DA7-D8A2-020D-114E-037FFFBCC6FB}"/>
              </a:ext>
            </a:extLst>
          </p:cNvPr>
          <p:cNvSpPr txBox="1">
            <a:spLocks noChangeArrowheads="1"/>
          </p:cNvSpPr>
          <p:nvPr/>
        </p:nvSpPr>
        <p:spPr bwMode="auto">
          <a:xfrm>
            <a:off x="2700338" y="260350"/>
            <a:ext cx="374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solidFill>
                  <a:srgbClr val="FFFF00"/>
                </a:solidFill>
                <a:latin typeface="Times New Roman" panose="02020603050405020304" pitchFamily="18" charset="0"/>
              </a:rPr>
              <a:t>REAZIONI DI OSSIDAZIONE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B5C76B-2EBE-86DF-0007-794180E71D0A}"/>
              </a:ext>
            </a:extLst>
          </p:cNvPr>
          <p:cNvSpPr>
            <a:spLocks noGrp="1"/>
          </p:cNvSpPr>
          <p:nvPr>
            <p:ph type="title"/>
          </p:nvPr>
        </p:nvSpPr>
        <p:spPr/>
        <p:txBody>
          <a:bodyPr>
            <a:normAutofit/>
          </a:bodyPr>
          <a:lstStyle/>
          <a:p>
            <a:pPr algn="l">
              <a:defRPr/>
            </a:pPr>
            <a:r>
              <a:rPr lang="it-IT" sz="3200" b="1" dirty="0">
                <a:solidFill>
                  <a:schemeClr val="accent3">
                    <a:lumMod val="60000"/>
                    <a:lumOff val="40000"/>
                  </a:schemeClr>
                </a:solidFill>
              </a:rPr>
              <a:t>Alcuni concetti di tossicologia</a:t>
            </a:r>
          </a:p>
        </p:txBody>
      </p:sp>
      <p:sp>
        <p:nvSpPr>
          <p:cNvPr id="23554" name="Segnaposto contenuto 2">
            <a:extLst>
              <a:ext uri="{FF2B5EF4-FFF2-40B4-BE49-F238E27FC236}">
                <a16:creationId xmlns:a16="http://schemas.microsoft.com/office/drawing/2014/main" id="{7332FFFE-611C-4E40-CF72-C925E676431A}"/>
              </a:ext>
            </a:extLst>
          </p:cNvPr>
          <p:cNvSpPr>
            <a:spLocks noGrp="1"/>
          </p:cNvSpPr>
          <p:nvPr>
            <p:ph idx="1"/>
          </p:nvPr>
        </p:nvSpPr>
        <p:spPr>
          <a:xfrm>
            <a:off x="468313" y="2060575"/>
            <a:ext cx="8229600" cy="2952750"/>
          </a:xfrm>
        </p:spPr>
        <p:txBody>
          <a:bodyPr/>
          <a:lstStyle/>
          <a:p>
            <a:r>
              <a:rPr lang="it-IT" altLang="it-IT"/>
              <a:t>Tossicità acuta, subacuta, cronica subcronica</a:t>
            </a:r>
          </a:p>
          <a:p>
            <a:r>
              <a:rPr lang="it-IT" altLang="it-IT"/>
              <a:t>Tossicità immediata e ritardata </a:t>
            </a:r>
          </a:p>
          <a:p>
            <a:r>
              <a:rPr lang="it-IT" altLang="it-IT"/>
              <a:t>Tossicità locale e sistemica</a:t>
            </a:r>
          </a:p>
          <a:p>
            <a:r>
              <a:rPr lang="it-IT" altLang="it-IT"/>
              <a:t>Effetti tossici reversibili ed irreversibili</a:t>
            </a:r>
          </a:p>
          <a:p>
            <a:endParaRPr lang="it-IT" altLang="it-I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xeno 22">
            <a:extLst>
              <a:ext uri="{FF2B5EF4-FFF2-40B4-BE49-F238E27FC236}">
                <a16:creationId xmlns:a16="http://schemas.microsoft.com/office/drawing/2014/main" id="{40735A5B-DA0D-E940-8D47-053FFE35B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2625"/>
            <a:ext cx="7380287"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ext Box 5">
            <a:extLst>
              <a:ext uri="{FF2B5EF4-FFF2-40B4-BE49-F238E27FC236}">
                <a16:creationId xmlns:a16="http://schemas.microsoft.com/office/drawing/2014/main" id="{19772B61-0CE9-3A93-78DA-C64AE51292A8}"/>
              </a:ext>
            </a:extLst>
          </p:cNvPr>
          <p:cNvSpPr txBox="1">
            <a:spLocks noChangeArrowheads="1"/>
          </p:cNvSpPr>
          <p:nvPr/>
        </p:nvSpPr>
        <p:spPr bwMode="auto">
          <a:xfrm>
            <a:off x="2700338" y="220663"/>
            <a:ext cx="350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Times New Roman" panose="02020603050405020304" pitchFamily="18" charset="0"/>
              </a:rPr>
              <a:t>Metabolismo dell’etanolo</a:t>
            </a:r>
          </a:p>
        </p:txBody>
      </p:sp>
      <p:sp>
        <p:nvSpPr>
          <p:cNvPr id="96259" name="Line 6">
            <a:extLst>
              <a:ext uri="{FF2B5EF4-FFF2-40B4-BE49-F238E27FC236}">
                <a16:creationId xmlns:a16="http://schemas.microsoft.com/office/drawing/2014/main" id="{96C4AAB2-A39A-FE22-BA1B-EE56DAE7A9B9}"/>
              </a:ext>
            </a:extLst>
          </p:cNvPr>
          <p:cNvSpPr>
            <a:spLocks noChangeShapeType="1"/>
          </p:cNvSpPr>
          <p:nvPr/>
        </p:nvSpPr>
        <p:spPr bwMode="auto">
          <a:xfrm flipH="1">
            <a:off x="1331913" y="3573463"/>
            <a:ext cx="2016125" cy="25923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6260" name="Text Box 8">
            <a:extLst>
              <a:ext uri="{FF2B5EF4-FFF2-40B4-BE49-F238E27FC236}">
                <a16:creationId xmlns:a16="http://schemas.microsoft.com/office/drawing/2014/main" id="{1057B413-610F-75F8-B33E-7C947670F7B7}"/>
              </a:ext>
            </a:extLst>
          </p:cNvPr>
          <p:cNvSpPr txBox="1">
            <a:spLocks noChangeArrowheads="1"/>
          </p:cNvSpPr>
          <p:nvPr/>
        </p:nvSpPr>
        <p:spPr bwMode="auto">
          <a:xfrm>
            <a:off x="323850" y="6230938"/>
            <a:ext cx="2516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solidFill>
                  <a:srgbClr val="FFFF00"/>
                </a:solidFill>
                <a:latin typeface="Times New Roman" panose="02020603050405020304" pitchFamily="18" charset="0"/>
              </a:rPr>
              <a:t>Alcol deidrogenasi</a:t>
            </a:r>
          </a:p>
        </p:txBody>
      </p:sp>
      <p:sp>
        <p:nvSpPr>
          <p:cNvPr id="96261" name="Line 9">
            <a:extLst>
              <a:ext uri="{FF2B5EF4-FFF2-40B4-BE49-F238E27FC236}">
                <a16:creationId xmlns:a16="http://schemas.microsoft.com/office/drawing/2014/main" id="{812C43EA-6F0E-438E-B9D6-9DF9858014FD}"/>
              </a:ext>
            </a:extLst>
          </p:cNvPr>
          <p:cNvSpPr>
            <a:spLocks noChangeShapeType="1"/>
          </p:cNvSpPr>
          <p:nvPr/>
        </p:nvSpPr>
        <p:spPr bwMode="auto">
          <a:xfrm>
            <a:off x="8532813" y="3429000"/>
            <a:ext cx="0" cy="25923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6262" name="Text Box 10">
            <a:extLst>
              <a:ext uri="{FF2B5EF4-FFF2-40B4-BE49-F238E27FC236}">
                <a16:creationId xmlns:a16="http://schemas.microsoft.com/office/drawing/2014/main" id="{2C2D55CA-076A-DAF2-3BF8-53081432AAB2}"/>
              </a:ext>
            </a:extLst>
          </p:cNvPr>
          <p:cNvSpPr txBox="1">
            <a:spLocks noChangeArrowheads="1"/>
          </p:cNvSpPr>
          <p:nvPr/>
        </p:nvSpPr>
        <p:spPr bwMode="auto">
          <a:xfrm>
            <a:off x="6791325" y="6237288"/>
            <a:ext cx="2805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solidFill>
                  <a:srgbClr val="FFFF00"/>
                </a:solidFill>
                <a:latin typeface="Times New Roman" panose="02020603050405020304" pitchFamily="18" charset="0"/>
              </a:rPr>
              <a:t>Aldeide deidrogenasi</a:t>
            </a:r>
          </a:p>
        </p:txBody>
      </p:sp>
      <p:sp>
        <p:nvSpPr>
          <p:cNvPr id="96263" name="Line 11">
            <a:extLst>
              <a:ext uri="{FF2B5EF4-FFF2-40B4-BE49-F238E27FC236}">
                <a16:creationId xmlns:a16="http://schemas.microsoft.com/office/drawing/2014/main" id="{D301F547-A75D-26DF-F230-AAD0FE81DF7E}"/>
              </a:ext>
            </a:extLst>
          </p:cNvPr>
          <p:cNvSpPr>
            <a:spLocks noChangeShapeType="1"/>
          </p:cNvSpPr>
          <p:nvPr/>
        </p:nvSpPr>
        <p:spPr bwMode="auto">
          <a:xfrm>
            <a:off x="7596188" y="3429000"/>
            <a:ext cx="9366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6264" name="Oval 12">
            <a:extLst>
              <a:ext uri="{FF2B5EF4-FFF2-40B4-BE49-F238E27FC236}">
                <a16:creationId xmlns:a16="http://schemas.microsoft.com/office/drawing/2014/main" id="{99C227E8-B0EE-DA22-B2E9-C5BC20D40E4C}"/>
              </a:ext>
            </a:extLst>
          </p:cNvPr>
          <p:cNvSpPr>
            <a:spLocks noChangeArrowheads="1"/>
          </p:cNvSpPr>
          <p:nvPr/>
        </p:nvSpPr>
        <p:spPr bwMode="auto">
          <a:xfrm>
            <a:off x="6516688" y="4005263"/>
            <a:ext cx="1079500" cy="6477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sp>
        <p:nvSpPr>
          <p:cNvPr id="96265" name="Line 13">
            <a:extLst>
              <a:ext uri="{FF2B5EF4-FFF2-40B4-BE49-F238E27FC236}">
                <a16:creationId xmlns:a16="http://schemas.microsoft.com/office/drawing/2014/main" id="{B0D99ED5-1867-0E8A-6309-79CC8C55A851}"/>
              </a:ext>
            </a:extLst>
          </p:cNvPr>
          <p:cNvSpPr>
            <a:spLocks noChangeShapeType="1"/>
          </p:cNvSpPr>
          <p:nvPr/>
        </p:nvSpPr>
        <p:spPr bwMode="auto">
          <a:xfrm>
            <a:off x="7092950" y="4941888"/>
            <a:ext cx="0" cy="5762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6266" name="Text Box 14">
            <a:extLst>
              <a:ext uri="{FF2B5EF4-FFF2-40B4-BE49-F238E27FC236}">
                <a16:creationId xmlns:a16="http://schemas.microsoft.com/office/drawing/2014/main" id="{4C48822A-D01B-C35E-FA8A-F6D719CDB1A5}"/>
              </a:ext>
            </a:extLst>
          </p:cNvPr>
          <p:cNvSpPr txBox="1">
            <a:spLocks noChangeArrowheads="1"/>
          </p:cNvSpPr>
          <p:nvPr/>
        </p:nvSpPr>
        <p:spPr bwMode="auto">
          <a:xfrm>
            <a:off x="6750050" y="55006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1400">
                <a:solidFill>
                  <a:srgbClr val="FF0000"/>
                </a:solidFill>
                <a:latin typeface="Times New Roman" panose="02020603050405020304" pitchFamily="18" charset="0"/>
              </a:rPr>
              <a:t>energia</a:t>
            </a:r>
          </a:p>
        </p:txBody>
      </p:sp>
      <p:sp>
        <p:nvSpPr>
          <p:cNvPr id="96267" name="Line 15">
            <a:extLst>
              <a:ext uri="{FF2B5EF4-FFF2-40B4-BE49-F238E27FC236}">
                <a16:creationId xmlns:a16="http://schemas.microsoft.com/office/drawing/2014/main" id="{7D998413-7C79-C7D3-5987-A733E8307EF8}"/>
              </a:ext>
            </a:extLst>
          </p:cNvPr>
          <p:cNvSpPr>
            <a:spLocks noChangeShapeType="1"/>
          </p:cNvSpPr>
          <p:nvPr/>
        </p:nvSpPr>
        <p:spPr bwMode="auto">
          <a:xfrm flipV="1">
            <a:off x="5651500" y="2133600"/>
            <a:ext cx="1223963" cy="11509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6268" name="Text Box 16">
            <a:extLst>
              <a:ext uri="{FF2B5EF4-FFF2-40B4-BE49-F238E27FC236}">
                <a16:creationId xmlns:a16="http://schemas.microsoft.com/office/drawing/2014/main" id="{6CB1AA31-03D8-9A2A-01DC-8D14C8F723F8}"/>
              </a:ext>
            </a:extLst>
          </p:cNvPr>
          <p:cNvSpPr txBox="1">
            <a:spLocks noChangeArrowheads="1"/>
          </p:cNvSpPr>
          <p:nvPr/>
        </p:nvSpPr>
        <p:spPr bwMode="auto">
          <a:xfrm>
            <a:off x="6516688" y="1773238"/>
            <a:ext cx="73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1400">
                <a:solidFill>
                  <a:srgbClr val="FF0000"/>
                </a:solidFill>
                <a:latin typeface="Times New Roman" panose="02020603050405020304" pitchFamily="18" charset="0"/>
              </a:rPr>
              <a:t>tossica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descr="6adh1">
            <a:extLst>
              <a:ext uri="{FF2B5EF4-FFF2-40B4-BE49-F238E27FC236}">
                <a16:creationId xmlns:a16="http://schemas.microsoft.com/office/drawing/2014/main" id="{1F63C557-2683-6217-3A76-B715E3A29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76350"/>
            <a:ext cx="3671888"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6">
            <a:extLst>
              <a:ext uri="{FF2B5EF4-FFF2-40B4-BE49-F238E27FC236}">
                <a16:creationId xmlns:a16="http://schemas.microsoft.com/office/drawing/2014/main" id="{865C4311-D278-9830-877C-B0B74B8D975B}"/>
              </a:ext>
            </a:extLst>
          </p:cNvPr>
          <p:cNvSpPr txBox="1">
            <a:spLocks noChangeArrowheads="1"/>
          </p:cNvSpPr>
          <p:nvPr/>
        </p:nvSpPr>
        <p:spPr bwMode="auto">
          <a:xfrm>
            <a:off x="4459331" y="1536700"/>
            <a:ext cx="34178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200" b="1" dirty="0">
                <a:solidFill>
                  <a:srgbClr val="FFFF00"/>
                </a:solidFill>
                <a:latin typeface="Times New Roman" panose="02020603050405020304" pitchFamily="18" charset="0"/>
              </a:rPr>
              <a:t>Alcol deidrogenasi: </a:t>
            </a:r>
          </a:p>
          <a:p>
            <a:pPr eaLnBrk="1" hangingPunct="1">
              <a:buClrTx/>
              <a:buSzTx/>
              <a:buFontTx/>
              <a:buNone/>
            </a:pPr>
            <a:r>
              <a:rPr lang="it-IT" altLang="it-IT" sz="2200" b="1" dirty="0">
                <a:latin typeface="Times New Roman" panose="02020603050405020304" pitchFamily="18" charset="0"/>
              </a:rPr>
              <a:t>enzima dimerico, </a:t>
            </a:r>
            <a:r>
              <a:rPr lang="it-IT" altLang="it-IT" sz="2200" b="1" dirty="0" err="1">
                <a:latin typeface="Times New Roman" panose="02020603050405020304" pitchFamily="18" charset="0"/>
              </a:rPr>
              <a:t>citosolico</a:t>
            </a:r>
            <a:r>
              <a:rPr lang="it-IT" altLang="it-IT" sz="2200" b="1" dirty="0">
                <a:latin typeface="Times New Roman" panose="02020603050405020304" pitchFamily="18" charset="0"/>
              </a:rPr>
              <a:t>, contenente Zn</a:t>
            </a:r>
          </a:p>
          <a:p>
            <a:pPr eaLnBrk="1" hangingPunct="1">
              <a:buClrTx/>
              <a:buSzTx/>
              <a:buFontTx/>
              <a:buNone/>
            </a:pPr>
            <a:r>
              <a:rPr lang="it-IT" altLang="it-IT" sz="2200" b="1" dirty="0">
                <a:latin typeface="Times New Roman" panose="02020603050405020304" pitchFamily="18" charset="0"/>
              </a:rPr>
              <a:t>5 geni (</a:t>
            </a:r>
            <a:r>
              <a:rPr lang="el-GR" altLang="it-IT" sz="2200" b="1" dirty="0">
                <a:latin typeface="Times New Roman" panose="02020603050405020304" pitchFamily="18" charset="0"/>
                <a:cs typeface="Arial" panose="020B0604020202020204" pitchFamily="34" charset="0"/>
              </a:rPr>
              <a:t>α</a:t>
            </a:r>
            <a:r>
              <a:rPr lang="it-IT" altLang="it-IT" sz="2200" b="1" dirty="0">
                <a:latin typeface="Times New Roman" panose="02020603050405020304" pitchFamily="18" charset="0"/>
                <a:cs typeface="Arial" panose="020B0604020202020204" pitchFamily="34" charset="0"/>
              </a:rPr>
              <a:t>, </a:t>
            </a:r>
            <a:r>
              <a:rPr lang="el-GR" altLang="it-IT" sz="2200" b="1" dirty="0">
                <a:latin typeface="Times New Roman" panose="02020603050405020304" pitchFamily="18" charset="0"/>
                <a:cs typeface="Arial" panose="020B0604020202020204" pitchFamily="34" charset="0"/>
              </a:rPr>
              <a:t>β</a:t>
            </a:r>
            <a:r>
              <a:rPr lang="it-IT" altLang="it-IT" sz="2200" b="1" dirty="0">
                <a:latin typeface="Times New Roman" panose="02020603050405020304" pitchFamily="18" charset="0"/>
                <a:cs typeface="Arial" panose="020B0604020202020204" pitchFamily="34" charset="0"/>
              </a:rPr>
              <a:t>, </a:t>
            </a:r>
            <a:r>
              <a:rPr lang="el-GR" altLang="it-IT" sz="2200" b="1" dirty="0">
                <a:latin typeface="Times New Roman" panose="02020603050405020304" pitchFamily="18" charset="0"/>
                <a:cs typeface="Arial" panose="020B0604020202020204" pitchFamily="34" charset="0"/>
              </a:rPr>
              <a:t>γ</a:t>
            </a:r>
            <a:r>
              <a:rPr lang="it-IT" altLang="it-IT" sz="2200" b="1" dirty="0">
                <a:latin typeface="Times New Roman" panose="02020603050405020304" pitchFamily="18" charset="0"/>
                <a:cs typeface="Arial" panose="020B0604020202020204" pitchFamily="34" charset="0"/>
              </a:rPr>
              <a:t>, </a:t>
            </a:r>
            <a:r>
              <a:rPr lang="el-GR" altLang="it-IT" sz="2200" b="1" dirty="0">
                <a:latin typeface="Times New Roman" panose="02020603050405020304" pitchFamily="18" charset="0"/>
                <a:cs typeface="Arial" panose="020B0604020202020204" pitchFamily="34" charset="0"/>
              </a:rPr>
              <a:t>π</a:t>
            </a:r>
            <a:r>
              <a:rPr lang="it-IT" altLang="it-IT" sz="2200" b="1" dirty="0">
                <a:latin typeface="Times New Roman" panose="02020603050405020304" pitchFamily="18" charset="0"/>
                <a:cs typeface="Arial" panose="020B0604020202020204" pitchFamily="34" charset="0"/>
              </a:rPr>
              <a:t>, </a:t>
            </a:r>
            <a:r>
              <a:rPr lang="el-GR" altLang="it-IT" sz="2200" b="1" dirty="0">
                <a:latin typeface="Times New Roman" panose="02020603050405020304" pitchFamily="18" charset="0"/>
                <a:cs typeface="Arial" panose="020B0604020202020204" pitchFamily="34" charset="0"/>
              </a:rPr>
              <a:t>κ</a:t>
            </a:r>
            <a:r>
              <a:rPr lang="it-IT" altLang="it-IT" sz="2200" b="1" dirty="0">
                <a:latin typeface="Times New Roman" panose="02020603050405020304" pitchFamily="18" charset="0"/>
                <a:cs typeface="Arial" panose="020B0604020202020204" pitchFamily="34" charset="0"/>
              </a:rPr>
              <a:t>).</a:t>
            </a:r>
            <a:r>
              <a:rPr lang="it-IT" altLang="it-IT" sz="2200" dirty="0">
                <a:latin typeface="Times New Roman" panose="02020603050405020304" pitchFamily="18" charset="0"/>
                <a:cs typeface="Arial" panose="020B0604020202020204" pitchFamily="34" charset="0"/>
              </a:rPr>
              <a:t> </a:t>
            </a:r>
            <a:r>
              <a:rPr lang="el-GR" altLang="it-IT" sz="2200" b="1" dirty="0">
                <a:latin typeface="Times New Roman" panose="02020603050405020304" pitchFamily="18" charset="0"/>
                <a:cs typeface="Arial" panose="020B0604020202020204" pitchFamily="34" charset="0"/>
              </a:rPr>
              <a:t>β</a:t>
            </a:r>
            <a:r>
              <a:rPr lang="it-IT" altLang="it-IT" sz="2200" b="1" dirty="0">
                <a:latin typeface="Times New Roman" panose="02020603050405020304" pitchFamily="18" charset="0"/>
                <a:cs typeface="Arial" panose="020B0604020202020204" pitchFamily="34" charset="0"/>
              </a:rPr>
              <a:t> ha 3 alleli, </a:t>
            </a:r>
            <a:r>
              <a:rPr lang="el-GR" altLang="it-IT" sz="2200" b="1" dirty="0">
                <a:latin typeface="Times New Roman" panose="02020603050405020304" pitchFamily="18" charset="0"/>
                <a:cs typeface="Arial" panose="020B0604020202020204" pitchFamily="34" charset="0"/>
              </a:rPr>
              <a:t>γ</a:t>
            </a:r>
            <a:r>
              <a:rPr lang="it-IT" altLang="it-IT" sz="2200" b="1" dirty="0">
                <a:latin typeface="Times New Roman" panose="02020603050405020304" pitchFamily="18" charset="0"/>
                <a:cs typeface="Arial" panose="020B0604020202020204" pitchFamily="34" charset="0"/>
              </a:rPr>
              <a:t> 2 alleli</a:t>
            </a:r>
          </a:p>
          <a:p>
            <a:pPr eaLnBrk="1" hangingPunct="1">
              <a:buClrTx/>
              <a:buSzTx/>
              <a:buFontTx/>
              <a:buNone/>
            </a:pPr>
            <a:endParaRPr lang="it-IT" altLang="it-IT" sz="2200" b="1" dirty="0">
              <a:solidFill>
                <a:srgbClr val="FFFF00"/>
              </a:solidFill>
              <a:latin typeface="Times New Roman" panose="02020603050405020304" pitchFamily="18" charset="0"/>
              <a:cs typeface="Arial" panose="020B0604020202020204" pitchFamily="34" charset="0"/>
            </a:endParaRPr>
          </a:p>
          <a:p>
            <a:pPr eaLnBrk="1" hangingPunct="1">
              <a:buClrTx/>
              <a:buSzTx/>
              <a:buFontTx/>
              <a:buNone/>
            </a:pPr>
            <a:r>
              <a:rPr lang="it-IT" altLang="it-IT" sz="2200" b="1" dirty="0">
                <a:latin typeface="Times New Roman" panose="02020603050405020304" pitchFamily="18" charset="0"/>
                <a:cs typeface="Arial" panose="020B0604020202020204" pitchFamily="34" charset="0"/>
              </a:rPr>
              <a:t>Quindi 8 subunità diverse che si combinano</a:t>
            </a:r>
          </a:p>
          <a:p>
            <a:pPr eaLnBrk="1" hangingPunct="1">
              <a:buClrTx/>
              <a:buSzTx/>
              <a:buFontTx/>
              <a:buNone/>
            </a:pPr>
            <a:r>
              <a:rPr lang="it-IT" altLang="it-IT" sz="2200" b="1" dirty="0">
                <a:latin typeface="Times New Roman" panose="02020603050405020304" pitchFamily="18" charset="0"/>
                <a:cs typeface="Arial" panose="020B0604020202020204" pitchFamily="34" charset="0"/>
              </a:rPr>
              <a:t>a formare isoenzimi con diversa efficienza </a:t>
            </a:r>
          </a:p>
          <a:p>
            <a:pPr eaLnBrk="1" hangingPunct="1">
              <a:buClrTx/>
              <a:buSzTx/>
              <a:buFontTx/>
              <a:buNone/>
            </a:pPr>
            <a:r>
              <a:rPr lang="it-IT" altLang="it-IT" sz="2200" b="1" dirty="0">
                <a:latin typeface="Times New Roman" panose="02020603050405020304" pitchFamily="18" charset="0"/>
                <a:cs typeface="Arial" panose="020B0604020202020204" pitchFamily="34" charset="0"/>
              </a:rPr>
              <a:t>catalitica. La subunità </a:t>
            </a:r>
            <a:r>
              <a:rPr lang="el-GR" altLang="it-IT" sz="2200" b="1" dirty="0">
                <a:latin typeface="Times New Roman" panose="02020603050405020304" pitchFamily="18" charset="0"/>
                <a:cs typeface="Arial" panose="020B0604020202020204" pitchFamily="34" charset="0"/>
              </a:rPr>
              <a:t>β</a:t>
            </a:r>
            <a:r>
              <a:rPr lang="it-IT" altLang="it-IT" sz="2200" b="1" dirty="0">
                <a:latin typeface="Times New Roman" panose="02020603050405020304" pitchFamily="18" charset="0"/>
                <a:cs typeface="Arial" panose="020B0604020202020204" pitchFamily="34" charset="0"/>
              </a:rPr>
              <a:t> è molto attiva.</a:t>
            </a:r>
            <a:endParaRPr lang="el-GR" altLang="it-IT" sz="2200" b="1" dirty="0">
              <a:latin typeface="Times New Roman" panose="02020603050405020304" pitchFamily="18" charset="0"/>
              <a:cs typeface="Arial" panose="020B0604020202020204" pitchFamily="34" charset="0"/>
            </a:endParaRPr>
          </a:p>
        </p:txBody>
      </p:sp>
      <p:sp>
        <p:nvSpPr>
          <p:cNvPr id="98307" name="Rettangolo 1">
            <a:extLst>
              <a:ext uri="{FF2B5EF4-FFF2-40B4-BE49-F238E27FC236}">
                <a16:creationId xmlns:a16="http://schemas.microsoft.com/office/drawing/2014/main" id="{971634B7-0EBE-C5D8-BA96-52D7682376E6}"/>
              </a:ext>
            </a:extLst>
          </p:cNvPr>
          <p:cNvSpPr>
            <a:spLocks noChangeArrowheads="1"/>
          </p:cNvSpPr>
          <p:nvPr/>
        </p:nvSpPr>
        <p:spPr bwMode="auto">
          <a:xfrm>
            <a:off x="611188" y="5691684"/>
            <a:ext cx="7200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400" b="1" dirty="0">
                <a:solidFill>
                  <a:srgbClr val="FFFF00"/>
                </a:solidFill>
                <a:latin typeface="Times New Roman" panose="02020603050405020304" pitchFamily="18" charset="0"/>
              </a:rPr>
              <a:t>Gli isoenzimi presenti nelle popolazioni </a:t>
            </a:r>
          </a:p>
          <a:p>
            <a:pPr algn="ctr" eaLnBrk="1" hangingPunct="1">
              <a:buClrTx/>
              <a:buSzTx/>
              <a:buFontTx/>
              <a:buNone/>
            </a:pPr>
            <a:r>
              <a:rPr lang="it-IT" altLang="it-IT" sz="2400" b="1" dirty="0">
                <a:solidFill>
                  <a:srgbClr val="FFFF00"/>
                </a:solidFill>
                <a:latin typeface="Times New Roman" panose="02020603050405020304" pitchFamily="18" charset="0"/>
              </a:rPr>
              <a:t>asiatiche sono molto efficienti.</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9">
            <a:extLst>
              <a:ext uri="{FF2B5EF4-FFF2-40B4-BE49-F238E27FC236}">
                <a16:creationId xmlns:a16="http://schemas.microsoft.com/office/drawing/2014/main" id="{4BCC148B-F344-88F2-E84C-A777A91E7B3A}"/>
              </a:ext>
            </a:extLst>
          </p:cNvPr>
          <p:cNvSpPr txBox="1">
            <a:spLocks noChangeArrowheads="1"/>
          </p:cNvSpPr>
          <p:nvPr/>
        </p:nvSpPr>
        <p:spPr bwMode="auto">
          <a:xfrm>
            <a:off x="1979613" y="58705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30000"/>
              </a:spcBef>
              <a:buClrTx/>
              <a:buSzTx/>
              <a:buFontTx/>
              <a:buNone/>
            </a:pPr>
            <a:endParaRPr lang="da-DK" altLang="it-IT" sz="2400">
              <a:latin typeface="Times New Roman" panose="02020603050405020304" pitchFamily="18" charset="0"/>
            </a:endParaRPr>
          </a:p>
        </p:txBody>
      </p:sp>
      <p:graphicFrame>
        <p:nvGraphicFramePr>
          <p:cNvPr id="100354" name="Object 10">
            <a:extLst>
              <a:ext uri="{FF2B5EF4-FFF2-40B4-BE49-F238E27FC236}">
                <a16:creationId xmlns:a16="http://schemas.microsoft.com/office/drawing/2014/main" id="{C319283C-E88A-3B03-ACFD-0E47CA796DE2}"/>
              </a:ext>
            </a:extLst>
          </p:cNvPr>
          <p:cNvGraphicFramePr>
            <a:graphicFrameLocks noChangeAspect="1"/>
          </p:cNvGraphicFramePr>
          <p:nvPr/>
        </p:nvGraphicFramePr>
        <p:xfrm>
          <a:off x="5003800" y="260350"/>
          <a:ext cx="3816350" cy="3189288"/>
        </p:xfrm>
        <a:graphic>
          <a:graphicData uri="http://schemas.openxmlformats.org/presentationml/2006/ole">
            <mc:AlternateContent xmlns:mc="http://schemas.openxmlformats.org/markup-compatibility/2006">
              <mc:Choice xmlns:v="urn:schemas-microsoft-com:vml" Requires="v">
                <p:oleObj name="Fotografia Photo Editor" r:id="rId3" imgW="3054350" imgH="2552700" progId="MSPhotoEd.3">
                  <p:embed/>
                </p:oleObj>
              </mc:Choice>
              <mc:Fallback>
                <p:oleObj name="Fotografia Photo Editor" r:id="rId3" imgW="3054350" imgH="2552700" progId="MSPhotoEd.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60350"/>
                        <a:ext cx="381635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5" name="Text Box 12">
            <a:extLst>
              <a:ext uri="{FF2B5EF4-FFF2-40B4-BE49-F238E27FC236}">
                <a16:creationId xmlns:a16="http://schemas.microsoft.com/office/drawing/2014/main" id="{6A66A80D-A194-D770-E469-00A135C0B9C0}"/>
              </a:ext>
            </a:extLst>
          </p:cNvPr>
          <p:cNvSpPr txBox="1">
            <a:spLocks noChangeArrowheads="1"/>
          </p:cNvSpPr>
          <p:nvPr/>
        </p:nvSpPr>
        <p:spPr bwMode="auto">
          <a:xfrm>
            <a:off x="468313" y="4652963"/>
            <a:ext cx="79200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latin typeface="Times New Roman" panose="02020603050405020304" pitchFamily="18" charset="0"/>
              </a:rPr>
              <a:t>Aldeide deidrogenasi (</a:t>
            </a:r>
            <a:r>
              <a:rPr lang="it-IT" altLang="it-IT" sz="2000" i="1">
                <a:latin typeface="Times New Roman" panose="02020603050405020304" pitchFamily="18" charset="0"/>
              </a:rPr>
              <a:t>16 geni, famiglia di proteine</a:t>
            </a:r>
            <a:r>
              <a:rPr lang="it-IT" altLang="it-IT" sz="2000" b="1">
                <a:latin typeface="Times New Roman" panose="02020603050405020304" pitchFamily="18" charset="0"/>
              </a:rPr>
              <a:t>)</a:t>
            </a:r>
          </a:p>
          <a:p>
            <a:pPr eaLnBrk="1" hangingPunct="1">
              <a:buClrTx/>
              <a:buSzTx/>
              <a:buFontTx/>
              <a:buNone/>
            </a:pPr>
            <a:r>
              <a:rPr lang="it-IT" altLang="it-IT" sz="2000" b="1">
                <a:latin typeface="Times New Roman" panose="02020603050405020304" pitchFamily="18" charset="0"/>
              </a:rPr>
              <a:t>Allele di classe 2: basso metabolismo delle aldeide, </a:t>
            </a:r>
          </a:p>
          <a:p>
            <a:pPr eaLnBrk="1" hangingPunct="1">
              <a:buClrTx/>
              <a:buSzTx/>
              <a:buFontTx/>
              <a:buNone/>
            </a:pPr>
            <a:r>
              <a:rPr lang="it-IT" altLang="it-IT" sz="2000" b="1">
                <a:latin typeface="Times New Roman" panose="02020603050405020304" pitchFamily="18" charset="0"/>
              </a:rPr>
              <a:t>fattore di rischio per il cancro indotto da alcol</a:t>
            </a:r>
          </a:p>
          <a:p>
            <a:pPr eaLnBrk="1" hangingPunct="1">
              <a:buClrTx/>
              <a:buSzTx/>
              <a:buFontTx/>
              <a:buNone/>
            </a:pPr>
            <a:r>
              <a:rPr lang="it-IT" altLang="it-IT" sz="2000" b="1">
                <a:latin typeface="Times New Roman" panose="02020603050405020304" pitchFamily="18" charset="0"/>
              </a:rPr>
              <a:t>Nelle popolazioni orientali: intolleranza all’alcol (vasodilatazione, “flushing syndrome”).</a:t>
            </a:r>
          </a:p>
          <a:p>
            <a:pPr eaLnBrk="1" hangingPunct="1">
              <a:buClrTx/>
              <a:buSzTx/>
              <a:buFontTx/>
              <a:buNone/>
            </a:pPr>
            <a:r>
              <a:rPr lang="it-IT" altLang="it-IT" sz="2000" b="1">
                <a:latin typeface="Times New Roman" panose="02020603050405020304" pitchFamily="18" charset="0"/>
              </a:rPr>
              <a:t> </a:t>
            </a:r>
          </a:p>
        </p:txBody>
      </p:sp>
      <p:graphicFrame>
        <p:nvGraphicFramePr>
          <p:cNvPr id="100356" name="Object 8">
            <a:extLst>
              <a:ext uri="{FF2B5EF4-FFF2-40B4-BE49-F238E27FC236}">
                <a16:creationId xmlns:a16="http://schemas.microsoft.com/office/drawing/2014/main" id="{BFF93495-0AE2-AEA7-1F01-B3E250521B9C}"/>
              </a:ext>
            </a:extLst>
          </p:cNvPr>
          <p:cNvGraphicFramePr>
            <a:graphicFrameLocks noChangeAspect="1"/>
          </p:cNvGraphicFramePr>
          <p:nvPr/>
        </p:nvGraphicFramePr>
        <p:xfrm>
          <a:off x="468313" y="260350"/>
          <a:ext cx="4105275" cy="3703638"/>
        </p:xfrm>
        <a:graphic>
          <a:graphicData uri="http://schemas.openxmlformats.org/presentationml/2006/ole">
            <mc:AlternateContent xmlns:mc="http://schemas.openxmlformats.org/markup-compatibility/2006">
              <mc:Choice xmlns:v="urn:schemas-microsoft-com:vml" Requires="v">
                <p:oleObj name="Fotografia Photo Editor" r:id="rId5" imgW="3175000" imgH="2863850" progId="MSPhotoEd.3">
                  <p:embed/>
                </p:oleObj>
              </mc:Choice>
              <mc:Fallback>
                <p:oleObj name="Fotografia Photo Editor" r:id="rId5" imgW="3175000" imgH="2863850" progId="MSPhotoEd.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60350"/>
                        <a:ext cx="41052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xeno 14">
            <a:extLst>
              <a:ext uri="{FF2B5EF4-FFF2-40B4-BE49-F238E27FC236}">
                <a16:creationId xmlns:a16="http://schemas.microsoft.com/office/drawing/2014/main" id="{49B8DB51-D8BA-E8A0-A4F3-9AAF758FD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76250"/>
            <a:ext cx="6985000"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3">
            <a:extLst>
              <a:ext uri="{FF2B5EF4-FFF2-40B4-BE49-F238E27FC236}">
                <a16:creationId xmlns:a16="http://schemas.microsoft.com/office/drawing/2014/main" id="{A9BFDE06-69B1-9AB3-9477-CB4F5B159BE6}"/>
              </a:ext>
            </a:extLst>
          </p:cNvPr>
          <p:cNvSpPr>
            <a:spLocks noChangeArrowheads="1"/>
          </p:cNvSpPr>
          <p:nvPr/>
        </p:nvSpPr>
        <p:spPr bwMode="auto">
          <a:xfrm>
            <a:off x="468313" y="404813"/>
            <a:ext cx="8280400" cy="6119812"/>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sp>
        <p:nvSpPr>
          <p:cNvPr id="102403" name="Text Box 4">
            <a:extLst>
              <a:ext uri="{FF2B5EF4-FFF2-40B4-BE49-F238E27FC236}">
                <a16:creationId xmlns:a16="http://schemas.microsoft.com/office/drawing/2014/main" id="{4F9C7682-7F12-EBF5-A460-40C816DCE3F5}"/>
              </a:ext>
            </a:extLst>
          </p:cNvPr>
          <p:cNvSpPr txBox="1">
            <a:spLocks noChangeArrowheads="1"/>
          </p:cNvSpPr>
          <p:nvPr/>
        </p:nvSpPr>
        <p:spPr bwMode="auto">
          <a:xfrm>
            <a:off x="3348038" y="3357563"/>
            <a:ext cx="181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C00000"/>
                </a:solidFill>
                <a:latin typeface="Times New Roman" panose="02020603050405020304" pitchFamily="18" charset="0"/>
              </a:rPr>
              <a:t>cancerogeno</a:t>
            </a:r>
          </a:p>
        </p:txBody>
      </p:sp>
      <p:cxnSp>
        <p:nvCxnSpPr>
          <p:cNvPr id="3" name="Connettore 2 2">
            <a:extLst>
              <a:ext uri="{FF2B5EF4-FFF2-40B4-BE49-F238E27FC236}">
                <a16:creationId xmlns:a16="http://schemas.microsoft.com/office/drawing/2014/main" id="{CCC72E43-54CD-F95C-A07C-60B6A3966C92}"/>
              </a:ext>
            </a:extLst>
          </p:cNvPr>
          <p:cNvCxnSpPr/>
          <p:nvPr/>
        </p:nvCxnSpPr>
        <p:spPr>
          <a:xfrm flipV="1">
            <a:off x="3960813" y="2565400"/>
            <a:ext cx="647700" cy="358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a:extLst>
              <a:ext uri="{FF2B5EF4-FFF2-40B4-BE49-F238E27FC236}">
                <a16:creationId xmlns:a16="http://schemas.microsoft.com/office/drawing/2014/main" id="{763E433B-79C0-CBEF-07F3-C786A2AD05AC}"/>
              </a:ext>
            </a:extLst>
          </p:cNvPr>
          <p:cNvCxnSpPr/>
          <p:nvPr/>
        </p:nvCxnSpPr>
        <p:spPr>
          <a:xfrm flipH="1">
            <a:off x="3779838" y="3933825"/>
            <a:ext cx="792162"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a:extLst>
              <a:ext uri="{FF2B5EF4-FFF2-40B4-BE49-F238E27FC236}">
                <a16:creationId xmlns:a16="http://schemas.microsoft.com/office/drawing/2014/main" id="{5A6D5F7A-CECC-4984-EEA1-AB878BDE3ABB}"/>
              </a:ext>
            </a:extLst>
          </p:cNvPr>
          <p:cNvSpPr txBox="1">
            <a:spLocks noChangeArrowheads="1"/>
          </p:cNvSpPr>
          <p:nvPr/>
        </p:nvSpPr>
        <p:spPr bwMode="auto">
          <a:xfrm>
            <a:off x="673100" y="1136650"/>
            <a:ext cx="649287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a:p>
            <a:pPr eaLnBrk="1" hangingPunct="1">
              <a:buClrTx/>
              <a:buSzTx/>
              <a:buFontTx/>
              <a:buNone/>
            </a:pPr>
            <a:endParaRPr lang="it-IT" altLang="it-IT" sz="2400">
              <a:latin typeface="Times New Roman" panose="02020603050405020304" pitchFamily="18" charset="0"/>
            </a:endParaRPr>
          </a:p>
          <a:p>
            <a:pPr eaLnBrk="1" hangingPunct="1">
              <a:buClrTx/>
              <a:buSzTx/>
              <a:buFontTx/>
              <a:buChar char="•"/>
            </a:pPr>
            <a:r>
              <a:rPr lang="it-IT" altLang="it-IT" sz="2400">
                <a:latin typeface="Times New Roman" panose="02020603050405020304" pitchFamily="18" charset="0"/>
              </a:rPr>
              <a:t> 3-metilcolantrene, benzopirene, diossina, fumo,</a:t>
            </a:r>
          </a:p>
          <a:p>
            <a:pPr eaLnBrk="1" hangingPunct="1">
              <a:buClrTx/>
              <a:buSzTx/>
              <a:buFontTx/>
              <a:buChar char="•"/>
            </a:pPr>
            <a:endParaRPr lang="it-IT" altLang="it-IT" sz="2400">
              <a:latin typeface="Times New Roman" panose="02020603050405020304" pitchFamily="18" charset="0"/>
            </a:endParaRPr>
          </a:p>
          <a:p>
            <a:pPr eaLnBrk="1" hangingPunct="1">
              <a:buClrTx/>
              <a:buSzTx/>
              <a:buFontTx/>
              <a:buNone/>
            </a:pPr>
            <a:r>
              <a:rPr lang="it-IT" altLang="it-IT" sz="2400">
                <a:latin typeface="Times New Roman" panose="02020603050405020304" pitchFamily="18" charset="0"/>
              </a:rPr>
              <a:t>  alimenti cotti a carbone, crocifere</a:t>
            </a:r>
          </a:p>
          <a:p>
            <a:pPr eaLnBrk="1" hangingPunct="1">
              <a:buClrTx/>
              <a:buSzTx/>
              <a:buFontTx/>
              <a:buChar char="•"/>
            </a:pPr>
            <a:endParaRPr lang="it-IT" altLang="it-IT" sz="2400">
              <a:latin typeface="Times New Roman" panose="02020603050405020304" pitchFamily="18" charset="0"/>
            </a:endParaRPr>
          </a:p>
          <a:p>
            <a:pPr eaLnBrk="1" hangingPunct="1">
              <a:buClrTx/>
              <a:buSzTx/>
              <a:buFontTx/>
              <a:buChar char="•"/>
            </a:pPr>
            <a:r>
              <a:rPr lang="it-IT" altLang="it-IT" sz="2400">
                <a:latin typeface="Times New Roman" panose="02020603050405020304" pitchFamily="18" charset="0"/>
              </a:rPr>
              <a:t> Fenobarbital, DTT</a:t>
            </a:r>
          </a:p>
          <a:p>
            <a:pPr eaLnBrk="1" hangingPunct="1">
              <a:buClrTx/>
              <a:buSzTx/>
              <a:buFontTx/>
              <a:buChar char="•"/>
            </a:pPr>
            <a:endParaRPr lang="it-IT" altLang="it-IT" sz="2400">
              <a:latin typeface="Times New Roman" panose="02020603050405020304" pitchFamily="18" charset="0"/>
            </a:endParaRPr>
          </a:p>
          <a:p>
            <a:pPr eaLnBrk="1" hangingPunct="1">
              <a:buClrTx/>
              <a:buSzTx/>
              <a:buFontTx/>
              <a:buChar char="•"/>
            </a:pPr>
            <a:r>
              <a:rPr lang="it-IT" altLang="it-IT" sz="2400">
                <a:latin typeface="Times New Roman" panose="02020603050405020304" pitchFamily="18" charset="0"/>
              </a:rPr>
              <a:t> Isoniazide, etanolo</a:t>
            </a:r>
          </a:p>
          <a:p>
            <a:pPr eaLnBrk="1" hangingPunct="1">
              <a:buClrTx/>
              <a:buSzTx/>
              <a:buFontTx/>
              <a:buChar char="•"/>
            </a:pPr>
            <a:endParaRPr lang="it-IT" altLang="it-IT" sz="2400">
              <a:latin typeface="Times New Roman" panose="02020603050405020304" pitchFamily="18" charset="0"/>
            </a:endParaRPr>
          </a:p>
          <a:p>
            <a:pPr eaLnBrk="1" hangingPunct="1">
              <a:buClrTx/>
              <a:buSzTx/>
              <a:buFontTx/>
              <a:buChar char="•"/>
            </a:pPr>
            <a:r>
              <a:rPr lang="it-IT" altLang="it-IT" sz="2400">
                <a:latin typeface="Times New Roman" panose="02020603050405020304" pitchFamily="18" charset="0"/>
              </a:rPr>
              <a:t> Steroidi, antibiotici</a:t>
            </a:r>
          </a:p>
          <a:p>
            <a:pPr eaLnBrk="1" hangingPunct="1">
              <a:buClrTx/>
              <a:buSzTx/>
              <a:buFontTx/>
              <a:buNone/>
            </a:pPr>
            <a:r>
              <a:rPr lang="it-IT" altLang="it-IT" sz="2400">
                <a:latin typeface="Times New Roman" panose="02020603050405020304" pitchFamily="18" charset="0"/>
              </a:rPr>
              <a:t> </a:t>
            </a:r>
          </a:p>
          <a:p>
            <a:pPr eaLnBrk="1" hangingPunct="1">
              <a:buClrTx/>
              <a:buSzTx/>
              <a:buFontTx/>
              <a:buChar char="•"/>
            </a:pPr>
            <a:endParaRPr lang="it-IT" altLang="it-IT" sz="2400">
              <a:latin typeface="Times New Roman" panose="02020603050405020304" pitchFamily="18" charset="0"/>
            </a:endParaRPr>
          </a:p>
          <a:p>
            <a:pPr eaLnBrk="1" hangingPunct="1">
              <a:buClrTx/>
              <a:buSzTx/>
              <a:buFontTx/>
              <a:buChar char="•"/>
            </a:pPr>
            <a:r>
              <a:rPr lang="it-IT" altLang="it-IT" sz="2400">
                <a:latin typeface="Times New Roman" panose="02020603050405020304" pitchFamily="18" charset="0"/>
              </a:rPr>
              <a:t> Clofibrato, plastificanti</a:t>
            </a:r>
          </a:p>
        </p:txBody>
      </p:sp>
      <p:sp>
        <p:nvSpPr>
          <p:cNvPr id="103426" name="Text Box 3">
            <a:extLst>
              <a:ext uri="{FF2B5EF4-FFF2-40B4-BE49-F238E27FC236}">
                <a16:creationId xmlns:a16="http://schemas.microsoft.com/office/drawing/2014/main" id="{11174CB9-D77F-BA50-9429-966E472B159B}"/>
              </a:ext>
            </a:extLst>
          </p:cNvPr>
          <p:cNvSpPr txBox="1">
            <a:spLocks noChangeArrowheads="1"/>
          </p:cNvSpPr>
          <p:nvPr/>
        </p:nvSpPr>
        <p:spPr bwMode="auto">
          <a:xfrm>
            <a:off x="5946775" y="258445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CYP1A1, CYP1A2 </a:t>
            </a:r>
          </a:p>
        </p:txBody>
      </p:sp>
      <p:sp>
        <p:nvSpPr>
          <p:cNvPr id="103427" name="Line 4">
            <a:extLst>
              <a:ext uri="{FF2B5EF4-FFF2-40B4-BE49-F238E27FC236}">
                <a16:creationId xmlns:a16="http://schemas.microsoft.com/office/drawing/2014/main" id="{B1D25956-B4B6-772C-604D-2ABBA2D27122}"/>
              </a:ext>
            </a:extLst>
          </p:cNvPr>
          <p:cNvSpPr>
            <a:spLocks noChangeShapeType="1"/>
          </p:cNvSpPr>
          <p:nvPr/>
        </p:nvSpPr>
        <p:spPr bwMode="auto">
          <a:xfrm>
            <a:off x="3505200" y="357505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28" name="Line 5">
            <a:extLst>
              <a:ext uri="{FF2B5EF4-FFF2-40B4-BE49-F238E27FC236}">
                <a16:creationId xmlns:a16="http://schemas.microsoft.com/office/drawing/2014/main" id="{233C6C8E-D0CB-BAEC-B645-0934F6207D55}"/>
              </a:ext>
            </a:extLst>
          </p:cNvPr>
          <p:cNvSpPr>
            <a:spLocks noChangeShapeType="1"/>
          </p:cNvSpPr>
          <p:nvPr/>
        </p:nvSpPr>
        <p:spPr bwMode="auto">
          <a:xfrm>
            <a:off x="3505200" y="5053013"/>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29" name="Line 6">
            <a:extLst>
              <a:ext uri="{FF2B5EF4-FFF2-40B4-BE49-F238E27FC236}">
                <a16:creationId xmlns:a16="http://schemas.microsoft.com/office/drawing/2014/main" id="{0C6C2136-300C-6A8F-0F21-FD0F0E840CA2}"/>
              </a:ext>
            </a:extLst>
          </p:cNvPr>
          <p:cNvSpPr>
            <a:spLocks noChangeShapeType="1"/>
          </p:cNvSpPr>
          <p:nvPr/>
        </p:nvSpPr>
        <p:spPr bwMode="auto">
          <a:xfrm>
            <a:off x="3889375" y="616585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30" name="Line 7">
            <a:extLst>
              <a:ext uri="{FF2B5EF4-FFF2-40B4-BE49-F238E27FC236}">
                <a16:creationId xmlns:a16="http://schemas.microsoft.com/office/drawing/2014/main" id="{4D0A6BA4-5A09-FEF6-930D-C05FE6A8D479}"/>
              </a:ext>
            </a:extLst>
          </p:cNvPr>
          <p:cNvSpPr>
            <a:spLocks noChangeShapeType="1"/>
          </p:cNvSpPr>
          <p:nvPr/>
        </p:nvSpPr>
        <p:spPr bwMode="auto">
          <a:xfrm>
            <a:off x="3505200" y="433705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31" name="Text Box 8">
            <a:extLst>
              <a:ext uri="{FF2B5EF4-FFF2-40B4-BE49-F238E27FC236}">
                <a16:creationId xmlns:a16="http://schemas.microsoft.com/office/drawing/2014/main" id="{7D0D1AED-0BB4-054F-E272-3C36B8DB95D8}"/>
              </a:ext>
            </a:extLst>
          </p:cNvPr>
          <p:cNvSpPr txBox="1">
            <a:spLocks noChangeArrowheads="1"/>
          </p:cNvSpPr>
          <p:nvPr/>
        </p:nvSpPr>
        <p:spPr bwMode="auto">
          <a:xfrm>
            <a:off x="4495800" y="33464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CYP2B1, CYP2B2</a:t>
            </a:r>
          </a:p>
        </p:txBody>
      </p:sp>
      <p:sp>
        <p:nvSpPr>
          <p:cNvPr id="103432" name="Text Box 9">
            <a:extLst>
              <a:ext uri="{FF2B5EF4-FFF2-40B4-BE49-F238E27FC236}">
                <a16:creationId xmlns:a16="http://schemas.microsoft.com/office/drawing/2014/main" id="{6B17CA0A-20A4-30FA-8F5F-4FE6B2CE69B0}"/>
              </a:ext>
            </a:extLst>
          </p:cNvPr>
          <p:cNvSpPr txBox="1">
            <a:spLocks noChangeArrowheads="1"/>
          </p:cNvSpPr>
          <p:nvPr/>
        </p:nvSpPr>
        <p:spPr bwMode="auto">
          <a:xfrm>
            <a:off x="4495800" y="4800600"/>
            <a:ext cx="257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CYP3A1, CYP3A2</a:t>
            </a:r>
          </a:p>
        </p:txBody>
      </p:sp>
      <p:sp>
        <p:nvSpPr>
          <p:cNvPr id="103433" name="Text Box 10">
            <a:extLst>
              <a:ext uri="{FF2B5EF4-FFF2-40B4-BE49-F238E27FC236}">
                <a16:creationId xmlns:a16="http://schemas.microsoft.com/office/drawing/2014/main" id="{AC81E3B3-C5F8-EE89-540A-CE53F64A382D}"/>
              </a:ext>
            </a:extLst>
          </p:cNvPr>
          <p:cNvSpPr txBox="1">
            <a:spLocks noChangeArrowheads="1"/>
          </p:cNvSpPr>
          <p:nvPr/>
        </p:nvSpPr>
        <p:spPr bwMode="auto">
          <a:xfrm>
            <a:off x="4495800" y="4032250"/>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CYP2E1</a:t>
            </a:r>
          </a:p>
        </p:txBody>
      </p:sp>
      <p:sp>
        <p:nvSpPr>
          <p:cNvPr id="103434" name="Text Box 11">
            <a:extLst>
              <a:ext uri="{FF2B5EF4-FFF2-40B4-BE49-F238E27FC236}">
                <a16:creationId xmlns:a16="http://schemas.microsoft.com/office/drawing/2014/main" id="{B204F048-C846-AE4D-218E-0D5DE08F1954}"/>
              </a:ext>
            </a:extLst>
          </p:cNvPr>
          <p:cNvSpPr txBox="1">
            <a:spLocks noChangeArrowheads="1"/>
          </p:cNvSpPr>
          <p:nvPr/>
        </p:nvSpPr>
        <p:spPr bwMode="auto">
          <a:xfrm>
            <a:off x="4618038" y="5861050"/>
            <a:ext cx="392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CYP4A1, CYP 4A2, CYP4A3</a:t>
            </a:r>
          </a:p>
        </p:txBody>
      </p:sp>
      <p:sp>
        <p:nvSpPr>
          <p:cNvPr id="103435" name="Text Box 12">
            <a:extLst>
              <a:ext uri="{FF2B5EF4-FFF2-40B4-BE49-F238E27FC236}">
                <a16:creationId xmlns:a16="http://schemas.microsoft.com/office/drawing/2014/main" id="{AF57E3C4-FA09-9127-A0A5-151EEDCB70CE}"/>
              </a:ext>
            </a:extLst>
          </p:cNvPr>
          <p:cNvSpPr txBox="1">
            <a:spLocks noChangeArrowheads="1"/>
          </p:cNvSpPr>
          <p:nvPr/>
        </p:nvSpPr>
        <p:spPr bwMode="auto">
          <a:xfrm>
            <a:off x="1166813" y="549275"/>
            <a:ext cx="69040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800" b="1">
                <a:solidFill>
                  <a:srgbClr val="FFFF00"/>
                </a:solidFill>
                <a:latin typeface="Times New Roman" panose="02020603050405020304" pitchFamily="18" charset="0"/>
              </a:rPr>
              <a:t>Induttori del P450: appartengono a 5 classi, </a:t>
            </a:r>
          </a:p>
          <a:p>
            <a:pPr algn="ctr" eaLnBrk="1" hangingPunct="1">
              <a:buClrTx/>
              <a:buSzTx/>
              <a:buFontTx/>
              <a:buNone/>
            </a:pPr>
            <a:r>
              <a:rPr lang="it-IT" altLang="it-IT" sz="2800" b="1">
                <a:solidFill>
                  <a:srgbClr val="FFFF00"/>
                </a:solidFill>
                <a:latin typeface="Times New Roman" panose="02020603050405020304" pitchFamily="18" charset="0"/>
              </a:rPr>
              <a:t>con diverso meccanismo d’azione</a:t>
            </a:r>
          </a:p>
        </p:txBody>
      </p:sp>
      <p:sp>
        <p:nvSpPr>
          <p:cNvPr id="103436" name="Line 13">
            <a:extLst>
              <a:ext uri="{FF2B5EF4-FFF2-40B4-BE49-F238E27FC236}">
                <a16:creationId xmlns:a16="http://schemas.microsoft.com/office/drawing/2014/main" id="{B3881D22-00C6-D788-ED45-427C05F42146}"/>
              </a:ext>
            </a:extLst>
          </p:cNvPr>
          <p:cNvSpPr>
            <a:spLocks noChangeShapeType="1"/>
          </p:cNvSpPr>
          <p:nvPr/>
        </p:nvSpPr>
        <p:spPr bwMode="auto">
          <a:xfrm>
            <a:off x="5184775" y="281305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37" name="Rectangle 17">
            <a:extLst>
              <a:ext uri="{FF2B5EF4-FFF2-40B4-BE49-F238E27FC236}">
                <a16:creationId xmlns:a16="http://schemas.microsoft.com/office/drawing/2014/main" id="{1DF1147A-0E28-EF8E-31A6-C8FCA1C45991}"/>
              </a:ext>
            </a:extLst>
          </p:cNvPr>
          <p:cNvSpPr>
            <a:spLocks noChangeArrowheads="1"/>
          </p:cNvSpPr>
          <p:nvPr/>
        </p:nvSpPr>
        <p:spPr bwMode="auto">
          <a:xfrm>
            <a:off x="396875" y="333375"/>
            <a:ext cx="8280400" cy="6119813"/>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
            <a:extLst>
              <a:ext uri="{FF2B5EF4-FFF2-40B4-BE49-F238E27FC236}">
                <a16:creationId xmlns:a16="http://schemas.microsoft.com/office/drawing/2014/main" id="{A918D98E-BF14-E11E-A1DC-E19005E1EE6C}"/>
              </a:ext>
            </a:extLst>
          </p:cNvPr>
          <p:cNvSpPr txBox="1">
            <a:spLocks noChangeArrowheads="1"/>
          </p:cNvSpPr>
          <p:nvPr/>
        </p:nvSpPr>
        <p:spPr bwMode="auto">
          <a:xfrm>
            <a:off x="323529" y="395288"/>
            <a:ext cx="748883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dirty="0">
                <a:latin typeface="Times New Roman" panose="02020603050405020304" pitchFamily="18" charset="0"/>
              </a:rPr>
              <a:t>2) Gli enzimi della fase II </a:t>
            </a:r>
            <a:r>
              <a:rPr lang="it-IT" altLang="it-IT" sz="2000" b="1" u="sng" dirty="0">
                <a:latin typeface="Times New Roman" panose="02020603050405020304" pitchFamily="18" charset="0"/>
              </a:rPr>
              <a:t>catalizzano reazioni biosintetiche</a:t>
            </a:r>
            <a:r>
              <a:rPr lang="it-IT" altLang="it-IT" sz="2000" b="1" dirty="0">
                <a:latin typeface="Times New Roman" panose="02020603050405020304" pitchFamily="18" charset="0"/>
              </a:rPr>
              <a:t> che richiedono energia per essere espletate e sono situati nel citoplasma</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Queste reazioni convertono sostanze esogene o endogene in composti di PM </a:t>
            </a:r>
            <a:r>
              <a:rPr lang="it-IT" altLang="it-IT" sz="2000" b="1" dirty="0" err="1">
                <a:latin typeface="Times New Roman" panose="02020603050405020304" pitchFamily="18" charset="0"/>
              </a:rPr>
              <a:t>piu</a:t>
            </a:r>
            <a:r>
              <a:rPr lang="ja-JP" altLang="it-IT" sz="2000" b="1">
                <a:latin typeface="Times New Roman" panose="02020603050405020304" pitchFamily="18" charset="0"/>
              </a:rPr>
              <a:t>’</a:t>
            </a:r>
            <a:r>
              <a:rPr lang="it-IT" altLang="ja-JP" sz="2000" b="1" dirty="0">
                <a:latin typeface="Times New Roman" panose="02020603050405020304" pitchFamily="18" charset="0"/>
              </a:rPr>
              <a:t> elevato, provvisti di gruppi idrofili </a:t>
            </a:r>
            <a:r>
              <a:rPr lang="it-IT" altLang="ja-JP" sz="2000" b="1" u="sng" dirty="0">
                <a:latin typeface="Times New Roman" panose="02020603050405020304" pitchFamily="18" charset="0"/>
              </a:rPr>
              <a:t>e più facilmente eliminabili </a:t>
            </a:r>
            <a:r>
              <a:rPr lang="it-IT" altLang="it-IT" sz="2000" b="1" dirty="0">
                <a:latin typeface="Times New Roman" panose="02020603050405020304" pitchFamily="18" charset="0"/>
              </a:rPr>
              <a:t>con le urine, la bile ed altri meccanismi.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Composti endogeni usati per le reazioni di coniugazione sono:</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1) l</a:t>
            </a:r>
            <a:r>
              <a:rPr lang="ja-JP" altLang="it-IT" sz="2000" b="1">
                <a:latin typeface="Times New Roman" panose="02020603050405020304" pitchFamily="18" charset="0"/>
              </a:rPr>
              <a:t>’</a:t>
            </a:r>
            <a:r>
              <a:rPr lang="it-IT" altLang="ja-JP" sz="2000" b="1" dirty="0">
                <a:latin typeface="Times New Roman" panose="02020603050405020304" pitchFamily="18" charset="0"/>
              </a:rPr>
              <a:t>acido glucuronico</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2) i solfati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3) gli aminoacidi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4) i gruppi acetili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   5) il glutatione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a:extLst>
              <a:ext uri="{FF2B5EF4-FFF2-40B4-BE49-F238E27FC236}">
                <a16:creationId xmlns:a16="http://schemas.microsoft.com/office/drawing/2014/main" id="{89B0F23E-B43A-8CA2-E2FA-18B4FA4198C0}"/>
              </a:ext>
            </a:extLst>
          </p:cNvPr>
          <p:cNvSpPr txBox="1">
            <a:spLocks noChangeArrowheads="1"/>
          </p:cNvSpPr>
          <p:nvPr/>
        </p:nvSpPr>
        <p:spPr bwMode="auto">
          <a:xfrm>
            <a:off x="517825" y="1916832"/>
            <a:ext cx="754905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dirty="0">
                <a:latin typeface="Times New Roman" panose="02020603050405020304" pitchFamily="18" charset="0"/>
              </a:rPr>
              <a:t>Il glutatione ridotto (GSH) ha un ruolo di primaria importanza</a:t>
            </a:r>
          </a:p>
          <a:p>
            <a:pPr eaLnBrk="1" hangingPunct="1">
              <a:buClrTx/>
              <a:buSzTx/>
              <a:buFontTx/>
              <a:buNone/>
            </a:pPr>
            <a:r>
              <a:rPr lang="it-IT" altLang="it-IT" sz="2000" b="1" dirty="0">
                <a:latin typeface="Times New Roman" panose="02020603050405020304" pitchFamily="18" charset="0"/>
              </a:rPr>
              <a:t>nella detossificazione</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E</a:t>
            </a:r>
            <a:r>
              <a:rPr lang="ja-JP" altLang="it-IT" sz="2000" b="1">
                <a:latin typeface="Times New Roman" panose="02020603050405020304" pitchFamily="18" charset="0"/>
              </a:rPr>
              <a:t>’</a:t>
            </a:r>
            <a:r>
              <a:rPr lang="it-IT" altLang="ja-JP" sz="2000" b="1" dirty="0">
                <a:latin typeface="Times New Roman" panose="02020603050405020304" pitchFamily="18" charset="0"/>
              </a:rPr>
              <a:t> un tripeptide endogeno presente nel citoplasma e nei mitocondri</a:t>
            </a:r>
          </a:p>
          <a:p>
            <a:pPr eaLnBrk="1" hangingPunct="1">
              <a:buClrTx/>
              <a:buSzTx/>
              <a:buFontTx/>
              <a:buNone/>
            </a:pPr>
            <a:r>
              <a:rPr lang="it-IT" altLang="it-IT" sz="2000" b="1" dirty="0">
                <a:latin typeface="Times New Roman" panose="02020603050405020304" pitchFamily="18" charset="0"/>
              </a:rPr>
              <a:t>(concentrazioni </a:t>
            </a:r>
            <a:r>
              <a:rPr lang="it-IT" altLang="it-IT" sz="2000" b="1" dirty="0" err="1">
                <a:latin typeface="Times New Roman" panose="02020603050405020304" pitchFamily="18" charset="0"/>
              </a:rPr>
              <a:t>millimolari</a:t>
            </a:r>
            <a:r>
              <a:rPr lang="it-IT" altLang="it-IT" sz="2000" b="1" dirty="0">
                <a:latin typeface="Times New Roman" panose="02020603050405020304" pitchFamily="18" charset="0"/>
              </a:rPr>
              <a:t>) composto da 3 AA:</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1) acido glutammico</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2) cisteina		       				</a:t>
            </a:r>
            <a:r>
              <a:rPr lang="it-IT" altLang="it-IT" sz="2000" b="1" u="sng" dirty="0">
                <a:latin typeface="Times New Roman" panose="02020603050405020304" pitchFamily="18" charset="0"/>
              </a:rPr>
              <a:t>G </a:t>
            </a:r>
            <a:r>
              <a:rPr lang="it-IT" altLang="it-IT" sz="2000" b="1" u="sng" dirty="0" err="1">
                <a:latin typeface="Times New Roman" panose="02020603050405020304" pitchFamily="18" charset="0"/>
              </a:rPr>
              <a:t>S</a:t>
            </a:r>
            <a:r>
              <a:rPr lang="it-IT" altLang="it-IT" sz="2000" b="1" u="sng" dirty="0">
                <a:latin typeface="Times New Roman" panose="02020603050405020304" pitchFamily="18" charset="0"/>
              </a:rPr>
              <a:t> H</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3) glicina</a:t>
            </a:r>
          </a:p>
          <a:p>
            <a:pPr eaLnBrk="1" hangingPunct="1">
              <a:buClrTx/>
              <a:buSzTx/>
              <a:buFontTx/>
              <a:buNone/>
            </a:pPr>
            <a:endParaRPr lang="it-IT" altLang="it-IT" sz="2000" b="1" dirty="0">
              <a:latin typeface="Times New Roman" panose="02020603050405020304" pitchFamily="18" charset="0"/>
            </a:endParaRPr>
          </a:p>
        </p:txBody>
      </p:sp>
      <p:sp>
        <p:nvSpPr>
          <p:cNvPr id="106498" name="AutoShape 3">
            <a:extLst>
              <a:ext uri="{FF2B5EF4-FFF2-40B4-BE49-F238E27FC236}">
                <a16:creationId xmlns:a16="http://schemas.microsoft.com/office/drawing/2014/main" id="{AF541E35-4C93-9657-E7D9-B2FC0C93EB8D}"/>
              </a:ext>
            </a:extLst>
          </p:cNvPr>
          <p:cNvSpPr>
            <a:spLocks/>
          </p:cNvSpPr>
          <p:nvPr/>
        </p:nvSpPr>
        <p:spPr bwMode="auto">
          <a:xfrm>
            <a:off x="3275856" y="3678411"/>
            <a:ext cx="304800" cy="2057400"/>
          </a:xfrm>
          <a:prstGeom prst="rightBrace">
            <a:avLst>
              <a:gd name="adj1" fmla="val 56250"/>
              <a:gd name="adj2" fmla="val 50000"/>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endParaRPr lang="it-IT" altLang="it-IT" sz="2400">
              <a:solidFill>
                <a:srgbClr val="FFFF00"/>
              </a:solidFill>
              <a:latin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
            <a:extLst>
              <a:ext uri="{FF2B5EF4-FFF2-40B4-BE49-F238E27FC236}">
                <a16:creationId xmlns:a16="http://schemas.microsoft.com/office/drawing/2014/main" id="{F5223080-7A6F-D4A0-B6AE-B52E081FA213}"/>
              </a:ext>
            </a:extLst>
          </p:cNvPr>
          <p:cNvSpPr txBox="1">
            <a:spLocks noChangeArrowheads="1"/>
          </p:cNvSpPr>
          <p:nvPr/>
        </p:nvSpPr>
        <p:spPr bwMode="auto">
          <a:xfrm>
            <a:off x="323528" y="2132856"/>
            <a:ext cx="81369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dirty="0">
                <a:latin typeface="Times New Roman" panose="02020603050405020304" pitchFamily="18" charset="0"/>
              </a:rPr>
              <a:t>Il GSH intracellulare interviene nella </a:t>
            </a:r>
            <a:r>
              <a:rPr lang="it-IT" altLang="it-IT" sz="2400" b="1" u="sng" dirty="0">
                <a:latin typeface="Times New Roman" panose="02020603050405020304" pitchFamily="18" charset="0"/>
              </a:rPr>
              <a:t>neutralizzazione</a:t>
            </a:r>
            <a:r>
              <a:rPr lang="it-IT" altLang="it-IT" sz="2400" b="1" dirty="0">
                <a:latin typeface="Times New Roman" panose="02020603050405020304" pitchFamily="18" charset="0"/>
              </a:rPr>
              <a:t> di composti di origine endogena ed esogena in reazioni catalizzate dalla GSH-S-transferasi </a:t>
            </a:r>
            <a:r>
              <a:rPr lang="it-IT" altLang="it-IT" sz="2400" b="1" u="sng" dirty="0">
                <a:latin typeface="Times New Roman" panose="02020603050405020304" pitchFamily="18" charset="0"/>
              </a:rPr>
              <a:t>coniugati corrispondenti</a:t>
            </a:r>
          </a:p>
          <a:p>
            <a:pPr eaLnBrk="1" hangingPunct="1">
              <a:buClrTx/>
              <a:buSzTx/>
              <a:buFontTx/>
              <a:buNone/>
            </a:pPr>
            <a:endParaRPr lang="it-IT" altLang="it-IT" sz="2400" b="1" u="sng" dirty="0">
              <a:latin typeface="Times New Roman" panose="02020603050405020304" pitchFamily="18" charset="0"/>
            </a:endParaRPr>
          </a:p>
          <a:p>
            <a:pPr eaLnBrk="1" hangingPunct="1">
              <a:buClrTx/>
              <a:buSzTx/>
              <a:buFontTx/>
              <a:buNone/>
            </a:pPr>
            <a:r>
              <a:rPr lang="it-IT" altLang="it-IT" sz="2400" b="1" dirty="0">
                <a:latin typeface="Times New Roman" panose="02020603050405020304" pitchFamily="18" charset="0"/>
              </a:rPr>
              <a:t>La </a:t>
            </a:r>
            <a:r>
              <a:rPr lang="it-IT" altLang="it-IT" sz="2400" b="1" u="sng" dirty="0">
                <a:latin typeface="Times New Roman" panose="02020603050405020304" pitchFamily="18" charset="0"/>
              </a:rPr>
              <a:t>GSH-S-transferasi</a:t>
            </a:r>
            <a:r>
              <a:rPr lang="it-IT" altLang="it-IT" sz="2400" b="1" dirty="0">
                <a:latin typeface="Times New Roman" panose="02020603050405020304" pitchFamily="18" charset="0"/>
              </a:rPr>
              <a:t> catalizza la reazione del </a:t>
            </a:r>
            <a:r>
              <a:rPr lang="it-IT" altLang="it-IT" sz="2400" b="1" u="sng" dirty="0" err="1">
                <a:latin typeface="Times New Roman" panose="02020603050405020304" pitchFamily="18" charset="0"/>
              </a:rPr>
              <a:t>sulfidrile</a:t>
            </a:r>
            <a:r>
              <a:rPr lang="it-IT" altLang="it-IT" sz="2400" b="1" u="sng" dirty="0">
                <a:latin typeface="Times New Roman" panose="02020603050405020304" pitchFamily="18" charset="0"/>
              </a:rPr>
              <a:t> nucleofilo</a:t>
            </a:r>
            <a:r>
              <a:rPr lang="it-IT" altLang="it-IT" sz="2400" b="1" dirty="0">
                <a:latin typeface="Times New Roman" panose="02020603050405020304" pitchFamily="18" charset="0"/>
              </a:rPr>
              <a:t> del glutatione con il composto contenente </a:t>
            </a:r>
            <a:r>
              <a:rPr lang="it-IT" altLang="it-IT" sz="2400" b="1" u="sng" dirty="0">
                <a:latin typeface="Times New Roman" panose="02020603050405020304" pitchFamily="18" charset="0"/>
              </a:rPr>
              <a:t>un atomo di carbonio</a:t>
            </a:r>
            <a:r>
              <a:rPr lang="it-IT" altLang="it-IT" sz="2400" b="1" dirty="0">
                <a:latin typeface="Times New Roman" panose="02020603050405020304" pitchFamily="18" charset="0"/>
              </a:rPr>
              <a:t> </a:t>
            </a:r>
            <a:r>
              <a:rPr lang="it-IT" altLang="it-IT" sz="2400" b="1" u="sng" dirty="0">
                <a:latin typeface="Times New Roman" panose="02020603050405020304" pitchFamily="18" charset="0"/>
              </a:rPr>
              <a:t>elettrofilo</a:t>
            </a:r>
          </a:p>
          <a:p>
            <a:pPr eaLnBrk="1" hangingPunct="1">
              <a:buClrTx/>
              <a:buSzTx/>
              <a:buFontTx/>
              <a:buNone/>
            </a:pPr>
            <a:r>
              <a:rPr lang="it-IT" altLang="it-IT" sz="2400" b="1" dirty="0">
                <a:latin typeface="Times New Roman" panose="02020603050405020304" pitchFamily="18" charset="0"/>
              </a:rPr>
              <a:t> </a:t>
            </a:r>
          </a:p>
          <a:p>
            <a:pPr eaLnBrk="1" hangingPunct="1">
              <a:buClrTx/>
              <a:buSzTx/>
              <a:buFontTx/>
              <a:buNone/>
            </a:pPr>
            <a:r>
              <a:rPr lang="it-IT" altLang="it-IT" sz="2400" b="1" dirty="0">
                <a:latin typeface="Times New Roman" panose="02020603050405020304" pitchFamily="18" charset="0"/>
              </a:rPr>
              <a:t>La GSH-S-transferasi è </a:t>
            </a:r>
            <a:r>
              <a:rPr lang="it-IT" altLang="it-IT" sz="2400" b="1" u="sng" dirty="0">
                <a:latin typeface="Times New Roman" panose="02020603050405020304" pitchFamily="18" charset="0"/>
              </a:rPr>
              <a:t>ubiquitaria</a:t>
            </a:r>
            <a:r>
              <a:rPr lang="it-IT" altLang="it-IT" sz="2400" b="1" dirty="0">
                <a:latin typeface="Times New Roman" panose="02020603050405020304" pitchFamily="18" charset="0"/>
              </a:rPr>
              <a:t> con massima attività nel fegato, rene, surrene, intestino e testicoli </a:t>
            </a:r>
          </a:p>
        </p:txBody>
      </p:sp>
      <p:sp>
        <p:nvSpPr>
          <p:cNvPr id="2" name="CasellaDiTesto 1">
            <a:extLst>
              <a:ext uri="{FF2B5EF4-FFF2-40B4-BE49-F238E27FC236}">
                <a16:creationId xmlns:a16="http://schemas.microsoft.com/office/drawing/2014/main" id="{1153E246-F2BC-36A8-9344-B1F75DB5EC40}"/>
              </a:ext>
            </a:extLst>
          </p:cNvPr>
          <p:cNvSpPr txBox="1"/>
          <p:nvPr/>
        </p:nvSpPr>
        <p:spPr>
          <a:xfrm>
            <a:off x="179512" y="939492"/>
            <a:ext cx="7416310" cy="830997"/>
          </a:xfrm>
          <a:prstGeom prst="rect">
            <a:avLst/>
          </a:prstGeom>
          <a:noFill/>
        </p:spPr>
        <p:txBody>
          <a:bodyPr wrap="square" rtlCol="0">
            <a:spAutoFit/>
          </a:bodyPr>
          <a:lstStyle/>
          <a:p>
            <a:pPr eaLnBrk="1" hangingPunct="1">
              <a:buClrTx/>
              <a:buSzTx/>
              <a:buFontTx/>
              <a:buNone/>
            </a:pPr>
            <a:r>
              <a:rPr lang="it-IT" altLang="it-IT" sz="2400" b="1" dirty="0">
                <a:solidFill>
                  <a:srgbClr val="FFFF00"/>
                </a:solidFill>
                <a:latin typeface="Times New Roman" panose="02020603050405020304" pitchFamily="18" charset="0"/>
              </a:rPr>
              <a:t>Il glutatione ridotto (GSH) ha un ruolo di primaria importanza nella detossificazione</a:t>
            </a:r>
            <a:endParaRPr lang="it-IT" sz="2400" dirty="0">
              <a:solidFill>
                <a:srgbClr val="FF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a:extLst>
              <a:ext uri="{FF2B5EF4-FFF2-40B4-BE49-F238E27FC236}">
                <a16:creationId xmlns:a16="http://schemas.microsoft.com/office/drawing/2014/main" id="{685054D7-EFBE-6A69-9014-CAEFC8DE3EEA}"/>
              </a:ext>
            </a:extLst>
          </p:cNvPr>
          <p:cNvSpPr txBox="1">
            <a:spLocks noChangeArrowheads="1"/>
          </p:cNvSpPr>
          <p:nvPr/>
        </p:nvSpPr>
        <p:spPr bwMode="auto">
          <a:xfrm>
            <a:off x="284288" y="2009811"/>
            <a:ext cx="846417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dirty="0">
                <a:latin typeface="Times New Roman" panose="02020603050405020304" pitchFamily="18" charset="0"/>
              </a:rPr>
              <a:t>1) la </a:t>
            </a:r>
            <a:r>
              <a:rPr lang="it-IT" altLang="it-IT" sz="2000" b="1" dirty="0" err="1">
                <a:latin typeface="Times New Roman" panose="02020603050405020304" pitchFamily="18" charset="0"/>
              </a:rPr>
              <a:t>glicuronil</a:t>
            </a:r>
            <a:r>
              <a:rPr lang="it-IT" altLang="it-IT" sz="2000" b="1" dirty="0">
                <a:latin typeface="Times New Roman" panose="02020603050405020304" pitchFamily="18" charset="0"/>
              </a:rPr>
              <a:t> transferasi che catalizza le reazioni di </a:t>
            </a:r>
            <a:r>
              <a:rPr lang="it-IT" altLang="it-IT" sz="2000" b="1" u="sng" dirty="0" err="1">
                <a:latin typeface="Times New Roman" panose="02020603050405020304" pitchFamily="18" charset="0"/>
              </a:rPr>
              <a:t>glucurono</a:t>
            </a:r>
            <a:r>
              <a:rPr lang="it-IT" altLang="it-IT" sz="2000" b="1" u="sng" dirty="0">
                <a:latin typeface="Times New Roman" panose="02020603050405020304" pitchFamily="18" charset="0"/>
              </a:rPr>
              <a:t>-</a:t>
            </a:r>
          </a:p>
          <a:p>
            <a:pPr eaLnBrk="1" hangingPunct="1">
              <a:buClrTx/>
              <a:buSzTx/>
              <a:buFontTx/>
              <a:buNone/>
            </a:pPr>
            <a:r>
              <a:rPr lang="it-IT" altLang="it-IT" sz="2000" b="1" dirty="0">
                <a:latin typeface="Times New Roman" panose="02020603050405020304" pitchFamily="18" charset="0"/>
              </a:rPr>
              <a:t>    </a:t>
            </a:r>
            <a:r>
              <a:rPr lang="it-IT" altLang="it-IT" sz="2000" b="1" u="sng" dirty="0">
                <a:latin typeface="Times New Roman" panose="02020603050405020304" pitchFamily="18" charset="0"/>
              </a:rPr>
              <a:t>coniugazione</a:t>
            </a:r>
            <a:r>
              <a:rPr lang="it-IT" altLang="it-IT" sz="2000" b="1" dirty="0">
                <a:latin typeface="Times New Roman" panose="02020603050405020304" pitchFamily="18" charset="0"/>
              </a:rPr>
              <a:t> legando l</a:t>
            </a:r>
            <a:r>
              <a:rPr lang="ja-JP" altLang="it-IT" sz="2000" b="1">
                <a:latin typeface="Times New Roman" panose="02020603050405020304" pitchFamily="18" charset="0"/>
              </a:rPr>
              <a:t>’</a:t>
            </a:r>
            <a:r>
              <a:rPr lang="it-IT" altLang="ja-JP" sz="2000" b="1" dirty="0">
                <a:latin typeface="Times New Roman" panose="02020603050405020304" pitchFamily="18" charset="0"/>
              </a:rPr>
              <a:t>acido </a:t>
            </a:r>
            <a:r>
              <a:rPr lang="it-IT" altLang="ja-JP" sz="2000" b="1" dirty="0" err="1">
                <a:latin typeface="Times New Roman" panose="02020603050405020304" pitchFamily="18" charset="0"/>
              </a:rPr>
              <a:t>glicuronico</a:t>
            </a:r>
            <a:r>
              <a:rPr lang="it-IT" altLang="ja-JP" sz="2000" b="1" dirty="0">
                <a:latin typeface="Times New Roman" panose="02020603050405020304" pitchFamily="18" charset="0"/>
              </a:rPr>
              <a:t> a gruppi funzionali </a:t>
            </a:r>
          </a:p>
          <a:p>
            <a:pPr eaLnBrk="1" hangingPunct="1">
              <a:buClrTx/>
              <a:buSzTx/>
              <a:buFontTx/>
              <a:buNone/>
            </a:pPr>
            <a:r>
              <a:rPr lang="it-IT" altLang="it-IT" sz="2000" b="1" dirty="0">
                <a:latin typeface="Times New Roman" panose="02020603050405020304" pitchFamily="18" charset="0"/>
              </a:rPr>
              <a:t>    di solito alcoolici o carbossilici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2) la </a:t>
            </a:r>
            <a:r>
              <a:rPr lang="it-IT" altLang="it-IT" sz="2000" b="1" dirty="0" err="1">
                <a:latin typeface="Times New Roman" panose="02020603050405020304" pitchFamily="18" charset="0"/>
              </a:rPr>
              <a:t>metil</a:t>
            </a:r>
            <a:r>
              <a:rPr lang="it-IT" altLang="it-IT" sz="2000" b="1" dirty="0">
                <a:latin typeface="Times New Roman" panose="02020603050405020304" pitchFamily="18" charset="0"/>
              </a:rPr>
              <a:t>-transferasi che opera la </a:t>
            </a:r>
            <a:r>
              <a:rPr lang="it-IT" altLang="it-IT" sz="2000" b="1" u="sng" dirty="0">
                <a:latin typeface="Times New Roman" panose="02020603050405020304" pitchFamily="18" charset="0"/>
              </a:rPr>
              <a:t>metilazione</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3) gli enzimi coniuganti la glicina, la glutammina e la taurina con </a:t>
            </a:r>
          </a:p>
          <a:p>
            <a:pPr eaLnBrk="1" hangingPunct="1">
              <a:buClrTx/>
              <a:buSzTx/>
              <a:buFontTx/>
              <a:buNone/>
            </a:pPr>
            <a:r>
              <a:rPr lang="it-IT" altLang="it-IT" sz="2000" b="1" dirty="0">
                <a:latin typeface="Times New Roman" panose="02020603050405020304" pitchFamily="18" charset="0"/>
              </a:rPr>
              <a:t>    la formazione di peptidi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4) le solfo e </a:t>
            </a:r>
            <a:r>
              <a:rPr lang="it-IT" altLang="it-IT" sz="2000" b="1" dirty="0" err="1">
                <a:latin typeface="Times New Roman" panose="02020603050405020304" pitchFamily="18" charset="0"/>
              </a:rPr>
              <a:t>acetil</a:t>
            </a:r>
            <a:r>
              <a:rPr lang="it-IT" altLang="it-IT" sz="2000" b="1" dirty="0">
                <a:latin typeface="Times New Roman" panose="02020603050405020304" pitchFamily="18" charset="0"/>
              </a:rPr>
              <a:t> transferasi: generano rispettivamente solfati e </a:t>
            </a:r>
          </a:p>
          <a:p>
            <a:pPr eaLnBrk="1" hangingPunct="1">
              <a:buClrTx/>
              <a:buSzTx/>
              <a:buFontTx/>
              <a:buNone/>
            </a:pPr>
            <a:r>
              <a:rPr lang="it-IT" altLang="it-IT" sz="2000" b="1" dirty="0">
                <a:latin typeface="Times New Roman" panose="02020603050405020304" pitchFamily="18" charset="0"/>
              </a:rPr>
              <a:t>    composti acetilati</a:t>
            </a:r>
          </a:p>
          <a:p>
            <a:pPr eaLnBrk="1" hangingPunct="1">
              <a:buClrTx/>
              <a:buSzTx/>
              <a:buFontTx/>
              <a:buNone/>
            </a:pPr>
            <a:endParaRPr lang="it-IT" altLang="it-IT" sz="2000" b="1" dirty="0">
              <a:latin typeface="Times New Roman" panose="02020603050405020304" pitchFamily="18" charset="0"/>
            </a:endParaRPr>
          </a:p>
          <a:p>
            <a:pPr eaLnBrk="1" hangingPunct="1">
              <a:buClrTx/>
              <a:buSzTx/>
              <a:buFontTx/>
              <a:buNone/>
            </a:pPr>
            <a:r>
              <a:rPr lang="it-IT" altLang="it-IT" sz="2000" b="1" dirty="0">
                <a:latin typeface="Times New Roman" panose="02020603050405020304" pitchFamily="18" charset="0"/>
              </a:rPr>
              <a:t>5) la </a:t>
            </a:r>
            <a:r>
              <a:rPr lang="it-IT" altLang="it-IT" sz="2000" b="1" dirty="0" err="1">
                <a:latin typeface="Times New Roman" panose="02020603050405020304" pitchFamily="18" charset="0"/>
              </a:rPr>
              <a:t>rodanasi</a:t>
            </a:r>
            <a:r>
              <a:rPr lang="it-IT" altLang="it-IT" sz="2000" b="1" dirty="0">
                <a:latin typeface="Times New Roman" panose="02020603050405020304" pitchFamily="18" charset="0"/>
              </a:rPr>
              <a:t>: detossifica il cianuro catalizzando la </a:t>
            </a:r>
            <a:r>
              <a:rPr lang="it-IT" altLang="it-IT" sz="2000" b="1" u="sng" dirty="0">
                <a:latin typeface="Times New Roman" panose="02020603050405020304" pitchFamily="18" charset="0"/>
              </a:rPr>
              <a:t>sintesi di tiocianati</a:t>
            </a:r>
          </a:p>
          <a:p>
            <a:pPr eaLnBrk="1" hangingPunct="1">
              <a:buClrTx/>
              <a:buSzTx/>
              <a:buFontTx/>
              <a:buNone/>
            </a:pPr>
            <a:r>
              <a:rPr lang="it-IT" altLang="it-IT" sz="2000" b="1" dirty="0">
                <a:latin typeface="Times New Roman" panose="02020603050405020304" pitchFamily="18" charset="0"/>
              </a:rPr>
              <a:t>    a partire dal tiosolfato    </a:t>
            </a:r>
          </a:p>
        </p:txBody>
      </p:sp>
      <p:sp>
        <p:nvSpPr>
          <p:cNvPr id="2" name="CasellaDiTesto 1">
            <a:extLst>
              <a:ext uri="{FF2B5EF4-FFF2-40B4-BE49-F238E27FC236}">
                <a16:creationId xmlns:a16="http://schemas.microsoft.com/office/drawing/2014/main" id="{EFC237E8-DC91-A17E-955A-E6E5D52F0F61}"/>
              </a:ext>
            </a:extLst>
          </p:cNvPr>
          <p:cNvSpPr txBox="1"/>
          <p:nvPr/>
        </p:nvSpPr>
        <p:spPr>
          <a:xfrm>
            <a:off x="107504" y="476349"/>
            <a:ext cx="8220210" cy="830997"/>
          </a:xfrm>
          <a:prstGeom prst="rect">
            <a:avLst/>
          </a:prstGeom>
          <a:noFill/>
        </p:spPr>
        <p:txBody>
          <a:bodyPr wrap="square" rtlCol="0">
            <a:spAutoFit/>
          </a:bodyPr>
          <a:lstStyle/>
          <a:p>
            <a:r>
              <a:rPr lang="it-IT" altLang="it-IT" sz="2400" b="1" dirty="0">
                <a:solidFill>
                  <a:srgbClr val="FFFF00"/>
                </a:solidFill>
                <a:latin typeface="Times New Roman" panose="02020603050405020304" pitchFamily="18" charset="0"/>
              </a:rPr>
              <a:t>Altri sistemi enzimatici che operano </a:t>
            </a:r>
            <a:r>
              <a:rPr lang="ja-JP" altLang="it-IT" sz="2400" b="1">
                <a:solidFill>
                  <a:srgbClr val="FFFF00"/>
                </a:solidFill>
                <a:latin typeface="Times New Roman" panose="02020603050405020304" pitchFamily="18" charset="0"/>
              </a:rPr>
              <a:t>“</a:t>
            </a:r>
            <a:r>
              <a:rPr lang="it-IT" altLang="ja-JP" sz="2400" b="1" dirty="0">
                <a:solidFill>
                  <a:srgbClr val="FFFF00"/>
                </a:solidFill>
                <a:latin typeface="Times New Roman" panose="02020603050405020304" pitchFamily="18" charset="0"/>
              </a:rPr>
              <a:t>sintesi protettive</a:t>
            </a:r>
            <a:r>
              <a:rPr lang="ja-JP" altLang="it-IT" sz="2400" b="1">
                <a:solidFill>
                  <a:srgbClr val="FFFF00"/>
                </a:solidFill>
                <a:latin typeface="Times New Roman" panose="02020603050405020304" pitchFamily="18" charset="0"/>
              </a:rPr>
              <a:t>”</a:t>
            </a:r>
            <a:r>
              <a:rPr lang="it-IT" altLang="ja-JP" sz="2400" b="1" dirty="0">
                <a:solidFill>
                  <a:srgbClr val="FFFF00"/>
                </a:solidFill>
                <a:latin typeface="Times New Roman" panose="02020603050405020304" pitchFamily="18" charset="0"/>
              </a:rPr>
              <a:t>:</a:t>
            </a:r>
          </a:p>
          <a:p>
            <a:endParaRPr lang="it-IT" sz="2400" dirty="0">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
            <a:extLst>
              <a:ext uri="{FF2B5EF4-FFF2-40B4-BE49-F238E27FC236}">
                <a16:creationId xmlns:a16="http://schemas.microsoft.com/office/drawing/2014/main" id="{F2D25F96-7029-FA51-E7DC-8372EBA02E86}"/>
              </a:ext>
            </a:extLst>
          </p:cNvPr>
          <p:cNvSpPr txBox="1">
            <a:spLocks noChangeArrowheads="1"/>
          </p:cNvSpPr>
          <p:nvPr/>
        </p:nvSpPr>
        <p:spPr bwMode="auto">
          <a:xfrm>
            <a:off x="762000" y="1143000"/>
            <a:ext cx="7720013"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latin typeface="Times New Roman" panose="02020603050405020304" pitchFamily="18" charset="0"/>
              </a:rPr>
              <a:t>c</a:t>
            </a:r>
            <a:r>
              <a:rPr lang="it-IT" altLang="it-IT" sz="2000" b="1" baseline="-25000">
                <a:latin typeface="Times New Roman" panose="02020603050405020304" pitchFamily="18" charset="0"/>
              </a:rPr>
              <a:t>2</a:t>
            </a:r>
            <a:r>
              <a:rPr lang="it-IT" altLang="it-IT" sz="2000" b="1">
                <a:latin typeface="Times New Roman" panose="02020603050405020304" pitchFamily="18" charset="0"/>
              </a:rPr>
              <a:t>) Detossificazione dei radicali liberi</a:t>
            </a: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r>
              <a:rPr lang="it-IT" altLang="it-IT" sz="2000" b="1">
                <a:latin typeface="Times New Roman" panose="02020603050405020304" pitchFamily="18" charset="0"/>
              </a:rPr>
              <a:t>			</a:t>
            </a:r>
            <a:r>
              <a:rPr lang="it-IT" altLang="it-IT" sz="2000" b="1" u="sng">
                <a:latin typeface="Times New Roman" panose="02020603050405020304" pitchFamily="18" charset="0"/>
              </a:rPr>
              <a:t>I sistemi enzimatici</a:t>
            </a: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r>
              <a:rPr lang="it-IT" altLang="it-IT" sz="2000" b="1">
                <a:latin typeface="Times New Roman" panose="02020603050405020304" pitchFamily="18" charset="0"/>
              </a:rPr>
              <a:t>	Gli effetti biologici dei radicali liberi sono controllati da un</a:t>
            </a:r>
          </a:p>
          <a:p>
            <a:pPr eaLnBrk="1" hangingPunct="1">
              <a:buClrTx/>
              <a:buSzTx/>
              <a:buFontTx/>
              <a:buNone/>
            </a:pPr>
            <a:r>
              <a:rPr lang="it-IT" altLang="it-IT" sz="2000" b="1">
                <a:latin typeface="Times New Roman" panose="02020603050405020304" pitchFamily="18" charset="0"/>
              </a:rPr>
              <a:t>	vasto schieramento di meccanismi biologici di difesa di tipo</a:t>
            </a:r>
          </a:p>
          <a:p>
            <a:pPr eaLnBrk="1" hangingPunct="1">
              <a:buClrTx/>
              <a:buSzTx/>
              <a:buFontTx/>
              <a:buNone/>
            </a:pPr>
            <a:r>
              <a:rPr lang="it-IT" altLang="it-IT" sz="2000" b="1">
                <a:latin typeface="Times New Roman" panose="02020603050405020304" pitchFamily="18" charset="0"/>
              </a:rPr>
              <a:t>	enzimatico e non enzimatico</a:t>
            </a: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r>
              <a:rPr lang="it-IT" altLang="it-IT" sz="2000" b="1">
                <a:latin typeface="Times New Roman" panose="02020603050405020304" pitchFamily="18" charset="0"/>
              </a:rPr>
              <a:t>	Le cellule eucariote hanno due distinte </a:t>
            </a:r>
            <a:r>
              <a:rPr lang="it-IT" altLang="it-IT" sz="2000" b="1" u="sng">
                <a:latin typeface="Times New Roman" panose="02020603050405020304" pitchFamily="18" charset="0"/>
              </a:rPr>
              <a:t>superossido-dismutasi</a:t>
            </a:r>
          </a:p>
          <a:p>
            <a:pPr eaLnBrk="1" hangingPunct="1">
              <a:buClrTx/>
              <a:buSzTx/>
              <a:buFontTx/>
              <a:buNone/>
            </a:pPr>
            <a:r>
              <a:rPr lang="it-IT" altLang="it-IT" sz="2000" b="1">
                <a:latin typeface="Times New Roman" panose="02020603050405020304" pitchFamily="18" charset="0"/>
              </a:rPr>
              <a:t>	(SOD):</a:t>
            </a:r>
          </a:p>
          <a:p>
            <a:pPr eaLnBrk="1" hangingPunct="1">
              <a:buClrTx/>
              <a:buSzTx/>
              <a:buFontTx/>
              <a:buNone/>
            </a:pPr>
            <a:r>
              <a:rPr lang="it-IT" altLang="it-IT" sz="2000" b="1">
                <a:latin typeface="Times New Roman" panose="02020603050405020304" pitchFamily="18" charset="0"/>
              </a:rPr>
              <a:t>	</a:t>
            </a:r>
          </a:p>
          <a:p>
            <a:pPr eaLnBrk="1" hangingPunct="1">
              <a:buClrTx/>
              <a:buSzTx/>
              <a:buFontTx/>
              <a:buNone/>
            </a:pPr>
            <a:r>
              <a:rPr lang="it-IT" altLang="it-IT" sz="2000" b="1">
                <a:latin typeface="Times New Roman" panose="02020603050405020304" pitchFamily="18" charset="0"/>
              </a:rPr>
              <a:t>	1) una contenente zinco e rame situata nel citoplasma</a:t>
            </a: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r>
              <a:rPr lang="it-IT" altLang="it-IT" sz="2000" b="1">
                <a:latin typeface="Times New Roman" panose="02020603050405020304" pitchFamily="18" charset="0"/>
              </a:rPr>
              <a:t>	2) una contenente manganese situata nei mitocondri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CA6DAA7D-62DE-4E64-EE21-56E6C77F62EA}"/>
              </a:ext>
            </a:extLst>
          </p:cNvPr>
          <p:cNvSpPr txBox="1">
            <a:spLocks noChangeArrowheads="1"/>
          </p:cNvSpPr>
          <p:nvPr/>
        </p:nvSpPr>
        <p:spPr bwMode="auto">
          <a:xfrm>
            <a:off x="203507" y="908720"/>
            <a:ext cx="5041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800" b="1" dirty="0">
                <a:solidFill>
                  <a:schemeClr val="bg1"/>
                </a:solidFill>
                <a:latin typeface="Times New Roman" panose="02020603050405020304" pitchFamily="18" charset="0"/>
              </a:rPr>
              <a:t>Intossicazione</a:t>
            </a:r>
          </a:p>
        </p:txBody>
      </p:sp>
      <p:sp>
        <p:nvSpPr>
          <p:cNvPr id="24578" name="Text Box 3">
            <a:extLst>
              <a:ext uri="{FF2B5EF4-FFF2-40B4-BE49-F238E27FC236}">
                <a16:creationId xmlns:a16="http://schemas.microsoft.com/office/drawing/2014/main" id="{2C0C2893-CC01-4006-665D-0C19520BA074}"/>
              </a:ext>
            </a:extLst>
          </p:cNvPr>
          <p:cNvSpPr txBox="1">
            <a:spLocks noChangeArrowheads="1"/>
          </p:cNvSpPr>
          <p:nvPr/>
        </p:nvSpPr>
        <p:spPr bwMode="auto">
          <a:xfrm>
            <a:off x="233424" y="2204864"/>
            <a:ext cx="867715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it-IT" altLang="it-IT" sz="2800" b="1" dirty="0">
                <a:latin typeface="Times New Roman" panose="02020603050405020304" pitchFamily="18" charset="0"/>
              </a:rPr>
              <a:t>L</a:t>
            </a:r>
            <a:r>
              <a:rPr lang="ja-JP" altLang="it-IT" sz="2800" b="1">
                <a:latin typeface="Times New Roman" panose="02020603050405020304" pitchFamily="18" charset="0"/>
              </a:rPr>
              <a:t>’</a:t>
            </a:r>
            <a:r>
              <a:rPr lang="it-IT" altLang="ja-JP" sz="2800" b="1" dirty="0">
                <a:latin typeface="Times New Roman" panose="02020603050405020304" pitchFamily="18" charset="0"/>
              </a:rPr>
              <a:t>elemento che caratterizza l</a:t>
            </a:r>
            <a:r>
              <a:rPr lang="ja-JP" altLang="it-IT" sz="2800" b="1">
                <a:latin typeface="Times New Roman" panose="02020603050405020304" pitchFamily="18" charset="0"/>
              </a:rPr>
              <a:t>’</a:t>
            </a:r>
            <a:r>
              <a:rPr lang="it-IT" altLang="ja-JP" sz="2800" b="1" dirty="0">
                <a:latin typeface="Times New Roman" panose="02020603050405020304" pitchFamily="18" charset="0"/>
              </a:rPr>
              <a:t>intossicazione da altre alterazioni dello stato fisiologico, causate da altra natura (traumatica, infettiva, degenerativa) è l</a:t>
            </a:r>
            <a:r>
              <a:rPr lang="it-IT" altLang="it-IT" sz="2800" b="1" dirty="0">
                <a:latin typeface="Times New Roman" panose="02020603050405020304" pitchFamily="18" charset="0"/>
              </a:rPr>
              <a:t>’</a:t>
            </a:r>
            <a:r>
              <a:rPr lang="it-IT" altLang="ja-JP" sz="2800" b="1" dirty="0">
                <a:latin typeface="Times New Roman" panose="02020603050405020304" pitchFamily="18" charset="0"/>
              </a:rPr>
              <a:t>estraneità (in senso </a:t>
            </a:r>
            <a:r>
              <a:rPr lang="it-IT" altLang="ja-JP" sz="2800" b="1" dirty="0">
                <a:solidFill>
                  <a:srgbClr val="FFFF00"/>
                </a:solidFill>
                <a:latin typeface="Times New Roman" panose="02020603050405020304" pitchFamily="18" charset="0"/>
              </a:rPr>
              <a:t>qualitativo o quantitativo</a:t>
            </a:r>
            <a:r>
              <a:rPr lang="it-IT" altLang="ja-JP" sz="2800" b="1" dirty="0">
                <a:latin typeface="Times New Roman" panose="02020603050405020304" pitchFamily="18" charset="0"/>
              </a:rPr>
              <a:t>) dell</a:t>
            </a:r>
            <a:r>
              <a:rPr lang="it-IT" altLang="it-IT" sz="2800" b="1" dirty="0">
                <a:latin typeface="Times New Roman" panose="02020603050405020304" pitchFamily="18" charset="0"/>
              </a:rPr>
              <a:t>’</a:t>
            </a:r>
            <a:r>
              <a:rPr lang="it-IT" altLang="ja-JP" sz="2800" b="1" dirty="0">
                <a:latin typeface="Times New Roman" panose="02020603050405020304" pitchFamily="18" charset="0"/>
              </a:rPr>
              <a:t>agente eziologico, intendendo come estranea una sostanza chimica che non è normalmente presente in un organismo o presente a concentrazioni non fisiologiche.</a:t>
            </a:r>
          </a:p>
          <a:p>
            <a:pPr algn="just" eaLnBrk="1" hangingPunct="1">
              <a:buClrTx/>
              <a:buSzTx/>
              <a:buFontTx/>
              <a:buNone/>
            </a:pPr>
            <a:r>
              <a:rPr lang="it-IT" altLang="it-IT" sz="2800" b="1" dirty="0">
                <a:latin typeface="Times New Roman" panose="02020603050405020304" pitchFamily="18" charset="0"/>
              </a:rPr>
              <a:t>Il concetto di estraneo (</a:t>
            </a:r>
            <a:r>
              <a:rPr lang="it-IT" altLang="it-IT" sz="2800" b="1" dirty="0">
                <a:solidFill>
                  <a:srgbClr val="FFFF00"/>
                </a:solidFill>
                <a:latin typeface="Times New Roman" panose="02020603050405020304" pitchFamily="18" charset="0"/>
              </a:rPr>
              <a:t>quantità e qualità</a:t>
            </a:r>
            <a:r>
              <a:rPr lang="it-IT" altLang="it-IT" sz="2800" b="1" dirty="0">
                <a:latin typeface="Times New Roman" panose="02020603050405020304" pitchFamily="18" charset="0"/>
              </a:rPr>
              <a:t>) deve essere correlato sempre alla definizione di dose .</a:t>
            </a:r>
          </a:p>
          <a:p>
            <a:pPr algn="just" eaLnBrk="1" hangingPunct="1">
              <a:buClrTx/>
              <a:buSzTx/>
              <a:buFontTx/>
              <a:buNone/>
            </a:pPr>
            <a:endParaRPr lang="it-IT" altLang="it-IT" sz="2800" b="1" dirty="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2">
            <a:extLst>
              <a:ext uri="{FF2B5EF4-FFF2-40B4-BE49-F238E27FC236}">
                <a16:creationId xmlns:a16="http://schemas.microsoft.com/office/drawing/2014/main" id="{FFEEF4CA-D051-71BD-FF0A-943987D7497C}"/>
              </a:ext>
            </a:extLst>
          </p:cNvPr>
          <p:cNvSpPr txBox="1">
            <a:spLocks noChangeArrowheads="1"/>
          </p:cNvSpPr>
          <p:nvPr/>
        </p:nvSpPr>
        <p:spPr bwMode="auto">
          <a:xfrm>
            <a:off x="914400" y="1295400"/>
            <a:ext cx="7491413"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b="1">
                <a:latin typeface="Times New Roman" panose="02020603050405020304" pitchFamily="18" charset="0"/>
              </a:rPr>
              <a:t>Questi enzimi neutralizzano l</a:t>
            </a:r>
            <a:r>
              <a:rPr lang="ja-JP" altLang="it-IT" sz="2000" b="1">
                <a:latin typeface="Times New Roman" panose="02020603050405020304" pitchFamily="18" charset="0"/>
              </a:rPr>
              <a:t>’</a:t>
            </a:r>
            <a:r>
              <a:rPr lang="it-IT" altLang="ja-JP" sz="2000" b="1">
                <a:latin typeface="Times New Roman" panose="02020603050405020304" pitchFamily="18" charset="0"/>
              </a:rPr>
              <a:t>anione superossido (O</a:t>
            </a:r>
            <a:r>
              <a:rPr lang="it-IT" altLang="ja-JP" sz="2000" b="1" baseline="-25000">
                <a:latin typeface="Times New Roman" panose="02020603050405020304" pitchFamily="18" charset="0"/>
              </a:rPr>
              <a:t>2</a:t>
            </a:r>
            <a:r>
              <a:rPr lang="it-IT" altLang="ja-JP" sz="2000" b="1" baseline="30000">
                <a:latin typeface="Times New Roman" panose="02020603050405020304" pitchFamily="18" charset="0"/>
              </a:rPr>
              <a:t>-</a:t>
            </a:r>
            <a:r>
              <a:rPr lang="it-IT" altLang="ja-JP" sz="2000" b="1">
                <a:latin typeface="Times New Roman" panose="02020603050405020304" pitchFamily="18" charset="0"/>
              </a:rPr>
              <a:t>) operando la</a:t>
            </a:r>
          </a:p>
          <a:p>
            <a:pPr eaLnBrk="1" hangingPunct="1">
              <a:buClrTx/>
              <a:buSzTx/>
              <a:buFontTx/>
              <a:buNone/>
            </a:pPr>
            <a:r>
              <a:rPr lang="it-IT" altLang="it-IT" sz="2000" b="1">
                <a:latin typeface="Times New Roman" panose="02020603050405020304" pitchFamily="18" charset="0"/>
              </a:rPr>
              <a:t>dismutazione di 2 molecole di superossido con la formazione di </a:t>
            </a:r>
          </a:p>
          <a:p>
            <a:pPr eaLnBrk="1" hangingPunct="1">
              <a:buClrTx/>
              <a:buSzTx/>
              <a:buFontTx/>
              <a:buNone/>
            </a:pPr>
            <a:r>
              <a:rPr lang="it-IT" altLang="it-IT" sz="2000" b="1">
                <a:latin typeface="Times New Roman" panose="02020603050405020304" pitchFamily="18" charset="0"/>
              </a:rPr>
              <a:t>perossido di idrogeno e una molecola di ossigeno</a:t>
            </a: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endParaRPr lang="it-IT" altLang="it-IT" sz="2000" b="1">
              <a:latin typeface="Times New Roman" panose="02020603050405020304" pitchFamily="18" charset="0"/>
            </a:endParaRPr>
          </a:p>
          <a:p>
            <a:pPr eaLnBrk="1" hangingPunct="1">
              <a:buClrTx/>
              <a:buSzTx/>
              <a:buFontTx/>
              <a:buNone/>
            </a:pPr>
            <a:r>
              <a:rPr lang="it-IT" altLang="it-IT" sz="2000" b="1">
                <a:latin typeface="Times New Roman" panose="02020603050405020304" pitchFamily="18" charset="0"/>
              </a:rPr>
              <a:t>    	 2O</a:t>
            </a:r>
            <a:r>
              <a:rPr lang="it-IT" altLang="it-IT" sz="2000" b="1" baseline="-25000">
                <a:latin typeface="Times New Roman" panose="02020603050405020304" pitchFamily="18" charset="0"/>
              </a:rPr>
              <a:t>2</a:t>
            </a:r>
            <a:r>
              <a:rPr lang="it-IT" altLang="it-IT" sz="2000" b="1" baseline="30000">
                <a:latin typeface="Times New Roman" panose="02020603050405020304" pitchFamily="18" charset="0"/>
              </a:rPr>
              <a:t>-    </a:t>
            </a:r>
            <a:r>
              <a:rPr lang="it-IT" altLang="it-IT" sz="2000" b="1">
                <a:latin typeface="Times New Roman" panose="02020603050405020304" pitchFamily="18" charset="0"/>
              </a:rPr>
              <a:t>+    2H</a:t>
            </a:r>
            <a:r>
              <a:rPr lang="it-IT" altLang="it-IT" sz="2000" b="1" baseline="30000">
                <a:latin typeface="Times New Roman" panose="02020603050405020304" pitchFamily="18" charset="0"/>
              </a:rPr>
              <a:t>+              </a:t>
            </a:r>
            <a:r>
              <a:rPr lang="it-IT" altLang="it-IT" sz="2000" b="1">
                <a:latin typeface="Times New Roman" panose="02020603050405020304" pitchFamily="18" charset="0"/>
              </a:rPr>
              <a:t>SOD    	 H</a:t>
            </a:r>
            <a:r>
              <a:rPr lang="it-IT" altLang="it-IT" sz="2000" b="1" baseline="-25000">
                <a:latin typeface="Times New Roman" panose="02020603050405020304" pitchFamily="18" charset="0"/>
              </a:rPr>
              <a:t>2</a:t>
            </a:r>
            <a:r>
              <a:rPr lang="it-IT" altLang="it-IT" sz="2000" b="1">
                <a:latin typeface="Times New Roman" panose="02020603050405020304" pitchFamily="18" charset="0"/>
              </a:rPr>
              <a:t>O</a:t>
            </a:r>
            <a:r>
              <a:rPr lang="it-IT" altLang="it-IT" sz="2000" b="1" baseline="-25000">
                <a:latin typeface="Times New Roman" panose="02020603050405020304" pitchFamily="18" charset="0"/>
              </a:rPr>
              <a:t>2</a:t>
            </a:r>
            <a:r>
              <a:rPr lang="it-IT" altLang="it-IT" sz="2000" b="1">
                <a:latin typeface="Times New Roman" panose="02020603050405020304" pitchFamily="18" charset="0"/>
              </a:rPr>
              <a:t> 	  +       O</a:t>
            </a:r>
            <a:r>
              <a:rPr lang="it-IT" altLang="it-IT" sz="2000" b="1" baseline="-25000">
                <a:latin typeface="Times New Roman" panose="02020603050405020304" pitchFamily="18" charset="0"/>
              </a:rPr>
              <a:t>2</a:t>
            </a:r>
          </a:p>
          <a:p>
            <a:pPr eaLnBrk="1" hangingPunct="1">
              <a:buClrTx/>
              <a:buSzTx/>
              <a:buFontTx/>
              <a:buNone/>
            </a:pPr>
            <a:endParaRPr lang="it-IT" altLang="it-IT" sz="2000" b="1" baseline="-25000">
              <a:latin typeface="Times New Roman" panose="02020603050405020304" pitchFamily="18" charset="0"/>
            </a:endParaRPr>
          </a:p>
          <a:p>
            <a:pPr eaLnBrk="1" hangingPunct="1">
              <a:buClrTx/>
              <a:buSzTx/>
              <a:buFontTx/>
              <a:buNone/>
            </a:pPr>
            <a:endParaRPr lang="it-IT" altLang="it-IT" sz="2000" b="1" baseline="-25000">
              <a:latin typeface="Times New Roman" panose="02020603050405020304" pitchFamily="18" charset="0"/>
            </a:endParaRPr>
          </a:p>
          <a:p>
            <a:pPr eaLnBrk="1" hangingPunct="1">
              <a:buClrTx/>
              <a:buSzTx/>
              <a:buFontTx/>
              <a:buNone/>
            </a:pPr>
            <a:endParaRPr lang="it-IT" altLang="it-IT" sz="2000" b="1" baseline="-25000">
              <a:latin typeface="Times New Roman" panose="02020603050405020304" pitchFamily="18" charset="0"/>
            </a:endParaRPr>
          </a:p>
          <a:p>
            <a:pPr eaLnBrk="1" hangingPunct="1">
              <a:buClrTx/>
              <a:buSzTx/>
              <a:buFontTx/>
              <a:buNone/>
            </a:pPr>
            <a:endParaRPr lang="it-IT" altLang="it-IT" sz="2000" b="1" baseline="-25000">
              <a:latin typeface="Times New Roman" panose="02020603050405020304" pitchFamily="18" charset="0"/>
            </a:endParaRPr>
          </a:p>
          <a:p>
            <a:pPr eaLnBrk="1" hangingPunct="1">
              <a:buClrTx/>
              <a:buSzTx/>
              <a:buFontTx/>
              <a:buNone/>
            </a:pPr>
            <a:endParaRPr lang="it-IT" altLang="it-IT" sz="2000" b="1" baseline="-25000">
              <a:latin typeface="Times New Roman" panose="02020603050405020304" pitchFamily="18" charset="0"/>
            </a:endParaRPr>
          </a:p>
          <a:p>
            <a:pPr eaLnBrk="1" hangingPunct="1">
              <a:buClrTx/>
              <a:buSzTx/>
              <a:buFontTx/>
              <a:buNone/>
            </a:pPr>
            <a:r>
              <a:rPr lang="it-IT" altLang="it-IT" sz="2000" b="1">
                <a:latin typeface="Times New Roman" panose="02020603050405020304" pitchFamily="18" charset="0"/>
              </a:rPr>
              <a:t>Il perossido di idrogeno (H</a:t>
            </a:r>
            <a:r>
              <a:rPr lang="it-IT" altLang="it-IT" sz="2000" b="1" baseline="-25000">
                <a:latin typeface="Times New Roman" panose="02020603050405020304" pitchFamily="18" charset="0"/>
              </a:rPr>
              <a:t>2</a:t>
            </a:r>
            <a:r>
              <a:rPr lang="it-IT" altLang="it-IT" sz="2000" b="1">
                <a:latin typeface="Times New Roman" panose="02020603050405020304" pitchFamily="18" charset="0"/>
              </a:rPr>
              <a:t>O</a:t>
            </a:r>
            <a:r>
              <a:rPr lang="it-IT" altLang="it-IT" sz="2000" b="1" baseline="-25000">
                <a:latin typeface="Times New Roman" panose="02020603050405020304" pitchFamily="18" charset="0"/>
              </a:rPr>
              <a:t>2</a:t>
            </a:r>
            <a:r>
              <a:rPr lang="it-IT" altLang="it-IT" sz="2000" b="1">
                <a:latin typeface="Times New Roman" panose="02020603050405020304" pitchFamily="18" charset="0"/>
              </a:rPr>
              <a:t>) è successivamente detossificato, per</a:t>
            </a:r>
          </a:p>
          <a:p>
            <a:pPr eaLnBrk="1" hangingPunct="1">
              <a:buClrTx/>
              <a:buSzTx/>
              <a:buFontTx/>
              <a:buNone/>
            </a:pPr>
            <a:r>
              <a:rPr lang="it-IT" altLang="it-IT" sz="2000" b="1">
                <a:latin typeface="Times New Roman" panose="02020603050405020304" pitchFamily="18" charset="0"/>
              </a:rPr>
              <a:t>intervento della catalasi e della glutatione prossidasi, ad H</a:t>
            </a:r>
            <a:r>
              <a:rPr lang="it-IT" altLang="it-IT" sz="2000" b="1" baseline="-25000">
                <a:latin typeface="Times New Roman" panose="02020603050405020304" pitchFamily="18" charset="0"/>
              </a:rPr>
              <a:t>2</a:t>
            </a:r>
            <a:r>
              <a:rPr lang="it-IT" altLang="it-IT" sz="2000" b="1">
                <a:latin typeface="Times New Roman" panose="02020603050405020304" pitchFamily="18" charset="0"/>
              </a:rPr>
              <a:t>O  </a:t>
            </a:r>
          </a:p>
        </p:txBody>
      </p:sp>
      <p:sp>
        <p:nvSpPr>
          <p:cNvPr id="112642" name="AutoShape 3">
            <a:extLst>
              <a:ext uri="{FF2B5EF4-FFF2-40B4-BE49-F238E27FC236}">
                <a16:creationId xmlns:a16="http://schemas.microsoft.com/office/drawing/2014/main" id="{895A61E4-A8BA-3175-7CD3-845A0EAE69FD}"/>
              </a:ext>
            </a:extLst>
          </p:cNvPr>
          <p:cNvSpPr>
            <a:spLocks noChangeArrowheads="1"/>
          </p:cNvSpPr>
          <p:nvPr/>
        </p:nvSpPr>
        <p:spPr bwMode="auto">
          <a:xfrm>
            <a:off x="3749675" y="2957513"/>
            <a:ext cx="1295400" cy="762000"/>
          </a:xfrm>
          <a:prstGeom prst="rightArrow">
            <a:avLst>
              <a:gd name="adj1" fmla="val 50000"/>
              <a:gd name="adj2" fmla="val 42500"/>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sp>
        <p:nvSpPr>
          <p:cNvPr id="112643" name="Rectangle 4">
            <a:extLst>
              <a:ext uri="{FF2B5EF4-FFF2-40B4-BE49-F238E27FC236}">
                <a16:creationId xmlns:a16="http://schemas.microsoft.com/office/drawing/2014/main" id="{83CD0916-4204-CC1A-7C2D-74A397FAD196}"/>
              </a:ext>
            </a:extLst>
          </p:cNvPr>
          <p:cNvSpPr>
            <a:spLocks noChangeArrowheads="1"/>
          </p:cNvSpPr>
          <p:nvPr/>
        </p:nvSpPr>
        <p:spPr bwMode="auto">
          <a:xfrm>
            <a:off x="1828800" y="2743200"/>
            <a:ext cx="5867400" cy="1219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endParaRPr lang="it-IT" altLang="it-IT" sz="2400">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a:extLst>
              <a:ext uri="{FF2B5EF4-FFF2-40B4-BE49-F238E27FC236}">
                <a16:creationId xmlns:a16="http://schemas.microsoft.com/office/drawing/2014/main" id="{ABEA668B-5A82-6720-7D15-A704C2668702}"/>
              </a:ext>
            </a:extLst>
          </p:cNvPr>
          <p:cNvSpPr txBox="1">
            <a:spLocks noChangeArrowheads="1"/>
          </p:cNvSpPr>
          <p:nvPr/>
        </p:nvSpPr>
        <p:spPr bwMode="auto">
          <a:xfrm>
            <a:off x="250825" y="476250"/>
            <a:ext cx="85693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endParaRPr lang="it-IT" altLang="it-IT" sz="2400" b="1">
              <a:latin typeface="Times New Roman" panose="02020603050405020304" pitchFamily="18" charset="0"/>
            </a:endParaRPr>
          </a:p>
          <a:p>
            <a:pPr algn="just" eaLnBrk="1" hangingPunct="1">
              <a:buClrTx/>
              <a:buSzTx/>
              <a:buFontTx/>
              <a:buNone/>
            </a:pPr>
            <a:r>
              <a:rPr lang="it-IT" altLang="it-IT" sz="2400" b="1">
                <a:latin typeface="Times New Roman" panose="02020603050405020304" pitchFamily="18" charset="0"/>
              </a:rPr>
              <a:t>La definizione della tossicità di una sostanza risulta da una somma di informazioni che riguardano il suo profilo tossicologico integrato</a:t>
            </a:r>
          </a:p>
          <a:p>
            <a:pPr algn="just" eaLnBrk="1" hangingPunct="1">
              <a:buClrTx/>
              <a:buSzTx/>
              <a:buFontTx/>
              <a:buNone/>
            </a:pPr>
            <a:endParaRPr lang="it-IT" altLang="it-IT" sz="2400" b="1">
              <a:latin typeface="Times New Roman" panose="02020603050405020304" pitchFamily="18" charset="0"/>
            </a:endParaRPr>
          </a:p>
          <a:p>
            <a:pPr algn="just" eaLnBrk="1" hangingPunct="1">
              <a:buClrTx/>
              <a:buSzTx/>
              <a:buFontTx/>
              <a:buNone/>
            </a:pPr>
            <a:r>
              <a:rPr lang="it-IT" altLang="it-IT" sz="2400" b="1">
                <a:latin typeface="Times New Roman" panose="02020603050405020304" pitchFamily="18" charset="0"/>
              </a:rPr>
              <a:t>Numerose sono le variabili capaci di modificare la reattività farmaco-tossicologica per cui valutare l</a:t>
            </a:r>
            <a:r>
              <a:rPr lang="ja-JP" altLang="it-IT" sz="2400" b="1">
                <a:latin typeface="Times New Roman" panose="02020603050405020304" pitchFamily="18" charset="0"/>
              </a:rPr>
              <a:t>’</a:t>
            </a:r>
            <a:r>
              <a:rPr lang="it-IT" altLang="ja-JP" sz="2400" b="1">
                <a:latin typeface="Times New Roman" panose="02020603050405020304" pitchFamily="18" charset="0"/>
              </a:rPr>
              <a:t>effetto tossico di una sostanza in un organismo partendo da dati sperimentali tossicologici può essere </a:t>
            </a:r>
            <a:r>
              <a:rPr lang="it-IT" altLang="it-IT" sz="2400" b="1">
                <a:latin typeface="Times New Roman" panose="02020603050405020304" pitchFamily="18" charset="0"/>
              </a:rPr>
              <a:t>difficile e rischioso</a:t>
            </a:r>
          </a:p>
          <a:p>
            <a:pPr algn="just" eaLnBrk="1" hangingPunct="1">
              <a:buClrTx/>
              <a:buSzTx/>
              <a:buFontTx/>
              <a:buNone/>
            </a:pPr>
            <a:endParaRPr lang="it-IT" altLang="it-IT" sz="2400" b="1">
              <a:latin typeface="Times New Roman" panose="02020603050405020304" pitchFamily="18" charset="0"/>
            </a:endParaRPr>
          </a:p>
          <a:p>
            <a:pPr algn="just" eaLnBrk="1" hangingPunct="1">
              <a:buClrTx/>
              <a:buSzTx/>
              <a:buFontTx/>
              <a:buNone/>
            </a:pPr>
            <a:r>
              <a:rPr lang="it-IT" altLang="it-IT" sz="2400" b="1">
                <a:latin typeface="Times New Roman" panose="02020603050405020304" pitchFamily="18" charset="0"/>
              </a:rPr>
              <a:t>Da qui deriva la necessità di estrapolare dai dati sperimentali il livello o il tipo di tossicità nell’</a:t>
            </a:r>
            <a:r>
              <a:rPr lang="it-IT" altLang="ja-JP" sz="2400" b="1">
                <a:latin typeface="Times New Roman" panose="02020603050405020304" pitchFamily="18" charset="0"/>
              </a:rPr>
              <a:t>uomo</a:t>
            </a:r>
          </a:p>
          <a:p>
            <a:pPr algn="just" eaLnBrk="1" hangingPunct="1">
              <a:buClrTx/>
              <a:buSzTx/>
              <a:buFontTx/>
              <a:buNone/>
            </a:pPr>
            <a:endParaRPr lang="it-IT" altLang="it-IT" sz="2400" b="1">
              <a:latin typeface="Times New Roman" panose="02020603050405020304" pitchFamily="18" charset="0"/>
            </a:endParaRPr>
          </a:p>
          <a:p>
            <a:pPr algn="just" eaLnBrk="1" hangingPunct="1">
              <a:buClrTx/>
              <a:buSzTx/>
              <a:buFontTx/>
              <a:buNone/>
            </a:pPr>
            <a:r>
              <a:rPr lang="it-IT" altLang="it-IT" sz="2400" b="1">
                <a:latin typeface="Times New Roman" panose="02020603050405020304" pitchFamily="18" charset="0"/>
              </a:rPr>
              <a:t>Sui dati estrapolati, si basano le autorità sanitarie per fissare i limiti d</a:t>
            </a:r>
            <a:r>
              <a:rPr lang="ja-JP" altLang="it-IT" sz="2400" b="1">
                <a:latin typeface="Times New Roman" panose="02020603050405020304" pitchFamily="18" charset="0"/>
              </a:rPr>
              <a:t>’</a:t>
            </a:r>
            <a:r>
              <a:rPr lang="it-IT" altLang="ja-JP" sz="2400" b="1">
                <a:latin typeface="Times New Roman" panose="02020603050405020304" pitchFamily="18" charset="0"/>
              </a:rPr>
              <a:t>accettazione dell’esposizione ad un tossico nella popolazione </a:t>
            </a:r>
            <a:endParaRPr lang="it-IT" altLang="it-IT" sz="2400" b="1">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8920930-322A-821E-CF70-D0D0B9A243D2}"/>
              </a:ext>
            </a:extLst>
          </p:cNvPr>
          <p:cNvSpPr>
            <a:spLocks noGrp="1" noChangeArrowheads="1"/>
          </p:cNvSpPr>
          <p:nvPr>
            <p:ph type="title"/>
          </p:nvPr>
        </p:nvSpPr>
        <p:spPr>
          <a:xfrm>
            <a:off x="395536" y="404664"/>
            <a:ext cx="8382000" cy="685800"/>
          </a:xfrm>
        </p:spPr>
        <p:txBody>
          <a:bodyPr>
            <a:normAutofit/>
          </a:bodyPr>
          <a:lstStyle/>
          <a:p>
            <a:pPr algn="l" eaLnBrk="1" hangingPunct="1">
              <a:defRPr/>
            </a:pPr>
            <a:r>
              <a:rPr lang="it-IT" altLang="it-IT" sz="2800" b="1" dirty="0">
                <a:solidFill>
                  <a:srgbClr val="FFFF00"/>
                </a:solidFill>
              </a:rPr>
              <a:t>Capacità metaboliche in funzione della specie</a:t>
            </a:r>
          </a:p>
        </p:txBody>
      </p:sp>
      <p:sp>
        <p:nvSpPr>
          <p:cNvPr id="114690" name="Rectangle 3">
            <a:extLst>
              <a:ext uri="{FF2B5EF4-FFF2-40B4-BE49-F238E27FC236}">
                <a16:creationId xmlns:a16="http://schemas.microsoft.com/office/drawing/2014/main" id="{98541C6C-A361-F0D6-145F-B89842737F4A}"/>
              </a:ext>
            </a:extLst>
          </p:cNvPr>
          <p:cNvSpPr>
            <a:spLocks noGrp="1"/>
          </p:cNvSpPr>
          <p:nvPr>
            <p:ph idx="1"/>
          </p:nvPr>
        </p:nvSpPr>
        <p:spPr>
          <a:xfrm>
            <a:off x="1258888" y="1341438"/>
            <a:ext cx="4681537" cy="4319587"/>
          </a:xfrm>
        </p:spPr>
        <p:txBody>
          <a:bodyPr>
            <a:normAutofit lnSpcReduction="10000"/>
          </a:bodyPr>
          <a:lstStyle/>
          <a:p>
            <a:pPr eaLnBrk="1" hangingPunct="1"/>
            <a:r>
              <a:rPr lang="it-IT" altLang="it-IT" sz="2400" b="1">
                <a:latin typeface="Albertus"/>
              </a:rPr>
              <a:t>Topo 		66</a:t>
            </a:r>
          </a:p>
          <a:p>
            <a:pPr eaLnBrk="1" hangingPunct="1"/>
            <a:r>
              <a:rPr lang="it-IT" altLang="it-IT" sz="2400" b="1">
                <a:latin typeface="Albertus"/>
              </a:rPr>
              <a:t>Ratto		40</a:t>
            </a:r>
          </a:p>
          <a:p>
            <a:pPr eaLnBrk="1" hangingPunct="1"/>
            <a:r>
              <a:rPr lang="it-IT" altLang="it-IT" sz="2400" b="1">
                <a:latin typeface="Albertus"/>
              </a:rPr>
              <a:t>Coniglio		34</a:t>
            </a:r>
          </a:p>
          <a:p>
            <a:pPr eaLnBrk="1" hangingPunct="1"/>
            <a:r>
              <a:rPr lang="it-IT" altLang="it-IT" sz="2400" b="1">
                <a:latin typeface="Albertus"/>
              </a:rPr>
              <a:t>Gatto		27</a:t>
            </a:r>
          </a:p>
          <a:p>
            <a:pPr eaLnBrk="1" hangingPunct="1"/>
            <a:r>
              <a:rPr lang="it-IT" altLang="it-IT" sz="2400" b="1">
                <a:latin typeface="Albertus"/>
              </a:rPr>
              <a:t>Quaglia		25</a:t>
            </a:r>
          </a:p>
          <a:p>
            <a:pPr eaLnBrk="1" hangingPunct="1"/>
            <a:r>
              <a:rPr lang="it-IT" altLang="it-IT" sz="2400" b="1">
                <a:latin typeface="Albertus"/>
              </a:rPr>
              <a:t>Cane		23</a:t>
            </a:r>
          </a:p>
          <a:p>
            <a:pPr eaLnBrk="1" hangingPunct="1"/>
            <a:r>
              <a:rPr lang="it-IT" altLang="it-IT" sz="2400" b="1">
                <a:latin typeface="Albertus"/>
              </a:rPr>
              <a:t>Ovino		22</a:t>
            </a:r>
          </a:p>
          <a:p>
            <a:pPr eaLnBrk="1" hangingPunct="1"/>
            <a:r>
              <a:rPr lang="it-IT" altLang="it-IT" sz="2400" b="1">
                <a:latin typeface="Albertus"/>
              </a:rPr>
              <a:t>Suino		15</a:t>
            </a:r>
          </a:p>
          <a:p>
            <a:pPr eaLnBrk="1" hangingPunct="1"/>
            <a:r>
              <a:rPr lang="it-IT" altLang="it-IT" sz="2400" b="1">
                <a:latin typeface="Albertus"/>
              </a:rPr>
              <a:t>Bovino		12</a:t>
            </a:r>
          </a:p>
          <a:p>
            <a:pPr eaLnBrk="1" hangingPunct="1"/>
            <a:r>
              <a:rPr lang="it-IT" altLang="it-IT" sz="2400" b="1">
                <a:latin typeface="Albertus"/>
              </a:rPr>
              <a:t>Trota		10</a:t>
            </a:r>
          </a:p>
        </p:txBody>
      </p:sp>
      <p:sp>
        <p:nvSpPr>
          <p:cNvPr id="2" name="Rettangolo 1">
            <a:extLst>
              <a:ext uri="{FF2B5EF4-FFF2-40B4-BE49-F238E27FC236}">
                <a16:creationId xmlns:a16="http://schemas.microsoft.com/office/drawing/2014/main" id="{70B16552-3081-3FBF-4482-ACCF787BCA06}"/>
              </a:ext>
            </a:extLst>
          </p:cNvPr>
          <p:cNvSpPr/>
          <p:nvPr/>
        </p:nvSpPr>
        <p:spPr>
          <a:xfrm>
            <a:off x="1403350" y="5949950"/>
            <a:ext cx="6145213" cy="400050"/>
          </a:xfrm>
          <a:prstGeom prst="rect">
            <a:avLst/>
          </a:prstGeom>
        </p:spPr>
        <p:txBody>
          <a:bodyPr>
            <a:spAutoFit/>
          </a:bodyPr>
          <a:lstStyle/>
          <a:p>
            <a:pPr algn="ctr" eaLnBrk="1" hangingPunct="1">
              <a:spcBef>
                <a:spcPts val="1200"/>
              </a:spcBef>
              <a:buClr>
                <a:srgbClr val="838995"/>
              </a:buClr>
              <a:defRPr/>
            </a:pPr>
            <a:r>
              <a:rPr lang="it-IT" altLang="it-IT" sz="2000" b="1" spc="30" dirty="0">
                <a:cs typeface="Tahoma" pitchFamily="34" charset="0"/>
              </a:rPr>
              <a:t>Grammi di fegato/kg p.c.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a:extLst>
              <a:ext uri="{FF2B5EF4-FFF2-40B4-BE49-F238E27FC236}">
                <a16:creationId xmlns:a16="http://schemas.microsoft.com/office/drawing/2014/main" id="{A9D9D0F4-FCAB-3221-BFBA-224AD7D9928F}"/>
              </a:ext>
            </a:extLst>
          </p:cNvPr>
          <p:cNvSpPr>
            <a:spLocks noGrp="1"/>
          </p:cNvSpPr>
          <p:nvPr>
            <p:ph idx="1"/>
          </p:nvPr>
        </p:nvSpPr>
        <p:spPr>
          <a:xfrm>
            <a:off x="2051050" y="954088"/>
            <a:ext cx="3863975" cy="5903912"/>
          </a:xfrm>
        </p:spPr>
        <p:txBody>
          <a:bodyPr>
            <a:normAutofit/>
          </a:bodyPr>
          <a:lstStyle/>
          <a:p>
            <a:pPr eaLnBrk="1" hangingPunct="1"/>
            <a:r>
              <a:rPr lang="it-IT" altLang="it-IT" sz="2800" b="1">
                <a:latin typeface="Albertus"/>
              </a:rPr>
              <a:t>Ratto		223</a:t>
            </a:r>
          </a:p>
          <a:p>
            <a:pPr eaLnBrk="1" hangingPunct="1"/>
            <a:r>
              <a:rPr lang="it-IT" altLang="it-IT" sz="2800" b="1">
                <a:latin typeface="Albertus"/>
              </a:rPr>
              <a:t>Cane		212</a:t>
            </a:r>
          </a:p>
          <a:p>
            <a:pPr eaLnBrk="1" hangingPunct="1"/>
            <a:r>
              <a:rPr lang="it-IT" altLang="it-IT" sz="2800" b="1">
                <a:latin typeface="Albertus"/>
              </a:rPr>
              <a:t>Gatto		209</a:t>
            </a:r>
          </a:p>
          <a:p>
            <a:pPr eaLnBrk="1" hangingPunct="1"/>
            <a:r>
              <a:rPr lang="it-IT" altLang="it-IT" sz="2800" b="1">
                <a:latin typeface="Albertus"/>
              </a:rPr>
              <a:t>Quaglia		205</a:t>
            </a:r>
          </a:p>
          <a:p>
            <a:pPr eaLnBrk="1" hangingPunct="1"/>
            <a:r>
              <a:rPr lang="it-IT" altLang="it-IT" sz="2800" b="1">
                <a:latin typeface="Albertus"/>
              </a:rPr>
              <a:t>Topo 		200</a:t>
            </a:r>
          </a:p>
          <a:p>
            <a:pPr eaLnBrk="1" hangingPunct="1"/>
            <a:r>
              <a:rPr lang="it-IT" altLang="it-IT" sz="2800" b="1">
                <a:latin typeface="Albertus"/>
              </a:rPr>
              <a:t>Coniglio		185</a:t>
            </a:r>
          </a:p>
          <a:p>
            <a:pPr eaLnBrk="1" hangingPunct="1"/>
            <a:r>
              <a:rPr lang="it-IT" altLang="it-IT" sz="2800" b="1">
                <a:latin typeface="Albertus"/>
              </a:rPr>
              <a:t>Trota		174</a:t>
            </a:r>
          </a:p>
          <a:p>
            <a:pPr eaLnBrk="1" hangingPunct="1"/>
            <a:r>
              <a:rPr lang="it-IT" altLang="it-IT" sz="2800" b="1">
                <a:latin typeface="Albertus"/>
              </a:rPr>
              <a:t>Ovino		128</a:t>
            </a:r>
          </a:p>
          <a:p>
            <a:pPr eaLnBrk="1" hangingPunct="1"/>
            <a:r>
              <a:rPr lang="it-IT" altLang="it-IT" sz="2800" b="1">
                <a:latin typeface="Albertus"/>
              </a:rPr>
              <a:t>Suino		113</a:t>
            </a:r>
          </a:p>
          <a:p>
            <a:pPr eaLnBrk="1" hangingPunct="1"/>
            <a:r>
              <a:rPr lang="it-IT" altLang="it-IT" sz="2800" b="1">
                <a:latin typeface="Albertus"/>
              </a:rPr>
              <a:t>Bovino		98</a:t>
            </a:r>
          </a:p>
        </p:txBody>
      </p:sp>
      <p:sp>
        <p:nvSpPr>
          <p:cNvPr id="2" name="Rettangolo 1">
            <a:extLst>
              <a:ext uri="{FF2B5EF4-FFF2-40B4-BE49-F238E27FC236}">
                <a16:creationId xmlns:a16="http://schemas.microsoft.com/office/drawing/2014/main" id="{2F1DD06A-3DAD-00A8-2F48-BCD59194ED04}"/>
              </a:ext>
            </a:extLst>
          </p:cNvPr>
          <p:cNvSpPr/>
          <p:nvPr/>
        </p:nvSpPr>
        <p:spPr>
          <a:xfrm>
            <a:off x="2268538" y="5805488"/>
            <a:ext cx="4414837" cy="430212"/>
          </a:xfrm>
          <a:prstGeom prst="rect">
            <a:avLst/>
          </a:prstGeom>
        </p:spPr>
        <p:txBody>
          <a:bodyPr>
            <a:spAutoFit/>
          </a:bodyPr>
          <a:lstStyle/>
          <a:p>
            <a:pPr algn="ctr" eaLnBrk="1" hangingPunct="1">
              <a:spcBef>
                <a:spcPts val="1200"/>
              </a:spcBef>
              <a:buClr>
                <a:srgbClr val="838995"/>
              </a:buClr>
              <a:defRPr/>
            </a:pPr>
            <a:r>
              <a:rPr lang="it-IT" altLang="it-IT" sz="2200" b="1" spc="30" dirty="0">
                <a:cs typeface="Tahoma" pitchFamily="34" charset="0"/>
              </a:rPr>
              <a:t>Proteine in mg/g di fegato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7ADBEE85-EACA-8DCC-EFED-15434BEC5A09}"/>
              </a:ext>
            </a:extLst>
          </p:cNvPr>
          <p:cNvSpPr>
            <a:spLocks noChangeArrowheads="1"/>
          </p:cNvSpPr>
          <p:nvPr/>
        </p:nvSpPr>
        <p:spPr bwMode="auto">
          <a:xfrm>
            <a:off x="2228850" y="404813"/>
            <a:ext cx="53990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20000"/>
              </a:spcBef>
              <a:buClrTx/>
              <a:buSzTx/>
              <a:buFontTx/>
              <a:buChar char="•"/>
            </a:pPr>
            <a:r>
              <a:rPr lang="it-IT" altLang="it-IT" sz="2800" b="1">
                <a:latin typeface="Albertus"/>
              </a:rPr>
              <a:t>Topo 		801</a:t>
            </a:r>
          </a:p>
          <a:p>
            <a:pPr eaLnBrk="1" hangingPunct="1">
              <a:spcBef>
                <a:spcPct val="20000"/>
              </a:spcBef>
              <a:buClrTx/>
              <a:buSzTx/>
              <a:buFontTx/>
              <a:buChar char="•"/>
            </a:pPr>
            <a:r>
              <a:rPr lang="it-IT" altLang="it-IT" sz="2800" b="1">
                <a:latin typeface="Albertus"/>
              </a:rPr>
              <a:t>Coniglio		565 </a:t>
            </a:r>
          </a:p>
          <a:p>
            <a:pPr eaLnBrk="1" hangingPunct="1">
              <a:spcBef>
                <a:spcPct val="20000"/>
              </a:spcBef>
              <a:buClrTx/>
              <a:buSzTx/>
              <a:buFontTx/>
              <a:buChar char="•"/>
            </a:pPr>
            <a:r>
              <a:rPr lang="it-IT" altLang="it-IT" sz="2800" b="1">
                <a:latin typeface="Albertus"/>
              </a:rPr>
              <a:t>Ratto		528</a:t>
            </a:r>
          </a:p>
          <a:p>
            <a:pPr eaLnBrk="1" hangingPunct="1">
              <a:spcBef>
                <a:spcPct val="20000"/>
              </a:spcBef>
              <a:buClrTx/>
              <a:buSzTx/>
              <a:buFontTx/>
              <a:buChar char="•"/>
            </a:pPr>
            <a:r>
              <a:rPr lang="it-IT" altLang="it-IT" sz="2800" b="1">
                <a:latin typeface="Albertus"/>
              </a:rPr>
              <a:t>Gatto		449</a:t>
            </a:r>
          </a:p>
          <a:p>
            <a:pPr eaLnBrk="1" hangingPunct="1">
              <a:spcBef>
                <a:spcPct val="20000"/>
              </a:spcBef>
              <a:buClrTx/>
              <a:buSzTx/>
              <a:buFontTx/>
              <a:buChar char="•"/>
            </a:pPr>
            <a:r>
              <a:rPr lang="it-IT" altLang="it-IT" sz="2800" b="1">
                <a:latin typeface="Albertus"/>
              </a:rPr>
              <a:t>Cane		184</a:t>
            </a:r>
          </a:p>
          <a:p>
            <a:pPr eaLnBrk="1" hangingPunct="1">
              <a:spcBef>
                <a:spcPct val="20000"/>
              </a:spcBef>
              <a:buClrTx/>
              <a:buSzTx/>
              <a:buFontTx/>
              <a:buChar char="•"/>
            </a:pPr>
            <a:r>
              <a:rPr lang="it-IT" altLang="it-IT" sz="2800" b="1">
                <a:latin typeface="Albertus"/>
              </a:rPr>
              <a:t>Ovino		165</a:t>
            </a:r>
          </a:p>
          <a:p>
            <a:pPr eaLnBrk="1" hangingPunct="1">
              <a:spcBef>
                <a:spcPct val="20000"/>
              </a:spcBef>
              <a:buClrTx/>
              <a:buSzTx/>
              <a:buFontTx/>
              <a:buChar char="•"/>
            </a:pPr>
            <a:r>
              <a:rPr lang="it-IT" altLang="it-IT" sz="2800" b="1">
                <a:latin typeface="Albertus"/>
              </a:rPr>
              <a:t>Trota		103</a:t>
            </a:r>
          </a:p>
          <a:p>
            <a:pPr eaLnBrk="1" hangingPunct="1">
              <a:spcBef>
                <a:spcPct val="20000"/>
              </a:spcBef>
              <a:buClrTx/>
              <a:buSzTx/>
              <a:buFontTx/>
              <a:buChar char="•"/>
            </a:pPr>
            <a:r>
              <a:rPr lang="it-IT" altLang="it-IT" sz="2800" b="1">
                <a:latin typeface="Albertus"/>
              </a:rPr>
              <a:t>Quaglia		84</a:t>
            </a:r>
          </a:p>
          <a:p>
            <a:pPr eaLnBrk="1" hangingPunct="1">
              <a:spcBef>
                <a:spcPct val="20000"/>
              </a:spcBef>
              <a:buClrTx/>
              <a:buSzTx/>
              <a:buFontTx/>
              <a:buChar char="•"/>
            </a:pPr>
            <a:r>
              <a:rPr lang="it-IT" altLang="it-IT" sz="2800" b="1">
                <a:latin typeface="Albertus"/>
              </a:rPr>
              <a:t>Bovino		72</a:t>
            </a:r>
          </a:p>
          <a:p>
            <a:pPr eaLnBrk="1" hangingPunct="1">
              <a:spcBef>
                <a:spcPct val="20000"/>
              </a:spcBef>
              <a:buClrTx/>
              <a:buSzTx/>
              <a:buFontTx/>
              <a:buChar char="•"/>
            </a:pPr>
            <a:r>
              <a:rPr lang="it-IT" altLang="it-IT" sz="2800" b="1">
                <a:latin typeface="Albertus"/>
              </a:rPr>
              <a:t>Suino		58</a:t>
            </a:r>
          </a:p>
        </p:txBody>
      </p:sp>
      <p:sp>
        <p:nvSpPr>
          <p:cNvPr id="116738" name="Rettangolo 1">
            <a:extLst>
              <a:ext uri="{FF2B5EF4-FFF2-40B4-BE49-F238E27FC236}">
                <a16:creationId xmlns:a16="http://schemas.microsoft.com/office/drawing/2014/main" id="{290D8BF9-5151-BFC0-D933-D7800D86E3EC}"/>
              </a:ext>
            </a:extLst>
          </p:cNvPr>
          <p:cNvSpPr>
            <a:spLocks noChangeArrowheads="1"/>
          </p:cNvSpPr>
          <p:nvPr/>
        </p:nvSpPr>
        <p:spPr bwMode="auto">
          <a:xfrm>
            <a:off x="2339975" y="6237288"/>
            <a:ext cx="5545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spcBef>
                <a:spcPct val="20000"/>
              </a:spcBef>
              <a:buClrTx/>
              <a:buSzTx/>
              <a:buFontTx/>
              <a:buNone/>
            </a:pPr>
            <a:r>
              <a:rPr lang="it-IT" altLang="it-IT" sz="2400" b="1">
                <a:latin typeface="Times New Roman" panose="02020603050405020304" pitchFamily="18" charset="0"/>
              </a:rPr>
              <a:t>Citocromo P-450 nmoli/mg di proteina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AC6DA762-30AD-2A72-8ECD-67BDE96B2E80}"/>
              </a:ext>
            </a:extLst>
          </p:cNvPr>
          <p:cNvSpPr>
            <a:spLocks noChangeArrowheads="1"/>
          </p:cNvSpPr>
          <p:nvPr/>
        </p:nvSpPr>
        <p:spPr bwMode="auto">
          <a:xfrm>
            <a:off x="2339975" y="836613"/>
            <a:ext cx="4318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spcBef>
                <a:spcPct val="20000"/>
              </a:spcBef>
              <a:buClrTx/>
              <a:buSzTx/>
              <a:buFontTx/>
              <a:buChar char="•"/>
            </a:pPr>
            <a:r>
              <a:rPr lang="it-IT" altLang="it-IT" sz="2800" b="1">
                <a:latin typeface="Albertus"/>
              </a:rPr>
              <a:t>Topo 		10.537</a:t>
            </a:r>
          </a:p>
          <a:p>
            <a:pPr eaLnBrk="1" hangingPunct="1">
              <a:spcBef>
                <a:spcPct val="20000"/>
              </a:spcBef>
              <a:buClrTx/>
              <a:buSzTx/>
              <a:buFontTx/>
              <a:buChar char="•"/>
            </a:pPr>
            <a:r>
              <a:rPr lang="it-IT" altLang="it-IT" sz="2800" b="1">
                <a:latin typeface="Albertus"/>
              </a:rPr>
              <a:t>Ratto		4.757</a:t>
            </a:r>
          </a:p>
          <a:p>
            <a:pPr eaLnBrk="1" hangingPunct="1">
              <a:spcBef>
                <a:spcPct val="20000"/>
              </a:spcBef>
              <a:buClrTx/>
              <a:buSzTx/>
              <a:buFontTx/>
              <a:buChar char="•"/>
            </a:pPr>
            <a:r>
              <a:rPr lang="it-IT" altLang="it-IT" sz="2800" b="1">
                <a:latin typeface="Albertus"/>
              </a:rPr>
              <a:t>Coniglio		3.606</a:t>
            </a:r>
          </a:p>
          <a:p>
            <a:pPr eaLnBrk="1" hangingPunct="1">
              <a:spcBef>
                <a:spcPct val="20000"/>
              </a:spcBef>
              <a:buClrTx/>
              <a:buSzTx/>
              <a:buFontTx/>
              <a:buChar char="•"/>
            </a:pPr>
            <a:r>
              <a:rPr lang="it-IT" altLang="it-IT" sz="2800" b="1">
                <a:latin typeface="Albertus"/>
              </a:rPr>
              <a:t>Gatto		2.533</a:t>
            </a:r>
          </a:p>
          <a:p>
            <a:pPr eaLnBrk="1" hangingPunct="1">
              <a:spcBef>
                <a:spcPct val="20000"/>
              </a:spcBef>
              <a:buClrTx/>
              <a:buSzTx/>
              <a:buFontTx/>
              <a:buChar char="•"/>
            </a:pPr>
            <a:r>
              <a:rPr lang="it-IT" altLang="it-IT" sz="2800" b="1">
                <a:latin typeface="Albertus"/>
              </a:rPr>
              <a:t>Cane		905</a:t>
            </a:r>
          </a:p>
          <a:p>
            <a:pPr eaLnBrk="1" hangingPunct="1">
              <a:spcBef>
                <a:spcPct val="20000"/>
              </a:spcBef>
              <a:buClrTx/>
              <a:buSzTx/>
              <a:buFontTx/>
              <a:buChar char="•"/>
            </a:pPr>
            <a:r>
              <a:rPr lang="it-IT" altLang="it-IT" sz="2800" b="1">
                <a:latin typeface="Albertus"/>
              </a:rPr>
              <a:t>Ovino		477</a:t>
            </a:r>
          </a:p>
          <a:p>
            <a:pPr eaLnBrk="1" hangingPunct="1">
              <a:spcBef>
                <a:spcPct val="20000"/>
              </a:spcBef>
              <a:buClrTx/>
              <a:buSzTx/>
              <a:buFontTx/>
              <a:buChar char="•"/>
            </a:pPr>
            <a:r>
              <a:rPr lang="it-IT" altLang="it-IT" sz="2800" b="1">
                <a:latin typeface="Albertus"/>
              </a:rPr>
              <a:t>Quaglia		444</a:t>
            </a:r>
          </a:p>
          <a:p>
            <a:pPr eaLnBrk="1" hangingPunct="1">
              <a:spcBef>
                <a:spcPct val="20000"/>
              </a:spcBef>
              <a:buClrTx/>
              <a:buSzTx/>
              <a:buFontTx/>
              <a:buChar char="•"/>
            </a:pPr>
            <a:r>
              <a:rPr lang="it-IT" altLang="it-IT" sz="2800" b="1">
                <a:latin typeface="Albertus"/>
              </a:rPr>
              <a:t>Trota		192 </a:t>
            </a:r>
          </a:p>
          <a:p>
            <a:pPr eaLnBrk="1" hangingPunct="1">
              <a:spcBef>
                <a:spcPct val="20000"/>
              </a:spcBef>
              <a:buClrTx/>
              <a:buSzTx/>
              <a:buFontTx/>
              <a:buChar char="•"/>
            </a:pPr>
            <a:r>
              <a:rPr lang="it-IT" altLang="it-IT" sz="2800" b="1">
                <a:latin typeface="Albertus"/>
              </a:rPr>
              <a:t>Suino		101</a:t>
            </a:r>
          </a:p>
          <a:p>
            <a:pPr eaLnBrk="1" hangingPunct="1">
              <a:spcBef>
                <a:spcPct val="20000"/>
              </a:spcBef>
              <a:buClrTx/>
              <a:buSzTx/>
              <a:buFontTx/>
              <a:buChar char="•"/>
            </a:pPr>
            <a:r>
              <a:rPr lang="it-IT" altLang="it-IT" sz="2800" b="1">
                <a:latin typeface="Albertus"/>
              </a:rPr>
              <a:t>Bovino		88</a:t>
            </a:r>
          </a:p>
          <a:p>
            <a:pPr eaLnBrk="1" hangingPunct="1">
              <a:spcBef>
                <a:spcPct val="20000"/>
              </a:spcBef>
              <a:buClrTx/>
              <a:buSzTx/>
              <a:buFontTx/>
              <a:buChar char="•"/>
            </a:pPr>
            <a:endParaRPr lang="it-IT" altLang="it-IT" sz="2800">
              <a:latin typeface="Albertus"/>
            </a:endParaRPr>
          </a:p>
        </p:txBody>
      </p:sp>
      <p:sp>
        <p:nvSpPr>
          <p:cNvPr id="117762" name="Rettangolo 1">
            <a:extLst>
              <a:ext uri="{FF2B5EF4-FFF2-40B4-BE49-F238E27FC236}">
                <a16:creationId xmlns:a16="http://schemas.microsoft.com/office/drawing/2014/main" id="{F97E4965-B566-1386-E357-16AE7ED288AC}"/>
              </a:ext>
            </a:extLst>
          </p:cNvPr>
          <p:cNvSpPr>
            <a:spLocks noChangeArrowheads="1"/>
          </p:cNvSpPr>
          <p:nvPr/>
        </p:nvSpPr>
        <p:spPr bwMode="auto">
          <a:xfrm>
            <a:off x="1042988" y="260350"/>
            <a:ext cx="635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spcBef>
                <a:spcPct val="20000"/>
              </a:spcBef>
              <a:buClrTx/>
              <a:buSzTx/>
              <a:buFontTx/>
              <a:buNone/>
            </a:pPr>
            <a:r>
              <a:rPr lang="it-IT" altLang="it-IT" sz="2400" b="1">
                <a:latin typeface="Times New Roman" panose="02020603050405020304" pitchFamily="18" charset="0"/>
              </a:rPr>
              <a:t>Citocromo P-450 µmoli/kg p.c.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asellaDiTesto 1">
            <a:extLst>
              <a:ext uri="{FF2B5EF4-FFF2-40B4-BE49-F238E27FC236}">
                <a16:creationId xmlns:a16="http://schemas.microsoft.com/office/drawing/2014/main" id="{73311C30-BCB1-0067-452E-1455FE4894D3}"/>
              </a:ext>
            </a:extLst>
          </p:cNvPr>
          <p:cNvSpPr txBox="1">
            <a:spLocks noChangeArrowheads="1"/>
          </p:cNvSpPr>
          <p:nvPr/>
        </p:nvSpPr>
        <p:spPr bwMode="auto">
          <a:xfrm>
            <a:off x="611188" y="2420938"/>
            <a:ext cx="7691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4000" b="1">
                <a:solidFill>
                  <a:srgbClr val="FFFF00"/>
                </a:solidFill>
                <a:latin typeface="Times New Roman" panose="02020603050405020304" pitchFamily="18" charset="0"/>
              </a:rPr>
              <a:t>Vie di eliminazione degli xenobioti</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F7D3ECB-59A9-EFA1-2B9D-F7DFD1BECF6E}"/>
              </a:ext>
            </a:extLst>
          </p:cNvPr>
          <p:cNvSpPr>
            <a:spLocks noGrp="1" noChangeArrowheads="1"/>
          </p:cNvSpPr>
          <p:nvPr>
            <p:ph type="title"/>
          </p:nvPr>
        </p:nvSpPr>
        <p:spPr>
          <a:xfrm>
            <a:off x="706438" y="0"/>
            <a:ext cx="7772400" cy="1143000"/>
          </a:xfrm>
        </p:spPr>
        <p:txBody>
          <a:bodyPr/>
          <a:lstStyle/>
          <a:p>
            <a:pPr eaLnBrk="1" hangingPunct="1">
              <a:defRPr/>
            </a:pPr>
            <a:r>
              <a:rPr lang="it-IT">
                <a:solidFill>
                  <a:srgbClr val="FFFF00"/>
                </a:solidFill>
              </a:rPr>
              <a:t>Il Nefrone</a:t>
            </a:r>
            <a:endParaRPr lang="it-IT" sz="2800">
              <a:solidFill>
                <a:srgbClr val="FFFF00"/>
              </a:solidFill>
            </a:endParaRPr>
          </a:p>
        </p:txBody>
      </p:sp>
      <p:grpSp>
        <p:nvGrpSpPr>
          <p:cNvPr id="119810" name="Group 16">
            <a:extLst>
              <a:ext uri="{FF2B5EF4-FFF2-40B4-BE49-F238E27FC236}">
                <a16:creationId xmlns:a16="http://schemas.microsoft.com/office/drawing/2014/main" id="{230B47DC-1DBD-F2FE-EBB5-ED1D44CCA0A4}"/>
              </a:ext>
            </a:extLst>
          </p:cNvPr>
          <p:cNvGrpSpPr>
            <a:grpSpLocks/>
          </p:cNvGrpSpPr>
          <p:nvPr/>
        </p:nvGrpSpPr>
        <p:grpSpPr bwMode="auto">
          <a:xfrm>
            <a:off x="755650" y="1557338"/>
            <a:ext cx="7632700" cy="4781550"/>
            <a:chOff x="0" y="535"/>
            <a:chExt cx="5760" cy="3360"/>
          </a:xfrm>
        </p:grpSpPr>
        <p:pic>
          <p:nvPicPr>
            <p:cNvPr id="119811" name="Picture 4" descr="Image9">
              <a:extLst>
                <a:ext uri="{FF2B5EF4-FFF2-40B4-BE49-F238E27FC236}">
                  <a16:creationId xmlns:a16="http://schemas.microsoft.com/office/drawing/2014/main" id="{EE404026-8F50-03AE-F1BA-7EE267764C02}"/>
                </a:ext>
              </a:extLst>
            </p:cNvPr>
            <p:cNvPicPr>
              <a:picLocks noChangeArrowheads="1"/>
            </p:cNvPicPr>
            <p:nvPr/>
          </p:nvPicPr>
          <p:blipFill>
            <a:blip r:embed="rId2">
              <a:extLst>
                <a:ext uri="{28A0092B-C50C-407E-A947-70E740481C1C}">
                  <a14:useLocalDpi xmlns:a14="http://schemas.microsoft.com/office/drawing/2010/main" val="0"/>
                </a:ext>
              </a:extLst>
            </a:blip>
            <a:srcRect t="6839" b="8476"/>
            <a:stretch>
              <a:fillRect/>
            </a:stretch>
          </p:blipFill>
          <p:spPr bwMode="auto">
            <a:xfrm>
              <a:off x="0" y="535"/>
              <a:ext cx="5760"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5">
              <a:extLst>
                <a:ext uri="{FF2B5EF4-FFF2-40B4-BE49-F238E27FC236}">
                  <a16:creationId xmlns:a16="http://schemas.microsoft.com/office/drawing/2014/main" id="{C6152DEA-54A3-FA2D-8658-C5DEBAE7FC90}"/>
                </a:ext>
              </a:extLst>
            </p:cNvPr>
            <p:cNvSpPr txBox="1">
              <a:spLocks noChangeArrowheads="1"/>
            </p:cNvSpPr>
            <p:nvPr/>
          </p:nvSpPr>
          <p:spPr bwMode="auto">
            <a:xfrm>
              <a:off x="3953" y="1381"/>
              <a:ext cx="1540" cy="44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spcBef>
                  <a:spcPct val="50000"/>
                </a:spcBef>
                <a:buClrTx/>
                <a:buSzTx/>
                <a:buFontTx/>
                <a:buNone/>
              </a:pPr>
              <a:r>
                <a:rPr lang="it-IT" altLang="it-IT" sz="1600">
                  <a:solidFill>
                    <a:schemeClr val="accent2"/>
                  </a:solidFill>
                  <a:latin typeface="Times New Roman" panose="02020603050405020304" pitchFamily="18" charset="0"/>
                </a:rPr>
                <a:t>Tubulo contorto prossimale</a:t>
              </a:r>
            </a:p>
            <a:p>
              <a:pPr>
                <a:spcBef>
                  <a:spcPct val="50000"/>
                </a:spcBef>
                <a:buClrTx/>
                <a:buSzTx/>
                <a:buFontTx/>
                <a:buNone/>
              </a:pPr>
              <a:endParaRPr lang="it-IT" altLang="it-IT" sz="1600">
                <a:solidFill>
                  <a:schemeClr val="accent2"/>
                </a:solidFill>
                <a:latin typeface="Times New Roman" panose="02020603050405020304" pitchFamily="18" charset="0"/>
              </a:endParaRPr>
            </a:p>
          </p:txBody>
        </p:sp>
        <p:sp>
          <p:nvSpPr>
            <p:cNvPr id="119813" name="Text Box 6">
              <a:extLst>
                <a:ext uri="{FF2B5EF4-FFF2-40B4-BE49-F238E27FC236}">
                  <a16:creationId xmlns:a16="http://schemas.microsoft.com/office/drawing/2014/main" id="{87A51CF3-117B-29FE-037C-12C902B04411}"/>
                </a:ext>
              </a:extLst>
            </p:cNvPr>
            <p:cNvSpPr txBox="1">
              <a:spLocks noChangeArrowheads="1"/>
            </p:cNvSpPr>
            <p:nvPr/>
          </p:nvSpPr>
          <p:spPr bwMode="auto">
            <a:xfrm>
              <a:off x="355" y="560"/>
              <a:ext cx="1954" cy="21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spcBef>
                  <a:spcPct val="50000"/>
                </a:spcBef>
                <a:buClrTx/>
                <a:buSzTx/>
                <a:buFontTx/>
                <a:buNone/>
              </a:pPr>
              <a:endParaRPr lang="it-IT" altLang="it-IT" sz="1600">
                <a:solidFill>
                  <a:schemeClr val="accent2"/>
                </a:solidFill>
                <a:latin typeface="Times New Roman" panose="02020603050405020304" pitchFamily="18" charset="0"/>
              </a:endParaRPr>
            </a:p>
          </p:txBody>
        </p:sp>
        <p:sp>
          <p:nvSpPr>
            <p:cNvPr id="119814" name="Text Box 7">
              <a:extLst>
                <a:ext uri="{FF2B5EF4-FFF2-40B4-BE49-F238E27FC236}">
                  <a16:creationId xmlns:a16="http://schemas.microsoft.com/office/drawing/2014/main" id="{9C15F755-2A71-9A97-17A3-A6D8F1610141}"/>
                </a:ext>
              </a:extLst>
            </p:cNvPr>
            <p:cNvSpPr txBox="1">
              <a:spLocks noChangeArrowheads="1"/>
            </p:cNvSpPr>
            <p:nvPr/>
          </p:nvSpPr>
          <p:spPr bwMode="auto">
            <a:xfrm>
              <a:off x="355" y="2691"/>
              <a:ext cx="1776" cy="3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a:spcBef>
                  <a:spcPct val="50000"/>
                </a:spcBef>
                <a:buClrTx/>
                <a:buSzTx/>
                <a:buFontTx/>
                <a:buNone/>
              </a:pPr>
              <a:r>
                <a:rPr lang="it-IT" altLang="it-IT" sz="1600">
                  <a:solidFill>
                    <a:schemeClr val="accent2"/>
                  </a:solidFill>
                  <a:latin typeface="Times New Roman" panose="02020603050405020304" pitchFamily="18" charset="0"/>
                </a:rPr>
                <a:t>Ansa discendente o di Henle (segmento sottile)</a:t>
              </a:r>
            </a:p>
          </p:txBody>
        </p:sp>
        <p:sp>
          <p:nvSpPr>
            <p:cNvPr id="119815" name="Text Box 8">
              <a:extLst>
                <a:ext uri="{FF2B5EF4-FFF2-40B4-BE49-F238E27FC236}">
                  <a16:creationId xmlns:a16="http://schemas.microsoft.com/office/drawing/2014/main" id="{73FA844C-C220-11A8-EE3C-298CCCD3563D}"/>
                </a:ext>
              </a:extLst>
            </p:cNvPr>
            <p:cNvSpPr txBox="1">
              <a:spLocks noChangeArrowheads="1"/>
            </p:cNvSpPr>
            <p:nvPr/>
          </p:nvSpPr>
          <p:spPr bwMode="auto">
            <a:xfrm>
              <a:off x="3802" y="2791"/>
              <a:ext cx="1776" cy="59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a:spcBef>
                  <a:spcPct val="50000"/>
                </a:spcBef>
                <a:buClrTx/>
                <a:buSzTx/>
                <a:buFontTx/>
                <a:buNone/>
              </a:pPr>
              <a:r>
                <a:rPr lang="it-IT" altLang="it-IT" sz="1600">
                  <a:solidFill>
                    <a:schemeClr val="accent2"/>
                  </a:solidFill>
                  <a:latin typeface="Times New Roman" panose="02020603050405020304" pitchFamily="18" charset="0"/>
                </a:rPr>
                <a:t>Ansa ascendente o di Henle (segmento sottile e spesso)</a:t>
              </a:r>
            </a:p>
            <a:p>
              <a:pPr algn="just">
                <a:spcBef>
                  <a:spcPct val="50000"/>
                </a:spcBef>
                <a:buClrTx/>
                <a:buSzTx/>
                <a:buFontTx/>
                <a:buNone/>
              </a:pPr>
              <a:endParaRPr lang="it-IT" altLang="it-IT" sz="1600">
                <a:solidFill>
                  <a:schemeClr val="accent2"/>
                </a:solidFill>
                <a:latin typeface="Times New Roman" panose="02020603050405020304" pitchFamily="18" charset="0"/>
              </a:endParaRPr>
            </a:p>
          </p:txBody>
        </p:sp>
        <p:sp>
          <p:nvSpPr>
            <p:cNvPr id="119816" name="Text Box 9">
              <a:extLst>
                <a:ext uri="{FF2B5EF4-FFF2-40B4-BE49-F238E27FC236}">
                  <a16:creationId xmlns:a16="http://schemas.microsoft.com/office/drawing/2014/main" id="{43D1A164-570B-95E1-F127-D7C0BB9598D1}"/>
                </a:ext>
              </a:extLst>
            </p:cNvPr>
            <p:cNvSpPr txBox="1">
              <a:spLocks noChangeArrowheads="1"/>
            </p:cNvSpPr>
            <p:nvPr/>
          </p:nvSpPr>
          <p:spPr bwMode="auto">
            <a:xfrm>
              <a:off x="237" y="1684"/>
              <a:ext cx="1775" cy="3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spcBef>
                  <a:spcPct val="50000"/>
                </a:spcBef>
                <a:buClrTx/>
                <a:buSzTx/>
                <a:buFontTx/>
                <a:buNone/>
              </a:pPr>
              <a:r>
                <a:rPr lang="it-IT" altLang="it-IT" sz="1600">
                  <a:solidFill>
                    <a:schemeClr val="accent2"/>
                  </a:solidFill>
                  <a:latin typeface="Times New Roman" panose="02020603050405020304" pitchFamily="18" charset="0"/>
                </a:rPr>
                <a:t>Capsula glomerulare o di Bowman</a:t>
              </a:r>
            </a:p>
          </p:txBody>
        </p:sp>
        <p:sp>
          <p:nvSpPr>
            <p:cNvPr id="119817" name="Text Box 10">
              <a:extLst>
                <a:ext uri="{FF2B5EF4-FFF2-40B4-BE49-F238E27FC236}">
                  <a16:creationId xmlns:a16="http://schemas.microsoft.com/office/drawing/2014/main" id="{99E0AC56-869C-A43F-A67D-281FB0B27F0E}"/>
                </a:ext>
              </a:extLst>
            </p:cNvPr>
            <p:cNvSpPr txBox="1">
              <a:spLocks noChangeArrowheads="1"/>
            </p:cNvSpPr>
            <p:nvPr/>
          </p:nvSpPr>
          <p:spPr bwMode="auto">
            <a:xfrm>
              <a:off x="355" y="3377"/>
              <a:ext cx="1954" cy="21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a:spcBef>
                  <a:spcPct val="50000"/>
                </a:spcBef>
                <a:buClrTx/>
                <a:buSzTx/>
                <a:buFontTx/>
                <a:buNone/>
              </a:pPr>
              <a:r>
                <a:rPr lang="it-IT" altLang="it-IT" sz="1600">
                  <a:solidFill>
                    <a:schemeClr val="accent2"/>
                  </a:solidFill>
                  <a:latin typeface="Times New Roman" panose="02020603050405020304" pitchFamily="18" charset="0"/>
                </a:rPr>
                <a:t>Dotto collettore midollare</a:t>
              </a:r>
            </a:p>
          </p:txBody>
        </p:sp>
        <p:sp>
          <p:nvSpPr>
            <p:cNvPr id="119818" name="Text Box 11">
              <a:extLst>
                <a:ext uri="{FF2B5EF4-FFF2-40B4-BE49-F238E27FC236}">
                  <a16:creationId xmlns:a16="http://schemas.microsoft.com/office/drawing/2014/main" id="{8AB37C99-AB45-CFE5-0CAC-5E37316CC621}"/>
                </a:ext>
              </a:extLst>
            </p:cNvPr>
            <p:cNvSpPr txBox="1">
              <a:spLocks noChangeArrowheads="1"/>
            </p:cNvSpPr>
            <p:nvPr/>
          </p:nvSpPr>
          <p:spPr bwMode="auto">
            <a:xfrm>
              <a:off x="3730" y="915"/>
              <a:ext cx="1835" cy="21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a:spcBef>
                  <a:spcPct val="50000"/>
                </a:spcBef>
                <a:buClrTx/>
                <a:buSzTx/>
                <a:buFontTx/>
                <a:buNone/>
              </a:pPr>
              <a:r>
                <a:rPr lang="it-IT" altLang="it-IT" sz="1600">
                  <a:solidFill>
                    <a:schemeClr val="accent2"/>
                  </a:solidFill>
                  <a:latin typeface="Times New Roman" panose="02020603050405020304" pitchFamily="18" charset="0"/>
                </a:rPr>
                <a:t>Dotto collettore corticale</a:t>
              </a:r>
            </a:p>
          </p:txBody>
        </p:sp>
        <p:sp>
          <p:nvSpPr>
            <p:cNvPr id="119819" name="Text Box 12">
              <a:extLst>
                <a:ext uri="{FF2B5EF4-FFF2-40B4-BE49-F238E27FC236}">
                  <a16:creationId xmlns:a16="http://schemas.microsoft.com/office/drawing/2014/main" id="{9E02FE02-BF65-7366-9F8D-B04D83298EC9}"/>
                </a:ext>
              </a:extLst>
            </p:cNvPr>
            <p:cNvSpPr txBox="1">
              <a:spLocks noChangeArrowheads="1"/>
            </p:cNvSpPr>
            <p:nvPr/>
          </p:nvSpPr>
          <p:spPr bwMode="auto">
            <a:xfrm>
              <a:off x="3019" y="541"/>
              <a:ext cx="1954" cy="21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spcBef>
                  <a:spcPct val="50000"/>
                </a:spcBef>
                <a:buClrTx/>
                <a:buSzTx/>
                <a:buFontTx/>
                <a:buNone/>
              </a:pPr>
              <a:r>
                <a:rPr lang="it-IT" altLang="it-IT" sz="1600">
                  <a:solidFill>
                    <a:schemeClr val="accent2"/>
                  </a:solidFill>
                  <a:latin typeface="Times New Roman" panose="02020603050405020304" pitchFamily="18" charset="0"/>
                </a:rPr>
                <a:t>Tubulo contorto distale</a:t>
              </a:r>
            </a:p>
          </p:txBody>
        </p:sp>
      </p:grpSp>
    </p:spTree>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3" name="Group 22">
            <a:extLst>
              <a:ext uri="{FF2B5EF4-FFF2-40B4-BE49-F238E27FC236}">
                <a16:creationId xmlns:a16="http://schemas.microsoft.com/office/drawing/2014/main" id="{B70755CF-920C-D91C-D969-6EC0AD5907B6}"/>
              </a:ext>
            </a:extLst>
          </p:cNvPr>
          <p:cNvGrpSpPr>
            <a:grpSpLocks/>
          </p:cNvGrpSpPr>
          <p:nvPr/>
        </p:nvGrpSpPr>
        <p:grpSpPr bwMode="auto">
          <a:xfrm>
            <a:off x="179388" y="333375"/>
            <a:ext cx="8556625" cy="5768975"/>
            <a:chOff x="639" y="1132"/>
            <a:chExt cx="4627" cy="3119"/>
          </a:xfrm>
        </p:grpSpPr>
        <p:pic>
          <p:nvPicPr>
            <p:cNvPr id="120835" name="Picture 3">
              <a:extLst>
                <a:ext uri="{FF2B5EF4-FFF2-40B4-BE49-F238E27FC236}">
                  <a16:creationId xmlns:a16="http://schemas.microsoft.com/office/drawing/2014/main" id="{EBB6F051-054C-75C8-0B54-27551C75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1132"/>
              <a:ext cx="2249" cy="31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0836" name="Text Box 4">
              <a:extLst>
                <a:ext uri="{FF2B5EF4-FFF2-40B4-BE49-F238E27FC236}">
                  <a16:creationId xmlns:a16="http://schemas.microsoft.com/office/drawing/2014/main" id="{DFEF171E-025B-EC35-7C18-45F94B550F9D}"/>
                </a:ext>
              </a:extLst>
            </p:cNvPr>
            <p:cNvSpPr txBox="1">
              <a:spLocks noChangeArrowheads="1"/>
            </p:cNvSpPr>
            <p:nvPr/>
          </p:nvSpPr>
          <p:spPr bwMode="auto">
            <a:xfrm>
              <a:off x="678" y="1327"/>
              <a:ext cx="1122" cy="21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buClrTx/>
                <a:buSzTx/>
                <a:buFontTx/>
                <a:buNone/>
              </a:pPr>
              <a:r>
                <a:rPr lang="it-IT" altLang="it-IT" sz="2000">
                  <a:latin typeface="Times New Roman" panose="02020603050405020304" pitchFamily="18" charset="0"/>
                </a:rPr>
                <a:t>Xenobiota  filtrato</a:t>
              </a:r>
            </a:p>
          </p:txBody>
        </p:sp>
        <p:sp>
          <p:nvSpPr>
            <p:cNvPr id="120837" name="Line 5">
              <a:extLst>
                <a:ext uri="{FF2B5EF4-FFF2-40B4-BE49-F238E27FC236}">
                  <a16:creationId xmlns:a16="http://schemas.microsoft.com/office/drawing/2014/main" id="{576FCF2B-7673-C845-6F68-A01AB03F2733}"/>
                </a:ext>
              </a:extLst>
            </p:cNvPr>
            <p:cNvSpPr>
              <a:spLocks noChangeShapeType="1"/>
            </p:cNvSpPr>
            <p:nvPr/>
          </p:nvSpPr>
          <p:spPr bwMode="auto">
            <a:xfrm flipH="1">
              <a:off x="2832" y="2064"/>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38" name="Line 6">
              <a:extLst>
                <a:ext uri="{FF2B5EF4-FFF2-40B4-BE49-F238E27FC236}">
                  <a16:creationId xmlns:a16="http://schemas.microsoft.com/office/drawing/2014/main" id="{03975AFF-D9AC-5E81-B69F-3C106F64FDBA}"/>
                </a:ext>
              </a:extLst>
            </p:cNvPr>
            <p:cNvSpPr>
              <a:spLocks noChangeShapeType="1"/>
            </p:cNvSpPr>
            <p:nvPr/>
          </p:nvSpPr>
          <p:spPr bwMode="auto">
            <a:xfrm>
              <a:off x="2640" y="2592"/>
              <a:ext cx="96" cy="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sp>
          <p:nvSpPr>
            <p:cNvPr id="120839" name="Line 7">
              <a:extLst>
                <a:ext uri="{FF2B5EF4-FFF2-40B4-BE49-F238E27FC236}">
                  <a16:creationId xmlns:a16="http://schemas.microsoft.com/office/drawing/2014/main" id="{0553FBE0-F066-3721-2DF2-646851C55340}"/>
                </a:ext>
              </a:extLst>
            </p:cNvPr>
            <p:cNvSpPr>
              <a:spLocks noChangeShapeType="1"/>
            </p:cNvSpPr>
            <p:nvPr/>
          </p:nvSpPr>
          <p:spPr bwMode="auto">
            <a:xfrm flipH="1">
              <a:off x="2256" y="2736"/>
              <a:ext cx="144"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0" name="Line 8">
              <a:extLst>
                <a:ext uri="{FF2B5EF4-FFF2-40B4-BE49-F238E27FC236}">
                  <a16:creationId xmlns:a16="http://schemas.microsoft.com/office/drawing/2014/main" id="{E3E8F509-0880-96CC-AF4D-0FE3B3093DB1}"/>
                </a:ext>
              </a:extLst>
            </p:cNvPr>
            <p:cNvSpPr>
              <a:spLocks noChangeShapeType="1"/>
            </p:cNvSpPr>
            <p:nvPr/>
          </p:nvSpPr>
          <p:spPr bwMode="auto">
            <a:xfrm flipH="1">
              <a:off x="2400" y="2880"/>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1" name="Line 9">
              <a:extLst>
                <a:ext uri="{FF2B5EF4-FFF2-40B4-BE49-F238E27FC236}">
                  <a16:creationId xmlns:a16="http://schemas.microsoft.com/office/drawing/2014/main" id="{EC153C50-D6C4-F738-EA5D-EE1A33296017}"/>
                </a:ext>
              </a:extLst>
            </p:cNvPr>
            <p:cNvSpPr>
              <a:spLocks noChangeShapeType="1"/>
            </p:cNvSpPr>
            <p:nvPr/>
          </p:nvSpPr>
          <p:spPr bwMode="auto">
            <a:xfrm flipH="1">
              <a:off x="2736" y="2208"/>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2" name="Line 10">
              <a:extLst>
                <a:ext uri="{FF2B5EF4-FFF2-40B4-BE49-F238E27FC236}">
                  <a16:creationId xmlns:a16="http://schemas.microsoft.com/office/drawing/2014/main" id="{B2D8AC1D-4DA3-F845-8940-95FBBE9ACBDD}"/>
                </a:ext>
              </a:extLst>
            </p:cNvPr>
            <p:cNvSpPr>
              <a:spLocks noChangeShapeType="1"/>
            </p:cNvSpPr>
            <p:nvPr/>
          </p:nvSpPr>
          <p:spPr bwMode="auto">
            <a:xfrm flipH="1">
              <a:off x="2880" y="1920"/>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3" name="Line 11">
              <a:extLst>
                <a:ext uri="{FF2B5EF4-FFF2-40B4-BE49-F238E27FC236}">
                  <a16:creationId xmlns:a16="http://schemas.microsoft.com/office/drawing/2014/main" id="{9CBD06C0-8949-9296-3776-A0BEBD3F59D2}"/>
                </a:ext>
              </a:extLst>
            </p:cNvPr>
            <p:cNvSpPr>
              <a:spLocks noChangeShapeType="1"/>
            </p:cNvSpPr>
            <p:nvPr/>
          </p:nvSpPr>
          <p:spPr bwMode="auto">
            <a:xfrm flipV="1">
              <a:off x="2832" y="1968"/>
              <a:ext cx="144"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4" name="Line 12">
              <a:extLst>
                <a:ext uri="{FF2B5EF4-FFF2-40B4-BE49-F238E27FC236}">
                  <a16:creationId xmlns:a16="http://schemas.microsoft.com/office/drawing/2014/main" id="{F6241337-0613-5A66-DB25-F50C0CECD7CB}"/>
                </a:ext>
              </a:extLst>
            </p:cNvPr>
            <p:cNvSpPr>
              <a:spLocks noChangeShapeType="1"/>
            </p:cNvSpPr>
            <p:nvPr/>
          </p:nvSpPr>
          <p:spPr bwMode="auto">
            <a:xfrm flipV="1">
              <a:off x="2736" y="2112"/>
              <a:ext cx="144"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5" name="Line 13">
              <a:extLst>
                <a:ext uri="{FF2B5EF4-FFF2-40B4-BE49-F238E27FC236}">
                  <a16:creationId xmlns:a16="http://schemas.microsoft.com/office/drawing/2014/main" id="{9C5FAF0E-0BE2-2C7F-330E-D6793D50E501}"/>
                </a:ext>
              </a:extLst>
            </p:cNvPr>
            <p:cNvSpPr>
              <a:spLocks noChangeShapeType="1"/>
            </p:cNvSpPr>
            <p:nvPr/>
          </p:nvSpPr>
          <p:spPr bwMode="auto">
            <a:xfrm flipV="1">
              <a:off x="2304" y="2784"/>
              <a:ext cx="144"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6" name="Line 14">
              <a:extLst>
                <a:ext uri="{FF2B5EF4-FFF2-40B4-BE49-F238E27FC236}">
                  <a16:creationId xmlns:a16="http://schemas.microsoft.com/office/drawing/2014/main" id="{9D759C11-C13F-F5F5-86F1-84C0A9A4DD4B}"/>
                </a:ext>
              </a:extLst>
            </p:cNvPr>
            <p:cNvSpPr>
              <a:spLocks noChangeShapeType="1"/>
            </p:cNvSpPr>
            <p:nvPr/>
          </p:nvSpPr>
          <p:spPr bwMode="auto">
            <a:xfrm flipV="1">
              <a:off x="2544" y="2640"/>
              <a:ext cx="144"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7" name="Line 15">
              <a:extLst>
                <a:ext uri="{FF2B5EF4-FFF2-40B4-BE49-F238E27FC236}">
                  <a16:creationId xmlns:a16="http://schemas.microsoft.com/office/drawing/2014/main" id="{7CBF629F-B319-8BBE-FEAD-A46857AB2995}"/>
                </a:ext>
              </a:extLst>
            </p:cNvPr>
            <p:cNvSpPr>
              <a:spLocks noChangeShapeType="1"/>
            </p:cNvSpPr>
            <p:nvPr/>
          </p:nvSpPr>
          <p:spPr bwMode="auto">
            <a:xfrm>
              <a:off x="1776" y="1488"/>
              <a:ext cx="720"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8" name="Text Box 16">
              <a:extLst>
                <a:ext uri="{FF2B5EF4-FFF2-40B4-BE49-F238E27FC236}">
                  <a16:creationId xmlns:a16="http://schemas.microsoft.com/office/drawing/2014/main" id="{2E97207A-A792-A70B-A1B4-2A198C950B12}"/>
                </a:ext>
              </a:extLst>
            </p:cNvPr>
            <p:cNvSpPr txBox="1">
              <a:spLocks noChangeArrowheads="1"/>
            </p:cNvSpPr>
            <p:nvPr/>
          </p:nvSpPr>
          <p:spPr bwMode="auto">
            <a:xfrm>
              <a:off x="4217" y="1221"/>
              <a:ext cx="1049" cy="38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buClrTx/>
                <a:buSzTx/>
                <a:buFontTx/>
                <a:buNone/>
              </a:pPr>
              <a:r>
                <a:rPr lang="it-IT" altLang="it-IT" sz="2000">
                  <a:latin typeface="Times New Roman" panose="02020603050405020304" pitchFamily="18" charset="0"/>
                </a:rPr>
                <a:t>Secrezione attiva</a:t>
              </a:r>
            </a:p>
            <a:p>
              <a:pPr>
                <a:buClrTx/>
                <a:buSzTx/>
                <a:buFontTx/>
                <a:buNone/>
              </a:pPr>
              <a:r>
                <a:rPr lang="it-IT" altLang="it-IT" sz="2000">
                  <a:latin typeface="Times New Roman" panose="02020603050405020304" pitchFamily="18" charset="0"/>
                </a:rPr>
                <a:t>alcuni tossici</a:t>
              </a:r>
            </a:p>
          </p:txBody>
        </p:sp>
        <p:sp>
          <p:nvSpPr>
            <p:cNvPr id="120849" name="Line 17">
              <a:extLst>
                <a:ext uri="{FF2B5EF4-FFF2-40B4-BE49-F238E27FC236}">
                  <a16:creationId xmlns:a16="http://schemas.microsoft.com/office/drawing/2014/main" id="{6F89851D-C851-E4BD-D491-EA6DBF76A8DD}"/>
                </a:ext>
              </a:extLst>
            </p:cNvPr>
            <p:cNvSpPr>
              <a:spLocks noChangeShapeType="1"/>
            </p:cNvSpPr>
            <p:nvPr/>
          </p:nvSpPr>
          <p:spPr bwMode="auto">
            <a:xfrm flipV="1">
              <a:off x="2976" y="1404"/>
              <a:ext cx="1262" cy="516"/>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sp>
          <p:nvSpPr>
            <p:cNvPr id="120850" name="Text Box 18">
              <a:extLst>
                <a:ext uri="{FF2B5EF4-FFF2-40B4-BE49-F238E27FC236}">
                  <a16:creationId xmlns:a16="http://schemas.microsoft.com/office/drawing/2014/main" id="{A3FA6FC8-EDB7-0947-8035-7D433C8D00D6}"/>
                </a:ext>
              </a:extLst>
            </p:cNvPr>
            <p:cNvSpPr txBox="1">
              <a:spLocks noChangeArrowheads="1"/>
            </p:cNvSpPr>
            <p:nvPr/>
          </p:nvSpPr>
          <p:spPr bwMode="auto">
            <a:xfrm>
              <a:off x="639" y="2611"/>
              <a:ext cx="1137" cy="38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buClrTx/>
                <a:buSzTx/>
                <a:buFontTx/>
                <a:buNone/>
              </a:pPr>
              <a:r>
                <a:rPr lang="it-IT" altLang="it-IT" sz="2000">
                  <a:latin typeface="Times New Roman" panose="02020603050405020304" pitchFamily="18" charset="0"/>
                </a:rPr>
                <a:t>Riassorbimento</a:t>
              </a:r>
            </a:p>
            <a:p>
              <a:pPr>
                <a:buClrTx/>
                <a:buSzTx/>
                <a:buFontTx/>
                <a:buNone/>
              </a:pPr>
              <a:r>
                <a:rPr lang="it-IT" altLang="it-IT" sz="2000">
                  <a:latin typeface="Times New Roman" panose="02020603050405020304" pitchFamily="18" charset="0"/>
                </a:rPr>
                <a:t>di alcuni xenobioti</a:t>
              </a:r>
            </a:p>
          </p:txBody>
        </p:sp>
        <p:sp>
          <p:nvSpPr>
            <p:cNvPr id="120851" name="Line 19">
              <a:extLst>
                <a:ext uri="{FF2B5EF4-FFF2-40B4-BE49-F238E27FC236}">
                  <a16:creationId xmlns:a16="http://schemas.microsoft.com/office/drawing/2014/main" id="{B5106E7D-0A71-5A57-6B63-99D7565105B1}"/>
                </a:ext>
              </a:extLst>
            </p:cNvPr>
            <p:cNvSpPr>
              <a:spLocks noChangeShapeType="1"/>
            </p:cNvSpPr>
            <p:nvPr/>
          </p:nvSpPr>
          <p:spPr bwMode="auto">
            <a:xfrm>
              <a:off x="1824" y="2832"/>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52" name="Line 20">
              <a:extLst>
                <a:ext uri="{FF2B5EF4-FFF2-40B4-BE49-F238E27FC236}">
                  <a16:creationId xmlns:a16="http://schemas.microsoft.com/office/drawing/2014/main" id="{AF522608-ECA1-BE23-9B97-23C80DC310AA}"/>
                </a:ext>
              </a:extLst>
            </p:cNvPr>
            <p:cNvSpPr>
              <a:spLocks noChangeShapeType="1"/>
            </p:cNvSpPr>
            <p:nvPr/>
          </p:nvSpPr>
          <p:spPr bwMode="auto">
            <a:xfrm flipV="1">
              <a:off x="2448" y="2448"/>
              <a:ext cx="240"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120834" name="Text Box 23">
            <a:extLst>
              <a:ext uri="{FF2B5EF4-FFF2-40B4-BE49-F238E27FC236}">
                <a16:creationId xmlns:a16="http://schemas.microsoft.com/office/drawing/2014/main" id="{D327C4E3-75BB-B125-4C4D-5706DA13F09D}"/>
              </a:ext>
            </a:extLst>
          </p:cNvPr>
          <p:cNvSpPr txBox="1">
            <a:spLocks noChangeArrowheads="1"/>
          </p:cNvSpPr>
          <p:nvPr/>
        </p:nvSpPr>
        <p:spPr bwMode="auto">
          <a:xfrm>
            <a:off x="5940425" y="2349500"/>
            <a:ext cx="302418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lvl="1" eaLnBrk="1" hangingPunct="1">
              <a:spcBef>
                <a:spcPct val="30000"/>
              </a:spcBef>
              <a:buClrTx/>
              <a:buSzTx/>
              <a:buFontTx/>
              <a:buNone/>
            </a:pPr>
            <a:r>
              <a:rPr lang="it-IT" altLang="it-IT" sz="2000">
                <a:latin typeface="Times New Roman" panose="02020603050405020304" pitchFamily="18" charset="0"/>
              </a:rPr>
              <a:t>Flusso sangue nel rene normale: 1500ml/min</a:t>
            </a:r>
          </a:p>
          <a:p>
            <a:pPr lvl="1" eaLnBrk="1" hangingPunct="1">
              <a:spcBef>
                <a:spcPct val="30000"/>
              </a:spcBef>
              <a:buClrTx/>
              <a:buSzTx/>
              <a:buFontTx/>
              <a:buNone/>
            </a:pPr>
            <a:r>
              <a:rPr lang="it-IT" altLang="it-IT" sz="2000">
                <a:latin typeface="Times New Roman" panose="02020603050405020304" pitchFamily="18" charset="0"/>
              </a:rPr>
              <a:t>Filtrazione glomerulare normale:100ml/min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2">
            <a:extLst>
              <a:ext uri="{FF2B5EF4-FFF2-40B4-BE49-F238E27FC236}">
                <a16:creationId xmlns:a16="http://schemas.microsoft.com/office/drawing/2014/main" id="{F65015C8-8857-5D1E-0EEB-2893D9ADB57C}"/>
              </a:ext>
            </a:extLst>
          </p:cNvPr>
          <p:cNvSpPr txBox="1">
            <a:spLocks noChangeArrowheads="1"/>
          </p:cNvSpPr>
          <p:nvPr/>
        </p:nvSpPr>
        <p:spPr bwMode="auto">
          <a:xfrm>
            <a:off x="323850" y="404813"/>
            <a:ext cx="860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solidFill>
                  <a:srgbClr val="FFFF00"/>
                </a:solidFill>
                <a:latin typeface="Comic Sans MS" panose="030F0902030302020204" pitchFamily="66" charset="0"/>
              </a:rPr>
              <a:t>ELIMINAZIONE DEGLI XENOBIOTI PER VIA RENALE</a:t>
            </a:r>
          </a:p>
        </p:txBody>
      </p:sp>
      <p:sp>
        <p:nvSpPr>
          <p:cNvPr id="122882" name="Text Box 3">
            <a:extLst>
              <a:ext uri="{FF2B5EF4-FFF2-40B4-BE49-F238E27FC236}">
                <a16:creationId xmlns:a16="http://schemas.microsoft.com/office/drawing/2014/main" id="{1E274FA4-3738-6137-2EDE-FD283DAC2C46}"/>
              </a:ext>
            </a:extLst>
          </p:cNvPr>
          <p:cNvSpPr txBox="1">
            <a:spLocks noChangeArrowheads="1"/>
          </p:cNvSpPr>
          <p:nvPr/>
        </p:nvSpPr>
        <p:spPr bwMode="auto">
          <a:xfrm>
            <a:off x="323850" y="1268413"/>
            <a:ext cx="8640763"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AutoNum type="arabicParenR"/>
            </a:pPr>
            <a:r>
              <a:rPr lang="it-IT" altLang="it-IT" sz="2000">
                <a:latin typeface="Comic Sans MS" panose="030F0902030302020204" pitchFamily="66" charset="0"/>
              </a:rPr>
              <a:t>Le sostanze </a:t>
            </a:r>
            <a:r>
              <a:rPr lang="it-IT" altLang="it-IT" sz="2000">
                <a:solidFill>
                  <a:srgbClr val="FFFF00"/>
                </a:solidFill>
                <a:latin typeface="Comic Sans MS" panose="030F0902030302020204" pitchFamily="66" charset="0"/>
              </a:rPr>
              <a:t>liposolubili</a:t>
            </a:r>
            <a:r>
              <a:rPr lang="it-IT" altLang="it-IT" sz="2000">
                <a:latin typeface="Comic Sans MS" panose="030F0902030302020204" pitchFamily="66" charset="0"/>
              </a:rPr>
              <a:t> tendono ad essere escreti a concentrazioni</a:t>
            </a:r>
          </a:p>
          <a:p>
            <a:pPr eaLnBrk="1" hangingPunct="1">
              <a:buClrTx/>
              <a:buSzTx/>
              <a:buFontTx/>
              <a:buNone/>
            </a:pPr>
            <a:r>
              <a:rPr lang="it-IT" altLang="it-IT" sz="2000">
                <a:latin typeface="Comic Sans MS" panose="030F0902030302020204" pitchFamily="66" charset="0"/>
              </a:rPr>
              <a:t>	simili a quelle presenti nel plasma. La loro concentrazione dipende</a:t>
            </a:r>
          </a:p>
          <a:p>
            <a:pPr eaLnBrk="1" hangingPunct="1">
              <a:buClrTx/>
              <a:buSzTx/>
              <a:buFontTx/>
              <a:buNone/>
            </a:pPr>
            <a:r>
              <a:rPr lang="it-IT" altLang="it-IT" sz="2000">
                <a:latin typeface="Comic Sans MS" panose="030F0902030302020204" pitchFamily="66" charset="0"/>
              </a:rPr>
              <a:t>	soprattutto dal volume delle urine</a:t>
            </a:r>
          </a:p>
          <a:p>
            <a:pPr eaLnBrk="1" hangingPunct="1">
              <a:buClrTx/>
              <a:buSzTx/>
              <a:buFontTx/>
              <a:buNone/>
            </a:pPr>
            <a:endParaRPr lang="it-IT" altLang="it-IT" sz="2000">
              <a:latin typeface="Comic Sans MS" panose="030F0902030302020204" pitchFamily="66" charset="0"/>
            </a:endParaRPr>
          </a:p>
          <a:p>
            <a:pPr eaLnBrk="1" hangingPunct="1">
              <a:buClrTx/>
              <a:buSzTx/>
              <a:buFontTx/>
              <a:buNone/>
            </a:pPr>
            <a:r>
              <a:rPr lang="it-IT" altLang="it-IT" sz="2000">
                <a:latin typeface="Comic Sans MS" panose="030F0902030302020204" pitchFamily="66" charset="0"/>
              </a:rPr>
              <a:t>2)  Le sostanze </a:t>
            </a:r>
            <a:r>
              <a:rPr lang="it-IT" altLang="it-IT" sz="2000">
                <a:solidFill>
                  <a:srgbClr val="FFFF00"/>
                </a:solidFill>
                <a:latin typeface="Comic Sans MS" panose="030F0902030302020204" pitchFamily="66" charset="0"/>
              </a:rPr>
              <a:t>polari </a:t>
            </a:r>
            <a:r>
              <a:rPr lang="it-IT" altLang="it-IT" sz="2000">
                <a:latin typeface="Comic Sans MS" panose="030F0902030302020204" pitchFamily="66" charset="0"/>
              </a:rPr>
              <a:t>tendono ad essere escreti nelle urine a concentrazioni superiori a quelle presenti nel plasma , quindi la loro escrezione 	dipende più dal volume del filtrato glomerulare che dal volume delle urine</a:t>
            </a:r>
          </a:p>
          <a:p>
            <a:pPr eaLnBrk="1" hangingPunct="1">
              <a:buClrTx/>
              <a:buSzTx/>
              <a:buFontTx/>
              <a:buNone/>
            </a:pPr>
            <a:endParaRPr lang="it-IT" altLang="it-IT" sz="2000">
              <a:latin typeface="Comic Sans MS" panose="030F0902030302020204" pitchFamily="66" charset="0"/>
            </a:endParaRPr>
          </a:p>
          <a:p>
            <a:pPr eaLnBrk="1" hangingPunct="1">
              <a:buClrTx/>
              <a:buSzTx/>
              <a:buFontTx/>
              <a:buNone/>
            </a:pPr>
            <a:r>
              <a:rPr lang="it-IT" altLang="it-IT" sz="2000">
                <a:latin typeface="Comic Sans MS" panose="030F0902030302020204" pitchFamily="66" charset="0"/>
              </a:rPr>
              <a:t>3)  I composti </a:t>
            </a:r>
            <a:r>
              <a:rPr lang="it-IT" altLang="it-IT" sz="2000">
                <a:solidFill>
                  <a:srgbClr val="FFFF00"/>
                </a:solidFill>
                <a:latin typeface="Comic Sans MS" panose="030F0902030302020204" pitchFamily="66" charset="0"/>
              </a:rPr>
              <a:t>coniugati</a:t>
            </a:r>
            <a:r>
              <a:rPr lang="it-IT" altLang="it-IT" sz="2000">
                <a:latin typeface="Comic Sans MS" panose="030F0902030302020204" pitchFamily="66" charset="0"/>
              </a:rPr>
              <a:t> si comportano in maniera simile alle sostanze</a:t>
            </a:r>
          </a:p>
          <a:p>
            <a:pPr eaLnBrk="1" hangingPunct="1">
              <a:buClrTx/>
              <a:buSzTx/>
              <a:buFontTx/>
              <a:buNone/>
            </a:pPr>
            <a:r>
              <a:rPr lang="it-IT" altLang="it-IT" sz="2000">
                <a:latin typeface="Comic Sans MS" panose="030F0902030302020204" pitchFamily="66" charset="0"/>
              </a:rPr>
              <a:t>	polari, ma possono essere escreti in misura maggiore perché </a:t>
            </a:r>
          </a:p>
          <a:p>
            <a:pPr eaLnBrk="1" hangingPunct="1">
              <a:buClrTx/>
              <a:buSzTx/>
              <a:buFontTx/>
              <a:buNone/>
            </a:pPr>
            <a:r>
              <a:rPr lang="it-IT" altLang="it-IT" sz="2000">
                <a:latin typeface="Comic Sans MS" panose="030F0902030302020204" pitchFamily="66" charset="0"/>
              </a:rPr>
              <a:t>	soggetti a meccanismi di secrezione attiva</a:t>
            </a:r>
          </a:p>
          <a:p>
            <a:pPr eaLnBrk="1" hangingPunct="1">
              <a:buClrTx/>
              <a:buSzTx/>
              <a:buFontTx/>
              <a:buNone/>
            </a:pPr>
            <a:endParaRPr lang="it-IT" altLang="it-IT" sz="2000">
              <a:latin typeface="Comic Sans MS" panose="030F0902030302020204" pitchFamily="66" charset="0"/>
            </a:endParaRPr>
          </a:p>
          <a:p>
            <a:pPr eaLnBrk="1" hangingPunct="1">
              <a:buClrTx/>
              <a:buSzTx/>
              <a:buFontTx/>
              <a:buNone/>
            </a:pPr>
            <a:r>
              <a:rPr lang="it-IT" altLang="it-IT" sz="2000">
                <a:latin typeface="Comic Sans MS" panose="030F0902030302020204" pitchFamily="66" charset="0"/>
              </a:rPr>
              <a:t>4)  I composti che </a:t>
            </a:r>
            <a:r>
              <a:rPr lang="it-IT" altLang="it-IT" sz="2000">
                <a:solidFill>
                  <a:srgbClr val="FFFF00"/>
                </a:solidFill>
                <a:latin typeface="Comic Sans MS" panose="030F0902030302020204" pitchFamily="66" charset="0"/>
              </a:rPr>
              <a:t>si ionizzano </a:t>
            </a:r>
            <a:r>
              <a:rPr lang="it-IT" altLang="it-IT" sz="2000">
                <a:latin typeface="Comic Sans MS" panose="030F0902030302020204" pitchFamily="66" charset="0"/>
              </a:rPr>
              <a:t>facilmente, cioè acidi e basi, vengono </a:t>
            </a:r>
          </a:p>
          <a:p>
            <a:pPr eaLnBrk="1" hangingPunct="1">
              <a:buClrTx/>
              <a:buSzTx/>
              <a:buFontTx/>
              <a:buNone/>
            </a:pPr>
            <a:r>
              <a:rPr lang="it-IT" altLang="it-IT" sz="2000">
                <a:latin typeface="Comic Sans MS" panose="030F0902030302020204" pitchFamily="66" charset="0"/>
              </a:rPr>
              <a:t>	escreti in maniera pH dipendente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asellaDiTesto 1">
            <a:extLst>
              <a:ext uri="{FF2B5EF4-FFF2-40B4-BE49-F238E27FC236}">
                <a16:creationId xmlns:a16="http://schemas.microsoft.com/office/drawing/2014/main" id="{5C8F53F5-7A06-3444-E129-5A14C91AF702}"/>
              </a:ext>
            </a:extLst>
          </p:cNvPr>
          <p:cNvSpPr txBox="1">
            <a:spLocks noChangeArrowheads="1"/>
          </p:cNvSpPr>
          <p:nvPr/>
        </p:nvSpPr>
        <p:spPr bwMode="auto">
          <a:xfrm>
            <a:off x="395288" y="2997200"/>
            <a:ext cx="8497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4800" b="1" dirty="0" err="1">
                <a:latin typeface="Times New Roman" panose="02020603050405020304" pitchFamily="18" charset="0"/>
              </a:rPr>
              <a:t>ET</a:t>
            </a:r>
            <a:r>
              <a:rPr lang="it-IT" altLang="it-IT" sz="4800" b="1" baseline="-25000" dirty="0" err="1">
                <a:latin typeface="Times New Roman" panose="02020603050405020304" pitchFamily="18" charset="0"/>
              </a:rPr>
              <a:t>s</a:t>
            </a:r>
            <a:r>
              <a:rPr lang="it-IT" altLang="it-IT" sz="4800" b="1" dirty="0">
                <a:latin typeface="Times New Roman" panose="02020603050405020304" pitchFamily="18" charset="0"/>
              </a:rPr>
              <a:t> (i/</a:t>
            </a:r>
            <a:r>
              <a:rPr lang="it-IT" altLang="it-IT" sz="4800" b="1" dirty="0" err="1">
                <a:latin typeface="Times New Roman" panose="02020603050405020304" pitchFamily="18" charset="0"/>
              </a:rPr>
              <a:t>r</a:t>
            </a:r>
            <a:r>
              <a:rPr lang="it-IT" altLang="it-IT" sz="4800" b="1" dirty="0">
                <a:latin typeface="Times New Roman" panose="02020603050405020304" pitchFamily="18" charset="0"/>
              </a:rPr>
              <a:t>) = C</a:t>
            </a:r>
            <a:r>
              <a:rPr lang="it-IT" altLang="it-IT" sz="4800" b="1" baseline="-25000" dirty="0">
                <a:latin typeface="Times New Roman" panose="02020603050405020304" pitchFamily="18" charset="0"/>
              </a:rPr>
              <a:t>s</a:t>
            </a:r>
            <a:r>
              <a:rPr lang="it-IT" altLang="it-IT" sz="4800" b="1" dirty="0">
                <a:latin typeface="Times New Roman" panose="02020603050405020304" pitchFamily="18" charset="0"/>
              </a:rPr>
              <a:t> (b) </a:t>
            </a:r>
            <a:r>
              <a:rPr lang="it-IT" altLang="it-IT" sz="4800" b="1" baseline="-25000" dirty="0">
                <a:latin typeface="Times New Roman" panose="02020603050405020304" pitchFamily="18" charset="0"/>
              </a:rPr>
              <a:t>(t)</a:t>
            </a:r>
            <a:r>
              <a:rPr lang="it-IT" altLang="it-IT" sz="4800" b="1" dirty="0">
                <a:latin typeface="Times New Roman" panose="02020603050405020304" pitchFamily="18" charset="0"/>
              </a:rPr>
              <a:t>* </a:t>
            </a:r>
            <a:r>
              <a:rPr lang="it-IT" altLang="it-IT" sz="4800" b="1" dirty="0" err="1">
                <a:latin typeface="Times New Roman" panose="02020603050405020304" pitchFamily="18" charset="0"/>
              </a:rPr>
              <a:t>R</a:t>
            </a:r>
            <a:r>
              <a:rPr lang="it-IT" altLang="it-IT" sz="4800" b="1" dirty="0">
                <a:latin typeface="Times New Roman" panose="02020603050405020304" pitchFamily="18" charset="0"/>
              </a:rPr>
              <a:t> </a:t>
            </a:r>
            <a:r>
              <a:rPr lang="it-IT" altLang="it-IT" sz="4800" b="1" baseline="-25000" dirty="0">
                <a:latin typeface="Times New Roman" panose="02020603050405020304" pitchFamily="18" charset="0"/>
              </a:rPr>
              <a:t>(</a:t>
            </a:r>
            <a:r>
              <a:rPr lang="it-IT" altLang="it-IT" sz="4800" b="1" baseline="-25000" dirty="0" err="1">
                <a:latin typeface="Times New Roman" panose="02020603050405020304" pitchFamily="18" charset="0"/>
              </a:rPr>
              <a:t>n</a:t>
            </a:r>
            <a:r>
              <a:rPr lang="it-IT" altLang="it-IT" sz="4800" b="1" baseline="-25000" dirty="0">
                <a:latin typeface="Times New Roman" panose="02020603050405020304" pitchFamily="18" charset="0"/>
              </a:rPr>
              <a:t>)</a:t>
            </a:r>
            <a:r>
              <a:rPr lang="it-IT" altLang="it-IT" sz="4800" b="1" dirty="0">
                <a:latin typeface="Times New Roman" panose="02020603050405020304" pitchFamily="18" charset="0"/>
              </a:rPr>
              <a:t>* AF</a:t>
            </a:r>
            <a:r>
              <a:rPr lang="it-IT" altLang="it-IT" sz="4800" b="1" baseline="-25000" dirty="0">
                <a:latin typeface="Times New Roman" panose="02020603050405020304" pitchFamily="18" charset="0"/>
              </a:rPr>
              <a:t>(sr)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2">
            <a:extLst>
              <a:ext uri="{FF2B5EF4-FFF2-40B4-BE49-F238E27FC236}">
                <a16:creationId xmlns:a16="http://schemas.microsoft.com/office/drawing/2014/main" id="{89196CCF-6A81-D313-334E-A969B382940E}"/>
              </a:ext>
            </a:extLst>
          </p:cNvPr>
          <p:cNvSpPr txBox="1">
            <a:spLocks noChangeArrowheads="1"/>
          </p:cNvSpPr>
          <p:nvPr/>
        </p:nvSpPr>
        <p:spPr bwMode="auto">
          <a:xfrm>
            <a:off x="2339975" y="2276475"/>
            <a:ext cx="4578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b="1">
                <a:latin typeface="Comic Sans MS" panose="030F0902030302020204" pitchFamily="66" charset="0"/>
              </a:rPr>
              <a:t>CLEARANCE</a:t>
            </a:r>
            <a:r>
              <a:rPr lang="it-IT" altLang="it-IT" sz="2400">
                <a:latin typeface="Comic Sans MS" panose="030F0902030302020204" pitchFamily="66" charset="0"/>
              </a:rPr>
              <a:t> (ml/min)  =  </a:t>
            </a:r>
            <a:r>
              <a:rPr lang="it-IT" altLang="it-IT" sz="2400" b="1">
                <a:latin typeface="Comic Sans MS" panose="030F0902030302020204" pitchFamily="66" charset="0"/>
              </a:rPr>
              <a:t>U</a:t>
            </a:r>
            <a:r>
              <a:rPr lang="it-IT" altLang="it-IT" sz="2400">
                <a:latin typeface="Comic Sans MS" panose="030F0902030302020204" pitchFamily="66" charset="0"/>
              </a:rPr>
              <a:t> x </a:t>
            </a:r>
            <a:r>
              <a:rPr lang="it-IT" altLang="it-IT" sz="2400" b="1">
                <a:latin typeface="Comic Sans MS" panose="030F0902030302020204" pitchFamily="66" charset="0"/>
              </a:rPr>
              <a:t>V</a:t>
            </a:r>
          </a:p>
          <a:p>
            <a:pPr eaLnBrk="1" hangingPunct="1">
              <a:buClrTx/>
              <a:buSzTx/>
              <a:buFontTx/>
              <a:buNone/>
            </a:pPr>
            <a:r>
              <a:rPr lang="it-IT" altLang="it-IT" sz="2400">
                <a:latin typeface="Comic Sans MS" panose="030F0902030302020204" pitchFamily="66" charset="0"/>
              </a:rPr>
              <a:t>                                           </a:t>
            </a:r>
            <a:r>
              <a:rPr lang="it-IT" altLang="it-IT" sz="2400" b="1">
                <a:latin typeface="Comic Sans MS" panose="030F0902030302020204" pitchFamily="66" charset="0"/>
              </a:rPr>
              <a:t>P</a:t>
            </a:r>
          </a:p>
        </p:txBody>
      </p:sp>
      <p:sp>
        <p:nvSpPr>
          <p:cNvPr id="123906" name="Text Box 4">
            <a:extLst>
              <a:ext uri="{FF2B5EF4-FFF2-40B4-BE49-F238E27FC236}">
                <a16:creationId xmlns:a16="http://schemas.microsoft.com/office/drawing/2014/main" id="{ECC5D84E-4412-EA2F-4066-2A5EE520B9C7}"/>
              </a:ext>
            </a:extLst>
          </p:cNvPr>
          <p:cNvSpPr txBox="1">
            <a:spLocks noChangeArrowheads="1"/>
          </p:cNvSpPr>
          <p:nvPr/>
        </p:nvSpPr>
        <p:spPr bwMode="auto">
          <a:xfrm>
            <a:off x="323850" y="2852738"/>
            <a:ext cx="77041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Comic Sans MS" panose="030F0902030302020204" pitchFamily="66" charset="0"/>
              </a:rPr>
              <a:t>U = Concentrazione della</a:t>
            </a:r>
          </a:p>
          <a:p>
            <a:pPr eaLnBrk="1" hangingPunct="1">
              <a:buClrTx/>
              <a:buSzTx/>
              <a:buFontTx/>
              <a:buNone/>
            </a:pPr>
            <a:r>
              <a:rPr lang="it-IT" altLang="it-IT" sz="2400">
                <a:latin typeface="Comic Sans MS" panose="030F0902030302020204" pitchFamily="66" charset="0"/>
              </a:rPr>
              <a:t>     sostanza nell’urina</a:t>
            </a:r>
          </a:p>
          <a:p>
            <a:pPr eaLnBrk="1" hangingPunct="1">
              <a:buClrTx/>
              <a:buSzTx/>
              <a:buFontTx/>
              <a:buNone/>
            </a:pPr>
            <a:r>
              <a:rPr lang="it-IT" altLang="it-IT" sz="2400">
                <a:latin typeface="Comic Sans MS" panose="030F0902030302020204" pitchFamily="66" charset="0"/>
              </a:rPr>
              <a:t>V = Volume urina in 1 min.</a:t>
            </a:r>
          </a:p>
          <a:p>
            <a:pPr eaLnBrk="1" hangingPunct="1">
              <a:buClrTx/>
              <a:buSzTx/>
              <a:buFontTx/>
              <a:buNone/>
            </a:pPr>
            <a:r>
              <a:rPr lang="it-IT" altLang="it-IT" sz="2400">
                <a:latin typeface="Comic Sans MS" panose="030F0902030302020204" pitchFamily="66" charset="0"/>
              </a:rPr>
              <a:t>P = Concentrazione della</a:t>
            </a:r>
          </a:p>
          <a:p>
            <a:pPr eaLnBrk="1" hangingPunct="1">
              <a:buClrTx/>
              <a:buSzTx/>
              <a:buFontTx/>
              <a:buNone/>
            </a:pPr>
            <a:r>
              <a:rPr lang="it-IT" altLang="it-IT" sz="2400">
                <a:latin typeface="Comic Sans MS" panose="030F0902030302020204" pitchFamily="66" charset="0"/>
              </a:rPr>
              <a:t>      sostanza nel plasma</a:t>
            </a:r>
          </a:p>
        </p:txBody>
      </p:sp>
      <p:sp>
        <p:nvSpPr>
          <p:cNvPr id="123907" name="Text Box 5">
            <a:extLst>
              <a:ext uri="{FF2B5EF4-FFF2-40B4-BE49-F238E27FC236}">
                <a16:creationId xmlns:a16="http://schemas.microsoft.com/office/drawing/2014/main" id="{1A8B2CEF-1D57-A0ED-C086-655C15C6585C}"/>
              </a:ext>
            </a:extLst>
          </p:cNvPr>
          <p:cNvSpPr txBox="1">
            <a:spLocks noChangeArrowheads="1"/>
          </p:cNvSpPr>
          <p:nvPr/>
        </p:nvSpPr>
        <p:spPr bwMode="auto">
          <a:xfrm>
            <a:off x="468313" y="981075"/>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800" b="1">
                <a:solidFill>
                  <a:srgbClr val="FFFF00"/>
                </a:solidFill>
                <a:latin typeface="Comic Sans MS" panose="030F0902030302020204" pitchFamily="66" charset="0"/>
              </a:rPr>
              <a:t>Quantità di plasma che in un minuto viene depurata da una sostanza</a:t>
            </a:r>
          </a:p>
        </p:txBody>
      </p:sp>
      <p:sp>
        <p:nvSpPr>
          <p:cNvPr id="123908" name="Text Box 8">
            <a:extLst>
              <a:ext uri="{FF2B5EF4-FFF2-40B4-BE49-F238E27FC236}">
                <a16:creationId xmlns:a16="http://schemas.microsoft.com/office/drawing/2014/main" id="{8C30A3BC-02B5-29F1-2733-610DB18BFA9D}"/>
              </a:ext>
            </a:extLst>
          </p:cNvPr>
          <p:cNvSpPr txBox="1">
            <a:spLocks noChangeArrowheads="1"/>
          </p:cNvSpPr>
          <p:nvPr/>
        </p:nvSpPr>
        <p:spPr bwMode="auto">
          <a:xfrm>
            <a:off x="179388" y="333375"/>
            <a:ext cx="8964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ctr" eaLnBrk="1" hangingPunct="1">
              <a:buClrTx/>
              <a:buSzTx/>
              <a:buFontTx/>
              <a:buNone/>
            </a:pPr>
            <a:r>
              <a:rPr lang="it-IT" altLang="it-IT" sz="2900" b="1">
                <a:solidFill>
                  <a:srgbClr val="FFFF00"/>
                </a:solidFill>
                <a:latin typeface="Times New Roman" panose="02020603050405020304" pitchFamily="18" charset="0"/>
              </a:rPr>
              <a:t>CLEARANCE</a:t>
            </a:r>
          </a:p>
        </p:txBody>
      </p:sp>
      <p:cxnSp>
        <p:nvCxnSpPr>
          <p:cNvPr id="8" name="Connettore 1 7">
            <a:extLst>
              <a:ext uri="{FF2B5EF4-FFF2-40B4-BE49-F238E27FC236}">
                <a16:creationId xmlns:a16="http://schemas.microsoft.com/office/drawing/2014/main" id="{12D1586F-4CA0-62D6-5999-0D522034AE2A}"/>
              </a:ext>
            </a:extLst>
          </p:cNvPr>
          <p:cNvCxnSpPr/>
          <p:nvPr/>
        </p:nvCxnSpPr>
        <p:spPr>
          <a:xfrm>
            <a:off x="6011863" y="2708275"/>
            <a:ext cx="9064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3">
            <a:extLst>
              <a:ext uri="{FF2B5EF4-FFF2-40B4-BE49-F238E27FC236}">
                <a16:creationId xmlns:a16="http://schemas.microsoft.com/office/drawing/2014/main" id="{7501B307-ECB9-FAD1-9B35-A33C8DA86720}"/>
              </a:ext>
            </a:extLst>
          </p:cNvPr>
          <p:cNvSpPr txBox="1">
            <a:spLocks noChangeArrowheads="1"/>
          </p:cNvSpPr>
          <p:nvPr/>
        </p:nvSpPr>
        <p:spPr bwMode="auto">
          <a:xfrm>
            <a:off x="468313" y="908050"/>
            <a:ext cx="8226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000">
                <a:latin typeface="Times New Roman" panose="02020603050405020304" pitchFamily="18" charset="0"/>
              </a:rPr>
              <a:t>La capacità di eliminazione (clearance) del rene varia con l’età. E’ bassissima alla nascita ma è poi molto alta nella prima infanzia fino a scendere gradualmente nell’età adulta. (vedi figura)</a:t>
            </a:r>
          </a:p>
        </p:txBody>
      </p:sp>
      <p:sp>
        <p:nvSpPr>
          <p:cNvPr id="124930" name="Text Box 4">
            <a:extLst>
              <a:ext uri="{FF2B5EF4-FFF2-40B4-BE49-F238E27FC236}">
                <a16:creationId xmlns:a16="http://schemas.microsoft.com/office/drawing/2014/main" id="{F84F125D-AC23-748C-0DFA-96D8163FCF4B}"/>
              </a:ext>
            </a:extLst>
          </p:cNvPr>
          <p:cNvSpPr txBox="1">
            <a:spLocks noChangeArrowheads="1"/>
          </p:cNvSpPr>
          <p:nvPr/>
        </p:nvSpPr>
        <p:spPr bwMode="auto">
          <a:xfrm>
            <a:off x="2197100" y="379413"/>
            <a:ext cx="4751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solidFill>
                  <a:srgbClr val="FFFF00"/>
                </a:solidFill>
                <a:latin typeface="Comic Sans MS" panose="030F0902030302020204" pitchFamily="66" charset="0"/>
              </a:rPr>
              <a:t>Variazioni della clearance renale</a:t>
            </a:r>
          </a:p>
        </p:txBody>
      </p:sp>
      <p:pic>
        <p:nvPicPr>
          <p:cNvPr id="124931" name="Picture 5" descr="FK9">
            <a:extLst>
              <a:ext uri="{FF2B5EF4-FFF2-40B4-BE49-F238E27FC236}">
                <a16:creationId xmlns:a16="http://schemas.microsoft.com/office/drawing/2014/main" id="{184A0E02-464E-33D8-446C-F174701C5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22" t="5469" b="7655"/>
          <a:stretch>
            <a:fillRect/>
          </a:stretch>
        </p:blipFill>
        <p:spPr bwMode="auto">
          <a:xfrm>
            <a:off x="2268538" y="1989138"/>
            <a:ext cx="48069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FK10">
            <a:extLst>
              <a:ext uri="{FF2B5EF4-FFF2-40B4-BE49-F238E27FC236}">
                <a16:creationId xmlns:a16="http://schemas.microsoft.com/office/drawing/2014/main" id="{97CDDD16-3701-DD33-459D-A8E84A8B29B5}"/>
              </a:ext>
            </a:extLst>
          </p:cNvPr>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1970088" y="1790700"/>
            <a:ext cx="57340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CasellaDiTesto 1">
            <a:extLst>
              <a:ext uri="{FF2B5EF4-FFF2-40B4-BE49-F238E27FC236}">
                <a16:creationId xmlns:a16="http://schemas.microsoft.com/office/drawing/2014/main" id="{A77EF487-E089-381C-90D7-39DFA988F326}"/>
              </a:ext>
            </a:extLst>
          </p:cNvPr>
          <p:cNvSpPr txBox="1">
            <a:spLocks noChangeArrowheads="1"/>
          </p:cNvSpPr>
          <p:nvPr/>
        </p:nvSpPr>
        <p:spPr bwMode="auto">
          <a:xfrm>
            <a:off x="488950" y="617538"/>
            <a:ext cx="82565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E’ importante ricordare che l’eliminazione delle sostanze prevede che sia eliminata una percentuale (e non una quantità) fissa nell’unità di tempo. Quindi man mano che le dosi e gli avanzi delle precedenti si sommano tra loro, aumenta la quantità di sostanza che viene eliminata. </a:t>
            </a:r>
          </a:p>
          <a:p>
            <a:pPr eaLnBrk="1" hangingPunct="1">
              <a:buClrTx/>
              <a:buSzTx/>
              <a:buFontTx/>
              <a:buNone/>
            </a:pPr>
            <a:r>
              <a:rPr lang="it-IT" altLang="it-IT" sz="2400">
                <a:latin typeface="Times New Roman" panose="02020603050405020304" pitchFamily="18" charset="0"/>
              </a:rPr>
              <a:t>In situazioni di assunzioni costanti (dose e tempo) si può dimostrare che avremo un momento in cui la quantità di sostanza  che viene eliminata è apri alla quantità della stessa che viene assunta. </a:t>
            </a:r>
          </a:p>
          <a:p>
            <a:pPr eaLnBrk="1" hangingPunct="1">
              <a:buClrTx/>
              <a:buSzTx/>
              <a:buFontTx/>
              <a:buNone/>
            </a:pPr>
            <a:endParaRPr lang="it-IT" altLang="it-IT" sz="2400">
              <a:latin typeface="Times New Roman" panose="02020603050405020304" pitchFamily="18" charset="0"/>
            </a:endParaRPr>
          </a:p>
        </p:txBody>
      </p:sp>
      <p:pic>
        <p:nvPicPr>
          <p:cNvPr id="128002" name="Picture 2" descr="C:\Users\Monia\Desktop\steady state.png">
            <a:extLst>
              <a:ext uri="{FF2B5EF4-FFF2-40B4-BE49-F238E27FC236}">
                <a16:creationId xmlns:a16="http://schemas.microsoft.com/office/drawing/2014/main" id="{8C8D4B73-AB3E-1EF8-EF09-791F5E668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860800"/>
            <a:ext cx="518477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CasellaDiTesto 1">
            <a:extLst>
              <a:ext uri="{FF2B5EF4-FFF2-40B4-BE49-F238E27FC236}">
                <a16:creationId xmlns:a16="http://schemas.microsoft.com/office/drawing/2014/main" id="{2E09E2C8-45B1-777E-DF2B-2049B23BF2D5}"/>
              </a:ext>
            </a:extLst>
          </p:cNvPr>
          <p:cNvSpPr txBox="1">
            <a:spLocks noChangeArrowheads="1"/>
          </p:cNvSpPr>
          <p:nvPr/>
        </p:nvSpPr>
        <p:spPr bwMode="auto">
          <a:xfrm>
            <a:off x="755650" y="1484313"/>
            <a:ext cx="76501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algn="just" eaLnBrk="1" hangingPunct="1">
              <a:buClrTx/>
              <a:buSzTx/>
              <a:buFontTx/>
              <a:buNone/>
            </a:pPr>
            <a:r>
              <a:rPr lang="it-IT" altLang="it-IT">
                <a:latin typeface="Times New Roman" panose="02020603050405020304" pitchFamily="18" charset="0"/>
              </a:rPr>
              <a:t>L’accumulo che si ha assumendo ripetutamente una sostanza residuale dipende da quanto ne rimane dopo una singola assunzione (quindi dall’emivita), alterazioni dei processi di liminazione/metabolizzazione della sostanza dovuti ad età, condizioni fisiologiche o parafisiologiche, patologiche, genetiche ecc.</a:t>
            </a:r>
          </a:p>
          <a:p>
            <a:pPr eaLnBrk="1" hangingPunct="1">
              <a:buClrTx/>
              <a:buSzTx/>
              <a:buFontTx/>
              <a:buNone/>
            </a:pPr>
            <a:r>
              <a:rPr lang="it-IT" altLang="it-IT">
                <a:latin typeface="Times New Roman" panose="02020603050405020304" pitchFamily="18" charset="0"/>
              </a:rPr>
              <a:t> </a:t>
            </a:r>
          </a:p>
          <a:p>
            <a:pPr eaLnBrk="1" hangingPunct="1">
              <a:buClrTx/>
              <a:buSzTx/>
              <a:buFontTx/>
              <a:buNone/>
            </a:pPr>
            <a:endParaRPr lang="it-IT" altLang="it-IT">
              <a:latin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ttangolo 1">
            <a:extLst>
              <a:ext uri="{FF2B5EF4-FFF2-40B4-BE49-F238E27FC236}">
                <a16:creationId xmlns:a16="http://schemas.microsoft.com/office/drawing/2014/main" id="{6C4A57C6-B4B7-0E3B-403B-183B7E1C5130}"/>
              </a:ext>
            </a:extLst>
          </p:cNvPr>
          <p:cNvSpPr>
            <a:spLocks noChangeArrowheads="1"/>
          </p:cNvSpPr>
          <p:nvPr/>
        </p:nvSpPr>
        <p:spPr bwMode="auto">
          <a:xfrm>
            <a:off x="900113" y="476250"/>
            <a:ext cx="7127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2400">
                <a:latin typeface="Times New Roman" panose="02020603050405020304" pitchFamily="18" charset="0"/>
              </a:rPr>
              <a:t>Casarett and Doull’s </a:t>
            </a:r>
          </a:p>
          <a:p>
            <a:pPr eaLnBrk="1" hangingPunct="1">
              <a:buClrTx/>
              <a:buSzTx/>
              <a:buFontTx/>
              <a:buNone/>
            </a:pPr>
            <a:r>
              <a:rPr lang="it-IT" altLang="it-IT" sz="2400">
                <a:latin typeface="Times New Roman" panose="02020603050405020304" pitchFamily="18" charset="0"/>
              </a:rPr>
              <a:t>Tossicologia: I fondamenti dell’azione delle sostanze tossiche - Ed. EMSI, 2010</a:t>
            </a:r>
          </a:p>
          <a:p>
            <a:pPr eaLnBrk="1" hangingPunct="1">
              <a:buClrTx/>
              <a:buSzTx/>
              <a:buFontTx/>
              <a:buNone/>
            </a:pPr>
            <a:endParaRPr lang="it-IT" altLang="it-IT" sz="2400">
              <a:latin typeface="Times New Roman" panose="02020603050405020304" pitchFamily="18" charset="0"/>
            </a:endParaRPr>
          </a:p>
          <a:p>
            <a:pPr eaLnBrk="1" hangingPunct="1">
              <a:buClrTx/>
              <a:buSzTx/>
              <a:buFontTx/>
              <a:buNone/>
            </a:pPr>
            <a:endParaRPr lang="it-IT" altLang="it-IT" sz="2400">
              <a:latin typeface="Times New Roman" panose="02020603050405020304" pitchFamily="18" charset="0"/>
            </a:endParaRPr>
          </a:p>
          <a:p>
            <a:pPr eaLnBrk="1" hangingPunct="1">
              <a:buClrTx/>
              <a:buSzTx/>
              <a:buFontTx/>
              <a:buNone/>
            </a:pPr>
            <a:endParaRPr lang="it-IT" altLang="it-IT" sz="2400">
              <a:latin typeface="Times New Roman" panose="02020603050405020304" pitchFamily="18" charset="0"/>
            </a:endParaRPr>
          </a:p>
          <a:p>
            <a:pPr eaLnBrk="1" hangingPunct="1">
              <a:buClrTx/>
              <a:buSzTx/>
              <a:buFontTx/>
              <a:buNone/>
            </a:pPr>
            <a:r>
              <a:rPr lang="it-IT" altLang="it-IT" sz="2400">
                <a:latin typeface="Times New Roman" panose="02020603050405020304" pitchFamily="18" charset="0"/>
              </a:rPr>
              <a:t>Principi di tossicologia pag 5 -17</a:t>
            </a:r>
          </a:p>
          <a:p>
            <a:pPr eaLnBrk="1" hangingPunct="1">
              <a:buClrTx/>
              <a:buSzTx/>
              <a:buFontTx/>
              <a:buNone/>
            </a:pPr>
            <a:r>
              <a:rPr lang="it-IT" altLang="it-IT" sz="2400">
                <a:latin typeface="Times New Roman" panose="02020603050405020304" pitchFamily="18" charset="0"/>
              </a:rPr>
              <a:t>Biocinetica dei composti tossici 	pag 57 – 61 </a:t>
            </a:r>
          </a:p>
          <a:p>
            <a:pPr eaLnBrk="1" hangingPunct="1">
              <a:buClrTx/>
              <a:buSzTx/>
              <a:buFontTx/>
              <a:buNone/>
            </a:pPr>
            <a:r>
              <a:rPr lang="it-IT" altLang="it-IT" sz="2400">
                <a:latin typeface="Times New Roman" panose="02020603050405020304" pitchFamily="18" charset="0"/>
              </a:rPr>
              <a:t>					pag71 - 96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asellaDiTesto 1">
            <a:extLst>
              <a:ext uri="{FF2B5EF4-FFF2-40B4-BE49-F238E27FC236}">
                <a16:creationId xmlns:a16="http://schemas.microsoft.com/office/drawing/2014/main" id="{28D3DF90-880A-4B4C-89F7-7CF9EB8EAD65}"/>
              </a:ext>
            </a:extLst>
          </p:cNvPr>
          <p:cNvSpPr txBox="1">
            <a:spLocks noChangeArrowheads="1"/>
          </p:cNvSpPr>
          <p:nvPr/>
        </p:nvSpPr>
        <p:spPr bwMode="auto">
          <a:xfrm>
            <a:off x="323850" y="765175"/>
            <a:ext cx="8497888"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itchFamily="2" charset="2"/>
              <a:buChar char=""/>
              <a:defRPr sz="3200">
                <a:solidFill>
                  <a:schemeClr val="tx1"/>
                </a:solidFill>
                <a:latin typeface="Rockwell" panose="02060603020205020403" pitchFamily="18" charset="77"/>
                <a:ea typeface="MS PGothic" panose="020B0600070205080204" pitchFamily="34" charset="-128"/>
              </a:defRPr>
            </a:lvl1pPr>
            <a:lvl2pPr marL="742950" indent="-285750">
              <a:spcBef>
                <a:spcPts val="400"/>
              </a:spcBef>
              <a:buClr>
                <a:schemeClr val="accent2"/>
              </a:buClr>
              <a:buSzPct val="90000"/>
              <a:buChar char="•"/>
              <a:defRPr sz="2600">
                <a:solidFill>
                  <a:schemeClr val="tx1"/>
                </a:solidFill>
                <a:latin typeface="Rockwell" panose="02060603020205020403" pitchFamily="18" charset="77"/>
                <a:ea typeface="MS PGothic" panose="020B0600070205080204" pitchFamily="34" charset="-128"/>
              </a:defRPr>
            </a:lvl2pPr>
            <a:lvl3pPr marL="1143000" indent="-2286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MS PGothic" panose="020B0600070205080204" pitchFamily="34" charset="-128"/>
              </a:defRPr>
            </a:lvl3pPr>
            <a:lvl4pPr marL="1600200" indent="-228600">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MS PGothic" panose="020B0600070205080204" pitchFamily="34" charset="-128"/>
              </a:defRPr>
            </a:lvl4pPr>
            <a:lvl5pPr marL="2057400" indent="-228600">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MS PGothic" panose="020B0600070205080204" pitchFamily="34" charset="-128"/>
              </a:defRPr>
            </a:lvl9pPr>
          </a:lstStyle>
          <a:p>
            <a:pPr eaLnBrk="1" hangingPunct="1">
              <a:buClrTx/>
              <a:buSzTx/>
              <a:buFontTx/>
              <a:buNone/>
            </a:pPr>
            <a:r>
              <a:rPr lang="it-IT" altLang="it-IT" sz="4000" b="1" dirty="0" err="1">
                <a:solidFill>
                  <a:schemeClr val="bg1"/>
                </a:solidFill>
                <a:latin typeface="Times New Roman" panose="02020603050405020304" pitchFamily="18" charset="0"/>
              </a:rPr>
              <a:t>ET</a:t>
            </a:r>
            <a:r>
              <a:rPr lang="it-IT" altLang="it-IT" sz="4000" b="1" baseline="-25000" dirty="0" err="1">
                <a:solidFill>
                  <a:schemeClr val="bg1"/>
                </a:solidFill>
                <a:latin typeface="Times New Roman" panose="02020603050405020304" pitchFamily="18" charset="0"/>
              </a:rPr>
              <a:t>s</a:t>
            </a:r>
            <a:r>
              <a:rPr lang="it-IT" altLang="it-IT" sz="4000" b="1" dirty="0">
                <a:solidFill>
                  <a:schemeClr val="bg1"/>
                </a:solidFill>
                <a:latin typeface="Times New Roman" panose="02020603050405020304" pitchFamily="18" charset="0"/>
              </a:rPr>
              <a:t> (i/</a:t>
            </a:r>
            <a:r>
              <a:rPr lang="it-IT" altLang="it-IT" sz="4000" b="1" dirty="0" err="1">
                <a:solidFill>
                  <a:schemeClr val="bg1"/>
                </a:solidFill>
                <a:latin typeface="Times New Roman" panose="02020603050405020304" pitchFamily="18" charset="0"/>
              </a:rPr>
              <a:t>r</a:t>
            </a:r>
            <a:r>
              <a:rPr lang="it-IT" altLang="it-IT" sz="4000" b="1" dirty="0">
                <a:solidFill>
                  <a:schemeClr val="bg1"/>
                </a:solidFill>
                <a:latin typeface="Times New Roman" panose="02020603050405020304" pitchFamily="18" charset="0"/>
              </a:rPr>
              <a:t>) = C</a:t>
            </a:r>
            <a:r>
              <a:rPr lang="it-IT" altLang="it-IT" sz="4000" b="1" baseline="-25000" dirty="0">
                <a:solidFill>
                  <a:schemeClr val="bg1"/>
                </a:solidFill>
                <a:latin typeface="Times New Roman" panose="02020603050405020304" pitchFamily="18" charset="0"/>
              </a:rPr>
              <a:t>s</a:t>
            </a:r>
            <a:r>
              <a:rPr lang="it-IT" altLang="it-IT" sz="4000" b="1" dirty="0">
                <a:solidFill>
                  <a:schemeClr val="bg1"/>
                </a:solidFill>
                <a:latin typeface="Times New Roman" panose="02020603050405020304" pitchFamily="18" charset="0"/>
              </a:rPr>
              <a:t> (b) </a:t>
            </a:r>
            <a:r>
              <a:rPr lang="it-IT" altLang="it-IT" sz="4000" b="1" baseline="-25000" dirty="0">
                <a:solidFill>
                  <a:schemeClr val="bg1"/>
                </a:solidFill>
                <a:latin typeface="Times New Roman" panose="02020603050405020304" pitchFamily="18" charset="0"/>
              </a:rPr>
              <a:t>(t)</a:t>
            </a:r>
            <a:r>
              <a:rPr lang="it-IT" altLang="it-IT" sz="4000" b="1" dirty="0">
                <a:solidFill>
                  <a:schemeClr val="bg1"/>
                </a:solidFill>
                <a:latin typeface="Times New Roman" panose="02020603050405020304" pitchFamily="18" charset="0"/>
              </a:rPr>
              <a:t>* </a:t>
            </a:r>
            <a:r>
              <a:rPr lang="it-IT" altLang="it-IT" sz="4000" b="1" dirty="0" err="1">
                <a:solidFill>
                  <a:schemeClr val="bg1"/>
                </a:solidFill>
                <a:latin typeface="Times New Roman" panose="02020603050405020304" pitchFamily="18" charset="0"/>
              </a:rPr>
              <a:t>R</a:t>
            </a:r>
            <a:r>
              <a:rPr lang="it-IT" altLang="it-IT" sz="4000" b="1" dirty="0">
                <a:solidFill>
                  <a:schemeClr val="bg1"/>
                </a:solidFill>
                <a:latin typeface="Times New Roman" panose="02020603050405020304" pitchFamily="18" charset="0"/>
              </a:rPr>
              <a:t> </a:t>
            </a:r>
            <a:r>
              <a:rPr lang="it-IT" altLang="it-IT" sz="4000" b="1" baseline="-25000" dirty="0">
                <a:solidFill>
                  <a:schemeClr val="bg1"/>
                </a:solidFill>
                <a:latin typeface="Times New Roman" panose="02020603050405020304" pitchFamily="18" charset="0"/>
              </a:rPr>
              <a:t>(</a:t>
            </a:r>
            <a:r>
              <a:rPr lang="it-IT" altLang="it-IT" sz="4000" b="1" baseline="-25000" dirty="0" err="1">
                <a:solidFill>
                  <a:schemeClr val="bg1"/>
                </a:solidFill>
                <a:latin typeface="Times New Roman" panose="02020603050405020304" pitchFamily="18" charset="0"/>
              </a:rPr>
              <a:t>n</a:t>
            </a:r>
            <a:r>
              <a:rPr lang="it-IT" altLang="it-IT" sz="4000" b="1" baseline="-25000" dirty="0">
                <a:solidFill>
                  <a:schemeClr val="bg1"/>
                </a:solidFill>
                <a:latin typeface="Times New Roman" panose="02020603050405020304" pitchFamily="18" charset="0"/>
              </a:rPr>
              <a:t>)</a:t>
            </a:r>
            <a:r>
              <a:rPr lang="it-IT" altLang="it-IT" sz="4000" b="1" dirty="0">
                <a:solidFill>
                  <a:schemeClr val="bg1"/>
                </a:solidFill>
                <a:latin typeface="Times New Roman" panose="02020603050405020304" pitchFamily="18" charset="0"/>
              </a:rPr>
              <a:t>* AF</a:t>
            </a:r>
            <a:r>
              <a:rPr lang="it-IT" altLang="it-IT" sz="4000" b="1" baseline="-25000" dirty="0">
                <a:solidFill>
                  <a:schemeClr val="bg1"/>
                </a:solidFill>
                <a:latin typeface="Times New Roman" panose="02020603050405020304" pitchFamily="18" charset="0"/>
              </a:rPr>
              <a:t>(sr)</a:t>
            </a:r>
          </a:p>
          <a:p>
            <a:pPr eaLnBrk="1" hangingPunct="1">
              <a:buClrTx/>
              <a:buSzTx/>
              <a:buFontTx/>
              <a:buNone/>
            </a:pPr>
            <a:endParaRPr lang="it-IT" altLang="it-IT" sz="4800" b="1" baseline="-25000" dirty="0">
              <a:solidFill>
                <a:schemeClr val="bg1"/>
              </a:solidFill>
              <a:latin typeface="Times New Roman" panose="02020603050405020304" pitchFamily="18" charset="0"/>
            </a:endParaRPr>
          </a:p>
          <a:p>
            <a:pPr eaLnBrk="1" hangingPunct="1">
              <a:buClrTx/>
              <a:buSzTx/>
              <a:buFontTx/>
              <a:buNone/>
            </a:pPr>
            <a:r>
              <a:rPr lang="it-IT" altLang="it-IT" sz="4800" b="1" baseline="-25000" dirty="0">
                <a:latin typeface="Times New Roman" panose="02020603050405020304" pitchFamily="18" charset="0"/>
              </a:rPr>
              <a:t>ET = Effetto Tossico </a:t>
            </a:r>
          </a:p>
          <a:p>
            <a:pPr eaLnBrk="1" hangingPunct="1">
              <a:buClrTx/>
              <a:buSzTx/>
              <a:buFontTx/>
              <a:buNone/>
            </a:pPr>
            <a:r>
              <a:rPr lang="it-IT" altLang="it-IT" sz="4800" b="1" baseline="-25000" dirty="0" err="1">
                <a:latin typeface="Times New Roman" panose="02020603050405020304" pitchFamily="18" charset="0"/>
              </a:rPr>
              <a:t>S</a:t>
            </a:r>
            <a:r>
              <a:rPr lang="it-IT" altLang="it-IT" sz="4800" b="1" baseline="-25000" dirty="0">
                <a:latin typeface="Times New Roman" panose="02020603050405020304" pitchFamily="18" charset="0"/>
              </a:rPr>
              <a:t> = sostanza (chimica)</a:t>
            </a:r>
          </a:p>
          <a:p>
            <a:pPr eaLnBrk="1" hangingPunct="1">
              <a:buClrTx/>
              <a:buSzTx/>
              <a:buFontTx/>
              <a:buNone/>
            </a:pPr>
            <a:r>
              <a:rPr lang="it-IT" altLang="it-IT" sz="4800" b="1" baseline="-25000" dirty="0">
                <a:latin typeface="Times New Roman" panose="02020603050405020304" pitchFamily="18" charset="0"/>
              </a:rPr>
              <a:t>t = tempo</a:t>
            </a:r>
          </a:p>
          <a:p>
            <a:pPr eaLnBrk="1" hangingPunct="1">
              <a:buClrTx/>
              <a:buSzTx/>
              <a:buFontTx/>
              <a:buNone/>
            </a:pPr>
            <a:r>
              <a:rPr lang="it-IT" altLang="it-IT" sz="4800" b="1" baseline="-25000" dirty="0">
                <a:latin typeface="Times New Roman" panose="02020603050405020304" pitchFamily="18" charset="0"/>
              </a:rPr>
              <a:t>C = concentrazione</a:t>
            </a:r>
          </a:p>
          <a:p>
            <a:pPr eaLnBrk="1" hangingPunct="1">
              <a:buClrTx/>
              <a:buSzTx/>
              <a:buFontTx/>
              <a:buNone/>
            </a:pPr>
            <a:r>
              <a:rPr lang="it-IT" altLang="it-IT" sz="4800" b="1" baseline="-25000" dirty="0">
                <a:latin typeface="Times New Roman" panose="02020603050405020304" pitchFamily="18" charset="0"/>
              </a:rPr>
              <a:t>b = </a:t>
            </a:r>
            <a:r>
              <a:rPr lang="it-IT" altLang="it-IT" sz="4800" b="1" baseline="-25000" dirty="0" err="1">
                <a:latin typeface="Times New Roman" panose="02020603050405020304" pitchFamily="18" charset="0"/>
              </a:rPr>
              <a:t>biofase</a:t>
            </a:r>
            <a:endParaRPr lang="it-IT" altLang="it-IT" sz="4800" b="1" baseline="-25000" dirty="0">
              <a:latin typeface="Times New Roman" panose="02020603050405020304" pitchFamily="18" charset="0"/>
            </a:endParaRPr>
          </a:p>
          <a:p>
            <a:pPr eaLnBrk="1" hangingPunct="1">
              <a:buClrTx/>
              <a:buSzTx/>
              <a:buFontTx/>
              <a:buNone/>
            </a:pPr>
            <a:r>
              <a:rPr lang="it-IT" altLang="it-IT" sz="4800" b="1" baseline="-25000" dirty="0" err="1">
                <a:latin typeface="Times New Roman" panose="02020603050405020304" pitchFamily="18" charset="0"/>
              </a:rPr>
              <a:t>R</a:t>
            </a:r>
            <a:r>
              <a:rPr lang="it-IT" altLang="it-IT" sz="4800" b="1" baseline="-25000" dirty="0">
                <a:latin typeface="Times New Roman" panose="02020603050405020304" pitchFamily="18" charset="0"/>
              </a:rPr>
              <a:t> = numero recettori</a:t>
            </a:r>
          </a:p>
          <a:p>
            <a:pPr eaLnBrk="1" hangingPunct="1">
              <a:buClrTx/>
              <a:buSzTx/>
              <a:buFontTx/>
              <a:buNone/>
            </a:pPr>
            <a:r>
              <a:rPr lang="it-IT" altLang="it-IT" sz="4800" b="1" baseline="-25000" dirty="0">
                <a:latin typeface="Times New Roman" panose="02020603050405020304" pitchFamily="18" charset="0"/>
              </a:rPr>
              <a:t>AF = Affinità </a:t>
            </a:r>
            <a:r>
              <a:rPr lang="it-IT" altLang="it-IT" sz="4800" b="1" baseline="-25000" dirty="0" err="1">
                <a:latin typeface="Times New Roman" panose="02020603050405020304" pitchFamily="18" charset="0"/>
              </a:rPr>
              <a:t>S</a:t>
            </a:r>
            <a:r>
              <a:rPr lang="it-IT" altLang="it-IT" sz="4800" b="1" baseline="-25000" dirty="0">
                <a:latin typeface="Times New Roman" panose="02020603050405020304" pitchFamily="18" charset="0"/>
              </a:rPr>
              <a:t> vs </a:t>
            </a:r>
            <a:r>
              <a:rPr lang="it-IT" altLang="it-IT" sz="4800" b="1" baseline="-25000" dirty="0" err="1">
                <a:latin typeface="Times New Roman" panose="02020603050405020304" pitchFamily="18" charset="0"/>
              </a:rPr>
              <a:t>R</a:t>
            </a:r>
            <a:r>
              <a:rPr lang="it-IT" altLang="it-IT" sz="4800" b="1" baseline="-25000" dirty="0">
                <a:latin typeface="Times New Roman" panose="02020603050405020304" pitchFamily="18" charset="0"/>
              </a:rPr>
              <a:t> (forza/tipo di legame/Costante di dissociazione, ecc.)</a:t>
            </a:r>
          </a:p>
          <a:p>
            <a:pPr algn="ctr" eaLnBrk="1" hangingPunct="1">
              <a:buClrTx/>
              <a:buSzTx/>
              <a:buFontTx/>
              <a:buNone/>
            </a:pPr>
            <a:r>
              <a:rPr lang="it-IT" altLang="it-IT" sz="4800" b="1" baseline="-25000" dirty="0">
                <a:latin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{FE4A3822-1046-4540-A1A0-8B1BE1223E27}tf10001057</Template>
  <TotalTime>6380</TotalTime>
  <Words>6063</Words>
  <Application>Microsoft Macintosh PowerPoint</Application>
  <PresentationFormat>Presentazione su schermo (4:3)</PresentationFormat>
  <Paragraphs>645</Paragraphs>
  <Slides>86</Slides>
  <Notes>14</Notes>
  <HiddenSlides>0</HiddenSlides>
  <MMClips>0</MMClips>
  <ScaleCrop>false</ScaleCrop>
  <HeadingPairs>
    <vt:vector size="8" baseType="variant">
      <vt:variant>
        <vt:lpstr>Caratteri utilizzati</vt:lpstr>
      </vt:variant>
      <vt:variant>
        <vt:i4>18</vt:i4>
      </vt:variant>
      <vt:variant>
        <vt:lpstr>Tema</vt:lpstr>
      </vt:variant>
      <vt:variant>
        <vt:i4>1</vt:i4>
      </vt:variant>
      <vt:variant>
        <vt:lpstr>Server OLE incorporati</vt:lpstr>
      </vt:variant>
      <vt:variant>
        <vt:i4>3</vt:i4>
      </vt:variant>
      <vt:variant>
        <vt:lpstr>Titoli diapositive</vt:lpstr>
      </vt:variant>
      <vt:variant>
        <vt:i4>86</vt:i4>
      </vt:variant>
    </vt:vector>
  </HeadingPairs>
  <TitlesOfParts>
    <vt:vector size="108" baseType="lpstr">
      <vt:lpstr>Times New Roman</vt:lpstr>
      <vt:lpstr>MS PGothic</vt:lpstr>
      <vt:lpstr>Arial</vt:lpstr>
      <vt:lpstr>Rockwell</vt:lpstr>
      <vt:lpstr>Wingdings 2</vt:lpstr>
      <vt:lpstr>Calibri</vt:lpstr>
      <vt:lpstr>Century Gothic</vt:lpstr>
      <vt:lpstr>Wingdings</vt:lpstr>
      <vt:lpstr>Tahoma</vt:lpstr>
      <vt:lpstr>MS Mincho</vt:lpstr>
      <vt:lpstr>Arial Narrow</vt:lpstr>
      <vt:lpstr>Symbol</vt:lpstr>
      <vt:lpstr>Antique Type</vt:lpstr>
      <vt:lpstr>Antique Olive</vt:lpstr>
      <vt:lpstr>Cambria</vt:lpstr>
      <vt:lpstr>Comic Sans MS</vt:lpstr>
      <vt:lpstr>Arial Black</vt:lpstr>
      <vt:lpstr>Albertus</vt:lpstr>
      <vt:lpstr>Berlino</vt:lpstr>
      <vt:lpstr>Documento di Microsoft Word 97 - 2004</vt:lpstr>
      <vt:lpstr>Adobe Photoshop Image</vt:lpstr>
      <vt:lpstr>Fotografia di MS Photo Editor 3.0</vt:lpstr>
      <vt:lpstr>Elementi di tossicologia degli Alimenti</vt:lpstr>
      <vt:lpstr>Episodi di intossicazione acuta collettiva  alimentare nell’uomo</vt:lpstr>
      <vt:lpstr>Presentazione standard di PowerPoint</vt:lpstr>
      <vt:lpstr>Filippo Aureolo Paracelso (1493-1541)</vt:lpstr>
      <vt:lpstr>Presentazione standard di PowerPoint</vt:lpstr>
      <vt:lpstr>Alcuni concetti di tossicologia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Cos’è la dose?</vt:lpstr>
      <vt:lpstr>Unità di misura</vt:lpstr>
      <vt:lpstr>DL50  (Dose letale 50 o Dose letale media)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TOSSICOCINETICA</vt:lpstr>
      <vt:lpstr>Relazione tra concentrazione tempo  ed effetto</vt:lpstr>
      <vt:lpstr>Il fattore tempo</vt:lpstr>
      <vt:lpstr>Presentazione standard di PowerPoint</vt:lpstr>
      <vt:lpstr>Diffusione degli xenobiotici nell’organismo: diffusione passiva</vt:lpstr>
      <vt:lpstr>Lipofilia</vt:lpstr>
      <vt:lpstr>Rapporto idrofilia/lipofilia</vt:lpstr>
      <vt:lpstr>DISTRIBUZIONE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Capacità metaboliche in funzione della specie</vt:lpstr>
      <vt:lpstr>Presentazione standard di PowerPoint</vt:lpstr>
      <vt:lpstr>Presentazione standard di PowerPoint</vt:lpstr>
      <vt:lpstr>Presentazione standard di PowerPoint</vt:lpstr>
      <vt:lpstr>Presentazione standard di PowerPoint</vt:lpstr>
      <vt:lpstr>Il Nefrone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 di Neuroscienze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Giovanni Cecchi</dc:creator>
  <cp:lastModifiedBy>Microsoft Office User</cp:lastModifiedBy>
  <cp:revision>336</cp:revision>
  <dcterms:created xsi:type="dcterms:W3CDTF">2004-05-03T06:18:37Z</dcterms:created>
  <dcterms:modified xsi:type="dcterms:W3CDTF">2023-10-01T16:18:07Z</dcterms:modified>
</cp:coreProperties>
</file>