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317" r:id="rId3"/>
    <p:sldId id="354" r:id="rId4"/>
    <p:sldId id="309" r:id="rId5"/>
    <p:sldId id="340" r:id="rId6"/>
    <p:sldId id="345" r:id="rId7"/>
    <p:sldId id="269" r:id="rId8"/>
    <p:sldId id="332" r:id="rId9"/>
    <p:sldId id="346" r:id="rId10"/>
    <p:sldId id="347" r:id="rId11"/>
    <p:sldId id="261" r:id="rId12"/>
    <p:sldId id="316" r:id="rId13"/>
    <p:sldId id="323" r:id="rId14"/>
    <p:sldId id="338" r:id="rId15"/>
    <p:sldId id="324" r:id="rId16"/>
    <p:sldId id="325" r:id="rId17"/>
    <p:sldId id="260" r:id="rId18"/>
    <p:sldId id="342" r:id="rId19"/>
    <p:sldId id="348" r:id="rId20"/>
    <p:sldId id="349" r:id="rId21"/>
    <p:sldId id="326" r:id="rId22"/>
    <p:sldId id="350" r:id="rId23"/>
    <p:sldId id="327" r:id="rId24"/>
    <p:sldId id="336" r:id="rId25"/>
    <p:sldId id="351" r:id="rId26"/>
    <p:sldId id="335" r:id="rId27"/>
    <p:sldId id="337" r:id="rId28"/>
    <p:sldId id="339" r:id="rId29"/>
    <p:sldId id="355" r:id="rId30"/>
    <p:sldId id="328" r:id="rId31"/>
    <p:sldId id="331" r:id="rId32"/>
    <p:sldId id="314" r:id="rId33"/>
    <p:sldId id="334" r:id="rId34"/>
    <p:sldId id="333" r:id="rId35"/>
    <p:sldId id="35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4D2846-045B-488C-88F6-62873C9227AC}"/>
              </a:ext>
            </a:extLst>
          </p:cNvPr>
          <p:cNvSpPr>
            <a:spLocks noGrp="1"/>
          </p:cNvSpPr>
          <p:nvPr>
            <p:ph type="ctrTitle"/>
          </p:nvPr>
        </p:nvSpPr>
        <p:spPr/>
        <p:txBody>
          <a:bodyPr>
            <a:normAutofit/>
          </a:bodyPr>
          <a:lstStyle/>
          <a:p>
            <a:r>
              <a:rPr lang="it-IT" sz="4400" dirty="0"/>
              <a:t>Dalla Russia all’URSS alla Russia</a:t>
            </a:r>
          </a:p>
        </p:txBody>
      </p:sp>
      <p:sp>
        <p:nvSpPr>
          <p:cNvPr id="3" name="Sottotitolo 2">
            <a:extLst>
              <a:ext uri="{FF2B5EF4-FFF2-40B4-BE49-F238E27FC236}">
                <a16:creationId xmlns:a16="http://schemas.microsoft.com/office/drawing/2014/main" id="{8DCB7362-A73F-4C58-998D-88CF895066A3}"/>
              </a:ext>
            </a:extLst>
          </p:cNvPr>
          <p:cNvSpPr>
            <a:spLocks noGrp="1"/>
          </p:cNvSpPr>
          <p:nvPr>
            <p:ph type="subTitle" idx="1"/>
          </p:nvPr>
        </p:nvSpPr>
        <p:spPr/>
        <p:txBody>
          <a:bodyPr>
            <a:normAutofit lnSpcReduction="10000"/>
          </a:bodyPr>
          <a:lstStyle/>
          <a:p>
            <a:r>
              <a:rPr lang="it-IT" dirty="0"/>
              <a:t>Prof. </a:t>
            </a:r>
            <a:r>
              <a:rPr lang="it-IT" dirty="0" err="1"/>
              <a:t>P.Iuso</a:t>
            </a:r>
            <a:endParaRPr lang="it-IT" dirty="0"/>
          </a:p>
          <a:p>
            <a:r>
              <a:rPr lang="it-IT" dirty="0"/>
              <a:t>Corso di Laurea in Politiche Internazionali e della Sostenibilità</a:t>
            </a:r>
          </a:p>
          <a:p>
            <a:r>
              <a:rPr lang="it-IT" dirty="0"/>
              <a:t>Storia e geopolitica del 900</a:t>
            </a:r>
          </a:p>
        </p:txBody>
      </p:sp>
    </p:spTree>
    <p:extLst>
      <p:ext uri="{BB962C8B-B14F-4D97-AF65-F5344CB8AC3E}">
        <p14:creationId xmlns:p14="http://schemas.microsoft.com/office/powerpoint/2010/main" val="183545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0B3E00-BA5D-4E7C-A068-240F19E9920D}"/>
              </a:ext>
            </a:extLst>
          </p:cNvPr>
          <p:cNvSpPr>
            <a:spLocks noGrp="1"/>
          </p:cNvSpPr>
          <p:nvPr>
            <p:ph type="title"/>
          </p:nvPr>
        </p:nvSpPr>
        <p:spPr>
          <a:xfrm>
            <a:off x="1955800" y="365125"/>
            <a:ext cx="9398000" cy="815605"/>
          </a:xfrm>
        </p:spPr>
        <p:txBody>
          <a:bodyPr>
            <a:normAutofit/>
          </a:bodyPr>
          <a:lstStyle/>
          <a:p>
            <a:pPr algn="ctr"/>
            <a:r>
              <a:rPr lang="it-IT" sz="3200" dirty="0"/>
              <a:t>Una continuità: Russia-URSS-Russia</a:t>
            </a:r>
          </a:p>
        </p:txBody>
      </p:sp>
      <p:sp>
        <p:nvSpPr>
          <p:cNvPr id="3" name="Segnaposto contenuto 2">
            <a:extLst>
              <a:ext uri="{FF2B5EF4-FFF2-40B4-BE49-F238E27FC236}">
                <a16:creationId xmlns:a16="http://schemas.microsoft.com/office/drawing/2014/main" id="{09496D3B-6ED6-4E1A-83B0-56F1EA2EF199}"/>
              </a:ext>
            </a:extLst>
          </p:cNvPr>
          <p:cNvSpPr>
            <a:spLocks noGrp="1"/>
          </p:cNvSpPr>
          <p:nvPr>
            <p:ph idx="1"/>
          </p:nvPr>
        </p:nvSpPr>
        <p:spPr>
          <a:xfrm>
            <a:off x="2133600" y="1608667"/>
            <a:ext cx="9220200" cy="4568296"/>
          </a:xfrm>
        </p:spPr>
        <p:txBody>
          <a:bodyPr>
            <a:noAutofit/>
          </a:bodyPr>
          <a:lstStyle/>
          <a:p>
            <a:pPr algn="just">
              <a:lnSpc>
                <a:spcPct val="120000"/>
              </a:lnSpc>
            </a:pPr>
            <a:r>
              <a:rPr lang="it-IT" dirty="0"/>
              <a:t>Partendo dall’oggi e arretrando nel tempo degli Zar è possibile individuare un filo di continuità per seguire le scelte di Putin nel nuovo millennio, specie dopo la II Guerra del golfo che segna la crisi dei rapporti con l’Occidente.</a:t>
            </a:r>
          </a:p>
          <a:p>
            <a:pPr algn="just">
              <a:lnSpc>
                <a:spcPct val="120000"/>
              </a:lnSpc>
            </a:pPr>
            <a:r>
              <a:rPr lang="it-IT" dirty="0"/>
              <a:t>La continuità nei tratti imperiali e il profilo assunto dallo spazio russo sin dall’800, permettono di congiungere elementi di lungo periodo nelle linee geopolitiche e ideologiche di Mosca.</a:t>
            </a:r>
          </a:p>
          <a:p>
            <a:pPr algn="just">
              <a:lnSpc>
                <a:spcPct val="120000"/>
              </a:lnSpc>
            </a:pPr>
            <a:r>
              <a:rPr lang="it-IT" dirty="0"/>
              <a:t>Mosca non ha mai accettato (oggi come nel passato imperiale e comunista) l’allargamento a Est prima dell’Occidente e dopo l’89 della Nato in direzione della Polonia, delle Repubbliche Baltiche e, al di là della linea tracciata dalle Alpi Dinariche in direzione dell’Ucraina. </a:t>
            </a:r>
          </a:p>
          <a:p>
            <a:pPr algn="just">
              <a:lnSpc>
                <a:spcPct val="120000"/>
              </a:lnSpc>
            </a:pPr>
            <a:r>
              <a:rPr lang="it-IT" dirty="0"/>
              <a:t>Mosca ha sempre ritenuto il suo spazio estendersi su due continenti. Soft Power o Hard Power?</a:t>
            </a:r>
          </a:p>
        </p:txBody>
      </p:sp>
    </p:spTree>
    <p:extLst>
      <p:ext uri="{BB962C8B-B14F-4D97-AF65-F5344CB8AC3E}">
        <p14:creationId xmlns:p14="http://schemas.microsoft.com/office/powerpoint/2010/main" val="113812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E08173B-FA45-44DB-936C-19EBB7A77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157" y="299107"/>
            <a:ext cx="8887964" cy="5928272"/>
          </a:xfrm>
          <a:prstGeom prst="rect">
            <a:avLst/>
          </a:prstGeom>
        </p:spPr>
      </p:pic>
      <p:sp>
        <p:nvSpPr>
          <p:cNvPr id="2" name="Rettangolo 1">
            <a:extLst>
              <a:ext uri="{FF2B5EF4-FFF2-40B4-BE49-F238E27FC236}">
                <a16:creationId xmlns:a16="http://schemas.microsoft.com/office/drawing/2014/main" id="{2B172147-DD4F-4BC0-99CB-1294F4B83009}"/>
              </a:ext>
            </a:extLst>
          </p:cNvPr>
          <p:cNvSpPr/>
          <p:nvPr/>
        </p:nvSpPr>
        <p:spPr>
          <a:xfrm>
            <a:off x="2474157" y="6227379"/>
            <a:ext cx="8887964" cy="488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Fonte: Laura Canali, Limes Rivista Italiana di Geopolitica</a:t>
            </a:r>
          </a:p>
        </p:txBody>
      </p:sp>
    </p:spTree>
    <p:extLst>
      <p:ext uri="{BB962C8B-B14F-4D97-AF65-F5344CB8AC3E}">
        <p14:creationId xmlns:p14="http://schemas.microsoft.com/office/powerpoint/2010/main" val="1071860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A3F634-4CF4-439B-8158-81A6A21AF0FA}"/>
              </a:ext>
            </a:extLst>
          </p:cNvPr>
          <p:cNvSpPr>
            <a:spLocks noGrp="1"/>
          </p:cNvSpPr>
          <p:nvPr>
            <p:ph type="title"/>
          </p:nvPr>
        </p:nvSpPr>
        <p:spPr>
          <a:xfrm>
            <a:off x="2592925" y="624110"/>
            <a:ext cx="8911687" cy="662823"/>
          </a:xfrm>
        </p:spPr>
        <p:txBody>
          <a:bodyPr>
            <a:normAutofit/>
          </a:bodyPr>
          <a:lstStyle/>
          <a:p>
            <a:pPr algn="ctr"/>
            <a:r>
              <a:rPr lang="it-IT" sz="3200" dirty="0"/>
              <a:t>Integrazione e opposizione</a:t>
            </a:r>
          </a:p>
        </p:txBody>
      </p:sp>
      <p:sp>
        <p:nvSpPr>
          <p:cNvPr id="3" name="Segnaposto contenuto 2">
            <a:extLst>
              <a:ext uri="{FF2B5EF4-FFF2-40B4-BE49-F238E27FC236}">
                <a16:creationId xmlns:a16="http://schemas.microsoft.com/office/drawing/2014/main" id="{333AD401-646B-43F8-8033-A18E27BA31E4}"/>
              </a:ext>
            </a:extLst>
          </p:cNvPr>
          <p:cNvSpPr>
            <a:spLocks noGrp="1"/>
          </p:cNvSpPr>
          <p:nvPr>
            <p:ph idx="1"/>
          </p:nvPr>
        </p:nvSpPr>
        <p:spPr>
          <a:xfrm>
            <a:off x="2286000" y="1500326"/>
            <a:ext cx="8991600" cy="4873841"/>
          </a:xfrm>
        </p:spPr>
        <p:txBody>
          <a:bodyPr>
            <a:noAutofit/>
          </a:bodyPr>
          <a:lstStyle/>
          <a:p>
            <a:pPr algn="just">
              <a:lnSpc>
                <a:spcPct val="100000"/>
              </a:lnSpc>
            </a:pPr>
            <a:r>
              <a:rPr lang="it-IT" dirty="0"/>
              <a:t>Quali sono le linee geopolitiche prescelte da Mosca dopo il crollo dell’URSS? Quali le percezioni che la Russia aveva del proprio spazio geopolitico?</a:t>
            </a:r>
          </a:p>
          <a:p>
            <a:pPr algn="just">
              <a:lnSpc>
                <a:spcPct val="100000"/>
              </a:lnSpc>
            </a:pPr>
            <a:r>
              <a:rPr lang="it-IT" dirty="0"/>
              <a:t>Con gli anni ‘90 la Russia è stata lentamente reinserita nelle istituzioni economiche internazionali: 1992 FMI e Banca Mondiale;  1997 G8 (da dove viene esclusa nel 2013 con la crisi Ucraina); 2012 dopo 18 anni di negoziati entra nel WTO. </a:t>
            </a:r>
          </a:p>
          <a:p>
            <a:pPr algn="just">
              <a:lnSpc>
                <a:spcPct val="100000"/>
              </a:lnSpc>
            </a:pPr>
            <a:r>
              <a:rPr lang="it-IT" dirty="0"/>
              <a:t>Non è stato così negli ambiti della sicurezza e della cooperazione: Mosca non ha mai accettato l’allargamento a Est della Nato </a:t>
            </a:r>
          </a:p>
          <a:p>
            <a:pPr algn="just">
              <a:lnSpc>
                <a:spcPct val="100000"/>
              </a:lnSpc>
            </a:pPr>
            <a:r>
              <a:rPr lang="it-IT" dirty="0"/>
              <a:t>Questo opposizione si spiega con l’idea che gli interessi dell’impero e dell’URSS nelle regioni limitrofe siano da sempre uno spazio di naturale proiezione all’interno del quale nessuno Stato terzo ha diritto di ingerenza, tant’è che le repubbliche ex-sovietiche vengono inserite nella categoria di «estero vicino»</a:t>
            </a:r>
          </a:p>
        </p:txBody>
      </p:sp>
    </p:spTree>
    <p:extLst>
      <p:ext uri="{BB962C8B-B14F-4D97-AF65-F5344CB8AC3E}">
        <p14:creationId xmlns:p14="http://schemas.microsoft.com/office/powerpoint/2010/main" val="620097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61B92-C8CD-4BB6-A0A6-8BAB2F307733}"/>
              </a:ext>
            </a:extLst>
          </p:cNvPr>
          <p:cNvSpPr>
            <a:spLocks noGrp="1"/>
          </p:cNvSpPr>
          <p:nvPr>
            <p:ph type="title"/>
          </p:nvPr>
        </p:nvSpPr>
        <p:spPr>
          <a:xfrm>
            <a:off x="2592925" y="624110"/>
            <a:ext cx="8911687" cy="755957"/>
          </a:xfrm>
        </p:spPr>
        <p:txBody>
          <a:bodyPr>
            <a:normAutofit/>
          </a:bodyPr>
          <a:lstStyle/>
          <a:p>
            <a:pPr algn="ctr"/>
            <a:r>
              <a:rPr lang="it-IT" sz="3200" dirty="0"/>
              <a:t>Dalla CSI allo spazio eurasiatico</a:t>
            </a:r>
          </a:p>
        </p:txBody>
      </p:sp>
      <p:sp>
        <p:nvSpPr>
          <p:cNvPr id="3" name="Segnaposto contenuto 2">
            <a:extLst>
              <a:ext uri="{FF2B5EF4-FFF2-40B4-BE49-F238E27FC236}">
                <a16:creationId xmlns:a16="http://schemas.microsoft.com/office/drawing/2014/main" id="{00AD4F31-8AFA-4ECE-84D8-4BD349EA3779}"/>
              </a:ext>
            </a:extLst>
          </p:cNvPr>
          <p:cNvSpPr>
            <a:spLocks noGrp="1"/>
          </p:cNvSpPr>
          <p:nvPr>
            <p:ph idx="1"/>
          </p:nvPr>
        </p:nvSpPr>
        <p:spPr>
          <a:xfrm>
            <a:off x="2589212" y="2133600"/>
            <a:ext cx="8915400" cy="4100290"/>
          </a:xfrm>
        </p:spPr>
        <p:txBody>
          <a:bodyPr>
            <a:normAutofit lnSpcReduction="10000"/>
          </a:bodyPr>
          <a:lstStyle/>
          <a:p>
            <a:pPr algn="just">
              <a:lnSpc>
                <a:spcPct val="120000"/>
              </a:lnSpc>
            </a:pPr>
            <a:r>
              <a:rPr lang="it-IT" dirty="0"/>
              <a:t>La CSI avrebbe dovuto occupare lo spazio postsovietico, scongiurando spinte centrifughe.</a:t>
            </a:r>
          </a:p>
          <a:p>
            <a:pPr algn="just">
              <a:lnSpc>
                <a:spcPct val="120000"/>
              </a:lnSpc>
            </a:pPr>
            <a:r>
              <a:rPr lang="it-IT" dirty="0"/>
              <a:t>Le «rivoluzioni colorate» in Georgia (2003), in Ucraina (2004) e in Kirghizistan (2005), che hanno portato al governo in Georgia e Ucraina forze filo-europeiste, hanno dimostrato come la CSI fosse incapace di affermarsi come organizzazione d’integrazione regionale. </a:t>
            </a:r>
          </a:p>
          <a:p>
            <a:pPr algn="just">
              <a:lnSpc>
                <a:spcPct val="120000"/>
              </a:lnSpc>
            </a:pPr>
            <a:r>
              <a:rPr lang="it-IT" dirty="0"/>
              <a:t>La debolezza della </a:t>
            </a:r>
            <a:r>
              <a:rPr lang="it-IT" dirty="0" err="1"/>
              <a:t>Csi</a:t>
            </a:r>
            <a:r>
              <a:rPr lang="it-IT" dirty="0"/>
              <a:t> e la consapevolezza della sempre maggiore attrattività per i paesi dell’ «estero vicino» del modello euro-occidentale, hanno spinto Putin nel 2011 verso un progetto di Unione Eurasiatica teso a definire un modello regionale alternativo che nel 2015 ha condotto alla nascita di una Unione Economica Euroasiatica tra Russia, Bielorussia, Kazakistan, Kirghizistan e Armenia. </a:t>
            </a:r>
            <a:endParaRPr lang="it-IT" dirty="0">
              <a:highlight>
                <a:srgbClr val="FFFF00"/>
              </a:highlight>
            </a:endParaRPr>
          </a:p>
        </p:txBody>
      </p:sp>
    </p:spTree>
    <p:extLst>
      <p:ext uri="{BB962C8B-B14F-4D97-AF65-F5344CB8AC3E}">
        <p14:creationId xmlns:p14="http://schemas.microsoft.com/office/powerpoint/2010/main" val="775211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61B92-C8CD-4BB6-A0A6-8BAB2F307733}"/>
              </a:ext>
            </a:extLst>
          </p:cNvPr>
          <p:cNvSpPr>
            <a:spLocks noGrp="1"/>
          </p:cNvSpPr>
          <p:nvPr>
            <p:ph type="title"/>
          </p:nvPr>
        </p:nvSpPr>
        <p:spPr>
          <a:xfrm>
            <a:off x="2592925" y="624110"/>
            <a:ext cx="8911687" cy="620490"/>
          </a:xfrm>
        </p:spPr>
        <p:txBody>
          <a:bodyPr>
            <a:normAutofit/>
          </a:bodyPr>
          <a:lstStyle/>
          <a:p>
            <a:pPr algn="ctr"/>
            <a:r>
              <a:rPr lang="it-IT" sz="3200" dirty="0"/>
              <a:t>Dalla CSI allo spazio eurasiatico</a:t>
            </a:r>
          </a:p>
        </p:txBody>
      </p:sp>
      <p:sp>
        <p:nvSpPr>
          <p:cNvPr id="3" name="Segnaposto contenuto 2">
            <a:extLst>
              <a:ext uri="{FF2B5EF4-FFF2-40B4-BE49-F238E27FC236}">
                <a16:creationId xmlns:a16="http://schemas.microsoft.com/office/drawing/2014/main" id="{00AD4F31-8AFA-4ECE-84D8-4BD349EA3779}"/>
              </a:ext>
            </a:extLst>
          </p:cNvPr>
          <p:cNvSpPr>
            <a:spLocks noGrp="1"/>
          </p:cNvSpPr>
          <p:nvPr>
            <p:ph idx="1"/>
          </p:nvPr>
        </p:nvSpPr>
        <p:spPr>
          <a:xfrm>
            <a:off x="1828800" y="1540933"/>
            <a:ext cx="9675812" cy="4692957"/>
          </a:xfrm>
        </p:spPr>
        <p:txBody>
          <a:bodyPr>
            <a:normAutofit lnSpcReduction="10000"/>
          </a:bodyPr>
          <a:lstStyle/>
          <a:p>
            <a:pPr algn="just">
              <a:lnSpc>
                <a:spcPct val="110000"/>
              </a:lnSpc>
            </a:pPr>
            <a:r>
              <a:rPr lang="it-IT" dirty="0"/>
              <a:t>Putin sin dal 2000 aveva posizionato la Russia nella sua dimensione eurasiatica nel corso di un intervento pronunciato alla vigilia di un vertice dell’Asian-Pacific </a:t>
            </a:r>
            <a:r>
              <a:rPr lang="it-IT" dirty="0" err="1"/>
              <a:t>Economic</a:t>
            </a:r>
            <a:r>
              <a:rPr lang="it-IT" dirty="0"/>
              <a:t> Cooperation (</a:t>
            </a:r>
            <a:r>
              <a:rPr lang="it-IT" dirty="0" err="1"/>
              <a:t>Apec</a:t>
            </a:r>
            <a:r>
              <a:rPr lang="it-IT" dirty="0"/>
              <a:t>), in cui constatava il collocamento prevalentemente asiatico del paese indicando una serie di potenzialità economiche da sfruttare: vantaggi offerti dalle rotte aeree russe per i collegamenti tra Asia, Europa e Nordamerica;  costruzione di «ponti energetici» tra la Russia, il Giappone e la Cina; cooperazione tecnologica con i paesi asiatici. </a:t>
            </a:r>
          </a:p>
          <a:p>
            <a:pPr algn="just">
              <a:lnSpc>
                <a:spcPct val="110000"/>
              </a:lnSpc>
            </a:pPr>
            <a:r>
              <a:rPr lang="it-IT" dirty="0"/>
              <a:t>Una Russia in grado di sfruttare la sua collocazione geografica per divenire un centro di interazione economica e stabilità politica tra Asia, Europa e America. </a:t>
            </a:r>
          </a:p>
          <a:p>
            <a:pPr algn="just">
              <a:lnSpc>
                <a:spcPct val="110000"/>
              </a:lnSpc>
            </a:pPr>
            <a:r>
              <a:rPr lang="it-IT" dirty="0"/>
              <a:t>Emersero, tuttavia, molte perplessità rispetto alle assonanze con la ricerca di nuova centralità globale per Mosca.</a:t>
            </a:r>
          </a:p>
          <a:p>
            <a:pPr algn="just">
              <a:lnSpc>
                <a:spcPct val="110000"/>
              </a:lnSpc>
            </a:pPr>
            <a:r>
              <a:rPr lang="it-IT" dirty="0"/>
              <a:t>La questione divenne più chiara con la crisi ucraina (novembre 2013), con l’annessione della Crimea (marzo 2014) e il supporto di Mosca alle forze separatiste nelle regioni sud-orientali del paese.</a:t>
            </a:r>
          </a:p>
          <a:p>
            <a:pPr algn="just"/>
            <a:endParaRPr lang="it-IT" sz="2000" dirty="0"/>
          </a:p>
        </p:txBody>
      </p:sp>
    </p:spTree>
    <p:extLst>
      <p:ext uri="{BB962C8B-B14F-4D97-AF65-F5344CB8AC3E}">
        <p14:creationId xmlns:p14="http://schemas.microsoft.com/office/powerpoint/2010/main" val="85926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D3532-FA0C-46A5-B7C6-E5496DD33031}"/>
              </a:ext>
            </a:extLst>
          </p:cNvPr>
          <p:cNvSpPr>
            <a:spLocks noGrp="1"/>
          </p:cNvSpPr>
          <p:nvPr>
            <p:ph type="title"/>
          </p:nvPr>
        </p:nvSpPr>
        <p:spPr>
          <a:xfrm>
            <a:off x="2592925" y="624110"/>
            <a:ext cx="8911687" cy="628957"/>
          </a:xfrm>
        </p:spPr>
        <p:txBody>
          <a:bodyPr>
            <a:normAutofit/>
          </a:bodyPr>
          <a:lstStyle/>
          <a:p>
            <a:pPr algn="ctr"/>
            <a:r>
              <a:rPr lang="it-IT" sz="3200" dirty="0"/>
              <a:t>Dalla CSI allo spazio eurasiatico</a:t>
            </a:r>
          </a:p>
        </p:txBody>
      </p:sp>
      <p:sp>
        <p:nvSpPr>
          <p:cNvPr id="3" name="Segnaposto contenuto 2">
            <a:extLst>
              <a:ext uri="{FF2B5EF4-FFF2-40B4-BE49-F238E27FC236}">
                <a16:creationId xmlns:a16="http://schemas.microsoft.com/office/drawing/2014/main" id="{67622FCF-73B3-4485-AED8-8B2AB1B9224B}"/>
              </a:ext>
            </a:extLst>
          </p:cNvPr>
          <p:cNvSpPr>
            <a:spLocks noGrp="1"/>
          </p:cNvSpPr>
          <p:nvPr>
            <p:ph idx="1"/>
          </p:nvPr>
        </p:nvSpPr>
        <p:spPr>
          <a:xfrm>
            <a:off x="1998132" y="1456267"/>
            <a:ext cx="9355667" cy="4663746"/>
          </a:xfrm>
        </p:spPr>
        <p:txBody>
          <a:bodyPr>
            <a:normAutofit fontScale="85000" lnSpcReduction="20000"/>
          </a:bodyPr>
          <a:lstStyle/>
          <a:p>
            <a:pPr algn="just">
              <a:lnSpc>
                <a:spcPct val="110000"/>
              </a:lnSpc>
            </a:pPr>
            <a:r>
              <a:rPr lang="it-IT" sz="2000" dirty="0"/>
              <a:t>Questi avvenimenti sono all’origine del deterioramento delle relazioni con la Russia dalla fine della Guerra fredda: centralità dell’Ucraina nelle strategie NATO e in quelle di Mosca. </a:t>
            </a:r>
          </a:p>
          <a:p>
            <a:pPr algn="just">
              <a:lnSpc>
                <a:spcPct val="110000"/>
              </a:lnSpc>
            </a:pPr>
            <a:r>
              <a:rPr lang="it-IT" sz="2000" dirty="0"/>
              <a:t>Dopo la dissoluzione dell’Urss, le tensioni con l’UE e USA erano emerse in più occasioni (allargamento NATO, intervento in Kosovo e Serbia, conflitto russo-georgiano del 2008), ma la cooperazione tra Mosca e l’Occidente, in particolare nella lotta al terrorismo internazionale e nei negoziati per il disarmo nucleare, aveva limitato le ripercussioni di crisi regionali (2009 - Obama - i due paesi hanno puntato al raggiungimento di un accordo sulla riduzione delle armi nucleari firmato nel 2010 con il trattato New Start).</a:t>
            </a:r>
          </a:p>
          <a:p>
            <a:pPr algn="just">
              <a:lnSpc>
                <a:spcPct val="110000"/>
              </a:lnSpc>
            </a:pPr>
            <a:r>
              <a:rPr lang="it-IT" sz="2000" dirty="0"/>
              <a:t>Tuttavia la crisi di Crimea (2014) ha minato l’immagine della Russia come partner affidabile spingendo Mosca a rivolgersi in modo crescente alla cooperazione con la Cina. </a:t>
            </a:r>
          </a:p>
          <a:p>
            <a:pPr algn="just">
              <a:lnSpc>
                <a:spcPct val="110000"/>
              </a:lnSpc>
            </a:pPr>
            <a:r>
              <a:rPr lang="it-IT" sz="2000" dirty="0"/>
              <a:t>La Cina è storicamente guardata da Mosca con parziale diffidenza, come un partner economico importante ma anche come una minaccia alla tradizionale influenza russa sull’Asia Centrale per una riaffermazione dello </a:t>
            </a:r>
            <a:r>
              <a:rPr lang="it-IT" sz="2000" i="1" dirty="0"/>
              <a:t>status </a:t>
            </a:r>
            <a:r>
              <a:rPr lang="it-IT" sz="2000" dirty="0"/>
              <a:t>di grande potenza.</a:t>
            </a:r>
            <a:endParaRPr lang="it-IT" sz="2200" dirty="0"/>
          </a:p>
          <a:p>
            <a:pPr algn="just"/>
            <a:endParaRPr lang="it-IT" dirty="0"/>
          </a:p>
          <a:p>
            <a:pPr algn="just"/>
            <a:endParaRPr lang="it-IT" dirty="0"/>
          </a:p>
        </p:txBody>
      </p:sp>
    </p:spTree>
    <p:extLst>
      <p:ext uri="{BB962C8B-B14F-4D97-AF65-F5344CB8AC3E}">
        <p14:creationId xmlns:p14="http://schemas.microsoft.com/office/powerpoint/2010/main" val="322170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4051B-DC20-4466-ADE1-11BEB4538D88}"/>
              </a:ext>
            </a:extLst>
          </p:cNvPr>
          <p:cNvSpPr>
            <a:spLocks noGrp="1"/>
          </p:cNvSpPr>
          <p:nvPr>
            <p:ph type="title"/>
          </p:nvPr>
        </p:nvSpPr>
        <p:spPr>
          <a:xfrm>
            <a:off x="2592925" y="624110"/>
            <a:ext cx="8911687" cy="645890"/>
          </a:xfrm>
        </p:spPr>
        <p:txBody>
          <a:bodyPr>
            <a:normAutofit/>
          </a:bodyPr>
          <a:lstStyle/>
          <a:p>
            <a:pPr algn="ctr"/>
            <a:r>
              <a:rPr lang="it-IT" sz="3200" dirty="0">
                <a:solidFill>
                  <a:prstClr val="black">
                    <a:lumMod val="85000"/>
                    <a:lumOff val="15000"/>
                  </a:prstClr>
                </a:solidFill>
              </a:rPr>
              <a:t>Dalla CSI allo spazio eurasiatico</a:t>
            </a:r>
            <a:endParaRPr lang="it-IT" sz="3200" dirty="0"/>
          </a:p>
        </p:txBody>
      </p:sp>
      <p:sp>
        <p:nvSpPr>
          <p:cNvPr id="3" name="Segnaposto contenuto 2">
            <a:extLst>
              <a:ext uri="{FF2B5EF4-FFF2-40B4-BE49-F238E27FC236}">
                <a16:creationId xmlns:a16="http://schemas.microsoft.com/office/drawing/2014/main" id="{30E55212-0F26-4879-989B-D5C6E68EA738}"/>
              </a:ext>
            </a:extLst>
          </p:cNvPr>
          <p:cNvSpPr>
            <a:spLocks noGrp="1"/>
          </p:cNvSpPr>
          <p:nvPr>
            <p:ph idx="1"/>
          </p:nvPr>
        </p:nvSpPr>
        <p:spPr>
          <a:xfrm>
            <a:off x="1794932" y="1473693"/>
            <a:ext cx="9558867" cy="4703270"/>
          </a:xfrm>
        </p:spPr>
        <p:txBody>
          <a:bodyPr>
            <a:noAutofit/>
          </a:bodyPr>
          <a:lstStyle/>
          <a:p>
            <a:pPr algn="just">
              <a:lnSpc>
                <a:spcPct val="100000"/>
              </a:lnSpc>
            </a:pPr>
            <a:r>
              <a:rPr lang="it-IT" dirty="0"/>
              <a:t>Per chiarire gli assi geopolitici torniamo alla ricomposizione dello spazio imperiale:</a:t>
            </a:r>
          </a:p>
          <a:p>
            <a:pPr lvl="1" algn="just">
              <a:lnSpc>
                <a:spcPct val="100000"/>
              </a:lnSpc>
            </a:pPr>
            <a:r>
              <a:rPr lang="it-IT" sz="1800" dirty="0"/>
              <a:t>2002  CSTO</a:t>
            </a:r>
            <a:r>
              <a:rPr lang="it-IT" sz="1800" b="1" dirty="0"/>
              <a:t> - </a:t>
            </a:r>
            <a:r>
              <a:rPr lang="it-IT" sz="1800" dirty="0" err="1"/>
              <a:t>Collective</a:t>
            </a:r>
            <a:r>
              <a:rPr lang="it-IT" sz="1800" dirty="0"/>
              <a:t> Security Treaty Organization - con Armenia, Bielorussia, Kazakistan, Kirghizistan, Tagikistan e Russia</a:t>
            </a:r>
          </a:p>
          <a:p>
            <a:pPr lvl="1" algn="just">
              <a:lnSpc>
                <a:spcPct val="100000"/>
              </a:lnSpc>
            </a:pPr>
            <a:r>
              <a:rPr lang="it-IT" sz="1800" dirty="0"/>
              <a:t>2011 Unione Doganale con Bielorussa e Kazakistan</a:t>
            </a:r>
          </a:p>
          <a:p>
            <a:pPr lvl="1" algn="just">
              <a:lnSpc>
                <a:spcPct val="100000"/>
              </a:lnSpc>
            </a:pPr>
            <a:r>
              <a:rPr lang="it-IT" sz="1800" dirty="0"/>
              <a:t>2015 Unione Eurasiatica con Bielorussia, Kazakistan, </a:t>
            </a:r>
            <a:r>
              <a:rPr lang="it-IT" sz="1800" dirty="0" err="1"/>
              <a:t>Kirghzistan</a:t>
            </a:r>
            <a:r>
              <a:rPr lang="it-IT" sz="1800" dirty="0"/>
              <a:t> e Armenia. </a:t>
            </a:r>
          </a:p>
          <a:p>
            <a:pPr algn="just">
              <a:lnSpc>
                <a:spcPct val="100000"/>
              </a:lnSpc>
            </a:pPr>
            <a:r>
              <a:rPr lang="it-IT" dirty="0"/>
              <a:t>Questa progressione sembra sottendere all’obiettivo di un’integrazione economica e politica dello spazio euroasiatico in direzione meridionale (linea tradizionale) ed è stato considerato un vero e proprio tentativo «neo-imperiale». </a:t>
            </a:r>
          </a:p>
          <a:p>
            <a:pPr algn="just"/>
            <a:r>
              <a:rPr lang="it-IT" dirty="0"/>
              <a:t>Tutto ciò non è una novità del XXI secolo e nemmeno del tutto rientrante nella fase sovietica; ricade piuttosto nella tradizione geopolitica imperiale della Russia</a:t>
            </a:r>
          </a:p>
          <a:p>
            <a:pPr algn="just"/>
            <a:r>
              <a:rPr lang="it-IT" dirty="0"/>
              <a:t>Molti degli scenari recenti, infatti, ci conducono (come sottofondo inspiratorio) ad un movimento intellettuale e filosofico: </a:t>
            </a:r>
            <a:r>
              <a:rPr lang="it-IT" dirty="0" err="1"/>
              <a:t>eurasismo</a:t>
            </a:r>
            <a:endParaRPr lang="it-IT" dirty="0"/>
          </a:p>
          <a:p>
            <a:pPr algn="just"/>
            <a:endParaRPr lang="it-IT" dirty="0"/>
          </a:p>
        </p:txBody>
      </p:sp>
    </p:spTree>
    <p:extLst>
      <p:ext uri="{BB962C8B-B14F-4D97-AF65-F5344CB8AC3E}">
        <p14:creationId xmlns:p14="http://schemas.microsoft.com/office/powerpoint/2010/main" val="2422884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arta di Laura Canali - 2021">
            <a:extLst>
              <a:ext uri="{FF2B5EF4-FFF2-40B4-BE49-F238E27FC236}">
                <a16:creationId xmlns:a16="http://schemas.microsoft.com/office/drawing/2014/main" id="{CAE81678-2F33-4436-A719-63AAC69D869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84499" y="477795"/>
            <a:ext cx="9865535" cy="5501715"/>
          </a:xfrm>
          <a:prstGeom prst="rect">
            <a:avLst/>
          </a:prstGeom>
          <a:noFill/>
          <a:ln>
            <a:noFill/>
          </a:ln>
        </p:spPr>
      </p:pic>
      <p:sp>
        <p:nvSpPr>
          <p:cNvPr id="4" name="Rettangolo 3">
            <a:extLst>
              <a:ext uri="{FF2B5EF4-FFF2-40B4-BE49-F238E27FC236}">
                <a16:creationId xmlns:a16="http://schemas.microsoft.com/office/drawing/2014/main" id="{9DD3D874-3971-411A-9F37-84A964538F9B}"/>
              </a:ext>
            </a:extLst>
          </p:cNvPr>
          <p:cNvSpPr/>
          <p:nvPr/>
        </p:nvSpPr>
        <p:spPr>
          <a:xfrm>
            <a:off x="1984499" y="5958198"/>
            <a:ext cx="9865535" cy="362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Fonte: Laura Canali – Limes Rivista italiana di geopolitica</a:t>
            </a:r>
          </a:p>
        </p:txBody>
      </p:sp>
    </p:spTree>
    <p:extLst>
      <p:ext uri="{BB962C8B-B14F-4D97-AF65-F5344CB8AC3E}">
        <p14:creationId xmlns:p14="http://schemas.microsoft.com/office/powerpoint/2010/main" val="2200530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646F30-1581-4022-BDCF-56A9CE652C09}"/>
              </a:ext>
            </a:extLst>
          </p:cNvPr>
          <p:cNvSpPr>
            <a:spLocks noGrp="1"/>
          </p:cNvSpPr>
          <p:nvPr>
            <p:ph type="title"/>
          </p:nvPr>
        </p:nvSpPr>
        <p:spPr>
          <a:xfrm>
            <a:off x="2592925" y="624110"/>
            <a:ext cx="8911687" cy="645890"/>
          </a:xfrm>
        </p:spPr>
        <p:txBody>
          <a:bodyPr>
            <a:normAutofit/>
          </a:bodyPr>
          <a:lstStyle/>
          <a:p>
            <a:pPr algn="ctr"/>
            <a:r>
              <a:rPr lang="it-IT" sz="3200" dirty="0">
                <a:solidFill>
                  <a:prstClr val="black">
                    <a:lumMod val="85000"/>
                    <a:lumOff val="15000"/>
                  </a:prstClr>
                </a:solidFill>
              </a:rPr>
              <a:t>Dalla CSI allo spazio eurasiatico</a:t>
            </a:r>
            <a:endParaRPr lang="it-IT" sz="3200" dirty="0"/>
          </a:p>
        </p:txBody>
      </p:sp>
      <p:sp>
        <p:nvSpPr>
          <p:cNvPr id="3" name="Segnaposto contenuto 2">
            <a:extLst>
              <a:ext uri="{FF2B5EF4-FFF2-40B4-BE49-F238E27FC236}">
                <a16:creationId xmlns:a16="http://schemas.microsoft.com/office/drawing/2014/main" id="{F0C99B81-8B83-4676-867C-B74AF481544A}"/>
              </a:ext>
            </a:extLst>
          </p:cNvPr>
          <p:cNvSpPr>
            <a:spLocks noGrp="1"/>
          </p:cNvSpPr>
          <p:nvPr>
            <p:ph idx="1"/>
          </p:nvPr>
        </p:nvSpPr>
        <p:spPr>
          <a:xfrm>
            <a:off x="2362200" y="1378226"/>
            <a:ext cx="8991599" cy="4548441"/>
          </a:xfrm>
        </p:spPr>
        <p:txBody>
          <a:bodyPr>
            <a:normAutofit lnSpcReduction="10000"/>
          </a:bodyPr>
          <a:lstStyle/>
          <a:p>
            <a:pPr algn="just"/>
            <a:r>
              <a:rPr lang="it-IT" sz="1900" dirty="0"/>
              <a:t>Un piccolo passo indietro: durante e dopo il Congresso di Vienna del 1815, lo Zar Alessandro I si pose nella prospettiva di un allargamento ad ovest verso l’Europa, ponendo l’intera massa euroasiatica sotto l’egida di Mosca.</a:t>
            </a:r>
          </a:p>
          <a:p>
            <a:pPr algn="just"/>
            <a:r>
              <a:rPr lang="it-IT" sz="1900" dirty="0"/>
              <a:t>Alessandro I si pone al tavolo delle grandi potenze occidentali</a:t>
            </a:r>
          </a:p>
          <a:p>
            <a:pPr algn="just"/>
            <a:r>
              <a:rPr lang="it-IT" sz="1900" dirty="0"/>
              <a:t>Cosa sottendeva questa prospettiva nel lungo periodo:</a:t>
            </a:r>
          </a:p>
          <a:p>
            <a:pPr lvl="1" algn="just"/>
            <a:r>
              <a:rPr lang="it-IT" sz="1700" dirty="0"/>
              <a:t>Raggiungere lo status di potenza continentale e marittima (in opposizione di Gran Bretagna)</a:t>
            </a:r>
          </a:p>
          <a:p>
            <a:pPr lvl="1" algn="just"/>
            <a:r>
              <a:rPr lang="it-IT" sz="1700" dirty="0"/>
              <a:t>Due «idee forza»: autocrazia e cristianesimo ortodosso in contrasto con razionalismo e occidentale e imborghesimento</a:t>
            </a:r>
          </a:p>
          <a:p>
            <a:pPr lvl="1" algn="just"/>
            <a:r>
              <a:rPr lang="it-IT" sz="1700" dirty="0"/>
              <a:t>La civiltà russa è differente da quella europea   </a:t>
            </a:r>
          </a:p>
          <a:p>
            <a:pPr lvl="1" algn="just"/>
            <a:r>
              <a:rPr lang="it-IT" sz="1700" dirty="0"/>
              <a:t>Omogeneizzazione culturale dell’enorme impero che doveva sfociare in una integrazione politica intesa come precondizione necessaria per resistere all’Occidente ed espandersi</a:t>
            </a:r>
          </a:p>
          <a:p>
            <a:pPr marL="457200" lvl="1" indent="0" algn="just">
              <a:buNone/>
            </a:pPr>
            <a:endParaRPr lang="it-IT" sz="1800" dirty="0"/>
          </a:p>
        </p:txBody>
      </p:sp>
    </p:spTree>
    <p:extLst>
      <p:ext uri="{BB962C8B-B14F-4D97-AF65-F5344CB8AC3E}">
        <p14:creationId xmlns:p14="http://schemas.microsoft.com/office/powerpoint/2010/main" val="2058540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4DC583-24BE-4797-8469-EC9E5A4BE48F}"/>
              </a:ext>
            </a:extLst>
          </p:cNvPr>
          <p:cNvSpPr>
            <a:spLocks noGrp="1"/>
          </p:cNvSpPr>
          <p:nvPr>
            <p:ph type="title"/>
          </p:nvPr>
        </p:nvSpPr>
        <p:spPr>
          <a:xfrm>
            <a:off x="2592925" y="624110"/>
            <a:ext cx="8911687" cy="620490"/>
          </a:xfrm>
        </p:spPr>
        <p:txBody>
          <a:bodyPr>
            <a:normAutofit/>
          </a:bodyPr>
          <a:lstStyle/>
          <a:p>
            <a:pPr algn="ctr"/>
            <a:r>
              <a:rPr lang="it-IT" sz="3200" dirty="0">
                <a:solidFill>
                  <a:prstClr val="black">
                    <a:lumMod val="85000"/>
                    <a:lumOff val="15000"/>
                  </a:prstClr>
                </a:solidFill>
              </a:rPr>
              <a:t>la Russia e il neo-</a:t>
            </a:r>
            <a:r>
              <a:rPr lang="it-IT" sz="3200" dirty="0" err="1">
                <a:solidFill>
                  <a:prstClr val="black">
                    <a:lumMod val="85000"/>
                    <a:lumOff val="15000"/>
                  </a:prstClr>
                </a:solidFill>
              </a:rPr>
              <a:t>eurasismo</a:t>
            </a:r>
            <a:endParaRPr lang="it-IT" sz="3600" dirty="0"/>
          </a:p>
        </p:txBody>
      </p:sp>
      <p:sp>
        <p:nvSpPr>
          <p:cNvPr id="3" name="Segnaposto contenuto 2">
            <a:extLst>
              <a:ext uri="{FF2B5EF4-FFF2-40B4-BE49-F238E27FC236}">
                <a16:creationId xmlns:a16="http://schemas.microsoft.com/office/drawing/2014/main" id="{0A7EA7D5-8C31-4279-869C-9837EE92810B}"/>
              </a:ext>
            </a:extLst>
          </p:cNvPr>
          <p:cNvSpPr>
            <a:spLocks noGrp="1"/>
          </p:cNvSpPr>
          <p:nvPr>
            <p:ph idx="1"/>
          </p:nvPr>
        </p:nvSpPr>
        <p:spPr>
          <a:xfrm>
            <a:off x="2506133" y="1600200"/>
            <a:ext cx="8998479" cy="4633690"/>
          </a:xfrm>
        </p:spPr>
        <p:txBody>
          <a:bodyPr>
            <a:normAutofit fontScale="70000" lnSpcReduction="20000"/>
          </a:bodyPr>
          <a:lstStyle/>
          <a:p>
            <a:pPr lvl="0" algn="just">
              <a:lnSpc>
                <a:spcPct val="120000"/>
              </a:lnSpc>
              <a:buClr>
                <a:srgbClr val="A53010"/>
              </a:buClr>
            </a:pPr>
            <a:r>
              <a:rPr lang="it-IT" sz="2400" dirty="0">
                <a:solidFill>
                  <a:prstClr val="black">
                    <a:lumMod val="75000"/>
                    <a:lumOff val="25000"/>
                  </a:prstClr>
                </a:solidFill>
              </a:rPr>
              <a:t>La prospettiva indicata da Putin non è quindi del tutto nuova, ma si iscrive nella tradizione politica russa. </a:t>
            </a:r>
          </a:p>
          <a:p>
            <a:pPr lvl="0" algn="just">
              <a:lnSpc>
                <a:spcPct val="120000"/>
              </a:lnSpc>
              <a:buClr>
                <a:srgbClr val="A53010"/>
              </a:buClr>
            </a:pPr>
            <a:r>
              <a:rPr lang="it-IT" sz="2400" dirty="0">
                <a:solidFill>
                  <a:prstClr val="black">
                    <a:lumMod val="75000"/>
                    <a:lumOff val="25000"/>
                  </a:prstClr>
                </a:solidFill>
              </a:rPr>
              <a:t>L’</a:t>
            </a:r>
            <a:r>
              <a:rPr lang="it-IT" sz="2400" dirty="0" err="1">
                <a:solidFill>
                  <a:prstClr val="black">
                    <a:lumMod val="75000"/>
                    <a:lumOff val="25000"/>
                  </a:prstClr>
                </a:solidFill>
              </a:rPr>
              <a:t>eurasismo</a:t>
            </a:r>
            <a:r>
              <a:rPr lang="it-IT" sz="2400" b="1" dirty="0">
                <a:solidFill>
                  <a:prstClr val="black">
                    <a:lumMod val="75000"/>
                    <a:lumOff val="25000"/>
                  </a:prstClr>
                </a:solidFill>
              </a:rPr>
              <a:t>: </a:t>
            </a:r>
            <a:r>
              <a:rPr lang="it-IT" sz="2400" dirty="0">
                <a:solidFill>
                  <a:prstClr val="black">
                    <a:lumMod val="75000"/>
                    <a:lumOff val="25000"/>
                  </a:prstClr>
                </a:solidFill>
              </a:rPr>
              <a:t>espressione radicale della tradizionale aspirazione a individuare una via di sviluppo differente da quella europea e occidentale.</a:t>
            </a:r>
          </a:p>
          <a:p>
            <a:pPr algn="just">
              <a:lnSpc>
                <a:spcPct val="120000"/>
              </a:lnSpc>
            </a:pPr>
            <a:r>
              <a:rPr lang="it-IT" sz="2400" dirty="0"/>
              <a:t>Nato negli anni '20 in opposizione all'URSS, il movimento giunse a sostenere in parte la rivoluzione bolscevica, ma non i suoi obiettivi dichiarati di istituire il comunismo, vedendo piuttosto l'Unione Sovietica come un trampolino di lancio sulla strada per creare una nuova identità nazionale che riflettesse il carattere unico della posizione geopolitica della Russia.</a:t>
            </a:r>
          </a:p>
          <a:p>
            <a:pPr algn="just">
              <a:lnSpc>
                <a:spcPct val="120000"/>
              </a:lnSpc>
            </a:pPr>
            <a:r>
              <a:rPr lang="it-IT" sz="2400" dirty="0"/>
              <a:t>In questa proiezione gli interessi già dell’Impero zarista e dell’URSS nelle regioni limitrofe quasi coincidevano perché considerati dagli Eurasisti e poi anche da Mosca uno spazio di naturale proiezione all’interno del quale nessuno Stato terzo ha diritto di ingerenza. </a:t>
            </a:r>
          </a:p>
          <a:p>
            <a:pPr lvl="0" algn="just">
              <a:buClr>
                <a:srgbClr val="A53010"/>
              </a:buClr>
            </a:pPr>
            <a:endParaRPr lang="it-IT" dirty="0">
              <a:solidFill>
                <a:prstClr val="black">
                  <a:lumMod val="75000"/>
                  <a:lumOff val="25000"/>
                </a:prstClr>
              </a:solidFill>
            </a:endParaRPr>
          </a:p>
        </p:txBody>
      </p:sp>
    </p:spTree>
    <p:extLst>
      <p:ext uri="{BB962C8B-B14F-4D97-AF65-F5344CB8AC3E}">
        <p14:creationId xmlns:p14="http://schemas.microsoft.com/office/powerpoint/2010/main" val="642905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0A69F1-0747-4FCC-ACF6-EDA450740DCB}"/>
              </a:ext>
            </a:extLst>
          </p:cNvPr>
          <p:cNvSpPr>
            <a:spLocks noGrp="1"/>
          </p:cNvSpPr>
          <p:nvPr>
            <p:ph type="title"/>
          </p:nvPr>
        </p:nvSpPr>
        <p:spPr/>
        <p:txBody>
          <a:bodyPr>
            <a:normAutofit/>
          </a:bodyPr>
          <a:lstStyle/>
          <a:p>
            <a:pPr algn="ctr"/>
            <a:r>
              <a:rPr lang="it-IT" sz="3200" dirty="0"/>
              <a:t>Tra impero, guerra fredda e nuovo millennio</a:t>
            </a:r>
          </a:p>
        </p:txBody>
      </p:sp>
      <p:sp>
        <p:nvSpPr>
          <p:cNvPr id="3" name="Segnaposto contenuto 2">
            <a:extLst>
              <a:ext uri="{FF2B5EF4-FFF2-40B4-BE49-F238E27FC236}">
                <a16:creationId xmlns:a16="http://schemas.microsoft.com/office/drawing/2014/main" id="{1D8ED733-0410-43E8-9CFC-DB6038EAD12B}"/>
              </a:ext>
            </a:extLst>
          </p:cNvPr>
          <p:cNvSpPr>
            <a:spLocks noGrp="1"/>
          </p:cNvSpPr>
          <p:nvPr>
            <p:ph idx="1"/>
          </p:nvPr>
        </p:nvSpPr>
        <p:spPr>
          <a:xfrm>
            <a:off x="2589212" y="2133599"/>
            <a:ext cx="8915400" cy="4030133"/>
          </a:xfrm>
        </p:spPr>
        <p:txBody>
          <a:bodyPr>
            <a:normAutofit fontScale="77500" lnSpcReduction="20000"/>
          </a:bodyPr>
          <a:lstStyle/>
          <a:p>
            <a:pPr algn="just">
              <a:lnSpc>
                <a:spcPct val="120000"/>
              </a:lnSpc>
            </a:pPr>
            <a:r>
              <a:rPr lang="it-IT" sz="2200" dirty="0"/>
              <a:t>Le dinamiche post guerra fredda rispetto alla Russia non sono comprensibili senza un  inquadramento della massa euroasiatica: un gigantesco spazio geopolitico, geoeconomico, geostrategico.</a:t>
            </a:r>
          </a:p>
          <a:p>
            <a:pPr algn="just">
              <a:lnSpc>
                <a:spcPct val="120000"/>
              </a:lnSpc>
            </a:pPr>
            <a:r>
              <a:rPr lang="it-IT" sz="2200" dirty="0"/>
              <a:t>Una massa bi-continentale occupata in gran parte prima dall’impero russo e poi dall’Unione Sovietica.</a:t>
            </a:r>
          </a:p>
          <a:p>
            <a:pPr algn="just">
              <a:lnSpc>
                <a:spcPct val="120000"/>
              </a:lnSpc>
            </a:pPr>
            <a:r>
              <a:rPr lang="it-IT" sz="2200" dirty="0"/>
              <a:t>Per inquadrare il peso ed il ruolo (svolto e potenziale) della massa euroasiatica che si è mossa con la fine dell’URSS dobbiamo partire dalle rappresentazioni che ci hanno offerto. </a:t>
            </a:r>
            <a:r>
              <a:rPr lang="it-IT" sz="2200" dirty="0" err="1"/>
              <a:t>Mackinder</a:t>
            </a:r>
            <a:r>
              <a:rPr lang="it-IT" sz="2200" dirty="0"/>
              <a:t> e </a:t>
            </a:r>
            <a:r>
              <a:rPr lang="it-IT" sz="2200" dirty="0" err="1"/>
              <a:t>Spykman</a:t>
            </a:r>
            <a:r>
              <a:rPr lang="it-IT" sz="2200" dirty="0"/>
              <a:t>.</a:t>
            </a:r>
          </a:p>
          <a:p>
            <a:pPr algn="just">
              <a:lnSpc>
                <a:spcPct val="120000"/>
              </a:lnSpc>
            </a:pPr>
            <a:r>
              <a:rPr lang="it-IT" sz="2200" dirty="0"/>
              <a:t>Come abbiamo visto  entrambi guardano alla massa continentale attraverso i concetti di </a:t>
            </a:r>
            <a:r>
              <a:rPr lang="it-IT" sz="2200" dirty="0" err="1"/>
              <a:t>Heartland</a:t>
            </a:r>
            <a:r>
              <a:rPr lang="it-IT" sz="2200" dirty="0"/>
              <a:t> e </a:t>
            </a:r>
            <a:r>
              <a:rPr lang="it-IT" sz="2200" dirty="0" err="1"/>
              <a:t>Rimland</a:t>
            </a:r>
            <a:r>
              <a:rPr lang="it-IT" sz="2200" dirty="0"/>
              <a:t>, utili a rappresentare come lo spazio euroasiatico sia al centro degli equilibri e del confronto globale: una centralità valida nel mondo del XX secolo ma anche in quello unipolare e multipolare.</a:t>
            </a:r>
          </a:p>
          <a:p>
            <a:endParaRPr lang="it-IT" dirty="0"/>
          </a:p>
        </p:txBody>
      </p:sp>
    </p:spTree>
    <p:extLst>
      <p:ext uri="{BB962C8B-B14F-4D97-AF65-F5344CB8AC3E}">
        <p14:creationId xmlns:p14="http://schemas.microsoft.com/office/powerpoint/2010/main" val="193480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C2C30A-49D6-4246-B65B-5FDA92576D88}"/>
              </a:ext>
            </a:extLst>
          </p:cNvPr>
          <p:cNvSpPr>
            <a:spLocks noGrp="1"/>
          </p:cNvSpPr>
          <p:nvPr>
            <p:ph type="title"/>
          </p:nvPr>
        </p:nvSpPr>
        <p:spPr>
          <a:xfrm>
            <a:off x="2592925" y="624110"/>
            <a:ext cx="8911687" cy="569690"/>
          </a:xfrm>
        </p:spPr>
        <p:txBody>
          <a:bodyPr>
            <a:normAutofit fontScale="90000"/>
          </a:bodyPr>
          <a:lstStyle/>
          <a:p>
            <a:pPr algn="ctr"/>
            <a:r>
              <a:rPr lang="it-IT" dirty="0">
                <a:solidFill>
                  <a:prstClr val="black">
                    <a:lumMod val="85000"/>
                    <a:lumOff val="15000"/>
                  </a:prstClr>
                </a:solidFill>
              </a:rPr>
              <a:t>la Russia e il neo-</a:t>
            </a:r>
            <a:r>
              <a:rPr lang="it-IT" dirty="0" err="1">
                <a:solidFill>
                  <a:prstClr val="black">
                    <a:lumMod val="85000"/>
                    <a:lumOff val="15000"/>
                  </a:prstClr>
                </a:solidFill>
              </a:rPr>
              <a:t>eurasismo</a:t>
            </a:r>
            <a:endParaRPr lang="it-IT" sz="3600" dirty="0"/>
          </a:p>
        </p:txBody>
      </p:sp>
      <p:sp>
        <p:nvSpPr>
          <p:cNvPr id="3" name="Segnaposto contenuto 2">
            <a:extLst>
              <a:ext uri="{FF2B5EF4-FFF2-40B4-BE49-F238E27FC236}">
                <a16:creationId xmlns:a16="http://schemas.microsoft.com/office/drawing/2014/main" id="{659A0EC8-3C4F-4464-87BB-06094F6C3125}"/>
              </a:ext>
            </a:extLst>
          </p:cNvPr>
          <p:cNvSpPr>
            <a:spLocks noGrp="1"/>
          </p:cNvSpPr>
          <p:nvPr>
            <p:ph idx="1"/>
          </p:nvPr>
        </p:nvSpPr>
        <p:spPr>
          <a:xfrm>
            <a:off x="2235200" y="1574800"/>
            <a:ext cx="9269412" cy="4336422"/>
          </a:xfrm>
        </p:spPr>
        <p:txBody>
          <a:bodyPr>
            <a:normAutofit/>
          </a:bodyPr>
          <a:lstStyle/>
          <a:p>
            <a:r>
              <a:rPr lang="it-IT" dirty="0"/>
              <a:t>Il presupposto eurasista è che la Russia non fa parte né dell’Europa né dell’Asia, ma sia una specifica area geografica e storica. </a:t>
            </a:r>
          </a:p>
          <a:p>
            <a:r>
              <a:rPr lang="it-IT" dirty="0"/>
              <a:t>Nel 1929 questa area culturale dell’emigrazione russa scompare rapidamente</a:t>
            </a:r>
          </a:p>
          <a:p>
            <a:pPr algn="just"/>
            <a:r>
              <a:rPr lang="it-IT" dirty="0"/>
              <a:t>Con l’avvicinarsi del crollo del 1989 il neo-</a:t>
            </a:r>
            <a:r>
              <a:rPr lang="it-IT" dirty="0" err="1"/>
              <a:t>eurasismo</a:t>
            </a:r>
            <a:r>
              <a:rPr lang="it-IT" dirty="0"/>
              <a:t> si riaffaccia sulla pubblica partendo nuovamente dall’ipotesi che la Russia sia più vicina all’Asia che all’Europa Occidentale, ma calcando la mano sulla dimensione geopolitica che spinge ad inserire le repubbliche ex-sovietiche nella categoria di «estero vicino»</a:t>
            </a:r>
          </a:p>
          <a:p>
            <a:pPr algn="just"/>
            <a:r>
              <a:rPr lang="it-IT" dirty="0"/>
              <a:t>Con il nuovo millennio, la rilettura delle tesi eurasiste cerca di collocare la Russia nel mondo post-bipolare, attraverso un approccio che rifiuta l’idea del valore assoluto della civiltà occidentale, proponendo una visione pluralistica della storia umana e una visione multipolare delle relazioni internazionali declinata nel senso russo dello spazio geopolitico</a:t>
            </a:r>
          </a:p>
          <a:p>
            <a:pPr algn="just"/>
            <a:endParaRPr lang="it-IT" dirty="0"/>
          </a:p>
          <a:p>
            <a:endParaRPr lang="it-IT" dirty="0"/>
          </a:p>
        </p:txBody>
      </p:sp>
    </p:spTree>
    <p:extLst>
      <p:ext uri="{BB962C8B-B14F-4D97-AF65-F5344CB8AC3E}">
        <p14:creationId xmlns:p14="http://schemas.microsoft.com/office/powerpoint/2010/main" val="145383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AB9990-1CBB-4CAF-8BDE-4ADC09F8C239}"/>
              </a:ext>
            </a:extLst>
          </p:cNvPr>
          <p:cNvSpPr>
            <a:spLocks noGrp="1"/>
          </p:cNvSpPr>
          <p:nvPr>
            <p:ph type="title"/>
          </p:nvPr>
        </p:nvSpPr>
        <p:spPr>
          <a:xfrm>
            <a:off x="2592925" y="624110"/>
            <a:ext cx="8911687" cy="654357"/>
          </a:xfrm>
        </p:spPr>
        <p:txBody>
          <a:bodyPr>
            <a:normAutofit/>
          </a:bodyPr>
          <a:lstStyle/>
          <a:p>
            <a:pPr algn="ctr"/>
            <a:r>
              <a:rPr lang="it-IT" sz="3200" dirty="0">
                <a:solidFill>
                  <a:prstClr val="black">
                    <a:lumMod val="85000"/>
                    <a:lumOff val="15000"/>
                  </a:prstClr>
                </a:solidFill>
              </a:rPr>
              <a:t>la Russia e il neo-</a:t>
            </a:r>
            <a:r>
              <a:rPr lang="it-IT" sz="3200" dirty="0" err="1">
                <a:solidFill>
                  <a:prstClr val="black">
                    <a:lumMod val="85000"/>
                    <a:lumOff val="15000"/>
                  </a:prstClr>
                </a:solidFill>
              </a:rPr>
              <a:t>eurasismo</a:t>
            </a:r>
            <a:endParaRPr lang="it-IT" sz="3200" dirty="0"/>
          </a:p>
        </p:txBody>
      </p:sp>
      <p:sp>
        <p:nvSpPr>
          <p:cNvPr id="3" name="Segnaposto contenuto 2">
            <a:extLst>
              <a:ext uri="{FF2B5EF4-FFF2-40B4-BE49-F238E27FC236}">
                <a16:creationId xmlns:a16="http://schemas.microsoft.com/office/drawing/2014/main" id="{AA932456-046B-428B-A864-E273C8FA7AD4}"/>
              </a:ext>
            </a:extLst>
          </p:cNvPr>
          <p:cNvSpPr>
            <a:spLocks noGrp="1"/>
          </p:cNvSpPr>
          <p:nvPr>
            <p:ph idx="1"/>
          </p:nvPr>
        </p:nvSpPr>
        <p:spPr>
          <a:xfrm>
            <a:off x="2589212" y="1608667"/>
            <a:ext cx="8915400" cy="4302555"/>
          </a:xfrm>
        </p:spPr>
        <p:txBody>
          <a:bodyPr>
            <a:normAutofit/>
          </a:bodyPr>
          <a:lstStyle/>
          <a:p>
            <a:pPr algn="just">
              <a:lnSpc>
                <a:spcPct val="100000"/>
              </a:lnSpc>
            </a:pPr>
            <a:r>
              <a:rPr lang="it-IT" dirty="0"/>
              <a:t>Per molti aspetti rappresenta l’espressione più radicale dell’orientamento antioccidentale della Russia, ponendo al centro l’obiettivo di riunire i territori dell’Impero e dell’URSS</a:t>
            </a:r>
          </a:p>
          <a:p>
            <a:pPr algn="just">
              <a:lnSpc>
                <a:spcPct val="100000"/>
              </a:lnSpc>
            </a:pPr>
            <a:r>
              <a:rPr lang="it-IT" dirty="0"/>
              <a:t>La dichiarazione di Putin dell’aprile 2005 con la quale considerò la dissoluzione dell’Urss «la più grande catastrofe geopolitica del 20° secolo»,  è stato forze il segnale di come la prospettiva della geopolitica russa post-sovietica possa essere accostata alla visione neo-eurasista, senza però necessariamente coincidere con essa.</a:t>
            </a:r>
          </a:p>
          <a:p>
            <a:pPr algn="just"/>
            <a:r>
              <a:rPr lang="it-IT" dirty="0"/>
              <a:t>Nel 1991 nacque anche un partito Eurasiatico fondato da Aleksandr </a:t>
            </a:r>
            <a:r>
              <a:rPr lang="it-IT" dirty="0" err="1"/>
              <a:t>Dugin</a:t>
            </a:r>
            <a:r>
              <a:rPr lang="it-IT" dirty="0"/>
              <a:t> (riconosciuto nel 2001) che ne definì le basi ideologiche congiungendole con la geopolitica russa in una sorta di lotta contro tutto ciò che l’Occidente liberale e mondialista incarna di nefasto</a:t>
            </a:r>
          </a:p>
          <a:p>
            <a:pPr algn="just">
              <a:lnSpc>
                <a:spcPct val="100000"/>
              </a:lnSpc>
            </a:pPr>
            <a:endParaRPr lang="it-IT" sz="2000" dirty="0"/>
          </a:p>
        </p:txBody>
      </p:sp>
    </p:spTree>
    <p:extLst>
      <p:ext uri="{BB962C8B-B14F-4D97-AF65-F5344CB8AC3E}">
        <p14:creationId xmlns:p14="http://schemas.microsoft.com/office/powerpoint/2010/main" val="2896664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7BAD65-30E3-4906-8C33-68CCC540179D}"/>
              </a:ext>
            </a:extLst>
          </p:cNvPr>
          <p:cNvSpPr>
            <a:spLocks noGrp="1"/>
          </p:cNvSpPr>
          <p:nvPr>
            <p:ph type="title"/>
          </p:nvPr>
        </p:nvSpPr>
        <p:spPr>
          <a:xfrm>
            <a:off x="2592925" y="624110"/>
            <a:ext cx="8911687" cy="612023"/>
          </a:xfrm>
        </p:spPr>
        <p:txBody>
          <a:bodyPr>
            <a:normAutofit/>
          </a:bodyPr>
          <a:lstStyle/>
          <a:p>
            <a:pPr algn="ctr"/>
            <a:r>
              <a:rPr lang="it-IT" sz="3200" dirty="0">
                <a:solidFill>
                  <a:prstClr val="black">
                    <a:lumMod val="85000"/>
                    <a:lumOff val="15000"/>
                  </a:prstClr>
                </a:solidFill>
              </a:rPr>
              <a:t>la Russia e il neo-</a:t>
            </a:r>
            <a:r>
              <a:rPr lang="it-IT" sz="3200" dirty="0" err="1">
                <a:solidFill>
                  <a:prstClr val="black">
                    <a:lumMod val="85000"/>
                    <a:lumOff val="15000"/>
                  </a:prstClr>
                </a:solidFill>
              </a:rPr>
              <a:t>eurasismo</a:t>
            </a:r>
            <a:endParaRPr lang="it-IT" sz="3600" dirty="0"/>
          </a:p>
        </p:txBody>
      </p:sp>
      <p:sp>
        <p:nvSpPr>
          <p:cNvPr id="3" name="Segnaposto contenuto 2">
            <a:extLst>
              <a:ext uri="{FF2B5EF4-FFF2-40B4-BE49-F238E27FC236}">
                <a16:creationId xmlns:a16="http://schemas.microsoft.com/office/drawing/2014/main" id="{EAC98C46-499F-4E32-8053-0B2989C3E306}"/>
              </a:ext>
            </a:extLst>
          </p:cNvPr>
          <p:cNvSpPr>
            <a:spLocks noGrp="1"/>
          </p:cNvSpPr>
          <p:nvPr>
            <p:ph idx="1"/>
          </p:nvPr>
        </p:nvSpPr>
        <p:spPr>
          <a:xfrm>
            <a:off x="2294466" y="1456267"/>
            <a:ext cx="9059333" cy="5036608"/>
          </a:xfrm>
        </p:spPr>
        <p:txBody>
          <a:bodyPr>
            <a:normAutofit/>
          </a:bodyPr>
          <a:lstStyle/>
          <a:p>
            <a:pPr algn="just"/>
            <a:r>
              <a:rPr lang="it-IT" dirty="0" err="1"/>
              <a:t>Dugin</a:t>
            </a:r>
            <a:r>
              <a:rPr lang="it-IT" dirty="0"/>
              <a:t>, 1962, politologo, di famiglia di tradizioni militari con il padre nei servizi segreti sovietici, ha duramente criticato le ingerenze occidentali nelle elezioni ucraine e – sintomaticamente – dichiarò a l’Eco di Mosca (2008)</a:t>
            </a:r>
          </a:p>
          <a:p>
            <a:pPr lvl="1" algn="just"/>
            <a:r>
              <a:rPr lang="it-IT" dirty="0"/>
              <a:t>"Le nostre truppe occuperanno Tbilisi, l'intero paese, e forse anche l'Ucraina e la Crimea, che comunque fa storicamente parte della Russia". </a:t>
            </a:r>
          </a:p>
          <a:p>
            <a:pPr lvl="1" algn="just"/>
            <a:r>
              <a:rPr lang="it-IT" dirty="0"/>
              <a:t>Ha poi dichiarato che la Russia non dovrebbe "limitarsi a liberare l'Ossezia del Sud, ma dovrebbe andare avanti. [...] Dovremmo fare qualcosa di simile in Ucraina".</a:t>
            </a:r>
          </a:p>
          <a:p>
            <a:pPr marL="457200" lvl="1" indent="0" algn="just">
              <a:buNone/>
            </a:pPr>
            <a:endParaRPr lang="it-IT" dirty="0"/>
          </a:p>
          <a:p>
            <a:pPr algn="just"/>
            <a:r>
              <a:rPr lang="it-IT" dirty="0"/>
              <a:t>Questo percorso teso a recuperare uno status di grande potenza nel mondo globalizzato attraverso due azioni: </a:t>
            </a:r>
          </a:p>
          <a:p>
            <a:pPr lvl="1" algn="just"/>
            <a:r>
              <a:rPr lang="it-IT" dirty="0"/>
              <a:t>«annullando» le conquiste occidentali della UE e della NATO</a:t>
            </a:r>
          </a:p>
          <a:p>
            <a:pPr lvl="1" algn="just"/>
            <a:r>
              <a:rPr lang="it-IT" dirty="0"/>
              <a:t>definendo un programma politico culturale che, a cavallo del millennio, è stato chiamato della «Grande Russia»: riconquistare tutti o parte dei territori URSS e del ex-impero</a:t>
            </a:r>
          </a:p>
          <a:p>
            <a:endParaRPr lang="it-IT" dirty="0"/>
          </a:p>
        </p:txBody>
      </p:sp>
    </p:spTree>
    <p:extLst>
      <p:ext uri="{BB962C8B-B14F-4D97-AF65-F5344CB8AC3E}">
        <p14:creationId xmlns:p14="http://schemas.microsoft.com/office/powerpoint/2010/main" val="1091145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24DC24-1665-4C82-81DA-AFF24103A5B8}"/>
              </a:ext>
            </a:extLst>
          </p:cNvPr>
          <p:cNvSpPr>
            <a:spLocks noGrp="1"/>
          </p:cNvSpPr>
          <p:nvPr>
            <p:ph type="title"/>
          </p:nvPr>
        </p:nvSpPr>
        <p:spPr>
          <a:xfrm>
            <a:off x="2592925" y="624110"/>
            <a:ext cx="8911687" cy="628957"/>
          </a:xfrm>
        </p:spPr>
        <p:txBody>
          <a:bodyPr>
            <a:normAutofit/>
          </a:bodyPr>
          <a:lstStyle/>
          <a:p>
            <a:pPr algn="ctr"/>
            <a:r>
              <a:rPr lang="it-IT" sz="3200" dirty="0">
                <a:solidFill>
                  <a:prstClr val="black">
                    <a:lumMod val="85000"/>
                    <a:lumOff val="15000"/>
                  </a:prstClr>
                </a:solidFill>
              </a:rPr>
              <a:t>la Russia e il neo-</a:t>
            </a:r>
            <a:r>
              <a:rPr lang="it-IT" sz="3200" dirty="0" err="1">
                <a:solidFill>
                  <a:prstClr val="black">
                    <a:lumMod val="85000"/>
                    <a:lumOff val="15000"/>
                  </a:prstClr>
                </a:solidFill>
              </a:rPr>
              <a:t>eurasismo</a:t>
            </a:r>
            <a:endParaRPr lang="it-IT" sz="3200" dirty="0"/>
          </a:p>
        </p:txBody>
      </p:sp>
      <p:sp>
        <p:nvSpPr>
          <p:cNvPr id="3" name="Segnaposto contenuto 2">
            <a:extLst>
              <a:ext uri="{FF2B5EF4-FFF2-40B4-BE49-F238E27FC236}">
                <a16:creationId xmlns:a16="http://schemas.microsoft.com/office/drawing/2014/main" id="{AE108923-8D93-4409-BB2F-5E43EAA44412}"/>
              </a:ext>
            </a:extLst>
          </p:cNvPr>
          <p:cNvSpPr>
            <a:spLocks noGrp="1"/>
          </p:cNvSpPr>
          <p:nvPr>
            <p:ph idx="1"/>
          </p:nvPr>
        </p:nvSpPr>
        <p:spPr>
          <a:xfrm>
            <a:off x="2589212" y="1667933"/>
            <a:ext cx="8915400" cy="4565957"/>
          </a:xfrm>
        </p:spPr>
        <p:txBody>
          <a:bodyPr>
            <a:noAutofit/>
          </a:bodyPr>
          <a:lstStyle/>
          <a:p>
            <a:pPr algn="just">
              <a:lnSpc>
                <a:spcPct val="110000"/>
              </a:lnSpc>
            </a:pPr>
            <a:r>
              <a:rPr lang="it-IT" dirty="0"/>
              <a:t>Al centro di questa prospettiva (due delle tradizionali direttrici geopolitiche) ci sono </a:t>
            </a:r>
            <a:r>
              <a:rPr lang="it-IT" b="1" dirty="0"/>
              <a:t>l’Ucraina</a:t>
            </a:r>
            <a:r>
              <a:rPr lang="it-IT" dirty="0"/>
              <a:t> e il </a:t>
            </a:r>
            <a:r>
              <a:rPr lang="it-IT" b="1" dirty="0"/>
              <a:t>Kazakistan (</a:t>
            </a:r>
            <a:r>
              <a:rPr lang="it-IT" dirty="0"/>
              <a:t>grandi risorse energetiche).</a:t>
            </a:r>
          </a:p>
          <a:p>
            <a:pPr algn="just">
              <a:lnSpc>
                <a:spcPct val="110000"/>
              </a:lnSpc>
            </a:pPr>
            <a:r>
              <a:rPr lang="it-IT" dirty="0"/>
              <a:t>Al tempo stesso l’orientamento «orientale» dell’Unione eurasiatica. L’enorme crescita del </a:t>
            </a:r>
            <a:r>
              <a:rPr lang="it-IT" b="1" dirty="0"/>
              <a:t>peso economico della Cina </a:t>
            </a:r>
            <a:r>
              <a:rPr lang="it-IT" dirty="0"/>
              <a:t>e dell’Estremo Oriente è stata ed è  per Mosca un’opportunità decisiva e non sfruttata nella prospettiva di fare della Russia un ponte tra l’Europa e l’Estremo Oriente (idea presente nel dibattito politico, economico e culturale russo).</a:t>
            </a:r>
          </a:p>
          <a:p>
            <a:pPr algn="just">
              <a:lnSpc>
                <a:spcPct val="110000"/>
              </a:lnSpc>
            </a:pPr>
            <a:r>
              <a:rPr lang="it-IT" dirty="0"/>
              <a:t>La Russia non ha finora partecipato attivamente alla trasformazione determinata dallo spostamento verso il Pacifico dell’asse politico-economico globale, quindi uno sviluppo della direttrice orientale si pone da una parte in collegamento con le ipotesi di sviluppo dell’oriente russo e siberiano e, dall’altra, a fare della Russia una potenza globale moderna, capace di trarre vantaggio dalla sua favorevole posizione bicontinentale. </a:t>
            </a:r>
          </a:p>
        </p:txBody>
      </p:sp>
    </p:spTree>
    <p:extLst>
      <p:ext uri="{BB962C8B-B14F-4D97-AF65-F5344CB8AC3E}">
        <p14:creationId xmlns:p14="http://schemas.microsoft.com/office/powerpoint/2010/main" val="605141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a:extLst>
              <a:ext uri="{FF2B5EF4-FFF2-40B4-BE49-F238E27FC236}">
                <a16:creationId xmlns:a16="http://schemas.microsoft.com/office/drawing/2014/main" id="{C03F19B3-2362-4534-8C85-A0547270DB97}"/>
              </a:ext>
            </a:extLst>
          </p:cNvPr>
          <p:cNvPicPr>
            <a:picLocks noChangeAspect="1"/>
          </p:cNvPicPr>
          <p:nvPr/>
        </p:nvPicPr>
        <p:blipFill>
          <a:blip r:embed="rId2"/>
          <a:stretch>
            <a:fillRect/>
          </a:stretch>
        </p:blipFill>
        <p:spPr>
          <a:xfrm>
            <a:off x="1757779" y="218175"/>
            <a:ext cx="10071299" cy="5986746"/>
          </a:xfrm>
          <a:prstGeom prst="rect">
            <a:avLst/>
          </a:prstGeom>
        </p:spPr>
      </p:pic>
      <p:sp>
        <p:nvSpPr>
          <p:cNvPr id="3" name="CasellaDiTesto 2">
            <a:extLst>
              <a:ext uri="{FF2B5EF4-FFF2-40B4-BE49-F238E27FC236}">
                <a16:creationId xmlns:a16="http://schemas.microsoft.com/office/drawing/2014/main" id="{B1D41A31-90D9-40D4-A1B2-50E42ACFE632}"/>
              </a:ext>
            </a:extLst>
          </p:cNvPr>
          <p:cNvSpPr txBox="1"/>
          <p:nvPr/>
        </p:nvSpPr>
        <p:spPr>
          <a:xfrm>
            <a:off x="506027" y="5558589"/>
            <a:ext cx="1349406" cy="646331"/>
          </a:xfrm>
          <a:prstGeom prst="rect">
            <a:avLst/>
          </a:prstGeom>
          <a:noFill/>
        </p:spPr>
        <p:txBody>
          <a:bodyPr wrap="square" rtlCol="0">
            <a:spAutoFit/>
          </a:bodyPr>
          <a:lstStyle/>
          <a:p>
            <a:r>
              <a:rPr lang="it-IT" sz="1200" dirty="0"/>
              <a:t>Fonte: Limes rivista di geopolitica</a:t>
            </a:r>
          </a:p>
        </p:txBody>
      </p:sp>
    </p:spTree>
    <p:extLst>
      <p:ext uri="{BB962C8B-B14F-4D97-AF65-F5344CB8AC3E}">
        <p14:creationId xmlns:p14="http://schemas.microsoft.com/office/powerpoint/2010/main" val="631219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A4FDD0-3DE0-4701-898E-3E302FA3EFD3}"/>
              </a:ext>
            </a:extLst>
          </p:cNvPr>
          <p:cNvSpPr>
            <a:spLocks noGrp="1"/>
          </p:cNvSpPr>
          <p:nvPr>
            <p:ph type="title"/>
          </p:nvPr>
        </p:nvSpPr>
        <p:spPr>
          <a:xfrm>
            <a:off x="2939300" y="196646"/>
            <a:ext cx="7737163" cy="717951"/>
          </a:xfrm>
        </p:spPr>
        <p:txBody>
          <a:bodyPr>
            <a:noAutofit/>
          </a:bodyPr>
          <a:lstStyle/>
          <a:p>
            <a:pPr algn="ctr"/>
            <a:r>
              <a:rPr lang="it-IT" sz="2400" dirty="0"/>
              <a:t>La Guerra Fredda non è mai finita </a:t>
            </a:r>
            <a:br>
              <a:rPr lang="it-IT" sz="2400" dirty="0"/>
            </a:br>
            <a:r>
              <a:rPr lang="it-IT" sz="2400" dirty="0"/>
              <a:t>oppure una Seconda guerra fredda?</a:t>
            </a:r>
          </a:p>
        </p:txBody>
      </p:sp>
      <p:pic>
        <p:nvPicPr>
          <p:cNvPr id="4" name="Segnaposto contenuto 3" descr="Carta di Laura Canali - 2021">
            <a:extLst>
              <a:ext uri="{FF2B5EF4-FFF2-40B4-BE49-F238E27FC236}">
                <a16:creationId xmlns:a16="http://schemas.microsoft.com/office/drawing/2014/main" id="{71E00A3F-2A11-4A45-91B8-20D2DE93E0E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9301" y="1253067"/>
            <a:ext cx="7737163" cy="4908372"/>
          </a:xfrm>
          <a:prstGeom prst="rect">
            <a:avLst/>
          </a:prstGeom>
          <a:noFill/>
          <a:ln>
            <a:noFill/>
          </a:ln>
        </p:spPr>
      </p:pic>
      <p:pic>
        <p:nvPicPr>
          <p:cNvPr id="5" name="Immagine 4">
            <a:extLst>
              <a:ext uri="{FF2B5EF4-FFF2-40B4-BE49-F238E27FC236}">
                <a16:creationId xmlns:a16="http://schemas.microsoft.com/office/drawing/2014/main" id="{C765DA41-5993-4584-9059-B72CA1EEBC22}"/>
              </a:ext>
            </a:extLst>
          </p:cNvPr>
          <p:cNvPicPr>
            <a:picLocks noChangeAspect="1"/>
          </p:cNvPicPr>
          <p:nvPr/>
        </p:nvPicPr>
        <p:blipFill>
          <a:blip r:embed="rId3"/>
          <a:stretch>
            <a:fillRect/>
          </a:stretch>
        </p:blipFill>
        <p:spPr>
          <a:xfrm>
            <a:off x="2939302" y="6161439"/>
            <a:ext cx="7737162" cy="499915"/>
          </a:xfrm>
          <a:prstGeom prst="rect">
            <a:avLst/>
          </a:prstGeom>
        </p:spPr>
      </p:pic>
    </p:spTree>
    <p:extLst>
      <p:ext uri="{BB962C8B-B14F-4D97-AF65-F5344CB8AC3E}">
        <p14:creationId xmlns:p14="http://schemas.microsoft.com/office/powerpoint/2010/main" val="1446809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2C79BB-596B-4DBE-BC20-A9404816654A}"/>
              </a:ext>
            </a:extLst>
          </p:cNvPr>
          <p:cNvSpPr>
            <a:spLocks noGrp="1"/>
          </p:cNvSpPr>
          <p:nvPr>
            <p:ph type="title"/>
          </p:nvPr>
        </p:nvSpPr>
        <p:spPr>
          <a:xfrm>
            <a:off x="2592925" y="624110"/>
            <a:ext cx="8911687" cy="722090"/>
          </a:xfrm>
        </p:spPr>
        <p:txBody>
          <a:bodyPr>
            <a:normAutofit/>
          </a:bodyPr>
          <a:lstStyle/>
          <a:p>
            <a:pPr algn="ctr"/>
            <a:r>
              <a:rPr lang="it-IT" sz="3200" dirty="0"/>
              <a:t>Direttrici e obiettivi</a:t>
            </a:r>
          </a:p>
        </p:txBody>
      </p:sp>
      <p:sp>
        <p:nvSpPr>
          <p:cNvPr id="3" name="Segnaposto contenuto 2">
            <a:extLst>
              <a:ext uri="{FF2B5EF4-FFF2-40B4-BE49-F238E27FC236}">
                <a16:creationId xmlns:a16="http://schemas.microsoft.com/office/drawing/2014/main" id="{EBBFA5FF-28F5-40C6-BC96-7EACE7FE7E7B}"/>
              </a:ext>
            </a:extLst>
          </p:cNvPr>
          <p:cNvSpPr>
            <a:spLocks noGrp="1"/>
          </p:cNvSpPr>
          <p:nvPr>
            <p:ph idx="1"/>
          </p:nvPr>
        </p:nvSpPr>
        <p:spPr>
          <a:xfrm>
            <a:off x="2589212" y="1549400"/>
            <a:ext cx="8915400" cy="4361822"/>
          </a:xfrm>
        </p:spPr>
        <p:txBody>
          <a:bodyPr>
            <a:noAutofit/>
          </a:bodyPr>
          <a:lstStyle/>
          <a:p>
            <a:pPr algn="just"/>
            <a:r>
              <a:rPr lang="it-IT" dirty="0"/>
              <a:t>Le dinamiche geopolitiche russe seguono nella fase post-sovietica tre direttrici che si congiungono in una prospettiva euroasiatica:</a:t>
            </a:r>
          </a:p>
          <a:p>
            <a:pPr lvl="1" algn="just"/>
            <a:r>
              <a:rPr lang="it-IT" sz="1800" dirty="0"/>
              <a:t>Euromediterranea (a difesa della pressione da ovest e di penetrazione nel mediterraneo)</a:t>
            </a:r>
          </a:p>
          <a:p>
            <a:pPr lvl="1" algn="just"/>
            <a:r>
              <a:rPr lang="it-IT" sz="1800" dirty="0"/>
              <a:t>Asia centrale (nella prospettiva energetica meridionale)</a:t>
            </a:r>
          </a:p>
          <a:p>
            <a:pPr lvl="1" algn="just"/>
            <a:r>
              <a:rPr lang="it-IT" sz="1800" dirty="0"/>
              <a:t>Sud orientale in direzione della Cina</a:t>
            </a:r>
          </a:p>
          <a:p>
            <a:pPr lvl="1" algn="just"/>
            <a:endParaRPr lang="it-IT" sz="1800" dirty="0"/>
          </a:p>
          <a:p>
            <a:pPr algn="just"/>
            <a:r>
              <a:rPr lang="it-IT" dirty="0"/>
              <a:t>Tre – fra i molti – gli obiettivi:</a:t>
            </a:r>
          </a:p>
          <a:p>
            <a:pPr lvl="1" algn="just"/>
            <a:r>
              <a:rPr lang="it-IT" sz="1800" dirty="0"/>
              <a:t>Sbocco al mare e gestione dei corridoi energetici </a:t>
            </a:r>
            <a:r>
              <a:rPr lang="it-IT" sz="1800" dirty="0" err="1"/>
              <a:t>trancaucasici</a:t>
            </a:r>
            <a:endParaRPr lang="it-IT" sz="1800" dirty="0"/>
          </a:p>
          <a:p>
            <a:pPr lvl="1" algn="just"/>
            <a:r>
              <a:rPr lang="it-IT" sz="1800" dirty="0"/>
              <a:t>Rompere l’accerchiamento della massa euroasiatica</a:t>
            </a:r>
          </a:p>
          <a:p>
            <a:pPr lvl="1" algn="just"/>
            <a:r>
              <a:rPr lang="it-IT" sz="1800" dirty="0"/>
              <a:t>Tornare ad essere una potenza globale</a:t>
            </a:r>
          </a:p>
        </p:txBody>
      </p:sp>
    </p:spTree>
    <p:extLst>
      <p:ext uri="{BB962C8B-B14F-4D97-AF65-F5344CB8AC3E}">
        <p14:creationId xmlns:p14="http://schemas.microsoft.com/office/powerpoint/2010/main" val="2866622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a:extLst>
              <a:ext uri="{FF2B5EF4-FFF2-40B4-BE49-F238E27FC236}">
                <a16:creationId xmlns:a16="http://schemas.microsoft.com/office/drawing/2014/main" id="{A224CD25-C0FA-4597-BC2D-04A7E5917C3A}"/>
              </a:ext>
            </a:extLst>
          </p:cNvPr>
          <p:cNvPicPr>
            <a:picLocks noChangeAspect="1"/>
          </p:cNvPicPr>
          <p:nvPr/>
        </p:nvPicPr>
        <p:blipFill>
          <a:blip r:embed="rId2"/>
          <a:stretch>
            <a:fillRect/>
          </a:stretch>
        </p:blipFill>
        <p:spPr>
          <a:xfrm>
            <a:off x="2965378" y="529573"/>
            <a:ext cx="8695569" cy="5469844"/>
          </a:xfrm>
          <a:prstGeom prst="rect">
            <a:avLst/>
          </a:prstGeom>
        </p:spPr>
      </p:pic>
      <p:sp>
        <p:nvSpPr>
          <p:cNvPr id="3" name="CasellaDiTesto 2">
            <a:extLst>
              <a:ext uri="{FF2B5EF4-FFF2-40B4-BE49-F238E27FC236}">
                <a16:creationId xmlns:a16="http://schemas.microsoft.com/office/drawing/2014/main" id="{68E07E2A-45B7-44C6-B153-E818183C5ABA}"/>
              </a:ext>
            </a:extLst>
          </p:cNvPr>
          <p:cNvSpPr txBox="1"/>
          <p:nvPr/>
        </p:nvSpPr>
        <p:spPr>
          <a:xfrm>
            <a:off x="2965378" y="5999417"/>
            <a:ext cx="8695568" cy="307777"/>
          </a:xfrm>
          <a:prstGeom prst="rect">
            <a:avLst/>
          </a:prstGeom>
          <a:solidFill>
            <a:schemeClr val="accent2"/>
          </a:solidFill>
        </p:spPr>
        <p:txBody>
          <a:bodyPr wrap="square" rtlCol="0">
            <a:spAutoFit/>
          </a:bodyPr>
          <a:lstStyle/>
          <a:p>
            <a:pPr algn="ctr"/>
            <a:r>
              <a:rPr lang="it-IT" sz="1400" dirty="0"/>
              <a:t>Limes. Rivista di geopolitica, 2016</a:t>
            </a:r>
          </a:p>
        </p:txBody>
      </p:sp>
    </p:spTree>
    <p:extLst>
      <p:ext uri="{BB962C8B-B14F-4D97-AF65-F5344CB8AC3E}">
        <p14:creationId xmlns:p14="http://schemas.microsoft.com/office/powerpoint/2010/main" val="3890736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C09A95-34A5-4006-8093-5D4B2C8B2E97}"/>
              </a:ext>
            </a:extLst>
          </p:cNvPr>
          <p:cNvSpPr>
            <a:spLocks noGrp="1"/>
          </p:cNvSpPr>
          <p:nvPr>
            <p:ph type="title"/>
          </p:nvPr>
        </p:nvSpPr>
        <p:spPr>
          <a:xfrm>
            <a:off x="2941055" y="694830"/>
            <a:ext cx="8911687" cy="620491"/>
          </a:xfrm>
        </p:spPr>
        <p:txBody>
          <a:bodyPr>
            <a:normAutofit/>
          </a:bodyPr>
          <a:lstStyle/>
          <a:p>
            <a:pPr algn="ctr"/>
            <a:r>
              <a:rPr lang="it-IT" sz="2800" dirty="0"/>
              <a:t>La Russia verso il Mediterraneo ma non solo</a:t>
            </a:r>
            <a:endParaRPr lang="it-IT" sz="3200" dirty="0"/>
          </a:p>
        </p:txBody>
      </p:sp>
      <p:sp>
        <p:nvSpPr>
          <p:cNvPr id="3" name="Segnaposto contenuto 2">
            <a:extLst>
              <a:ext uri="{FF2B5EF4-FFF2-40B4-BE49-F238E27FC236}">
                <a16:creationId xmlns:a16="http://schemas.microsoft.com/office/drawing/2014/main" id="{F7503E7B-1157-4995-8549-85EFE76B2C45}"/>
              </a:ext>
            </a:extLst>
          </p:cNvPr>
          <p:cNvSpPr>
            <a:spLocks noGrp="1"/>
          </p:cNvSpPr>
          <p:nvPr>
            <p:ph idx="1"/>
          </p:nvPr>
        </p:nvSpPr>
        <p:spPr>
          <a:xfrm>
            <a:off x="2589212" y="1634067"/>
            <a:ext cx="8915400" cy="4715933"/>
          </a:xfrm>
        </p:spPr>
        <p:txBody>
          <a:bodyPr>
            <a:normAutofit/>
          </a:bodyPr>
          <a:lstStyle/>
          <a:p>
            <a:pPr algn="just">
              <a:lnSpc>
                <a:spcPct val="120000"/>
              </a:lnSpc>
            </a:pPr>
            <a:r>
              <a:rPr lang="it-IT" sz="1600" dirty="0"/>
              <a:t>La spinta russa verso il Mediterraneo non è nuova (questione degli Stretti e della Crimea, accesso al mare, interessi mediorientali).</a:t>
            </a:r>
          </a:p>
          <a:p>
            <a:pPr algn="just">
              <a:lnSpc>
                <a:spcPct val="120000"/>
              </a:lnSpc>
            </a:pPr>
            <a:r>
              <a:rPr lang="it-IT" sz="1600" dirty="0"/>
              <a:t>Negli ultimi anni ha subito una nuova accelerazione in conseguenza del nuovo protagonismo turco, della questione curda, della guerra in Siria, delle primavere arabe.</a:t>
            </a:r>
          </a:p>
          <a:p>
            <a:pPr algn="just">
              <a:lnSpc>
                <a:spcPct val="120000"/>
              </a:lnSpc>
            </a:pPr>
            <a:r>
              <a:rPr lang="it-IT" sz="1600" dirty="0"/>
              <a:t>La pandemia non ha  forgiato nuove realtà geopolitiche ma ha accelerato e rafforzato processi in corso.</a:t>
            </a:r>
          </a:p>
          <a:p>
            <a:pPr lvl="1" algn="just">
              <a:lnSpc>
                <a:spcPct val="120000"/>
              </a:lnSpc>
            </a:pPr>
            <a:r>
              <a:rPr lang="it-IT" sz="1400" dirty="0"/>
              <a:t>Stati Uniti e trasfigurazione del loro sistema di alleanze. </a:t>
            </a:r>
          </a:p>
          <a:p>
            <a:pPr lvl="1" algn="just">
              <a:lnSpc>
                <a:spcPct val="120000"/>
              </a:lnSpc>
            </a:pPr>
            <a:r>
              <a:rPr lang="it-IT" sz="1400" dirty="0"/>
              <a:t>Approfondimento delle faglie e rinascita dei nazionalismi in Europa.</a:t>
            </a:r>
          </a:p>
          <a:p>
            <a:pPr lvl="1" algn="just">
              <a:lnSpc>
                <a:spcPct val="120000"/>
              </a:lnSpc>
            </a:pPr>
            <a:r>
              <a:rPr lang="it-IT" sz="1400" dirty="0"/>
              <a:t>Ascesa della Cina ed emergere del bipolarismo sino-statunitense. </a:t>
            </a:r>
          </a:p>
          <a:p>
            <a:pPr algn="just">
              <a:lnSpc>
                <a:spcPct val="120000"/>
              </a:lnSpc>
            </a:pPr>
            <a:r>
              <a:rPr lang="it-IT" sz="1600" dirty="0"/>
              <a:t>In questa accelerazione Mosca ha visto la possibilità di rientrare in gioco lungo linee tradizionali, puntando a tornare ad essere una grande potenza regionale euroasiatica a grande potenza globale. </a:t>
            </a:r>
          </a:p>
        </p:txBody>
      </p:sp>
    </p:spTree>
    <p:extLst>
      <p:ext uri="{BB962C8B-B14F-4D97-AF65-F5344CB8AC3E}">
        <p14:creationId xmlns:p14="http://schemas.microsoft.com/office/powerpoint/2010/main" val="3908205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C09A95-34A5-4006-8093-5D4B2C8B2E97}"/>
              </a:ext>
            </a:extLst>
          </p:cNvPr>
          <p:cNvSpPr>
            <a:spLocks noGrp="1"/>
          </p:cNvSpPr>
          <p:nvPr>
            <p:ph type="title"/>
          </p:nvPr>
        </p:nvSpPr>
        <p:spPr>
          <a:xfrm>
            <a:off x="2941055" y="694830"/>
            <a:ext cx="8911687" cy="620491"/>
          </a:xfrm>
        </p:spPr>
        <p:txBody>
          <a:bodyPr>
            <a:normAutofit/>
          </a:bodyPr>
          <a:lstStyle/>
          <a:p>
            <a:pPr algn="ctr"/>
            <a:r>
              <a:rPr lang="it-IT" sz="2800" dirty="0"/>
              <a:t>La Russia verso il Mediterraneo ma non solo</a:t>
            </a:r>
            <a:endParaRPr lang="it-IT" sz="3200" dirty="0"/>
          </a:p>
        </p:txBody>
      </p:sp>
      <p:pic>
        <p:nvPicPr>
          <p:cNvPr id="4" name="Segnaposto contenuto 3">
            <a:extLst>
              <a:ext uri="{FF2B5EF4-FFF2-40B4-BE49-F238E27FC236}">
                <a16:creationId xmlns:a16="http://schemas.microsoft.com/office/drawing/2014/main" id="{E8CAEC3D-6292-4708-9412-890C9DC161D0}"/>
              </a:ext>
            </a:extLst>
          </p:cNvPr>
          <p:cNvPicPr>
            <a:picLocks noGrp="1" noChangeAspect="1"/>
          </p:cNvPicPr>
          <p:nvPr>
            <p:ph idx="1"/>
          </p:nvPr>
        </p:nvPicPr>
        <p:blipFill>
          <a:blip r:embed="rId2"/>
          <a:stretch>
            <a:fillRect/>
          </a:stretch>
        </p:blipFill>
        <p:spPr>
          <a:xfrm>
            <a:off x="2677166" y="1525962"/>
            <a:ext cx="3145517" cy="4716462"/>
          </a:xfrm>
          <a:prstGeom prst="rect">
            <a:avLst/>
          </a:prstGeom>
        </p:spPr>
      </p:pic>
      <p:sp>
        <p:nvSpPr>
          <p:cNvPr id="5" name="CasellaDiTesto 4">
            <a:extLst>
              <a:ext uri="{FF2B5EF4-FFF2-40B4-BE49-F238E27FC236}">
                <a16:creationId xmlns:a16="http://schemas.microsoft.com/office/drawing/2014/main" id="{EE7EE337-09BD-4440-B169-E9C70D060B35}"/>
              </a:ext>
            </a:extLst>
          </p:cNvPr>
          <p:cNvSpPr txBox="1"/>
          <p:nvPr/>
        </p:nvSpPr>
        <p:spPr>
          <a:xfrm>
            <a:off x="6369319" y="1604682"/>
            <a:ext cx="4827599" cy="4601260"/>
          </a:xfrm>
          <a:prstGeom prst="rect">
            <a:avLst/>
          </a:prstGeom>
          <a:noFill/>
        </p:spPr>
        <p:txBody>
          <a:bodyPr wrap="square" rtlCol="0">
            <a:spAutoFit/>
          </a:bodyPr>
          <a:lstStyle/>
          <a:p>
            <a:pPr algn="just"/>
            <a:r>
              <a:rPr lang="it-IT" sz="1600" dirty="0"/>
              <a:t>Cosa rappresenta l’Istmo d’Europa: </a:t>
            </a:r>
          </a:p>
          <a:p>
            <a:pPr algn="just"/>
            <a:endParaRPr lang="it-IT" sz="1600" dirty="0"/>
          </a:p>
          <a:p>
            <a:pPr algn="just"/>
            <a:r>
              <a:rPr lang="it-IT" sz="1600" dirty="0"/>
              <a:t>a) la possibilità di connettere il Mar Baltico con il Mar Nero sia in termini commerciali, sia in termini strategici.</a:t>
            </a:r>
          </a:p>
          <a:p>
            <a:pPr algn="just"/>
            <a:r>
              <a:rPr lang="it-IT" sz="1600" dirty="0"/>
              <a:t>b) Un corridoio verticale lungo il quale scorrono due linee di confronto</a:t>
            </a:r>
          </a:p>
          <a:p>
            <a:pPr algn="just"/>
            <a:endParaRPr lang="it-IT" sz="1600" dirty="0"/>
          </a:p>
          <a:p>
            <a:pPr algn="just"/>
            <a:r>
              <a:rPr lang="it-IT" sz="1600" dirty="0" err="1"/>
              <a:t>Braudel</a:t>
            </a:r>
            <a:r>
              <a:rPr lang="it-IT" sz="1600" dirty="0"/>
              <a:t> nel volume Civiltà e Imperi del Mediterraneo nell’età di Filippo II, ed.2010, identifica a fine 500,  4 istmi in Europa: </a:t>
            </a:r>
          </a:p>
          <a:p>
            <a:pPr marL="285750" indent="-285750" algn="just">
              <a:buFont typeface="Arial" panose="020B0604020202020204" pitchFamily="34" charset="0"/>
              <a:buChar char="•"/>
            </a:pPr>
            <a:r>
              <a:rPr lang="it-IT" sz="1100" dirty="0"/>
              <a:t>L'istmo francese: linea immaginaria che da Marsiglia arriva a Rouen, passando per Lione e Parigi. Accanto alle vie di terra, si affiancano varie vie d'acqua, come il Rodano e la Loira.</a:t>
            </a:r>
          </a:p>
          <a:p>
            <a:pPr marL="285750" indent="-285750" algn="just">
              <a:buFont typeface="Arial" panose="020B0604020202020204" pitchFamily="34" charset="0"/>
              <a:buChar char="•"/>
            </a:pPr>
            <a:r>
              <a:rPr lang="it-IT" sz="1100" dirty="0"/>
              <a:t>L'istmo tedesco è compreso tra due linee immaginarie, una da Londra a Genova, l'altra da Venezia a Danzica. </a:t>
            </a:r>
          </a:p>
          <a:p>
            <a:pPr marL="285750" indent="-285750" algn="just">
              <a:buFont typeface="Arial" panose="020B0604020202020204" pitchFamily="34" charset="0"/>
              <a:buChar char="•"/>
            </a:pPr>
            <a:r>
              <a:rPr lang="it-IT" sz="1100" dirty="0"/>
              <a:t>L'istmo polacco va dal Baltico al Danubio, fino a giungere ad Istanbul attraverso il fiume.</a:t>
            </a:r>
          </a:p>
          <a:p>
            <a:pPr marL="285750" indent="-285750" algn="just">
              <a:buFont typeface="Arial" panose="020B0604020202020204" pitchFamily="34" charset="0"/>
              <a:buChar char="•"/>
            </a:pPr>
            <a:r>
              <a:rPr lang="it-IT" sz="1100" dirty="0"/>
              <a:t>L'istmo russo va dal mar Nero al mar Caspio: punto di passaggio tra est e ovest, tra l'oriente e l'occidente. </a:t>
            </a:r>
          </a:p>
          <a:p>
            <a:endParaRPr lang="it-IT" dirty="0"/>
          </a:p>
        </p:txBody>
      </p:sp>
      <p:sp>
        <p:nvSpPr>
          <p:cNvPr id="6" name="CasellaDiTesto 5">
            <a:extLst>
              <a:ext uri="{FF2B5EF4-FFF2-40B4-BE49-F238E27FC236}">
                <a16:creationId xmlns:a16="http://schemas.microsoft.com/office/drawing/2014/main" id="{E590CA77-D2C2-4520-B4D8-EA2FDD94EA81}"/>
              </a:ext>
            </a:extLst>
          </p:cNvPr>
          <p:cNvSpPr txBox="1"/>
          <p:nvPr/>
        </p:nvSpPr>
        <p:spPr>
          <a:xfrm>
            <a:off x="2677166" y="6242424"/>
            <a:ext cx="3069209" cy="338554"/>
          </a:xfrm>
          <a:prstGeom prst="rect">
            <a:avLst/>
          </a:prstGeom>
          <a:noFill/>
        </p:spPr>
        <p:txBody>
          <a:bodyPr wrap="square" rtlCol="0">
            <a:spAutoFit/>
          </a:bodyPr>
          <a:lstStyle/>
          <a:p>
            <a:pPr algn="ctr"/>
            <a:r>
              <a:rPr lang="it-IT" sz="1600" dirty="0"/>
              <a:t>Laura Canali, Limes 6/2021</a:t>
            </a:r>
          </a:p>
        </p:txBody>
      </p:sp>
    </p:spTree>
    <p:extLst>
      <p:ext uri="{BB962C8B-B14F-4D97-AF65-F5344CB8AC3E}">
        <p14:creationId xmlns:p14="http://schemas.microsoft.com/office/powerpoint/2010/main" val="2860806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ABF813-23C5-4818-8D4F-2B72B73C8FF8}"/>
              </a:ext>
            </a:extLst>
          </p:cNvPr>
          <p:cNvSpPr>
            <a:spLocks noGrp="1"/>
          </p:cNvSpPr>
          <p:nvPr>
            <p:ph type="title"/>
          </p:nvPr>
        </p:nvSpPr>
        <p:spPr>
          <a:xfrm>
            <a:off x="2592925" y="624110"/>
            <a:ext cx="8911687" cy="662823"/>
          </a:xfrm>
        </p:spPr>
        <p:txBody>
          <a:bodyPr/>
          <a:lstStyle/>
          <a:p>
            <a:r>
              <a:rPr lang="it-IT" sz="3200" dirty="0">
                <a:solidFill>
                  <a:prstClr val="black">
                    <a:lumMod val="85000"/>
                    <a:lumOff val="15000"/>
                  </a:prstClr>
                </a:solidFill>
              </a:rPr>
              <a:t>Tra impero, guerra fredda e nuovo millennio</a:t>
            </a:r>
            <a:endParaRPr lang="it-IT" dirty="0"/>
          </a:p>
        </p:txBody>
      </p:sp>
      <p:sp>
        <p:nvSpPr>
          <p:cNvPr id="3" name="Segnaposto contenuto 2">
            <a:extLst>
              <a:ext uri="{FF2B5EF4-FFF2-40B4-BE49-F238E27FC236}">
                <a16:creationId xmlns:a16="http://schemas.microsoft.com/office/drawing/2014/main" id="{A89084AF-6C90-4EAC-8374-8CE7BD687143}"/>
              </a:ext>
            </a:extLst>
          </p:cNvPr>
          <p:cNvSpPr>
            <a:spLocks noGrp="1"/>
          </p:cNvSpPr>
          <p:nvPr>
            <p:ph idx="1"/>
          </p:nvPr>
        </p:nvSpPr>
        <p:spPr/>
        <p:txBody>
          <a:bodyPr>
            <a:normAutofit/>
          </a:bodyPr>
          <a:lstStyle/>
          <a:p>
            <a:r>
              <a:rPr lang="it-IT" dirty="0" err="1"/>
              <a:t>Mackinder</a:t>
            </a:r>
            <a:r>
              <a:rPr lang="it-IT" dirty="0"/>
              <a:t>: 1) chi controlla l’est Europa comanda l’</a:t>
            </a:r>
            <a:r>
              <a:rPr lang="it-IT" dirty="0" err="1"/>
              <a:t>Hearthland</a:t>
            </a:r>
            <a:r>
              <a:rPr lang="it-IT" dirty="0"/>
              <a:t>; 2) chi controlla l’</a:t>
            </a:r>
            <a:r>
              <a:rPr lang="it-IT" dirty="0" err="1"/>
              <a:t>Herthland</a:t>
            </a:r>
            <a:r>
              <a:rPr lang="it-IT" dirty="0"/>
              <a:t> comanda l’isola-mondo; 3) chi controlla l’isola-mondo comanda il mondo</a:t>
            </a:r>
          </a:p>
          <a:p>
            <a:r>
              <a:rPr lang="it-IT" dirty="0" err="1"/>
              <a:t>Spykman</a:t>
            </a:r>
            <a:r>
              <a:rPr lang="it-IT" dirty="0"/>
              <a:t>: 1) Chi controlla il </a:t>
            </a:r>
            <a:r>
              <a:rPr lang="it-IT" dirty="0" err="1"/>
              <a:t>Rimland</a:t>
            </a:r>
            <a:r>
              <a:rPr lang="it-IT" dirty="0"/>
              <a:t> controlla l’Eurasia; 2) Chi controlla l’Eurasia controlla i destini del mondo. Il </a:t>
            </a:r>
            <a:r>
              <a:rPr lang="it-IT" dirty="0" err="1"/>
              <a:t>Rimland</a:t>
            </a:r>
            <a:r>
              <a:rPr lang="it-IT" dirty="0"/>
              <a:t> è composto da paesi ricchi, tecnologicamente avanzati, con sbocchi sul mare e risorse</a:t>
            </a:r>
          </a:p>
          <a:p>
            <a:r>
              <a:rPr lang="it-IT" dirty="0"/>
              <a:t>Progressivamente occorre considerare, specie dopo la guerra fredda, i nuovi elementi che entrano in gioco nelle relazioni geopolitiche: stretti, corridoi, dimensione digitale. </a:t>
            </a:r>
          </a:p>
        </p:txBody>
      </p:sp>
    </p:spTree>
    <p:extLst>
      <p:ext uri="{BB962C8B-B14F-4D97-AF65-F5344CB8AC3E}">
        <p14:creationId xmlns:p14="http://schemas.microsoft.com/office/powerpoint/2010/main" val="1197274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6BC98-370C-4EEC-AB3D-318657B5E7A9}"/>
              </a:ext>
            </a:extLst>
          </p:cNvPr>
          <p:cNvSpPr>
            <a:spLocks noGrp="1"/>
          </p:cNvSpPr>
          <p:nvPr>
            <p:ph type="title"/>
          </p:nvPr>
        </p:nvSpPr>
        <p:spPr>
          <a:xfrm>
            <a:off x="2904066" y="365126"/>
            <a:ext cx="8449733" cy="549274"/>
          </a:xfrm>
        </p:spPr>
        <p:txBody>
          <a:bodyPr>
            <a:normAutofit fontScale="90000"/>
          </a:bodyPr>
          <a:lstStyle/>
          <a:p>
            <a:pPr algn="ctr"/>
            <a:r>
              <a:rPr lang="it-IT" sz="3200" dirty="0"/>
              <a:t>La Russia verso il Mediterraneo ma non solo</a:t>
            </a:r>
          </a:p>
        </p:txBody>
      </p:sp>
      <p:pic>
        <p:nvPicPr>
          <p:cNvPr id="4" name="Segnaposto contenuto 3">
            <a:extLst>
              <a:ext uri="{FF2B5EF4-FFF2-40B4-BE49-F238E27FC236}">
                <a16:creationId xmlns:a16="http://schemas.microsoft.com/office/drawing/2014/main" id="{B1DF6D9A-19DC-4E4F-8437-1C76171C89BB}"/>
              </a:ext>
            </a:extLst>
          </p:cNvPr>
          <p:cNvPicPr>
            <a:picLocks noGrp="1" noChangeAspect="1"/>
          </p:cNvPicPr>
          <p:nvPr>
            <p:ph idx="1"/>
          </p:nvPr>
        </p:nvPicPr>
        <p:blipFill>
          <a:blip r:embed="rId2"/>
          <a:stretch>
            <a:fillRect/>
          </a:stretch>
        </p:blipFill>
        <p:spPr>
          <a:xfrm>
            <a:off x="3204735" y="1011458"/>
            <a:ext cx="8000796" cy="5336530"/>
          </a:xfrm>
          <a:prstGeom prst="rect">
            <a:avLst/>
          </a:prstGeom>
        </p:spPr>
      </p:pic>
      <p:sp>
        <p:nvSpPr>
          <p:cNvPr id="3" name="CasellaDiTesto 2">
            <a:extLst>
              <a:ext uri="{FF2B5EF4-FFF2-40B4-BE49-F238E27FC236}">
                <a16:creationId xmlns:a16="http://schemas.microsoft.com/office/drawing/2014/main" id="{641ACC26-CFA3-40FA-98DF-179B1FA0E12F}"/>
              </a:ext>
            </a:extLst>
          </p:cNvPr>
          <p:cNvSpPr txBox="1"/>
          <p:nvPr/>
        </p:nvSpPr>
        <p:spPr>
          <a:xfrm>
            <a:off x="3204735" y="6347988"/>
            <a:ext cx="8000796" cy="276999"/>
          </a:xfrm>
          <a:prstGeom prst="rect">
            <a:avLst/>
          </a:prstGeom>
          <a:solidFill>
            <a:schemeClr val="accent2"/>
          </a:solidFill>
        </p:spPr>
        <p:txBody>
          <a:bodyPr wrap="square" rtlCol="0">
            <a:spAutoFit/>
          </a:bodyPr>
          <a:lstStyle/>
          <a:p>
            <a:pPr algn="ctr"/>
            <a:r>
              <a:rPr lang="it-IT" sz="1200" dirty="0"/>
              <a:t>Limes rivista di geopolitica 4/2020</a:t>
            </a:r>
          </a:p>
        </p:txBody>
      </p:sp>
    </p:spTree>
    <p:extLst>
      <p:ext uri="{BB962C8B-B14F-4D97-AF65-F5344CB8AC3E}">
        <p14:creationId xmlns:p14="http://schemas.microsoft.com/office/powerpoint/2010/main" val="48231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B94983-E04F-4147-B0F1-B23284222838}"/>
              </a:ext>
            </a:extLst>
          </p:cNvPr>
          <p:cNvSpPr>
            <a:spLocks noGrp="1"/>
          </p:cNvSpPr>
          <p:nvPr>
            <p:ph type="title"/>
          </p:nvPr>
        </p:nvSpPr>
        <p:spPr>
          <a:xfrm>
            <a:off x="3073400" y="365126"/>
            <a:ext cx="8280400" cy="726828"/>
          </a:xfrm>
        </p:spPr>
        <p:txBody>
          <a:bodyPr>
            <a:normAutofit/>
          </a:bodyPr>
          <a:lstStyle/>
          <a:p>
            <a:pPr algn="ctr"/>
            <a:r>
              <a:rPr lang="it-IT" sz="3200" dirty="0"/>
              <a:t>La Russia verso il Mediterraneo</a:t>
            </a:r>
          </a:p>
        </p:txBody>
      </p:sp>
      <p:pic>
        <p:nvPicPr>
          <p:cNvPr id="1026" name="Picture 2" descr="La Russia nel Mediterraneo: gas, Siria, Libia - Limes">
            <a:extLst>
              <a:ext uri="{FF2B5EF4-FFF2-40B4-BE49-F238E27FC236}">
                <a16:creationId xmlns:a16="http://schemas.microsoft.com/office/drawing/2014/main" id="{A9ADCEBD-4AD9-41F0-A77F-B60DA8E598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93954" y="1091954"/>
            <a:ext cx="4698712" cy="415474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1824335E-C6FA-479A-A1A6-3AC5FDD86887}"/>
              </a:ext>
            </a:extLst>
          </p:cNvPr>
          <p:cNvSpPr txBox="1"/>
          <p:nvPr/>
        </p:nvSpPr>
        <p:spPr>
          <a:xfrm>
            <a:off x="1222990" y="1091954"/>
            <a:ext cx="6170964" cy="4401205"/>
          </a:xfrm>
          <a:prstGeom prst="rect">
            <a:avLst/>
          </a:prstGeom>
          <a:noFill/>
        </p:spPr>
        <p:txBody>
          <a:bodyPr wrap="square" rtlCol="0">
            <a:spAutoFit/>
          </a:bodyPr>
          <a:lstStyle/>
          <a:p>
            <a:pPr algn="just"/>
            <a:r>
              <a:rPr lang="it-IT" sz="1400" dirty="0"/>
              <a:t>Proiezione russa nel Mediterraneo e in Europa: dalla rete di gasdotti che dalla Siberia, dagli Urali e dall’Asia Centrale raggiunge l’Europa</a:t>
            </a:r>
          </a:p>
          <a:p>
            <a:pPr algn="just"/>
            <a:endParaRPr lang="it-IT" sz="1400" dirty="0"/>
          </a:p>
          <a:p>
            <a:pPr algn="just"/>
            <a:r>
              <a:rPr lang="it-IT" sz="1400" dirty="0"/>
              <a:t>Le infrastrutture energetiche di Mosca devono attraversare la nuova cortina di ferro e territori ostili: l’Ucraina, spazio della competizione con gli USA e la Nato e la Polonia, nemico storico della Russia.</a:t>
            </a:r>
          </a:p>
          <a:p>
            <a:pPr algn="just"/>
            <a:endParaRPr lang="it-IT" sz="1400" dirty="0"/>
          </a:p>
          <a:p>
            <a:pPr algn="just"/>
            <a:r>
              <a:rPr lang="it-IT" sz="1400" dirty="0"/>
              <a:t>Per aggirare l’Europa centro-orientale Mosca usa il Baltico e il Mar Nero. Quest’ultimo lega fisicamente la Crimea alla regione degli Stretti turchi, tracciando l’asse fondamentale della proiezione russa nel Mediterraneo.</a:t>
            </a:r>
          </a:p>
          <a:p>
            <a:pPr algn="just"/>
            <a:endParaRPr lang="it-IT" sz="1400" dirty="0"/>
          </a:p>
          <a:p>
            <a:pPr algn="just"/>
            <a:r>
              <a:rPr lang="it-IT" sz="1400" dirty="0"/>
              <a:t>Le principali direttrici strategiche di Mosca nel Mediterraneo puntano verso la Turchia, partner e rivale. Poi in direzione di Cipro, approdo mediterraneo dei capitali degli oligarchi, e della Siria dove la Russia ha basi aeree, navali e una nutrita presenza militare. Infine, la sfera d’influenza del Cremlino si allarga a Israele, Egitto, acquirente di armamenti e controllore del Canale di Suez, e Libia, dove combattono mercenari russi e Mosca ha importanti interessi energetici.</a:t>
            </a:r>
          </a:p>
        </p:txBody>
      </p:sp>
      <p:sp>
        <p:nvSpPr>
          <p:cNvPr id="3" name="CasellaDiTesto 2">
            <a:extLst>
              <a:ext uri="{FF2B5EF4-FFF2-40B4-BE49-F238E27FC236}">
                <a16:creationId xmlns:a16="http://schemas.microsoft.com/office/drawing/2014/main" id="{F87DC9BC-B5A5-4334-AE0D-8DD0F85FA386}"/>
              </a:ext>
            </a:extLst>
          </p:cNvPr>
          <p:cNvSpPr txBox="1"/>
          <p:nvPr/>
        </p:nvSpPr>
        <p:spPr>
          <a:xfrm>
            <a:off x="7704667" y="5799667"/>
            <a:ext cx="3649133" cy="276999"/>
          </a:xfrm>
          <a:prstGeom prst="rect">
            <a:avLst/>
          </a:prstGeom>
          <a:noFill/>
        </p:spPr>
        <p:txBody>
          <a:bodyPr wrap="square" rtlCol="0">
            <a:spAutoFit/>
          </a:bodyPr>
          <a:lstStyle/>
          <a:p>
            <a:pPr lvl="0"/>
            <a:r>
              <a:rPr lang="it-IT" sz="1200" dirty="0">
                <a:solidFill>
                  <a:prstClr val="black"/>
                </a:solidFill>
              </a:rPr>
              <a:t>Spunti tratti da Limes 4/2020</a:t>
            </a:r>
          </a:p>
        </p:txBody>
      </p:sp>
    </p:spTree>
    <p:extLst>
      <p:ext uri="{BB962C8B-B14F-4D97-AF65-F5344CB8AC3E}">
        <p14:creationId xmlns:p14="http://schemas.microsoft.com/office/powerpoint/2010/main" val="3268478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03FACA-F62B-47F3-B2E6-AEB8CF276ED1}"/>
              </a:ext>
            </a:extLst>
          </p:cNvPr>
          <p:cNvSpPr>
            <a:spLocks noGrp="1"/>
          </p:cNvSpPr>
          <p:nvPr>
            <p:ph type="title"/>
          </p:nvPr>
        </p:nvSpPr>
        <p:spPr>
          <a:xfrm>
            <a:off x="2592925" y="624110"/>
            <a:ext cx="8911687" cy="684737"/>
          </a:xfrm>
        </p:spPr>
        <p:txBody>
          <a:bodyPr>
            <a:normAutofit/>
          </a:bodyPr>
          <a:lstStyle/>
          <a:p>
            <a:pPr algn="ctr"/>
            <a:r>
              <a:rPr lang="it-IT" sz="2400" dirty="0"/>
              <a:t>Un nuovo </a:t>
            </a:r>
            <a:r>
              <a:rPr lang="it-IT" sz="2400" dirty="0" err="1"/>
              <a:t>hearthland</a:t>
            </a:r>
            <a:r>
              <a:rPr lang="it-IT" sz="2400" dirty="0"/>
              <a:t>: la Russia verso sud e verso il mare</a:t>
            </a:r>
          </a:p>
        </p:txBody>
      </p:sp>
      <p:sp>
        <p:nvSpPr>
          <p:cNvPr id="3" name="Segnaposto contenuto 2">
            <a:extLst>
              <a:ext uri="{FF2B5EF4-FFF2-40B4-BE49-F238E27FC236}">
                <a16:creationId xmlns:a16="http://schemas.microsoft.com/office/drawing/2014/main" id="{31C13B1D-CDA3-42C8-8F40-8F514085EA62}"/>
              </a:ext>
            </a:extLst>
          </p:cNvPr>
          <p:cNvSpPr>
            <a:spLocks noGrp="1"/>
          </p:cNvSpPr>
          <p:nvPr>
            <p:ph idx="1"/>
          </p:nvPr>
        </p:nvSpPr>
        <p:spPr>
          <a:xfrm>
            <a:off x="2074332" y="1473693"/>
            <a:ext cx="9279467" cy="4703270"/>
          </a:xfrm>
        </p:spPr>
        <p:txBody>
          <a:bodyPr>
            <a:normAutofit/>
          </a:bodyPr>
          <a:lstStyle/>
          <a:p>
            <a:pPr algn="just">
              <a:lnSpc>
                <a:spcPct val="110000"/>
              </a:lnSpc>
            </a:pPr>
            <a:r>
              <a:rPr lang="it-IT" dirty="0"/>
              <a:t>Il controllo dell’</a:t>
            </a:r>
            <a:r>
              <a:rPr lang="it-IT" dirty="0" err="1"/>
              <a:t>Heartland</a:t>
            </a:r>
            <a:r>
              <a:rPr lang="it-IT" dirty="0"/>
              <a:t> continua ad essere una direttrice della politica russa (ma anche di quella USA e cinese) nella fase post-sovietica? </a:t>
            </a:r>
          </a:p>
          <a:p>
            <a:pPr algn="just">
              <a:lnSpc>
                <a:spcPct val="110000"/>
              </a:lnSpc>
            </a:pPr>
            <a:r>
              <a:rPr lang="it-IT" dirty="0"/>
              <a:t>Numerosi eventi suggeriscono di sì il contenimento dall’allargamento ad Est della NATO e la questione ucraina spingono Mosca in direzione mediterranea, caucasica e dell’Asia centrale.</a:t>
            </a:r>
          </a:p>
          <a:p>
            <a:pPr algn="just">
              <a:lnSpc>
                <a:spcPct val="110000"/>
              </a:lnSpc>
            </a:pPr>
            <a:r>
              <a:rPr lang="it-IT" dirty="0"/>
              <a:t>Attorno a questi nodi ruotano anche gli interessi di USA e Cina e in parte della Turchia.</a:t>
            </a:r>
          </a:p>
          <a:p>
            <a:pPr algn="just">
              <a:lnSpc>
                <a:spcPct val="110000"/>
              </a:lnSpc>
            </a:pPr>
            <a:r>
              <a:rPr lang="it-IT" dirty="0"/>
              <a:t>Il territorio dell’Asia centrale (con le sue riserve energetiche) è di rilievo strategico; </a:t>
            </a:r>
          </a:p>
          <a:p>
            <a:pPr lvl="1" algn="just">
              <a:lnSpc>
                <a:spcPct val="110000"/>
              </a:lnSpc>
            </a:pPr>
            <a:r>
              <a:rPr lang="it-IT" dirty="0"/>
              <a:t>congiunzione tra mondi, culture e commerci </a:t>
            </a:r>
          </a:p>
          <a:p>
            <a:pPr lvl="1" algn="just">
              <a:lnSpc>
                <a:spcPct val="110000"/>
              </a:lnSpc>
            </a:pPr>
            <a:r>
              <a:rPr lang="it-IT" dirty="0"/>
              <a:t>Congiunzione dell’Europa con l’Oriente, della Russia con il medio e vicino Oriente, della Cina con l’Occidente; Turchia diviene uno snodo strategico tra Asia e Mediterraneo</a:t>
            </a:r>
          </a:p>
          <a:p>
            <a:pPr marL="0" indent="0" algn="just">
              <a:buNone/>
            </a:pPr>
            <a:endParaRPr lang="it-IT" sz="2400" dirty="0"/>
          </a:p>
          <a:p>
            <a:endParaRPr lang="it-IT" dirty="0"/>
          </a:p>
        </p:txBody>
      </p:sp>
    </p:spTree>
    <p:extLst>
      <p:ext uri="{BB962C8B-B14F-4D97-AF65-F5344CB8AC3E}">
        <p14:creationId xmlns:p14="http://schemas.microsoft.com/office/powerpoint/2010/main" val="971500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ari.site/wp-content/uploads/2021/01/150414_vision_shared_prosperity_0.jpg">
            <a:extLst>
              <a:ext uri="{FF2B5EF4-FFF2-40B4-BE49-F238E27FC236}">
                <a16:creationId xmlns:a16="http://schemas.microsoft.com/office/drawing/2014/main" id="{B05F460E-7071-4E82-A060-6011050F5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011" y="1779973"/>
            <a:ext cx="6532749"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 complessità del Caucaso (prima parte).">
            <a:extLst>
              <a:ext uri="{FF2B5EF4-FFF2-40B4-BE49-F238E27FC236}">
                <a16:creationId xmlns:a16="http://schemas.microsoft.com/office/drawing/2014/main" id="{6AF45F27-B8CC-4432-8D28-5E4C1685E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77" y="1779971"/>
            <a:ext cx="4534216"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944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DD3CAA-6623-4545-89ED-FA35F0E9FE59}"/>
              </a:ext>
            </a:extLst>
          </p:cNvPr>
          <p:cNvSpPr>
            <a:spLocks noGrp="1"/>
          </p:cNvSpPr>
          <p:nvPr>
            <p:ph type="title"/>
          </p:nvPr>
        </p:nvSpPr>
        <p:spPr>
          <a:xfrm>
            <a:off x="2592925" y="624110"/>
            <a:ext cx="8911687" cy="891423"/>
          </a:xfrm>
        </p:spPr>
        <p:txBody>
          <a:bodyPr>
            <a:normAutofit/>
          </a:bodyPr>
          <a:lstStyle/>
          <a:p>
            <a:pPr algn="ctr"/>
            <a:r>
              <a:rPr lang="it-IT" sz="3200" dirty="0"/>
              <a:t>Nuove vie e corridoi tradizionali</a:t>
            </a:r>
            <a:br>
              <a:rPr lang="it-IT" sz="3200" dirty="0"/>
            </a:br>
            <a:r>
              <a:rPr lang="it-IT" sz="1600" dirty="0"/>
              <a:t>(Fonte: Limes rivista di </a:t>
            </a:r>
            <a:r>
              <a:rPr lang="it-IT" sz="1600" dirty="0" err="1"/>
              <a:t>geopolitca</a:t>
            </a:r>
            <a:r>
              <a:rPr lang="it-IT" sz="1600" dirty="0"/>
              <a:t>)</a:t>
            </a:r>
            <a:endParaRPr lang="it-IT" sz="3200" dirty="0"/>
          </a:p>
        </p:txBody>
      </p:sp>
      <p:pic>
        <p:nvPicPr>
          <p:cNvPr id="4098" name="Picture 2" descr="russia » Mappa Mundi - Blog - LIMES">
            <a:extLst>
              <a:ext uri="{FF2B5EF4-FFF2-40B4-BE49-F238E27FC236}">
                <a16:creationId xmlns:a16="http://schemas.microsoft.com/office/drawing/2014/main" id="{7729E8E3-BE52-4C03-8719-EA3A7A855D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7388" y="1900052"/>
            <a:ext cx="4715968" cy="4186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rridoi economici Cina">
            <a:extLst>
              <a:ext uri="{FF2B5EF4-FFF2-40B4-BE49-F238E27FC236}">
                <a16:creationId xmlns:a16="http://schemas.microsoft.com/office/drawing/2014/main" id="{59102636-B933-4485-B34B-64CDDD666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190" y="1905000"/>
            <a:ext cx="6110047" cy="4186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868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420EDD-81D5-4B6C-89EB-C61470E204B6}"/>
              </a:ext>
            </a:extLst>
          </p:cNvPr>
          <p:cNvSpPr>
            <a:spLocks noGrp="1"/>
          </p:cNvSpPr>
          <p:nvPr>
            <p:ph type="title"/>
          </p:nvPr>
        </p:nvSpPr>
        <p:spPr>
          <a:xfrm>
            <a:off x="2592925" y="624110"/>
            <a:ext cx="8911687" cy="654357"/>
          </a:xfrm>
        </p:spPr>
        <p:txBody>
          <a:bodyPr>
            <a:normAutofit/>
          </a:bodyPr>
          <a:lstStyle/>
          <a:p>
            <a:pPr algn="ctr"/>
            <a:r>
              <a:rPr lang="it-IT" sz="3200" dirty="0"/>
              <a:t>Una guerra per interposta alleanza?</a:t>
            </a:r>
          </a:p>
        </p:txBody>
      </p:sp>
      <p:sp>
        <p:nvSpPr>
          <p:cNvPr id="3" name="Segnaposto contenuto 2">
            <a:extLst>
              <a:ext uri="{FF2B5EF4-FFF2-40B4-BE49-F238E27FC236}">
                <a16:creationId xmlns:a16="http://schemas.microsoft.com/office/drawing/2014/main" id="{DE9BBD05-6749-466D-9E56-30E8B1E6A59A}"/>
              </a:ext>
            </a:extLst>
          </p:cNvPr>
          <p:cNvSpPr>
            <a:spLocks noGrp="1"/>
          </p:cNvSpPr>
          <p:nvPr>
            <p:ph idx="1"/>
          </p:nvPr>
        </p:nvSpPr>
        <p:spPr>
          <a:xfrm>
            <a:off x="2442112" y="1278468"/>
            <a:ext cx="8911688" cy="5353826"/>
          </a:xfrm>
        </p:spPr>
        <p:txBody>
          <a:bodyPr>
            <a:normAutofit lnSpcReduction="10000"/>
          </a:bodyPr>
          <a:lstStyle/>
          <a:p>
            <a:pPr algn="just"/>
            <a:r>
              <a:rPr lang="it-IT" dirty="0"/>
              <a:t>L’allargamento della NATO e in subordine quello della UE sembrano oggi configurarsi come una prosecuzione della GF ma anche come una nuova forma della guerra per interposta potenza negli anni del post-bipolarismo e del fallimento dell’unipolarismo USA</a:t>
            </a:r>
          </a:p>
          <a:p>
            <a:pPr algn="just"/>
            <a:endParaRPr lang="it-IT" dirty="0"/>
          </a:p>
          <a:p>
            <a:pPr algn="just"/>
            <a:r>
              <a:rPr lang="it-IT" dirty="0"/>
              <a:t>Non più un conflitto in un paese terzo tra fazioni in contrasto; non più un conflitto  fra due paesi terzi sostenuti dalle due superpotenze. </a:t>
            </a:r>
          </a:p>
          <a:p>
            <a:pPr algn="just"/>
            <a:endParaRPr lang="it-IT" dirty="0"/>
          </a:p>
          <a:p>
            <a:pPr algn="just"/>
            <a:r>
              <a:rPr lang="it-IT" dirty="0"/>
              <a:t>Ma un conflitto fra «per interposta alleanza» su un territorio di margine (di confine) nel quale sono protagonisti Mosca e Washington, con l’Europa come punto di potenziale contatto e l’Ucraina un’area interna al continente europeo. Una prospettiva che apre al ruolo determinante che potrebbe rivestire la Cina terzo vertice di un tripolarismo (mondo atlantico; mondo euroasiatico; mondo cinese/orientale)</a:t>
            </a:r>
          </a:p>
          <a:p>
            <a:pPr algn="just"/>
            <a:endParaRPr lang="it-IT" dirty="0"/>
          </a:p>
          <a:p>
            <a:pPr algn="just"/>
            <a:r>
              <a:rPr lang="it-IT" dirty="0"/>
              <a:t>Si configura una nuova area di conflitto: l’artico come nuova via di transito nata con la crisi climatica e nuovo sbocco al mare</a:t>
            </a:r>
          </a:p>
        </p:txBody>
      </p:sp>
    </p:spTree>
    <p:extLst>
      <p:ext uri="{BB962C8B-B14F-4D97-AF65-F5344CB8AC3E}">
        <p14:creationId xmlns:p14="http://schemas.microsoft.com/office/powerpoint/2010/main" val="261717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eopolitica e comprensione del mondo | Globalist">
            <a:extLst>
              <a:ext uri="{FF2B5EF4-FFF2-40B4-BE49-F238E27FC236}">
                <a16:creationId xmlns:a16="http://schemas.microsoft.com/office/drawing/2014/main" id="{CAB86DCC-8353-44EC-A15C-9C7C56E9B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563" y="1161549"/>
            <a:ext cx="4477716" cy="29888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om the Rimland to the Heartland: The Geopolitical Consequences of the American Sanctions">
            <a:extLst>
              <a:ext uri="{FF2B5EF4-FFF2-40B4-BE49-F238E27FC236}">
                <a16:creationId xmlns:a16="http://schemas.microsoft.com/office/drawing/2014/main" id="{96DCC75B-4296-4814-B5C9-385F00D39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21" y="1273484"/>
            <a:ext cx="5402706" cy="2876941"/>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16C3466D-A1A9-4211-935E-FFD7214ACC8C}"/>
              </a:ext>
            </a:extLst>
          </p:cNvPr>
          <p:cNvSpPr txBox="1"/>
          <p:nvPr/>
        </p:nvSpPr>
        <p:spPr>
          <a:xfrm>
            <a:off x="1786467" y="4500979"/>
            <a:ext cx="9177866" cy="2062103"/>
          </a:xfrm>
          <a:prstGeom prst="rect">
            <a:avLst/>
          </a:prstGeom>
          <a:noFill/>
        </p:spPr>
        <p:txBody>
          <a:bodyPr wrap="square" rtlCol="0">
            <a:spAutoFit/>
          </a:bodyPr>
          <a:lstStyle/>
          <a:p>
            <a:pPr marL="285750" indent="-285750" algn="just">
              <a:buFont typeface="Arial" panose="020B0604020202020204" pitchFamily="34" charset="0"/>
              <a:buChar char="•"/>
            </a:pPr>
            <a:r>
              <a:rPr lang="it-IT" dirty="0"/>
              <a:t>E’ evidente come la combinazione delle due teorie possono rappresentare ancora oggi la centralità della Russia postsovietica e di Putin.</a:t>
            </a:r>
          </a:p>
          <a:p>
            <a:pPr algn="just"/>
            <a:endParaRPr lang="it-IT" dirty="0"/>
          </a:p>
          <a:p>
            <a:pPr marL="285750" indent="-285750" algn="just">
              <a:buFont typeface="Arial" panose="020B0604020202020204" pitchFamily="34" charset="0"/>
              <a:buChar char="•"/>
            </a:pPr>
            <a:r>
              <a:rPr lang="it-IT" dirty="0"/>
              <a:t>Le spinte di forze contrapposte ci consentono di rappresentare  questa fase  che si è aperta a cavallo del millennio, con uno spostamento dell’</a:t>
            </a:r>
            <a:r>
              <a:rPr lang="it-IT" dirty="0" err="1"/>
              <a:t>Hearthland</a:t>
            </a:r>
            <a:r>
              <a:rPr lang="it-IT" dirty="0"/>
              <a:t> verso est-sud/est in direzione </a:t>
            </a:r>
            <a:r>
              <a:rPr lang="it-IT" dirty="0" err="1"/>
              <a:t>cino</a:t>
            </a:r>
            <a:r>
              <a:rPr lang="it-IT" dirty="0"/>
              <a:t>-indiana</a:t>
            </a:r>
          </a:p>
          <a:p>
            <a:pPr algn="just"/>
            <a:endParaRPr lang="it-IT" sz="2000" dirty="0"/>
          </a:p>
        </p:txBody>
      </p:sp>
    </p:spTree>
    <p:extLst>
      <p:ext uri="{BB962C8B-B14F-4D97-AF65-F5344CB8AC3E}">
        <p14:creationId xmlns:p14="http://schemas.microsoft.com/office/powerpoint/2010/main" val="403197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64A08B-560C-4DC2-BF13-D6AAA18AAA14}"/>
              </a:ext>
            </a:extLst>
          </p:cNvPr>
          <p:cNvSpPr>
            <a:spLocks noGrp="1"/>
          </p:cNvSpPr>
          <p:nvPr>
            <p:ph type="title"/>
          </p:nvPr>
        </p:nvSpPr>
        <p:spPr>
          <a:xfrm>
            <a:off x="2592925" y="624110"/>
            <a:ext cx="8911687" cy="747490"/>
          </a:xfrm>
        </p:spPr>
        <p:txBody>
          <a:bodyPr>
            <a:normAutofit/>
          </a:bodyPr>
          <a:lstStyle/>
          <a:p>
            <a:pPr algn="ctr"/>
            <a:r>
              <a:rPr lang="it-IT" sz="3200" dirty="0"/>
              <a:t>…..la Russia......</a:t>
            </a:r>
          </a:p>
        </p:txBody>
      </p:sp>
      <p:sp>
        <p:nvSpPr>
          <p:cNvPr id="3" name="Segnaposto contenuto 2">
            <a:extLst>
              <a:ext uri="{FF2B5EF4-FFF2-40B4-BE49-F238E27FC236}">
                <a16:creationId xmlns:a16="http://schemas.microsoft.com/office/drawing/2014/main" id="{1E0211BB-5AAB-411D-B8B5-D7FFB12AF6D4}"/>
              </a:ext>
            </a:extLst>
          </p:cNvPr>
          <p:cNvSpPr>
            <a:spLocks noGrp="1"/>
          </p:cNvSpPr>
          <p:nvPr>
            <p:ph idx="1"/>
          </p:nvPr>
        </p:nvSpPr>
        <p:spPr>
          <a:xfrm>
            <a:off x="1964267" y="1532467"/>
            <a:ext cx="9540345" cy="4378755"/>
          </a:xfrm>
        </p:spPr>
        <p:txBody>
          <a:bodyPr>
            <a:normAutofit/>
          </a:bodyPr>
          <a:lstStyle/>
          <a:p>
            <a:pPr algn="just"/>
            <a:r>
              <a:rPr lang="it-IT" dirty="0"/>
              <a:t>Una massa bi-continentale coperta dallo Stato più grande del mondo, composito e dalle caratteristiche imperiali, con un centro forte che  ha da sempre esercitato il controllo su periferie deboli ed eterogenee, animate da istanze indipendentiste. </a:t>
            </a:r>
          </a:p>
          <a:p>
            <a:pPr algn="just"/>
            <a:r>
              <a:rPr lang="it-IT" dirty="0"/>
              <a:t>Nella seconda metà dell’Ottocento, l’Impero russo è giunto a competere con quello britannico per il predominio sul Medio Oriente e sull’Asia centro-meridionale. </a:t>
            </a:r>
          </a:p>
          <a:p>
            <a:pPr algn="just"/>
            <a:r>
              <a:rPr lang="it-IT" dirty="0"/>
              <a:t>I gravi problemi di sottosviluppo politico ed economico di uno stato ancora prevalentemente agricolo, combinati con la vastità del territorio, furono tra le cause delle sconfitte militari (nel 1905 contro il Giappone e nel 1917 durante la Prima guerra mondiale) che avrebbero contribuito alla caduta dello zar (ottobre 1917) e alla costituzione dell’URSS nel 1922. </a:t>
            </a:r>
          </a:p>
          <a:p>
            <a:pPr algn="just"/>
            <a:r>
              <a:rPr lang="it-IT" dirty="0"/>
              <a:t>L’Urss si trasformò in uno stato totalitario ma conservò nei fatti molti tratti imperiali</a:t>
            </a:r>
          </a:p>
        </p:txBody>
      </p:sp>
    </p:spTree>
    <p:extLst>
      <p:ext uri="{BB962C8B-B14F-4D97-AF65-F5344CB8AC3E}">
        <p14:creationId xmlns:p14="http://schemas.microsoft.com/office/powerpoint/2010/main" val="3051324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F1EDBB3-0CC3-49F0-B5DB-4C1114E06134}"/>
              </a:ext>
            </a:extLst>
          </p:cNvPr>
          <p:cNvPicPr>
            <a:picLocks noChangeAspect="1"/>
          </p:cNvPicPr>
          <p:nvPr/>
        </p:nvPicPr>
        <p:blipFill>
          <a:blip r:embed="rId2"/>
          <a:stretch>
            <a:fillRect/>
          </a:stretch>
        </p:blipFill>
        <p:spPr>
          <a:xfrm>
            <a:off x="1455937" y="641929"/>
            <a:ext cx="9055223" cy="5716109"/>
          </a:xfrm>
          <a:prstGeom prst="rect">
            <a:avLst/>
          </a:prstGeom>
        </p:spPr>
      </p:pic>
    </p:spTree>
    <p:extLst>
      <p:ext uri="{BB962C8B-B14F-4D97-AF65-F5344CB8AC3E}">
        <p14:creationId xmlns:p14="http://schemas.microsoft.com/office/powerpoint/2010/main" val="4574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ABA3A51-CFB5-469A-9B49-61ED7FFF2321}"/>
              </a:ext>
            </a:extLst>
          </p:cNvPr>
          <p:cNvPicPr>
            <a:picLocks noChangeAspect="1"/>
          </p:cNvPicPr>
          <p:nvPr/>
        </p:nvPicPr>
        <p:blipFill>
          <a:blip r:embed="rId2"/>
          <a:stretch>
            <a:fillRect/>
          </a:stretch>
        </p:blipFill>
        <p:spPr>
          <a:xfrm>
            <a:off x="1920239" y="280852"/>
            <a:ext cx="8373291" cy="6279968"/>
          </a:xfrm>
          <a:prstGeom prst="rect">
            <a:avLst/>
          </a:prstGeom>
        </p:spPr>
      </p:pic>
    </p:spTree>
    <p:extLst>
      <p:ext uri="{BB962C8B-B14F-4D97-AF65-F5344CB8AC3E}">
        <p14:creationId xmlns:p14="http://schemas.microsoft.com/office/powerpoint/2010/main" val="317663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64A08B-560C-4DC2-BF13-D6AAA18AAA14}"/>
              </a:ext>
            </a:extLst>
          </p:cNvPr>
          <p:cNvSpPr>
            <a:spLocks noGrp="1"/>
          </p:cNvSpPr>
          <p:nvPr>
            <p:ph type="title"/>
          </p:nvPr>
        </p:nvSpPr>
        <p:spPr>
          <a:xfrm>
            <a:off x="838200" y="365125"/>
            <a:ext cx="10515600" cy="771217"/>
          </a:xfrm>
        </p:spPr>
        <p:txBody>
          <a:bodyPr>
            <a:normAutofit/>
          </a:bodyPr>
          <a:lstStyle/>
          <a:p>
            <a:pPr algn="ctr"/>
            <a:r>
              <a:rPr lang="it-IT" sz="3200" dirty="0"/>
              <a:t>…..l’URSS......</a:t>
            </a:r>
          </a:p>
        </p:txBody>
      </p:sp>
      <p:sp>
        <p:nvSpPr>
          <p:cNvPr id="3" name="Segnaposto contenuto 2">
            <a:extLst>
              <a:ext uri="{FF2B5EF4-FFF2-40B4-BE49-F238E27FC236}">
                <a16:creationId xmlns:a16="http://schemas.microsoft.com/office/drawing/2014/main" id="{1E0211BB-5AAB-411D-B8B5-D7FFB12AF6D4}"/>
              </a:ext>
            </a:extLst>
          </p:cNvPr>
          <p:cNvSpPr>
            <a:spLocks noGrp="1"/>
          </p:cNvSpPr>
          <p:nvPr>
            <p:ph idx="1"/>
          </p:nvPr>
        </p:nvSpPr>
        <p:spPr>
          <a:xfrm>
            <a:off x="2040466" y="1642533"/>
            <a:ext cx="9313333" cy="4534430"/>
          </a:xfrm>
        </p:spPr>
        <p:txBody>
          <a:bodyPr>
            <a:normAutofit lnSpcReduction="10000"/>
          </a:bodyPr>
          <a:lstStyle/>
          <a:p>
            <a:pPr algn="just"/>
            <a:r>
              <a:rPr lang="it-IT" dirty="0"/>
              <a:t>Al termine della 2GM, l’Armata Rossa occupava circa metà del continente europeo. </a:t>
            </a:r>
          </a:p>
          <a:p>
            <a:pPr algn="just"/>
            <a:r>
              <a:rPr lang="it-IT" dirty="0"/>
              <a:t>Il blocco sovietico si organizzò militarmente con il Patto di Varsavia (1955-91). </a:t>
            </a:r>
          </a:p>
          <a:p>
            <a:pPr algn="just"/>
            <a:r>
              <a:rPr lang="it-IT" dirty="0"/>
              <a:t>La fine del bipolarismo e la dissoluzione sovietica ebbero luogo in tempo molto rapido, tra il 1989 e il 1991.</a:t>
            </a:r>
          </a:p>
          <a:p>
            <a:pPr algn="just"/>
            <a:r>
              <a:rPr lang="it-IT" dirty="0"/>
              <a:t>Al collasso politico ed economico seguì la frammentazione in stati indipendenti in Europa (Ucraina, Moldavia, Bielorussia, Estonia, Lettonia e Lituania), nel Caucaso (Georgia, Armenia e Azerbaigian) e in Asia Centrale (Kazakistan, Uzbekistan, Turkmenistan, Kirghizistan e Tagikistan)</a:t>
            </a:r>
          </a:p>
          <a:p>
            <a:pPr algn="just"/>
            <a:r>
              <a:rPr lang="it-IT" dirty="0"/>
              <a:t>Alla vittoria dell’Occidente seguì un lungo processo di occidentalizzazione dello spazio imperiale russo.</a:t>
            </a:r>
          </a:p>
          <a:p>
            <a:pPr algn="just"/>
            <a:r>
              <a:rPr lang="it-IT" dirty="0"/>
              <a:t>L’occidente considerò non solo vinta la GF ma anche definitivamente tramontata l’idea che potesse esistere un impero euroasiatico. Vincere i dopoguerra</a:t>
            </a:r>
          </a:p>
        </p:txBody>
      </p:sp>
    </p:spTree>
    <p:extLst>
      <p:ext uri="{BB962C8B-B14F-4D97-AF65-F5344CB8AC3E}">
        <p14:creationId xmlns:p14="http://schemas.microsoft.com/office/powerpoint/2010/main" val="37906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arta di Laura Canali - 2019">
            <a:extLst>
              <a:ext uri="{FF2B5EF4-FFF2-40B4-BE49-F238E27FC236}">
                <a16:creationId xmlns:a16="http://schemas.microsoft.com/office/drawing/2014/main" id="{EEFB82BD-AD04-4C8C-8DFC-5708D88DB81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02675" y="442305"/>
            <a:ext cx="9313849" cy="5587421"/>
          </a:xfrm>
          <a:prstGeom prst="rect">
            <a:avLst/>
          </a:prstGeom>
          <a:noFill/>
          <a:ln>
            <a:noFill/>
          </a:ln>
        </p:spPr>
      </p:pic>
      <p:sp>
        <p:nvSpPr>
          <p:cNvPr id="3" name="Rettangolo 2">
            <a:extLst>
              <a:ext uri="{FF2B5EF4-FFF2-40B4-BE49-F238E27FC236}">
                <a16:creationId xmlns:a16="http://schemas.microsoft.com/office/drawing/2014/main" id="{5836AB27-ECA6-4FDD-8383-8893D1468963}"/>
              </a:ext>
            </a:extLst>
          </p:cNvPr>
          <p:cNvSpPr/>
          <p:nvPr/>
        </p:nvSpPr>
        <p:spPr>
          <a:xfrm>
            <a:off x="2302675" y="6037323"/>
            <a:ext cx="9313849" cy="37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Fonte: Laura Canali, Limes Rivista Italiana di Geopolitica</a:t>
            </a:r>
          </a:p>
        </p:txBody>
      </p:sp>
    </p:spTree>
    <p:extLst>
      <p:ext uri="{BB962C8B-B14F-4D97-AF65-F5344CB8AC3E}">
        <p14:creationId xmlns:p14="http://schemas.microsoft.com/office/powerpoint/2010/main" val="2648983849"/>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610</TotalTime>
  <Words>3314</Words>
  <Application>Microsoft Office PowerPoint</Application>
  <PresentationFormat>Widescreen</PresentationFormat>
  <Paragraphs>157</Paragraphs>
  <Slides>35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35</vt:i4>
      </vt:variant>
    </vt:vector>
  </HeadingPairs>
  <TitlesOfParts>
    <vt:vector size="39" baseType="lpstr">
      <vt:lpstr>Arial</vt:lpstr>
      <vt:lpstr>Century Gothic</vt:lpstr>
      <vt:lpstr>Wingdings 3</vt:lpstr>
      <vt:lpstr>Filo</vt:lpstr>
      <vt:lpstr>Dalla Russia all’URSS alla Russia</vt:lpstr>
      <vt:lpstr>Tra impero, guerra fredda e nuovo millennio</vt:lpstr>
      <vt:lpstr>Tra impero, guerra fredda e nuovo millennio</vt:lpstr>
      <vt:lpstr>Presentazione standard di PowerPoint</vt:lpstr>
      <vt:lpstr>…..la Russia......</vt:lpstr>
      <vt:lpstr>Presentazione standard di PowerPoint</vt:lpstr>
      <vt:lpstr>Presentazione standard di PowerPoint</vt:lpstr>
      <vt:lpstr>…..l’URSS......</vt:lpstr>
      <vt:lpstr>Presentazione standard di PowerPoint</vt:lpstr>
      <vt:lpstr>Una continuità: Russia-URSS-Russia</vt:lpstr>
      <vt:lpstr>Presentazione standard di PowerPoint</vt:lpstr>
      <vt:lpstr>Integrazione e opposizione</vt:lpstr>
      <vt:lpstr>Dalla CSI allo spazio eurasiatico</vt:lpstr>
      <vt:lpstr>Dalla CSI allo spazio eurasiatico</vt:lpstr>
      <vt:lpstr>Dalla CSI allo spazio eurasiatico</vt:lpstr>
      <vt:lpstr>Dalla CSI allo spazio eurasiatico</vt:lpstr>
      <vt:lpstr>Presentazione standard di PowerPoint</vt:lpstr>
      <vt:lpstr>Dalla CSI allo spazio eurasiatico</vt:lpstr>
      <vt:lpstr>la Russia e il neo-eurasismo</vt:lpstr>
      <vt:lpstr>la Russia e il neo-eurasismo</vt:lpstr>
      <vt:lpstr>la Russia e il neo-eurasismo</vt:lpstr>
      <vt:lpstr>la Russia e il neo-eurasismo</vt:lpstr>
      <vt:lpstr>la Russia e il neo-eurasismo</vt:lpstr>
      <vt:lpstr>Presentazione standard di PowerPoint</vt:lpstr>
      <vt:lpstr>La Guerra Fredda non è mai finita  oppure una Seconda guerra fredda?</vt:lpstr>
      <vt:lpstr>Direttrici e obiettivi</vt:lpstr>
      <vt:lpstr>Presentazione standard di PowerPoint</vt:lpstr>
      <vt:lpstr>La Russia verso il Mediterraneo ma non solo</vt:lpstr>
      <vt:lpstr>La Russia verso il Mediterraneo ma non solo</vt:lpstr>
      <vt:lpstr>La Russia verso il Mediterraneo ma non solo</vt:lpstr>
      <vt:lpstr>La Russia verso il Mediterraneo</vt:lpstr>
      <vt:lpstr>Un nuovo hearthland: la Russia verso sud e verso il mare</vt:lpstr>
      <vt:lpstr>Presentazione standard di PowerPoint</vt:lpstr>
      <vt:lpstr>Nuove vie e corridoi tradizionali (Fonte: Limes rivista di geopolitca)</vt:lpstr>
      <vt:lpstr>Una guerra per interposta alleanza?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Dall’URSS alla Russia</dc:title>
  <dc:creator>utente</dc:creator>
  <cp:lastModifiedBy>utente</cp:lastModifiedBy>
  <cp:revision>21</cp:revision>
  <dcterms:created xsi:type="dcterms:W3CDTF">2022-02-12T16:13:01Z</dcterms:created>
  <dcterms:modified xsi:type="dcterms:W3CDTF">2024-01-05T12:11:21Z</dcterms:modified>
</cp:coreProperties>
</file>