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60" r:id="rId4"/>
    <p:sldId id="259" r:id="rId5"/>
    <p:sldId id="257"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9FF"/>
    <a:srgbClr val="712178"/>
    <a:srgbClr val="2E3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p:restoredTop sz="94146"/>
  </p:normalViewPr>
  <p:slideViewPr>
    <p:cSldViewPr snapToGrid="0">
      <p:cViewPr varScale="1">
        <p:scale>
          <a:sx n="119" d="100"/>
          <a:sy n="119" d="100"/>
        </p:scale>
        <p:origin x="40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74D22-5072-E84E-B480-64A762CBB498}" type="datetimeFigureOut">
              <a:rPr lang="it-IT" smtClean="0"/>
              <a:t>27/09/25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D5AEF-C83F-624A-8ACF-FAE17F20E2BC}" type="slidenum">
              <a:rPr lang="it-IT" smtClean="0"/>
              <a:t>‹N›</a:t>
            </a:fld>
            <a:endParaRPr lang="it-IT"/>
          </a:p>
        </p:txBody>
      </p:sp>
    </p:spTree>
    <p:extLst>
      <p:ext uri="{BB962C8B-B14F-4D97-AF65-F5344CB8AC3E}">
        <p14:creationId xmlns:p14="http://schemas.microsoft.com/office/powerpoint/2010/main" val="307427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8D5AEF-C83F-624A-8ACF-FAE17F20E2BC}" type="slidenum">
              <a:rPr lang="it-IT" smtClean="0"/>
              <a:t>1</a:t>
            </a:fld>
            <a:endParaRPr lang="it-IT"/>
          </a:p>
        </p:txBody>
      </p:sp>
    </p:spTree>
    <p:extLst>
      <p:ext uri="{BB962C8B-B14F-4D97-AF65-F5344CB8AC3E}">
        <p14:creationId xmlns:p14="http://schemas.microsoft.com/office/powerpoint/2010/main" val="31605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E264E0-FB52-675E-10EC-892D5175380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E32C996-E79E-2C48-DF26-B08E53557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78C53D7-3D19-D54D-C822-6EE48A18E8A7}"/>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E3023046-EE20-AF7B-43FB-A44A71824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C86C73-13D0-9555-666D-0C9100CC3CA4}"/>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45937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28C98A-4BE2-E3F5-7D4A-0C27030EE2E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A1432C-4BE0-7AB4-1276-9D42EF4D94F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2A8715-3FFC-025D-99E0-8C8C76E1ACD3}"/>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54D65120-40F8-FEBB-F29C-3454B3430D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54B8B9-64BA-A9C8-5213-7EC9C0D35B72}"/>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191144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03C5752-6194-68DD-4110-1FEB7FE5A0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F24EB9C-1C59-64A6-112C-6E9437FCA3B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AEFBE0-FAC8-B699-922A-D69304859077}"/>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7D2A6EEC-ABB0-703C-6C3B-2319224644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8B7AAB-EDBB-9BDB-BE79-00479C0FC4D8}"/>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86319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F37EA-63AE-4BF2-9536-92D24CEF084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461603-7059-BBF3-E461-B1E8A2B8AF2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71F477C-F76B-FF60-2C93-002639E5B904}"/>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E13A0AEC-8D68-F215-C190-2273646F8D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741A7A-EA3C-0F5A-F3D1-94900EFF889B}"/>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322319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46D7F1-C1F4-A164-7CDE-ADF3AE9BB67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43E651B-0264-B48A-4B06-C4FA9497B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A073EC7-DCF1-1F30-1618-457906F29C78}"/>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7D74791D-1513-0670-5500-4FD0F6B0D5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489D82-6404-E16A-F857-A1DD1FDF5AA4}"/>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48523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4BF2F4-0636-111A-DED8-5082EB1549D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7DC82D-C8BE-58F1-6792-604F6974F5E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B5C0171-D259-F5D0-D47F-16650EE6AF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2CEC8C2-07B3-3F77-8CBD-FAC8D1BB5602}"/>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6" name="Segnaposto piè di pagina 5">
            <a:extLst>
              <a:ext uri="{FF2B5EF4-FFF2-40B4-BE49-F238E27FC236}">
                <a16:creationId xmlns:a16="http://schemas.microsoft.com/office/drawing/2014/main" id="{FD8E2941-0619-39CD-0E95-C8F5320F63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887E02-B5C4-57C4-AF3A-10B0468C96A1}"/>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83196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AFF58B-9A82-1302-43E2-1C713767B06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B045473-0D65-EA4C-B8E2-B0F25AA84B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B443DEE-4AF0-0FA9-3518-BD165F25651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6FCA57-EB7A-D9FB-D4EB-BCDB62508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21A2C54-F752-6F08-D225-41A4252E714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D5130EA-212F-774F-28E1-8B0D4D8C957C}"/>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8" name="Segnaposto piè di pagina 7">
            <a:extLst>
              <a:ext uri="{FF2B5EF4-FFF2-40B4-BE49-F238E27FC236}">
                <a16:creationId xmlns:a16="http://schemas.microsoft.com/office/drawing/2014/main" id="{F2294161-ACA2-D2A4-B4F0-F4AEB0E49D1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C205BE2-9DD1-86FF-9C18-7D794F539D1E}"/>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45275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1AECD-A598-8930-FD05-1406766866E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C383197-44CD-8102-1336-3AFC75F02AFC}"/>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4" name="Segnaposto piè di pagina 3">
            <a:extLst>
              <a:ext uri="{FF2B5EF4-FFF2-40B4-BE49-F238E27FC236}">
                <a16:creationId xmlns:a16="http://schemas.microsoft.com/office/drawing/2014/main" id="{8D54DDCB-3F24-5816-AF82-31638D33ECE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179B6E4-00A5-0C7C-874B-9811BD44384F}"/>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99646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2250683-4690-B7F9-FA8B-3D5FB22CB37D}"/>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3" name="Segnaposto piè di pagina 2">
            <a:extLst>
              <a:ext uri="{FF2B5EF4-FFF2-40B4-BE49-F238E27FC236}">
                <a16:creationId xmlns:a16="http://schemas.microsoft.com/office/drawing/2014/main" id="{085B1F87-0C25-BB7D-E018-41DD563D08E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8926DC4-CB7C-8720-6182-711C7814B8B6}"/>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33711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7125B4-A08A-7245-001D-6BF03EF175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5F4BD8-0817-6686-544C-E24E91B83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D01CAF3-8524-7B9C-9979-D4DA2B75B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F822C58-AF2C-30BF-0387-29185E5F956F}"/>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6" name="Segnaposto piè di pagina 5">
            <a:extLst>
              <a:ext uri="{FF2B5EF4-FFF2-40B4-BE49-F238E27FC236}">
                <a16:creationId xmlns:a16="http://schemas.microsoft.com/office/drawing/2014/main" id="{0683E744-C862-B8F1-A3D7-35A7BD76AB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387502F-4AA8-B788-DDB9-F9D847E9086C}"/>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340051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E96545-4A3A-3D91-E125-87CA205378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28E9926-02DD-E435-D785-7A81F74E1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EE86364-A417-E2C8-96BE-143FF0AE2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A3D60C8-46C4-CBED-4750-1367632C6E6D}"/>
              </a:ext>
            </a:extLst>
          </p:cNvPr>
          <p:cNvSpPr>
            <a:spLocks noGrp="1"/>
          </p:cNvSpPr>
          <p:nvPr>
            <p:ph type="dt" sz="half" idx="10"/>
          </p:nvPr>
        </p:nvSpPr>
        <p:spPr/>
        <p:txBody>
          <a:bodyPr/>
          <a:lstStyle/>
          <a:p>
            <a:fld id="{7F78CCB4-A755-DE4A-A5AD-C73E95AD64A4}" type="datetimeFigureOut">
              <a:rPr lang="it-IT" smtClean="0"/>
              <a:t>27/09/25</a:t>
            </a:fld>
            <a:endParaRPr lang="it-IT"/>
          </a:p>
        </p:txBody>
      </p:sp>
      <p:sp>
        <p:nvSpPr>
          <p:cNvPr id="6" name="Segnaposto piè di pagina 5">
            <a:extLst>
              <a:ext uri="{FF2B5EF4-FFF2-40B4-BE49-F238E27FC236}">
                <a16:creationId xmlns:a16="http://schemas.microsoft.com/office/drawing/2014/main" id="{FDDCD6E4-37E6-F981-E514-55C4F1BDA7E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71B3317-D12B-F6ED-E997-9DFA3CE76BA1}"/>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27185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AB61F03-C014-8FC4-6DD0-7A81D3126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284472C-4F80-DA5C-0B0A-60610954DA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3C37F7-72D4-46A9-B303-5337BA429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8CCB4-A755-DE4A-A5AD-C73E95AD64A4}" type="datetimeFigureOut">
              <a:rPr lang="it-IT" smtClean="0"/>
              <a:t>27/09/25</a:t>
            </a:fld>
            <a:endParaRPr lang="it-IT"/>
          </a:p>
        </p:txBody>
      </p:sp>
      <p:sp>
        <p:nvSpPr>
          <p:cNvPr id="5" name="Segnaposto piè di pagina 4">
            <a:extLst>
              <a:ext uri="{FF2B5EF4-FFF2-40B4-BE49-F238E27FC236}">
                <a16:creationId xmlns:a16="http://schemas.microsoft.com/office/drawing/2014/main" id="{C911F0C3-A87C-2E45-7D52-FC35A713F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6EC302-A175-F046-F0FE-FFBA6732C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2B785-C1C9-3D49-9F61-B6941BA97BC5}" type="slidenum">
              <a:rPr lang="it-IT" smtClean="0"/>
              <a:t>‹N›</a:t>
            </a:fld>
            <a:endParaRPr lang="it-IT"/>
          </a:p>
        </p:txBody>
      </p:sp>
    </p:spTree>
    <p:extLst>
      <p:ext uri="{BB962C8B-B14F-4D97-AF65-F5344CB8AC3E}">
        <p14:creationId xmlns:p14="http://schemas.microsoft.com/office/powerpoint/2010/main" val="109940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I37VtQbOa7M&amp;ab_channel=gabrielcava2"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07A83D-1E24-3C21-4698-CDA383EDAF97}"/>
              </a:ext>
            </a:extLst>
          </p:cNvPr>
          <p:cNvSpPr>
            <a:spLocks noGrp="1"/>
          </p:cNvSpPr>
          <p:nvPr>
            <p:ph type="ctrTitle"/>
          </p:nvPr>
        </p:nvSpPr>
        <p:spPr/>
        <p:txBody>
          <a:bodyPr>
            <a:normAutofit/>
          </a:bodyPr>
          <a:lstStyle/>
          <a:p>
            <a:pPr algn="l"/>
            <a:r>
              <a:rPr lang="it-IT" sz="5400" b="1" dirty="0">
                <a:solidFill>
                  <a:srgbClr val="8089FF"/>
                </a:solidFill>
                <a:cs typeface="Times New Roman" panose="02020603050405020304" pitchFamily="18" charset="0"/>
              </a:rPr>
              <a:t>1.2. I processi di </a:t>
            </a:r>
            <a:r>
              <a:rPr lang="it-IT" sz="5400" b="1" i="1" dirty="0" err="1">
                <a:solidFill>
                  <a:srgbClr val="8089FF"/>
                </a:solidFill>
                <a:cs typeface="Times New Roman" panose="02020603050405020304" pitchFamily="18" charset="0"/>
              </a:rPr>
              <a:t>nation</a:t>
            </a:r>
            <a:r>
              <a:rPr lang="it-IT" sz="5400" b="1" i="1" dirty="0">
                <a:solidFill>
                  <a:srgbClr val="8089FF"/>
                </a:solidFill>
                <a:cs typeface="Times New Roman" panose="02020603050405020304" pitchFamily="18" charset="0"/>
              </a:rPr>
              <a:t> building</a:t>
            </a:r>
            <a:r>
              <a:rPr lang="it-IT" sz="5400" b="1" dirty="0">
                <a:solidFill>
                  <a:srgbClr val="8089FF"/>
                </a:solidFill>
                <a:cs typeface="Times New Roman" panose="02020603050405020304" pitchFamily="18" charset="0"/>
              </a:rPr>
              <a:t> e l’avvento della società di massa</a:t>
            </a:r>
          </a:p>
        </p:txBody>
      </p:sp>
      <p:sp>
        <p:nvSpPr>
          <p:cNvPr id="3" name="Sottotitolo 2">
            <a:extLst>
              <a:ext uri="{FF2B5EF4-FFF2-40B4-BE49-F238E27FC236}">
                <a16:creationId xmlns:a16="http://schemas.microsoft.com/office/drawing/2014/main" id="{9F2CCCD7-0122-0B10-CBD5-BA48D8F81F50}"/>
              </a:ext>
            </a:extLst>
          </p:cNvPr>
          <p:cNvSpPr>
            <a:spLocks noGrp="1"/>
          </p:cNvSpPr>
          <p:nvPr>
            <p:ph type="subTitle" idx="1"/>
          </p:nvPr>
        </p:nvSpPr>
        <p:spPr/>
        <p:txBody>
          <a:bodyPr>
            <a:normAutofit/>
          </a:bodyPr>
          <a:lstStyle/>
          <a:p>
            <a:pPr algn="r">
              <a:lnSpc>
                <a:spcPct val="100000"/>
              </a:lnSpc>
              <a:spcBef>
                <a:spcPts val="0"/>
              </a:spcBef>
            </a:pPr>
            <a:endParaRPr lang="it-IT" sz="1700" dirty="0"/>
          </a:p>
          <a:p>
            <a:pPr algn="r">
              <a:lnSpc>
                <a:spcPct val="100000"/>
              </a:lnSpc>
              <a:spcBef>
                <a:spcPts val="0"/>
              </a:spcBef>
            </a:pPr>
            <a:endParaRPr lang="it-IT" sz="1700" dirty="0"/>
          </a:p>
          <a:p>
            <a:pPr algn="r"/>
            <a:endParaRPr lang="it-IT" sz="1400" dirty="0"/>
          </a:p>
          <a:p>
            <a:pPr algn="r"/>
            <a:r>
              <a:rPr lang="it-IT" sz="1400" dirty="0"/>
              <a:t>Storia contemporanea</a:t>
            </a:r>
          </a:p>
          <a:p>
            <a:pPr algn="r"/>
            <a:r>
              <a:rPr lang="it-IT" sz="1400" dirty="0"/>
              <a:t>Prof.ssa Maddalena Carli</a:t>
            </a:r>
          </a:p>
        </p:txBody>
      </p:sp>
      <p:pic>
        <p:nvPicPr>
          <p:cNvPr id="5" name="Immagine 4">
            <a:extLst>
              <a:ext uri="{FF2B5EF4-FFF2-40B4-BE49-F238E27FC236}">
                <a16:creationId xmlns:a16="http://schemas.microsoft.com/office/drawing/2014/main" id="{06A84D5F-22F6-B09A-81C6-ADDA8300476C}"/>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a:ext>
            </a:extLst>
          </a:blip>
          <a:stretch>
            <a:fillRect/>
          </a:stretch>
        </p:blipFill>
        <p:spPr>
          <a:xfrm>
            <a:off x="10164000" y="5342611"/>
            <a:ext cx="504000" cy="504000"/>
          </a:xfrm>
          <a:prstGeom prst="rect">
            <a:avLst/>
          </a:prstGeom>
        </p:spPr>
      </p:pic>
    </p:spTree>
    <p:extLst>
      <p:ext uri="{BB962C8B-B14F-4D97-AF65-F5344CB8AC3E}">
        <p14:creationId xmlns:p14="http://schemas.microsoft.com/office/powerpoint/2010/main" val="357905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E36947E-7686-4F38-9113-8AE076FE7D78}"/>
              </a:ext>
            </a:extLst>
          </p:cNvPr>
          <p:cNvSpPr>
            <a:spLocks noGrp="1"/>
          </p:cNvSpPr>
          <p:nvPr>
            <p:ph idx="1"/>
          </p:nvPr>
        </p:nvSpPr>
        <p:spPr/>
        <p:txBody>
          <a:bodyPr>
            <a:normAutofit fontScale="92500" lnSpcReduction="10000"/>
          </a:bodyPr>
          <a:lstStyle/>
          <a:p>
            <a:pPr marL="0" indent="0" algn="ctr">
              <a:buNone/>
            </a:pPr>
            <a:endParaRPr lang="it-IT" b="1" dirty="0">
              <a:latin typeface="Times New Roman" panose="02020603050405020304" pitchFamily="18" charset="0"/>
              <a:cs typeface="Times New Roman" panose="02020603050405020304" pitchFamily="18" charset="0"/>
            </a:endParaRPr>
          </a:p>
          <a:p>
            <a:pPr marL="514350" indent="-514350" algn="ctr">
              <a:buFont typeface="+mj-lt"/>
              <a:buAutoNum type="arabicPeriod" startAt="4"/>
            </a:pPr>
            <a:r>
              <a:rPr lang="it-IT" sz="3000" b="1" dirty="0">
                <a:latin typeface="Times New Roman" panose="02020603050405020304" pitchFamily="18" charset="0"/>
                <a:cs typeface="Times New Roman" panose="02020603050405020304" pitchFamily="18" charset="0"/>
              </a:rPr>
              <a:t>Nuove forme di gestione </a:t>
            </a:r>
          </a:p>
          <a:p>
            <a:pPr marL="0" indent="0" algn="ctr">
              <a:buNone/>
            </a:pPr>
            <a:r>
              <a:rPr lang="it-IT" sz="3000" b="1" dirty="0">
                <a:latin typeface="Times New Roman" panose="02020603050405020304" pitchFamily="18" charset="0"/>
                <a:cs typeface="Times New Roman" panose="02020603050405020304" pitchFamily="18" charset="0"/>
              </a:rPr>
              <a:t>e di organizzazione della produzione</a:t>
            </a:r>
            <a:br>
              <a:rPr lang="it-IT" sz="3000" dirty="0">
                <a:latin typeface="Times New Roman" panose="02020603050405020304" pitchFamily="18" charset="0"/>
                <a:cs typeface="Times New Roman" panose="02020603050405020304" pitchFamily="18" charset="0"/>
              </a:rPr>
            </a:br>
            <a:endParaRPr lang="it-IT" sz="3000" dirty="0">
              <a:latin typeface="Times New Roman" panose="02020603050405020304" pitchFamily="18" charset="0"/>
              <a:cs typeface="Times New Roman" panose="02020603050405020304" pitchFamily="18" charset="0"/>
            </a:endParaRPr>
          </a:p>
          <a:p>
            <a:pPr>
              <a:spcBef>
                <a:spcPts val="600"/>
              </a:spcBef>
              <a:spcAft>
                <a:spcPts val="600"/>
              </a:spcAft>
              <a:buFont typeface="Wingdings" pitchFamily="2" charset="2"/>
              <a:buChar char="§"/>
            </a:pPr>
            <a:r>
              <a:rPr lang="it-IT" sz="3000" dirty="0">
                <a:latin typeface="Times New Roman" panose="02020603050405020304" pitchFamily="18" charset="0"/>
                <a:cs typeface="Times New Roman" panose="02020603050405020304" pitchFamily="18" charset="0"/>
              </a:rPr>
              <a:t>razionalizzazione e disciplinamento</a:t>
            </a:r>
          </a:p>
          <a:p>
            <a:pPr>
              <a:spcBef>
                <a:spcPts val="600"/>
              </a:spcBef>
              <a:spcAft>
                <a:spcPts val="600"/>
              </a:spcAft>
              <a:buFont typeface="Wingdings" pitchFamily="2" charset="2"/>
              <a:buChar char="§"/>
            </a:pPr>
            <a:r>
              <a:rPr lang="it-IT" sz="3000" dirty="0">
                <a:latin typeface="Times New Roman" panose="02020603050405020304" pitchFamily="18" charset="0"/>
                <a:cs typeface="Times New Roman" panose="02020603050405020304" pitchFamily="18" charset="0"/>
              </a:rPr>
              <a:t>catena di montaggio</a:t>
            </a:r>
          </a:p>
          <a:p>
            <a:pPr>
              <a:spcBef>
                <a:spcPts val="600"/>
              </a:spcBef>
              <a:spcAft>
                <a:spcPts val="600"/>
              </a:spcAft>
              <a:buFont typeface="Wingdings" pitchFamily="2" charset="2"/>
              <a:buChar char="§"/>
            </a:pPr>
            <a:r>
              <a:rPr lang="it-IT" sz="3000" dirty="0">
                <a:latin typeface="Times New Roman" panose="02020603050405020304" pitchFamily="18" charset="0"/>
                <a:cs typeface="Times New Roman" panose="02020603050405020304" pitchFamily="18" charset="0"/>
              </a:rPr>
              <a:t>differenziazione delle funzioni del lavoro</a:t>
            </a:r>
            <a:br>
              <a:rPr lang="it-IT" sz="3000" dirty="0">
                <a:latin typeface="Times New Roman" panose="02020603050405020304" pitchFamily="18" charset="0"/>
                <a:cs typeface="Times New Roman" panose="02020603050405020304" pitchFamily="18" charset="0"/>
              </a:rPr>
            </a:br>
            <a:br>
              <a:rPr lang="it-IT" sz="3000" dirty="0">
                <a:latin typeface="Times New Roman" panose="02020603050405020304" pitchFamily="18" charset="0"/>
                <a:cs typeface="Times New Roman" panose="02020603050405020304" pitchFamily="18" charset="0"/>
              </a:rPr>
            </a:br>
            <a:r>
              <a:rPr lang="it-IT" sz="3000" dirty="0">
                <a:latin typeface="Times New Roman" panose="02020603050405020304" pitchFamily="18" charset="0"/>
                <a:cs typeface="Times New Roman" panose="02020603050405020304" pitchFamily="18" charset="0"/>
              </a:rPr>
              <a:t>* </a:t>
            </a:r>
            <a:r>
              <a:rPr lang="it-IT" sz="3000" dirty="0">
                <a:solidFill>
                  <a:srgbClr val="8089FF"/>
                </a:solidFill>
                <a:latin typeface="Times New Roman" panose="02020603050405020304" pitchFamily="18" charset="0"/>
                <a:cs typeface="Times New Roman" panose="02020603050405020304" pitchFamily="18" charset="0"/>
              </a:rPr>
              <a:t>Frederick Taylor </a:t>
            </a:r>
            <a:r>
              <a:rPr lang="it-IT" sz="3000" dirty="0">
                <a:latin typeface="Times New Roman" panose="02020603050405020304" pitchFamily="18" charset="0"/>
                <a:cs typeface="Times New Roman" panose="02020603050405020304" pitchFamily="18" charset="0"/>
              </a:rPr>
              <a:t>(1856-1915)</a:t>
            </a:r>
            <a:br>
              <a:rPr lang="it-IT" sz="3000" dirty="0">
                <a:latin typeface="Times New Roman" panose="02020603050405020304" pitchFamily="18" charset="0"/>
                <a:cs typeface="Times New Roman" panose="02020603050405020304" pitchFamily="18" charset="0"/>
              </a:rPr>
            </a:br>
            <a:r>
              <a:rPr lang="it-IT" sz="3000" dirty="0">
                <a:latin typeface="Times New Roman" panose="02020603050405020304" pitchFamily="18" charset="0"/>
                <a:cs typeface="Times New Roman" panose="02020603050405020304" pitchFamily="18" charset="0"/>
              </a:rPr>
              <a:t>* </a:t>
            </a:r>
            <a:r>
              <a:rPr lang="it-IT" sz="3000" dirty="0">
                <a:solidFill>
                  <a:srgbClr val="8089FF"/>
                </a:solidFill>
                <a:latin typeface="Times New Roman" panose="02020603050405020304" pitchFamily="18" charset="0"/>
                <a:cs typeface="Times New Roman" panose="02020603050405020304" pitchFamily="18" charset="0"/>
              </a:rPr>
              <a:t>Henry Ford </a:t>
            </a:r>
            <a:r>
              <a:rPr lang="it-IT" sz="3000" dirty="0">
                <a:latin typeface="Times New Roman" panose="02020603050405020304" pitchFamily="18" charset="0"/>
                <a:cs typeface="Times New Roman" panose="02020603050405020304" pitchFamily="18" charset="0"/>
              </a:rPr>
              <a:t>(1863-1947)</a:t>
            </a:r>
          </a:p>
          <a:p>
            <a:endParaRPr lang="it-IT" dirty="0"/>
          </a:p>
        </p:txBody>
      </p:sp>
    </p:spTree>
    <p:extLst>
      <p:ext uri="{BB962C8B-B14F-4D97-AF65-F5344CB8AC3E}">
        <p14:creationId xmlns:p14="http://schemas.microsoft.com/office/powerpoint/2010/main" val="337915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C54DE2B-0254-9BDE-66D5-A43A496CCDF3}"/>
              </a:ext>
            </a:extLst>
          </p:cNvPr>
          <p:cNvSpPr>
            <a:spLocks noGrp="1"/>
          </p:cNvSpPr>
          <p:nvPr>
            <p:ph type="title"/>
          </p:nvPr>
        </p:nvSpPr>
        <p:spPr/>
        <p:txBody>
          <a:bodyPr>
            <a:noAutofit/>
          </a:bodyPr>
          <a:lstStyle/>
          <a:p>
            <a:r>
              <a:rPr lang="it-IT" sz="2000" dirty="0">
                <a:hlinkClick r:id="rId2"/>
              </a:rPr>
              <a:t>https://www.youtube.com/watch?v=I37VtQbOa7M&amp;ab_channel=gabrielcava2</a:t>
            </a:r>
            <a:br>
              <a:rPr lang="it-IT" sz="2000" dirty="0"/>
            </a:br>
            <a:endParaRPr lang="it-IT" sz="2000" dirty="0"/>
          </a:p>
        </p:txBody>
      </p:sp>
      <p:sp>
        <p:nvSpPr>
          <p:cNvPr id="6" name="Segnaposto testo 5">
            <a:extLst>
              <a:ext uri="{FF2B5EF4-FFF2-40B4-BE49-F238E27FC236}">
                <a16:creationId xmlns:a16="http://schemas.microsoft.com/office/drawing/2014/main" id="{1853D6D4-B505-6BAC-2B7E-850808E64E0A}"/>
              </a:ext>
            </a:extLst>
          </p:cNvPr>
          <p:cNvSpPr>
            <a:spLocks noGrp="1"/>
          </p:cNvSpPr>
          <p:nvPr>
            <p:ph type="body" sz="half" idx="2"/>
          </p:nvPr>
        </p:nvSpPr>
        <p:spPr/>
        <p:txBody>
          <a:bodyPr>
            <a:normAutofit/>
          </a:bodyPr>
          <a:lstStyle/>
          <a:p>
            <a:r>
              <a:rPr lang="it-IT" sz="2400" i="1" dirty="0" err="1">
                <a:latin typeface="Times New Roman" panose="02020603050405020304" pitchFamily="18" charset="0"/>
                <a:cs typeface="Times New Roman" panose="02020603050405020304" pitchFamily="18" charset="0"/>
              </a:rPr>
              <a:t>Modern</a:t>
            </a:r>
            <a:r>
              <a:rPr lang="it-IT" sz="2400" i="1" dirty="0">
                <a:latin typeface="Times New Roman" panose="02020603050405020304" pitchFamily="18" charset="0"/>
                <a:cs typeface="Times New Roman" panose="02020603050405020304" pitchFamily="18" charset="0"/>
              </a:rPr>
              <a:t> Times</a:t>
            </a:r>
            <a:r>
              <a:rPr lang="it-IT" sz="2400" dirty="0">
                <a:latin typeface="Times New Roman" panose="02020603050405020304" pitchFamily="18" charset="0"/>
                <a:cs typeface="Times New Roman" panose="02020603050405020304" pitchFamily="18" charset="0"/>
              </a:rPr>
              <a:t>, Charles (Charlie) Chaplin (1936)</a:t>
            </a:r>
          </a:p>
        </p:txBody>
      </p:sp>
      <p:pic>
        <p:nvPicPr>
          <p:cNvPr id="7" name="Segnaposto contenuto 3" descr="Chaplin_-_Modern_Times.jpg">
            <a:extLst>
              <a:ext uri="{FF2B5EF4-FFF2-40B4-BE49-F238E27FC236}">
                <a16:creationId xmlns:a16="http://schemas.microsoft.com/office/drawing/2014/main" id="{5F2E3E79-4182-1408-A270-B39C963B9E5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392738" y="1163637"/>
            <a:ext cx="5753100" cy="4521200"/>
          </a:xfrm>
          <a:ln w="25400">
            <a:solidFill>
              <a:srgbClr val="2E379E"/>
            </a:solidFill>
          </a:ln>
        </p:spPr>
      </p:pic>
    </p:spTree>
    <p:extLst>
      <p:ext uri="{BB962C8B-B14F-4D97-AF65-F5344CB8AC3E}">
        <p14:creationId xmlns:p14="http://schemas.microsoft.com/office/powerpoint/2010/main" val="131925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E36947E-7686-4F38-9113-8AE076FE7D78}"/>
              </a:ext>
            </a:extLst>
          </p:cNvPr>
          <p:cNvSpPr>
            <a:spLocks noGrp="1"/>
          </p:cNvSpPr>
          <p:nvPr>
            <p:ph idx="1"/>
          </p:nvPr>
        </p:nvSpPr>
        <p:spPr/>
        <p:txBody>
          <a:bodyPr>
            <a:normAutofit/>
          </a:bodyPr>
          <a:lstStyle/>
          <a:p>
            <a:pPr marL="0" indent="0" algn="ctr">
              <a:buNone/>
            </a:pPr>
            <a:endParaRPr lang="it-IT" b="1" dirty="0">
              <a:latin typeface="Times New Roman" panose="02020603050405020304" pitchFamily="18" charset="0"/>
              <a:cs typeface="Times New Roman" panose="02020603050405020304" pitchFamily="18" charset="0"/>
            </a:endParaRPr>
          </a:p>
          <a:p>
            <a:pPr marL="514350" indent="-514350" algn="ctr">
              <a:buFont typeface="+mj-lt"/>
              <a:buAutoNum type="arabicPeriod" startAt="5"/>
            </a:pPr>
            <a:r>
              <a:rPr lang="it-IT" b="1" dirty="0">
                <a:latin typeface="Times New Roman" panose="02020603050405020304" pitchFamily="18" charset="0"/>
                <a:cs typeface="Times New Roman" panose="02020603050405020304" pitchFamily="18" charset="0"/>
              </a:rPr>
              <a:t>Riorganizzazione dei sistemi educativi</a:t>
            </a:r>
          </a:p>
          <a:p>
            <a:pPr marL="0" indent="0" algn="ctr">
              <a:buNone/>
            </a:pPr>
            <a:endParaRPr lang="it-IT" b="1" dirty="0">
              <a:latin typeface="Times New Roman" panose="02020603050405020304" pitchFamily="18" charset="0"/>
              <a:cs typeface="Times New Roman" panose="02020603050405020304" pitchFamily="18" charset="0"/>
            </a:endParaRPr>
          </a:p>
          <a:p>
            <a:pPr>
              <a:buFont typeface="Wingdings" pitchFamily="2" charset="2"/>
              <a:buChar char="§"/>
            </a:pPr>
            <a:r>
              <a:rPr lang="it-IT" dirty="0">
                <a:latin typeface="Times New Roman" panose="02020603050405020304" pitchFamily="18" charset="0"/>
                <a:cs typeface="Times New Roman" panose="02020603050405020304" pitchFamily="18" charset="0"/>
              </a:rPr>
              <a:t>alfabetizzazione e </a:t>
            </a:r>
            <a:r>
              <a:rPr lang="it-IT" dirty="0">
                <a:solidFill>
                  <a:srgbClr val="8089FF"/>
                </a:solidFill>
                <a:latin typeface="Times New Roman" panose="02020603050405020304" pitchFamily="18" charset="0"/>
                <a:cs typeface="Times New Roman" panose="02020603050405020304" pitchFamily="18" charset="0"/>
              </a:rPr>
              <a:t>scuola dell’obbligo</a:t>
            </a:r>
          </a:p>
          <a:p>
            <a:pPr>
              <a:buFont typeface="Wingdings" pitchFamily="2" charset="2"/>
              <a:buChar char="§"/>
            </a:pPr>
            <a:r>
              <a:rPr lang="it-IT" dirty="0">
                <a:latin typeface="Times New Roman" panose="02020603050405020304" pitchFamily="18" charset="0"/>
                <a:cs typeface="Times New Roman" panose="02020603050405020304" pitchFamily="18" charset="0"/>
              </a:rPr>
              <a:t>moralizzazione e </a:t>
            </a:r>
            <a:r>
              <a:rPr lang="it-IT" i="1" dirty="0">
                <a:solidFill>
                  <a:srgbClr val="8089FF"/>
                </a:solidFill>
                <a:latin typeface="Times New Roman" panose="02020603050405020304" pitchFamily="18" charset="0"/>
                <a:cs typeface="Times New Roman" panose="02020603050405020304" pitchFamily="18" charset="0"/>
              </a:rPr>
              <a:t>disciplinamento</a:t>
            </a:r>
            <a:r>
              <a:rPr lang="it-IT" dirty="0">
                <a:solidFill>
                  <a:srgbClr val="8089FF"/>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delle classi povere</a:t>
            </a:r>
          </a:p>
          <a:p>
            <a:pPr>
              <a:buFont typeface="Wingdings" pitchFamily="2" charset="2"/>
              <a:buChar char="§"/>
            </a:pPr>
            <a:r>
              <a:rPr lang="it-IT" dirty="0">
                <a:latin typeface="Times New Roman" panose="02020603050405020304" pitchFamily="18" charset="0"/>
                <a:cs typeface="Times New Roman" panose="02020603050405020304" pitchFamily="18" charset="0"/>
              </a:rPr>
              <a:t>riforma dell’insegnamento secondario e delle </a:t>
            </a:r>
            <a:r>
              <a:rPr lang="it-IT" dirty="0">
                <a:solidFill>
                  <a:srgbClr val="8089FF"/>
                </a:solidFill>
                <a:latin typeface="Times New Roman" panose="02020603050405020304" pitchFamily="18" charset="0"/>
                <a:cs typeface="Times New Roman" panose="02020603050405020304" pitchFamily="18" charset="0"/>
              </a:rPr>
              <a:t>università</a:t>
            </a:r>
          </a:p>
          <a:p>
            <a:endParaRPr lang="it-IT" dirty="0"/>
          </a:p>
        </p:txBody>
      </p:sp>
    </p:spTree>
    <p:extLst>
      <p:ext uri="{BB962C8B-B14F-4D97-AF65-F5344CB8AC3E}">
        <p14:creationId xmlns:p14="http://schemas.microsoft.com/office/powerpoint/2010/main" val="402261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E36947E-7686-4F38-9113-8AE076FE7D78}"/>
              </a:ext>
            </a:extLst>
          </p:cNvPr>
          <p:cNvSpPr>
            <a:spLocks noGrp="1"/>
          </p:cNvSpPr>
          <p:nvPr>
            <p:ph idx="1"/>
          </p:nvPr>
        </p:nvSpPr>
        <p:spPr/>
        <p:txBody>
          <a:bodyPr>
            <a:normAutofit/>
          </a:bodyPr>
          <a:lstStyle/>
          <a:p>
            <a:pPr marL="0" indent="0" algn="ctr">
              <a:buNone/>
            </a:pPr>
            <a:endParaRPr lang="it-IT" b="1" dirty="0">
              <a:latin typeface="Times New Roman" panose="02020603050405020304" pitchFamily="18" charset="0"/>
              <a:cs typeface="Times New Roman" panose="02020603050405020304" pitchFamily="18" charset="0"/>
            </a:endParaRPr>
          </a:p>
          <a:p>
            <a:pPr marL="514350" indent="-514350" algn="ctr">
              <a:buFont typeface="+mj-lt"/>
              <a:buAutoNum type="arabicPeriod" startAt="6"/>
            </a:pPr>
            <a:r>
              <a:rPr lang="it-IT" b="1" dirty="0" err="1">
                <a:latin typeface="Times New Roman" panose="02020603050405020304" pitchFamily="18" charset="0"/>
                <a:cs typeface="Times New Roman" panose="02020603050405020304" pitchFamily="18" charset="0"/>
              </a:rPr>
              <a:t>Complessificazione</a:t>
            </a:r>
            <a:r>
              <a:rPr lang="it-IT" b="1" dirty="0">
                <a:latin typeface="Times New Roman" panose="02020603050405020304" pitchFamily="18" charset="0"/>
                <a:cs typeface="Times New Roman" panose="02020603050405020304" pitchFamily="18" charset="0"/>
              </a:rPr>
              <a:t> della struttura sociale</a:t>
            </a:r>
          </a:p>
          <a:p>
            <a:pPr marL="514350" indent="-514350" algn="ctr">
              <a:buFont typeface="+mj-lt"/>
              <a:buAutoNum type="arabicPeriod" startAt="6"/>
            </a:pPr>
            <a:endParaRPr lang="it-IT" b="1" dirty="0">
              <a:latin typeface="Times New Roman" panose="02020603050405020304" pitchFamily="18" charset="0"/>
              <a:cs typeface="Times New Roman" panose="02020603050405020304" pitchFamily="18" charset="0"/>
            </a:endParaRPr>
          </a:p>
          <a:p>
            <a:pPr>
              <a:buFont typeface="Wingdings" pitchFamily="2" charset="2"/>
              <a:buChar char="§"/>
            </a:pPr>
            <a:r>
              <a:rPr lang="it-IT" dirty="0">
                <a:latin typeface="Times New Roman" panose="02020603050405020304" pitchFamily="18" charset="0"/>
                <a:cs typeface="Times New Roman" panose="02020603050405020304" pitchFamily="18" charset="0"/>
              </a:rPr>
              <a:t>il </a:t>
            </a:r>
            <a:r>
              <a:rPr lang="it-IT" dirty="0">
                <a:solidFill>
                  <a:srgbClr val="8089FF"/>
                </a:solidFill>
                <a:latin typeface="Times New Roman" panose="02020603050405020304" pitchFamily="18" charset="0"/>
                <a:cs typeface="Times New Roman" panose="02020603050405020304" pitchFamily="18" charset="0"/>
              </a:rPr>
              <a:t>ceto medio</a:t>
            </a:r>
          </a:p>
          <a:p>
            <a:pPr>
              <a:buFont typeface="Wingdings" pitchFamily="2" charset="2"/>
              <a:buChar char="§"/>
            </a:pPr>
            <a:r>
              <a:rPr lang="it-IT" dirty="0">
                <a:latin typeface="Times New Roman" panose="02020603050405020304" pitchFamily="18" charset="0"/>
                <a:cs typeface="Times New Roman" panose="02020603050405020304" pitchFamily="18" charset="0"/>
              </a:rPr>
              <a:t>aumento dei redditi e tendenza alla </a:t>
            </a:r>
            <a:r>
              <a:rPr lang="it-IT" dirty="0">
                <a:solidFill>
                  <a:srgbClr val="8089FF"/>
                </a:solidFill>
                <a:latin typeface="Times New Roman" panose="02020603050405020304" pitchFamily="18" charset="0"/>
                <a:cs typeface="Times New Roman" panose="02020603050405020304" pitchFamily="18" charset="0"/>
              </a:rPr>
              <a:t>stabilità/calo dei prezzi </a:t>
            </a:r>
            <a:r>
              <a:rPr lang="it-IT" dirty="0">
                <a:latin typeface="Times New Roman" panose="02020603050405020304" pitchFamily="18" charset="0"/>
                <a:cs typeface="Times New Roman" panose="02020603050405020304" pitchFamily="18" charset="0"/>
              </a:rPr>
              <a:t>dei prodotti agricoli e industriali</a:t>
            </a:r>
          </a:p>
          <a:p>
            <a:pPr>
              <a:buFont typeface="Wingdings" pitchFamily="2" charset="2"/>
              <a:buChar char="§"/>
            </a:pPr>
            <a:r>
              <a:rPr lang="it-IT" dirty="0">
                <a:latin typeface="Times New Roman" panose="02020603050405020304" pitchFamily="18" charset="0"/>
                <a:cs typeface="Times New Roman" panose="02020603050405020304" pitchFamily="18" charset="0"/>
              </a:rPr>
              <a:t>formazione di un </a:t>
            </a:r>
            <a:r>
              <a:rPr lang="it-IT" dirty="0">
                <a:solidFill>
                  <a:srgbClr val="8089FF"/>
                </a:solidFill>
                <a:latin typeface="Times New Roman" panose="02020603050405020304" pitchFamily="18" charset="0"/>
                <a:cs typeface="Times New Roman" panose="02020603050405020304" pitchFamily="18" charset="0"/>
              </a:rPr>
              <a:t>mercato di beni superflui o di consumo durevole </a:t>
            </a:r>
            <a:r>
              <a:rPr lang="it-IT" dirty="0">
                <a:latin typeface="Times New Roman" panose="02020603050405020304" pitchFamily="18" charset="0"/>
                <a:cs typeface="Times New Roman" panose="02020603050405020304" pitchFamily="18" charset="0"/>
              </a:rPr>
              <a:t>&gt; i </a:t>
            </a:r>
            <a:r>
              <a:rPr lang="it-IT" i="1" dirty="0">
                <a:latin typeface="Times New Roman" panose="02020603050405020304" pitchFamily="18" charset="0"/>
                <a:cs typeface="Times New Roman" panose="02020603050405020304" pitchFamily="18" charset="0"/>
              </a:rPr>
              <a:t>grandi magazzini</a:t>
            </a:r>
            <a:r>
              <a:rPr lang="it-IT" dirty="0">
                <a:latin typeface="Times New Roman" panose="02020603050405020304" pitchFamily="18" charset="0"/>
                <a:cs typeface="Times New Roman" panose="02020603050405020304" pitchFamily="18" charset="0"/>
              </a:rPr>
              <a:t> e </a:t>
            </a:r>
            <a:r>
              <a:rPr lang="it-IT" i="1" dirty="0">
                <a:latin typeface="Times New Roman" panose="02020603050405020304" pitchFamily="18" charset="0"/>
                <a:cs typeface="Times New Roman" panose="02020603050405020304" pitchFamily="18" charset="0"/>
              </a:rPr>
              <a:t>le vetrine</a:t>
            </a:r>
            <a:endParaRPr lang="it-IT" dirty="0">
              <a:latin typeface="Times New Roman" panose="02020603050405020304" pitchFamily="18"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212251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6DC7021-5953-AD70-C867-B87FDABB5A57}"/>
              </a:ext>
            </a:extLst>
          </p:cNvPr>
          <p:cNvSpPr>
            <a:spLocks noGrp="1"/>
          </p:cNvSpPr>
          <p:nvPr>
            <p:ph type="title"/>
          </p:nvPr>
        </p:nvSpPr>
        <p:spPr/>
        <p:txBody>
          <a:bodyPr>
            <a:normAutofit/>
          </a:bodyPr>
          <a:lstStyle/>
          <a:p>
            <a:r>
              <a:rPr lang="it-IT" sz="2800" dirty="0">
                <a:latin typeface="Times New Roman" panose="02020603050405020304" pitchFamily="18" charset="0"/>
                <a:cs typeface="Times New Roman" panose="02020603050405020304" pitchFamily="18" charset="0"/>
              </a:rPr>
              <a:t>E. </a:t>
            </a:r>
            <a:r>
              <a:rPr lang="it-IT" sz="2800" dirty="0" err="1">
                <a:latin typeface="Times New Roman" panose="02020603050405020304" pitchFamily="18" charset="0"/>
                <a:cs typeface="Times New Roman" panose="02020603050405020304" pitchFamily="18" charset="0"/>
              </a:rPr>
              <a:t>Atget</a:t>
            </a:r>
            <a:r>
              <a:rPr lang="it-IT" sz="2800" dirty="0">
                <a:latin typeface="Times New Roman" panose="02020603050405020304" pitchFamily="18" charset="0"/>
                <a:cs typeface="Times New Roman" panose="02020603050405020304" pitchFamily="18" charset="0"/>
              </a:rPr>
              <a:t>, </a:t>
            </a:r>
            <a:r>
              <a:rPr lang="it-IT" sz="2800" i="1" dirty="0">
                <a:latin typeface="Times New Roman" panose="02020603050405020304" pitchFamily="18" charset="0"/>
                <a:cs typeface="Times New Roman" panose="02020603050405020304" pitchFamily="18" charset="0"/>
              </a:rPr>
              <a:t>bd. de Strasbourg</a:t>
            </a:r>
            <a:r>
              <a:rPr lang="it-IT" sz="2800" dirty="0">
                <a:latin typeface="Times New Roman" panose="02020603050405020304" pitchFamily="18" charset="0"/>
                <a:cs typeface="Times New Roman" panose="02020603050405020304" pitchFamily="18" charset="0"/>
              </a:rPr>
              <a:t> - Paris (1912)</a:t>
            </a:r>
            <a:endParaRPr lang="it-IT" sz="2800" dirty="0"/>
          </a:p>
        </p:txBody>
      </p:sp>
      <p:pic>
        <p:nvPicPr>
          <p:cNvPr id="7" name="Segnaposto contenuto 3" descr="SID49764_510px.jpg.510x10000_q85.jpg">
            <a:extLst>
              <a:ext uri="{FF2B5EF4-FFF2-40B4-BE49-F238E27FC236}">
                <a16:creationId xmlns:a16="http://schemas.microsoft.com/office/drawing/2014/main" id="{12AB0BCE-593B-12B6-B93E-15D646145BE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023532" y="369000"/>
            <a:ext cx="4801841" cy="6120000"/>
          </a:xfrm>
          <a:ln w="28575">
            <a:solidFill>
              <a:srgbClr val="2E379E"/>
            </a:solidFill>
          </a:ln>
        </p:spPr>
      </p:pic>
    </p:spTree>
    <p:extLst>
      <p:ext uri="{BB962C8B-B14F-4D97-AF65-F5344CB8AC3E}">
        <p14:creationId xmlns:p14="http://schemas.microsoft.com/office/powerpoint/2010/main" val="233072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E36947E-7686-4F38-9113-8AE076FE7D78}"/>
              </a:ext>
            </a:extLst>
          </p:cNvPr>
          <p:cNvSpPr>
            <a:spLocks noGrp="1"/>
          </p:cNvSpPr>
          <p:nvPr>
            <p:ph idx="1"/>
          </p:nvPr>
        </p:nvSpPr>
        <p:spPr/>
        <p:txBody>
          <a:bodyPr>
            <a:normAutofit/>
          </a:bodyPr>
          <a:lstStyle/>
          <a:p>
            <a:pPr marL="0" indent="0" algn="just">
              <a:buNone/>
            </a:pPr>
            <a:endParaRPr lang="it-IT" b="1" i="1" dirty="0">
              <a:solidFill>
                <a:srgbClr val="8089FF"/>
              </a:solidFill>
              <a:latin typeface="Times New Roman" panose="02020603050405020304" pitchFamily="18" charset="0"/>
              <a:cs typeface="Times New Roman" panose="02020603050405020304" pitchFamily="18" charset="0"/>
            </a:endParaRPr>
          </a:p>
          <a:p>
            <a:pPr marL="0" indent="0" algn="just">
              <a:buNone/>
            </a:pPr>
            <a:endParaRPr lang="it-IT" b="1" i="1" dirty="0">
              <a:solidFill>
                <a:srgbClr val="8089FF"/>
              </a:solidFill>
              <a:latin typeface="Times New Roman" panose="02020603050405020304" pitchFamily="18" charset="0"/>
              <a:cs typeface="Times New Roman" panose="02020603050405020304" pitchFamily="18" charset="0"/>
            </a:endParaRPr>
          </a:p>
          <a:p>
            <a:pPr marL="0" indent="0" algn="just">
              <a:buNone/>
            </a:pPr>
            <a:r>
              <a:rPr lang="it-IT" b="1" i="1" dirty="0">
                <a:solidFill>
                  <a:srgbClr val="8089FF"/>
                </a:solidFill>
                <a:latin typeface="Times New Roman" panose="02020603050405020304" pitchFamily="18" charset="0"/>
                <a:cs typeface="Times New Roman" panose="02020603050405020304" pitchFamily="18" charset="0"/>
              </a:rPr>
              <a:t>nazionalizzazione delle masse</a:t>
            </a:r>
          </a:p>
          <a:p>
            <a:pPr marL="0" indent="0" algn="just">
              <a:buNone/>
            </a:pPr>
            <a:r>
              <a:rPr lang="it-IT" dirty="0">
                <a:latin typeface="Times New Roman" panose="02020603050405020304" pitchFamily="18" charset="0"/>
                <a:cs typeface="Times New Roman" panose="02020603050405020304" pitchFamily="18" charset="0"/>
              </a:rPr>
              <a:t>espressione coniata da George L. Mosse per rendere conto del processo di coinvolgimento delle masse nella scena politica nazionale attraverso l’idea di nazione e il tentativo di farle sentire partecipi di una identità ‘superiore’ (la collettività nazionale)</a:t>
            </a:r>
            <a:endParaRPr lang="it-IT" i="1" dirty="0">
              <a:latin typeface="Times New Roman" panose="02020603050405020304" pitchFamily="18"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299035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76C5C9-443B-C96C-03EE-6412191A45B6}"/>
              </a:ext>
            </a:extLst>
          </p:cNvPr>
          <p:cNvSpPr>
            <a:spLocks noGrp="1"/>
          </p:cNvSpPr>
          <p:nvPr>
            <p:ph type="title"/>
          </p:nvPr>
        </p:nvSpPr>
        <p:spPr/>
        <p:txBody>
          <a:bodyPr/>
          <a:lstStyle/>
          <a:p>
            <a:pPr algn="ctr"/>
            <a:r>
              <a:rPr lang="it-IT" b="1" i="1" dirty="0"/>
              <a:t>Insegnare la nazione</a:t>
            </a:r>
          </a:p>
        </p:txBody>
      </p:sp>
      <p:sp>
        <p:nvSpPr>
          <p:cNvPr id="6" name="Segnaposto contenuto 5">
            <a:extLst>
              <a:ext uri="{FF2B5EF4-FFF2-40B4-BE49-F238E27FC236}">
                <a16:creationId xmlns:a16="http://schemas.microsoft.com/office/drawing/2014/main" id="{0E36947E-7686-4F38-9113-8AE076FE7D78}"/>
              </a:ext>
            </a:extLst>
          </p:cNvPr>
          <p:cNvSpPr>
            <a:spLocks noGrp="1"/>
          </p:cNvSpPr>
          <p:nvPr>
            <p:ph idx="1"/>
          </p:nvPr>
        </p:nvSpPr>
        <p:spPr/>
        <p:txBody>
          <a:bodyPr>
            <a:normAutofit/>
          </a:bodyPr>
          <a:lstStyle/>
          <a:p>
            <a:pPr marL="0" indent="0" algn="ctr">
              <a:buNone/>
            </a:pPr>
            <a:r>
              <a:rPr lang="it-IT" dirty="0">
                <a:solidFill>
                  <a:srgbClr val="712178"/>
                </a:solidFill>
                <a:latin typeface="Times New Roman" panose="02020603050405020304" pitchFamily="18" charset="0"/>
                <a:cs typeface="Times New Roman" panose="02020603050405020304" pitchFamily="18" charset="0"/>
              </a:rPr>
              <a:t>Le </a:t>
            </a:r>
            <a:r>
              <a:rPr lang="it-IT" b="1" dirty="0">
                <a:solidFill>
                  <a:srgbClr val="712178"/>
                </a:solidFill>
                <a:latin typeface="Times New Roman" panose="02020603050405020304" pitchFamily="18" charset="0"/>
                <a:cs typeface="Times New Roman" panose="02020603050405020304" pitchFamily="18" charset="0"/>
              </a:rPr>
              <a:t>istituzioni</a:t>
            </a:r>
            <a:r>
              <a:rPr lang="it-IT" dirty="0">
                <a:solidFill>
                  <a:srgbClr val="712178"/>
                </a:solidFill>
                <a:latin typeface="Times New Roman" panose="02020603050405020304" pitchFamily="18" charset="0"/>
                <a:cs typeface="Times New Roman" panose="02020603050405020304" pitchFamily="18" charset="0"/>
              </a:rPr>
              <a:t> e i loro strumenti</a:t>
            </a:r>
          </a:p>
          <a:p>
            <a:pPr marL="0" indent="0">
              <a:buNone/>
            </a:pPr>
            <a:endParaRPr lang="it-IT"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it-IT" dirty="0">
                <a:latin typeface="Times New Roman" panose="02020603050405020304" pitchFamily="18" charset="0"/>
                <a:cs typeface="Times New Roman" panose="02020603050405020304" pitchFamily="18" charset="0"/>
              </a:rPr>
              <a:t>la </a:t>
            </a:r>
            <a:r>
              <a:rPr lang="it-IT" dirty="0">
                <a:solidFill>
                  <a:srgbClr val="8089FF"/>
                </a:solidFill>
                <a:latin typeface="Times New Roman" panose="02020603050405020304" pitchFamily="18" charset="0"/>
                <a:cs typeface="Times New Roman" panose="02020603050405020304" pitchFamily="18" charset="0"/>
              </a:rPr>
              <a:t>scuola</a:t>
            </a:r>
          </a:p>
          <a:p>
            <a:pPr>
              <a:buFont typeface="Courier New" panose="02070309020205020404" pitchFamily="49" charset="0"/>
              <a:buChar char="o"/>
            </a:pPr>
            <a:r>
              <a:rPr lang="it-IT" dirty="0">
                <a:latin typeface="Times New Roman" panose="02020603050405020304" pitchFamily="18" charset="0"/>
                <a:cs typeface="Times New Roman" panose="02020603050405020304" pitchFamily="18" charset="0"/>
              </a:rPr>
              <a:t>l’</a:t>
            </a:r>
            <a:r>
              <a:rPr lang="it-IT" dirty="0">
                <a:solidFill>
                  <a:srgbClr val="8089FF"/>
                </a:solidFill>
                <a:latin typeface="Times New Roman" panose="02020603050405020304" pitchFamily="18" charset="0"/>
                <a:cs typeface="Times New Roman" panose="02020603050405020304" pitchFamily="18" charset="0"/>
              </a:rPr>
              <a:t>esercito</a:t>
            </a:r>
          </a:p>
          <a:p>
            <a:pPr>
              <a:buFont typeface="Courier New" panose="02070309020205020404" pitchFamily="49" charset="0"/>
              <a:buChar char="o"/>
            </a:pPr>
            <a:r>
              <a:rPr lang="it-IT" dirty="0">
                <a:latin typeface="Times New Roman" panose="02020603050405020304" pitchFamily="18" charset="0"/>
                <a:cs typeface="Times New Roman" panose="02020603050405020304" pitchFamily="18" charset="0"/>
              </a:rPr>
              <a:t>I </a:t>
            </a:r>
            <a:r>
              <a:rPr lang="it-IT" dirty="0">
                <a:solidFill>
                  <a:srgbClr val="8089FF"/>
                </a:solidFill>
                <a:latin typeface="Times New Roman" panose="02020603050405020304" pitchFamily="18" charset="0"/>
                <a:cs typeface="Times New Roman" panose="02020603050405020304" pitchFamily="18" charset="0"/>
              </a:rPr>
              <a:t>rituali pubblici</a:t>
            </a:r>
            <a:r>
              <a:rPr lang="it-IT" dirty="0">
                <a:latin typeface="Times New Roman" panose="02020603050405020304" pitchFamily="18" charset="0"/>
                <a:cs typeface="Times New Roman" panose="02020603050405020304" pitchFamily="18" charset="0"/>
              </a:rPr>
              <a:t>: le feste nazionali, la commemorazione dei </a:t>
            </a:r>
            <a:r>
              <a:rPr lang="it-IT" i="1" dirty="0" err="1">
                <a:latin typeface="Times New Roman" panose="02020603050405020304" pitchFamily="18" charset="0"/>
                <a:cs typeface="Times New Roman" panose="02020603050405020304" pitchFamily="18" charset="0"/>
              </a:rPr>
              <a:t>grands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hommes</a:t>
            </a:r>
            <a:r>
              <a:rPr lang="it-IT" dirty="0">
                <a:latin typeface="Times New Roman" panose="02020603050405020304" pitchFamily="18" charset="0"/>
                <a:cs typeface="Times New Roman" panose="02020603050405020304" pitchFamily="18" charset="0"/>
              </a:rPr>
              <a:t>, le statue e la toponomastica</a:t>
            </a:r>
          </a:p>
          <a:p>
            <a:pPr marL="0" indent="0">
              <a:buNone/>
            </a:pPr>
            <a:endParaRPr lang="it-IT" dirty="0"/>
          </a:p>
        </p:txBody>
      </p:sp>
    </p:spTree>
    <p:extLst>
      <p:ext uri="{BB962C8B-B14F-4D97-AF65-F5344CB8AC3E}">
        <p14:creationId xmlns:p14="http://schemas.microsoft.com/office/powerpoint/2010/main" val="49869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116DAB29-1710-D918-DCC4-91A04AC0AC35}"/>
              </a:ext>
            </a:extLst>
          </p:cNvPr>
          <p:cNvSpPr>
            <a:spLocks noGrp="1"/>
          </p:cNvSpPr>
          <p:nvPr>
            <p:ph idx="1"/>
          </p:nvPr>
        </p:nvSpPr>
        <p:spPr/>
        <p:txBody>
          <a:bodyPr>
            <a:normAutofit fontScale="92500" lnSpcReduction="20000"/>
          </a:bodyPr>
          <a:lstStyle/>
          <a:p>
            <a:pPr marL="0" indent="0" algn="just">
              <a:buNone/>
            </a:pPr>
            <a:endParaRPr lang="it-IT" b="1" dirty="0">
              <a:latin typeface="Times New Roman" panose="02020603050405020304" pitchFamily="18" charset="0"/>
              <a:cs typeface="Times New Roman" panose="02020603050405020304" pitchFamily="18" charset="0"/>
            </a:endParaRPr>
          </a:p>
          <a:p>
            <a:pPr marL="0" indent="0" algn="just">
              <a:buNone/>
            </a:pPr>
            <a:r>
              <a:rPr lang="it-IT" b="1" dirty="0">
                <a:latin typeface="Times New Roman" panose="02020603050405020304" pitchFamily="18" charset="0"/>
                <a:cs typeface="Times New Roman" panose="02020603050405020304" pitchFamily="18" charset="0"/>
              </a:rPr>
              <a:t>Modificazioni materiali</a:t>
            </a:r>
            <a:r>
              <a:rPr lang="it-IT" dirty="0">
                <a:latin typeface="Times New Roman" panose="02020603050405020304" pitchFamily="18" charset="0"/>
                <a:cs typeface="Times New Roman" panose="02020603050405020304" pitchFamily="18" charset="0"/>
              </a:rPr>
              <a:t> e </a:t>
            </a:r>
            <a:r>
              <a:rPr lang="it-IT" b="1" dirty="0">
                <a:latin typeface="Times New Roman" panose="02020603050405020304" pitchFamily="18" charset="0"/>
                <a:cs typeface="Times New Roman" panose="02020603050405020304" pitchFamily="18" charset="0"/>
              </a:rPr>
              <a:t>immateriali</a:t>
            </a:r>
            <a:r>
              <a:rPr lang="it-IT" dirty="0">
                <a:latin typeface="Times New Roman" panose="02020603050405020304" pitchFamily="18" charset="0"/>
                <a:cs typeface="Times New Roman" panose="02020603050405020304" pitchFamily="18" charset="0"/>
              </a:rPr>
              <a:t> che sconvolgono la società europea nella seconda metà dell’Ottocento:</a:t>
            </a:r>
          </a:p>
          <a:p>
            <a:pPr marL="0" indent="0" algn="just">
              <a:buNone/>
            </a:pPr>
            <a:endParaRPr lang="it-IT" dirty="0">
              <a:latin typeface="Times New Roman" panose="02020603050405020304" pitchFamily="18" charset="0"/>
              <a:cs typeface="Times New Roman" panose="02020603050405020304" pitchFamily="18" charset="0"/>
            </a:endParaRPr>
          </a:p>
          <a:p>
            <a:pPr>
              <a:buClr>
                <a:srgbClr val="8089FF"/>
              </a:buClr>
              <a:buFont typeface="Wingdings" pitchFamily="2" charset="2"/>
              <a:buChar char="q"/>
            </a:pPr>
            <a:r>
              <a:rPr lang="it-IT" dirty="0">
                <a:latin typeface="Times New Roman" panose="02020603050405020304" pitchFamily="18" charset="0"/>
                <a:cs typeface="Times New Roman" panose="02020603050405020304" pitchFamily="18" charset="0"/>
              </a:rPr>
              <a:t> socio-economiche;</a:t>
            </a:r>
          </a:p>
          <a:p>
            <a:pPr>
              <a:buClr>
                <a:srgbClr val="8089FF"/>
              </a:buClr>
              <a:buFont typeface="Wingdings" pitchFamily="2" charset="2"/>
              <a:buChar char="q"/>
            </a:pPr>
            <a:r>
              <a:rPr lang="it-IT" dirty="0">
                <a:latin typeface="Times New Roman" panose="02020603050405020304" pitchFamily="18" charset="0"/>
                <a:cs typeface="Times New Roman" panose="02020603050405020304" pitchFamily="18" charset="0"/>
              </a:rPr>
              <a:t> politiche;</a:t>
            </a:r>
          </a:p>
          <a:p>
            <a:pPr>
              <a:buClr>
                <a:srgbClr val="8089FF"/>
              </a:buClr>
              <a:buFont typeface="Wingdings" pitchFamily="2" charset="2"/>
              <a:buChar char="q"/>
            </a:pPr>
            <a:r>
              <a:rPr lang="it-IT" dirty="0">
                <a:latin typeface="Times New Roman" panose="02020603050405020304" pitchFamily="18" charset="0"/>
                <a:cs typeface="Times New Roman" panose="02020603050405020304" pitchFamily="18" charset="0"/>
              </a:rPr>
              <a:t> culturali;</a:t>
            </a:r>
          </a:p>
          <a:p>
            <a:pPr>
              <a:buClr>
                <a:srgbClr val="8089FF"/>
              </a:buClr>
              <a:buFont typeface="Wingdings" pitchFamily="2" charset="2"/>
              <a:buChar char="q"/>
            </a:pPr>
            <a:r>
              <a:rPr lang="it-IT" dirty="0">
                <a:latin typeface="Times New Roman" panose="02020603050405020304" pitchFamily="18" charset="0"/>
                <a:cs typeface="Times New Roman" panose="02020603050405020304" pitchFamily="18" charset="0"/>
              </a:rPr>
              <a:t> diplomatiche.</a:t>
            </a:r>
          </a:p>
          <a:p>
            <a:pPr marL="0" indent="0">
              <a:buClr>
                <a:srgbClr val="2E379E"/>
              </a:buClr>
              <a:buNone/>
            </a:pPr>
            <a:endParaRPr lang="it-IT" dirty="0"/>
          </a:p>
          <a:p>
            <a:pPr algn="just">
              <a:buClr>
                <a:srgbClr val="8089FF"/>
              </a:buClr>
              <a:buFont typeface="Wingdings" pitchFamily="2" charset="2"/>
              <a:buChar char="ü"/>
            </a:pPr>
            <a:r>
              <a:rPr lang="it-IT" dirty="0">
                <a:latin typeface="Times New Roman" panose="02020603050405020304" pitchFamily="18" charset="0"/>
                <a:cs typeface="Times New Roman" panose="02020603050405020304" pitchFamily="18" charset="0"/>
              </a:rPr>
              <a:t> con l’avvento della società di massa nascono nuove </a:t>
            </a:r>
            <a:r>
              <a:rPr lang="it-IT" b="1" dirty="0">
                <a:latin typeface="Times New Roman" panose="02020603050405020304" pitchFamily="18" charset="0"/>
                <a:cs typeface="Times New Roman" panose="02020603050405020304" pitchFamily="18" charset="0"/>
              </a:rPr>
              <a:t>dottrine</a:t>
            </a:r>
            <a:r>
              <a:rPr lang="it-IT" dirty="0">
                <a:latin typeface="Times New Roman" panose="02020603050405020304" pitchFamily="18" charset="0"/>
                <a:cs typeface="Times New Roman" panose="02020603050405020304" pitchFamily="18" charset="0"/>
              </a:rPr>
              <a:t> (socialismo e nazionalismo) e nuove </a:t>
            </a:r>
            <a:r>
              <a:rPr lang="it-IT" b="1" dirty="0">
                <a:latin typeface="Times New Roman" panose="02020603050405020304" pitchFamily="18" charset="0"/>
                <a:cs typeface="Times New Roman" panose="02020603050405020304" pitchFamily="18" charset="0"/>
              </a:rPr>
              <a:t>organizzazioni</a:t>
            </a:r>
            <a:r>
              <a:rPr lang="it-IT" dirty="0">
                <a:latin typeface="Times New Roman" panose="02020603050405020304" pitchFamily="18" charset="0"/>
                <a:cs typeface="Times New Roman" panose="02020603050405020304" pitchFamily="18" charset="0"/>
              </a:rPr>
              <a:t> politiche (i </a:t>
            </a:r>
            <a:r>
              <a:rPr lang="it-IT" b="1" dirty="0">
                <a:latin typeface="Times New Roman" panose="02020603050405020304" pitchFamily="18" charset="0"/>
                <a:cs typeface="Times New Roman" panose="02020603050405020304" pitchFamily="18" charset="0"/>
              </a:rPr>
              <a:t>partiti)</a:t>
            </a:r>
          </a:p>
          <a:p>
            <a:pPr marL="0" indent="0">
              <a:buNone/>
            </a:pPr>
            <a:endParaRPr lang="it-IT" b="1" dirty="0"/>
          </a:p>
          <a:p>
            <a:pPr marL="0" indent="0">
              <a:buClr>
                <a:srgbClr val="2E379E"/>
              </a:buClr>
              <a:buNone/>
            </a:pPr>
            <a:endParaRPr lang="it-IT" dirty="0"/>
          </a:p>
        </p:txBody>
      </p:sp>
    </p:spTree>
    <p:extLst>
      <p:ext uri="{BB962C8B-B14F-4D97-AF65-F5344CB8AC3E}">
        <p14:creationId xmlns:p14="http://schemas.microsoft.com/office/powerpoint/2010/main" val="239417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E36947E-7686-4F38-9113-8AE076FE7D78}"/>
              </a:ext>
            </a:extLst>
          </p:cNvPr>
          <p:cNvSpPr>
            <a:spLocks noGrp="1"/>
          </p:cNvSpPr>
          <p:nvPr>
            <p:ph idx="1"/>
          </p:nvPr>
        </p:nvSpPr>
        <p:spPr/>
        <p:txBody>
          <a:bodyPr/>
          <a:lstStyle/>
          <a:p>
            <a:pPr marL="0" indent="0" algn="ctr">
              <a:buNone/>
            </a:pPr>
            <a:endParaRPr lang="it-IT" b="1" dirty="0">
              <a:latin typeface="Times New Roman" panose="02020603050405020304" pitchFamily="18" charset="0"/>
              <a:cs typeface="Times New Roman" panose="02020603050405020304" pitchFamily="18" charset="0"/>
            </a:endParaRPr>
          </a:p>
          <a:p>
            <a:pPr marL="514350" indent="-514350" algn="ctr">
              <a:buFont typeface="+mj-lt"/>
              <a:buAutoNum type="arabicPeriod"/>
            </a:pPr>
            <a:r>
              <a:rPr lang="it-IT" b="1" dirty="0">
                <a:latin typeface="Times New Roman" panose="02020603050405020304" pitchFamily="18" charset="0"/>
                <a:cs typeface="Times New Roman" panose="02020603050405020304" pitchFamily="18" charset="0"/>
              </a:rPr>
              <a:t>Tensione verso il </a:t>
            </a:r>
            <a:r>
              <a:rPr lang="it-IT" b="1" i="1" dirty="0">
                <a:latin typeface="Times New Roman" panose="02020603050405020304" pitchFamily="18" charset="0"/>
                <a:cs typeface="Times New Roman" panose="02020603050405020304" pitchFamily="18" charset="0"/>
              </a:rPr>
              <a:t>presente</a:t>
            </a:r>
          </a:p>
          <a:p>
            <a:pPr marL="0" indent="0" algn="ctr">
              <a:buNone/>
            </a:pPr>
            <a:r>
              <a:rPr lang="it-IT" dirty="0">
                <a:latin typeface="Times New Roman" panose="02020603050405020304" pitchFamily="18" charset="0"/>
                <a:cs typeface="Times New Roman" panose="02020603050405020304" pitchFamily="18" charset="0"/>
              </a:rPr>
              <a:t>(movimenti artistici e letterari)</a:t>
            </a:r>
          </a:p>
          <a:p>
            <a:endParaRPr lang="it-IT" dirty="0"/>
          </a:p>
        </p:txBody>
      </p:sp>
    </p:spTree>
    <p:extLst>
      <p:ext uri="{BB962C8B-B14F-4D97-AF65-F5344CB8AC3E}">
        <p14:creationId xmlns:p14="http://schemas.microsoft.com/office/powerpoint/2010/main" val="298892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0C9DD727-CADD-BE84-A800-FA378B6587E0}"/>
              </a:ext>
            </a:extLst>
          </p:cNvPr>
          <p:cNvSpPr>
            <a:spLocks noGrp="1"/>
          </p:cNvSpPr>
          <p:nvPr>
            <p:ph type="body" sz="half" idx="2"/>
          </p:nvPr>
        </p:nvSpPr>
        <p:spPr/>
        <p:txBody>
          <a:bodyPr/>
          <a:lstStyle/>
          <a:p>
            <a:endParaRPr lang="it-IT"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Pablo Picasso, </a:t>
            </a:r>
            <a:r>
              <a:rPr lang="it-IT" sz="2000" i="1" dirty="0">
                <a:latin typeface="Times New Roman" panose="02020603050405020304" pitchFamily="18" charset="0"/>
                <a:cs typeface="Times New Roman" panose="02020603050405020304" pitchFamily="18" charset="0"/>
              </a:rPr>
              <a:t>Ritratto di Ambroise Vollard </a:t>
            </a:r>
            <a:r>
              <a:rPr lang="it-IT" sz="2000" dirty="0">
                <a:latin typeface="Times New Roman" panose="02020603050405020304" pitchFamily="18" charset="0"/>
                <a:cs typeface="Times New Roman" panose="02020603050405020304" pitchFamily="18" charset="0"/>
              </a:rPr>
              <a:t>(1910)</a:t>
            </a:r>
            <a:endParaRPr lang="it-IT" sz="2000" dirty="0"/>
          </a:p>
        </p:txBody>
      </p:sp>
      <p:pic>
        <p:nvPicPr>
          <p:cNvPr id="5" name="Segnaposto contenuto 3">
            <a:extLst>
              <a:ext uri="{FF2B5EF4-FFF2-40B4-BE49-F238E27FC236}">
                <a16:creationId xmlns:a16="http://schemas.microsoft.com/office/drawing/2014/main" id="{0AE0E57D-65AC-EF1A-E329-2E54C82CC79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847892" y="117000"/>
            <a:ext cx="4504320" cy="6624000"/>
          </a:xfrm>
          <a:ln w="25400">
            <a:solidFill>
              <a:srgbClr val="2E379E"/>
            </a:solidFill>
          </a:ln>
        </p:spPr>
      </p:pic>
    </p:spTree>
    <p:extLst>
      <p:ext uri="{BB962C8B-B14F-4D97-AF65-F5344CB8AC3E}">
        <p14:creationId xmlns:p14="http://schemas.microsoft.com/office/powerpoint/2010/main" val="157325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572FE1F-CF6E-AB40-5416-7833C9F87799}"/>
              </a:ext>
            </a:extLst>
          </p:cNvPr>
          <p:cNvSpPr>
            <a:spLocks noGrp="1"/>
          </p:cNvSpPr>
          <p:nvPr>
            <p:ph sz="half" idx="1"/>
          </p:nvPr>
        </p:nvSpPr>
        <p:spPr>
          <a:noFill/>
          <a:ln w="22225">
            <a:solidFill>
              <a:srgbClr val="2E379E"/>
            </a:solidFill>
          </a:ln>
        </p:spPr>
        <p:txBody>
          <a:bodyPr>
            <a:normAutofit/>
          </a:bodyPr>
          <a:lstStyle/>
          <a:p>
            <a:pPr>
              <a:buClr>
                <a:srgbClr val="2E379E"/>
              </a:buClr>
              <a:buFont typeface="Wingdings" pitchFamily="2" charset="2"/>
              <a:buChar char="Ø"/>
            </a:pPr>
            <a:endParaRPr lang="fr-FR" dirty="0"/>
          </a:p>
          <a:p>
            <a:pPr marL="0" indent="0">
              <a:buNone/>
            </a:pPr>
            <a:r>
              <a:rPr lang="it-IT" dirty="0">
                <a:latin typeface="Times New Roman" panose="02020603050405020304" pitchFamily="18" charset="0"/>
                <a:cs typeface="Times New Roman" panose="02020603050405020304" pitchFamily="18" charset="0"/>
              </a:rPr>
              <a:t>«Non possiamo portarci dietro dappertutto il cadavere di nostro padre»</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Guillaume Apollinaire, </a:t>
            </a:r>
            <a:r>
              <a:rPr lang="it-IT" i="1" dirty="0" err="1">
                <a:latin typeface="Times New Roman" panose="02020603050405020304" pitchFamily="18" charset="0"/>
                <a:cs typeface="Times New Roman" panose="02020603050405020304" pitchFamily="18" charset="0"/>
              </a:rPr>
              <a:t>Les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peintres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cubistes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Méditations</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esthétiques</a:t>
            </a:r>
            <a:r>
              <a:rPr lang="it-IT" dirty="0">
                <a:latin typeface="Times New Roman" panose="02020603050405020304" pitchFamily="18" charset="0"/>
                <a:cs typeface="Times New Roman" panose="02020603050405020304" pitchFamily="18" charset="0"/>
              </a:rPr>
              <a:t> (1913)</a:t>
            </a:r>
          </a:p>
          <a:p>
            <a:pPr marL="0" indent="0">
              <a:buClr>
                <a:srgbClr val="2E379E"/>
              </a:buClr>
              <a:buNone/>
            </a:pPr>
            <a:endParaRPr lang="fr-FR" dirty="0"/>
          </a:p>
          <a:p>
            <a:pPr marL="0" indent="0">
              <a:buClr>
                <a:srgbClr val="2E379E"/>
              </a:buClr>
              <a:buNone/>
            </a:pPr>
            <a:endParaRPr lang="fr-FR" dirty="0"/>
          </a:p>
          <a:p>
            <a:pPr marL="0" indent="0">
              <a:lnSpc>
                <a:spcPct val="120000"/>
              </a:lnSpc>
              <a:spcBef>
                <a:spcPts val="0"/>
              </a:spcBef>
              <a:buClr>
                <a:srgbClr val="2E379E"/>
              </a:buClr>
              <a:buNone/>
            </a:pPr>
            <a:endParaRPr lang="fr-FR" dirty="0"/>
          </a:p>
          <a:p>
            <a:pPr>
              <a:lnSpc>
                <a:spcPct val="120000"/>
              </a:lnSpc>
              <a:spcBef>
                <a:spcPts val="0"/>
              </a:spcBef>
              <a:buClr>
                <a:srgbClr val="2E379E"/>
              </a:buClr>
              <a:buFont typeface="Wingdings" pitchFamily="2" charset="2"/>
              <a:buChar char="Ø"/>
            </a:pPr>
            <a:endParaRPr lang="fr-FR" dirty="0"/>
          </a:p>
          <a:p>
            <a:pPr>
              <a:buClr>
                <a:srgbClr val="2E379E"/>
              </a:buClr>
              <a:buFont typeface="Wingdings" pitchFamily="2" charset="2"/>
              <a:buChar char="Ø"/>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p:txBody>
      </p:sp>
      <p:sp>
        <p:nvSpPr>
          <p:cNvPr id="4" name="Segnaposto contenuto 3">
            <a:extLst>
              <a:ext uri="{FF2B5EF4-FFF2-40B4-BE49-F238E27FC236}">
                <a16:creationId xmlns:a16="http://schemas.microsoft.com/office/drawing/2014/main" id="{163E3FF1-87BD-BD51-4654-16E864681093}"/>
              </a:ext>
            </a:extLst>
          </p:cNvPr>
          <p:cNvSpPr>
            <a:spLocks noGrp="1"/>
          </p:cNvSpPr>
          <p:nvPr>
            <p:ph sz="half" idx="2"/>
          </p:nvPr>
        </p:nvSpPr>
        <p:spPr>
          <a:ln>
            <a:noFill/>
          </a:ln>
        </p:spPr>
        <p:txBody>
          <a:bodyPr>
            <a:normAutofit/>
          </a:bodyPr>
          <a:lstStyle/>
          <a:p>
            <a:pPr marL="0" indent="0">
              <a:buClr>
                <a:srgbClr val="2E379E"/>
              </a:buClr>
              <a:buNone/>
            </a:pPr>
            <a:endParaRPr lang="it-IT" b="1" dirty="0">
              <a:solidFill>
                <a:srgbClr val="2E379E"/>
              </a:solidFill>
            </a:endParaRPr>
          </a:p>
          <a:p>
            <a:pPr marL="0" indent="0">
              <a:buClr>
                <a:srgbClr val="2E379E"/>
              </a:buClr>
              <a:buNone/>
            </a:pPr>
            <a:endParaRPr lang="it-IT" dirty="0"/>
          </a:p>
        </p:txBody>
      </p:sp>
      <p:pic>
        <p:nvPicPr>
          <p:cNvPr id="1026" name="Picture 2" descr="Claude Monet - La Gare Saint-Lazare">
            <a:extLst>
              <a:ext uri="{FF2B5EF4-FFF2-40B4-BE49-F238E27FC236}">
                <a16:creationId xmlns:a16="http://schemas.microsoft.com/office/drawing/2014/main" id="{924BCE49-C721-0127-A26D-E6DF0B508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829" y="1825625"/>
            <a:ext cx="5317565" cy="3960000"/>
          </a:xfrm>
          <a:prstGeom prst="rect">
            <a:avLst/>
          </a:prstGeom>
          <a:noFill/>
          <a:ln w="22225">
            <a:solidFill>
              <a:srgbClr val="2E379E"/>
            </a:solidFill>
          </a:ln>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7C6C4BBC-7668-1515-A67D-903C82E86B85}"/>
              </a:ext>
            </a:extLst>
          </p:cNvPr>
          <p:cNvSpPr txBox="1"/>
          <p:nvPr/>
        </p:nvSpPr>
        <p:spPr>
          <a:xfrm>
            <a:off x="7550331" y="5920562"/>
            <a:ext cx="4180632" cy="369332"/>
          </a:xfrm>
          <a:prstGeom prst="rect">
            <a:avLst/>
          </a:prstGeom>
          <a:noFill/>
        </p:spPr>
        <p:txBody>
          <a:bodyPr wrap="none" rtlCol="0">
            <a:spAutoFit/>
          </a:bodyPr>
          <a:lstStyle/>
          <a:p>
            <a:r>
              <a:rPr lang="it-IT" dirty="0"/>
              <a:t>Claude Monet, </a:t>
            </a:r>
            <a:r>
              <a:rPr lang="it-IT" i="1" dirty="0"/>
              <a:t>La gare Saint-Lazare</a:t>
            </a:r>
            <a:r>
              <a:rPr lang="it-IT" dirty="0"/>
              <a:t> (1877)</a:t>
            </a:r>
          </a:p>
        </p:txBody>
      </p:sp>
    </p:spTree>
    <p:extLst>
      <p:ext uri="{BB962C8B-B14F-4D97-AF65-F5344CB8AC3E}">
        <p14:creationId xmlns:p14="http://schemas.microsoft.com/office/powerpoint/2010/main" val="409870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E5C8688-BA5F-3C86-2602-6DDC382BE04B}"/>
              </a:ext>
            </a:extLst>
          </p:cNvPr>
          <p:cNvSpPr>
            <a:spLocks noGrp="1"/>
          </p:cNvSpPr>
          <p:nvPr>
            <p:ph sz="half" idx="1"/>
          </p:nvPr>
        </p:nvSpPr>
        <p:spPr/>
        <p:txBody>
          <a:bodyPr/>
          <a:lstStyle/>
          <a:p>
            <a:pPr marL="0" indent="0">
              <a:buNone/>
            </a:pPr>
            <a:r>
              <a:rPr lang="it-IT" sz="2000" i="1" dirty="0">
                <a:latin typeface="Times New Roman" panose="02020603050405020304" pitchFamily="18" charset="0"/>
                <a:cs typeface="Times New Roman" panose="02020603050405020304" pitchFamily="18" charset="0"/>
              </a:rPr>
              <a:t>Fondazione e manifesto del Futurismo</a:t>
            </a:r>
            <a:r>
              <a:rPr lang="it-IT" sz="2000" dirty="0">
                <a:latin typeface="Times New Roman" panose="02020603050405020304" pitchFamily="18" charset="0"/>
                <a:cs typeface="Times New Roman" panose="02020603050405020304" pitchFamily="18" charset="0"/>
              </a:rPr>
              <a:t>, Filippo Tommaso Marinetti (1909)</a:t>
            </a:r>
          </a:p>
          <a:p>
            <a:endParaRPr lang="it-IT" dirty="0"/>
          </a:p>
        </p:txBody>
      </p:sp>
      <p:pic>
        <p:nvPicPr>
          <p:cNvPr id="5" name="Segnaposto contenuto 3" descr="001.jpg">
            <a:extLst>
              <a:ext uri="{FF2B5EF4-FFF2-40B4-BE49-F238E27FC236}">
                <a16:creationId xmlns:a16="http://schemas.microsoft.com/office/drawing/2014/main" id="{30A28BB3-E730-D72D-C523-38A3273A8C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3454" y="1690688"/>
            <a:ext cx="3542154" cy="5004000"/>
          </a:xfrm>
          <a:prstGeom prst="rect">
            <a:avLst/>
          </a:prstGeom>
          <a:ln w="34925">
            <a:solidFill>
              <a:srgbClr val="2E379E"/>
            </a:solidFill>
          </a:ln>
        </p:spPr>
      </p:pic>
    </p:spTree>
    <p:extLst>
      <p:ext uri="{BB962C8B-B14F-4D97-AF65-F5344CB8AC3E}">
        <p14:creationId xmlns:p14="http://schemas.microsoft.com/office/powerpoint/2010/main" val="1742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Segnaposto contenuto 9">
            <a:extLst>
              <a:ext uri="{FF2B5EF4-FFF2-40B4-BE49-F238E27FC236}">
                <a16:creationId xmlns:a16="http://schemas.microsoft.com/office/drawing/2014/main" id="{88332E6E-F048-9AE5-F259-695472E40441}"/>
              </a:ext>
            </a:extLst>
          </p:cNvPr>
          <p:cNvSpPr>
            <a:spLocks noGrp="1"/>
          </p:cNvSpPr>
          <p:nvPr>
            <p:ph idx="1"/>
          </p:nvPr>
        </p:nvSpPr>
        <p:spPr>
          <a:xfrm>
            <a:off x="182880" y="156754"/>
            <a:ext cx="11808823" cy="6570617"/>
          </a:xfrm>
        </p:spPr>
        <p:txBody>
          <a:bodyPr>
            <a:normAutofit fontScale="40000" lnSpcReduction="20000"/>
          </a:bodyPr>
          <a:lstStyle/>
          <a:p>
            <a:pPr marL="514350" indent="-514350">
              <a:buAutoNum type="arabicPeriod"/>
            </a:pPr>
            <a:r>
              <a:rPr lang="it-IT" sz="4000" dirty="0">
                <a:latin typeface="Times New Roman" panose="02020603050405020304" pitchFamily="18" charset="0"/>
                <a:cs typeface="Times New Roman" panose="02020603050405020304" pitchFamily="18" charset="0"/>
              </a:rPr>
              <a:t>Noi vogliamo cantare l'amor del pericolo, l'abitudine all'energia e alla temerità.</a:t>
            </a:r>
          </a:p>
          <a:p>
            <a:pPr marL="514350" indent="-514350">
              <a:buAutoNum type="arabicPeriod"/>
            </a:pPr>
            <a:r>
              <a:rPr lang="it-IT" sz="4000" dirty="0">
                <a:latin typeface="Times New Roman" panose="02020603050405020304" pitchFamily="18" charset="0"/>
                <a:cs typeface="Times New Roman" panose="02020603050405020304" pitchFamily="18" charset="0"/>
              </a:rPr>
              <a:t>Il coraggio, l'audacia, la ribellione, saranno elementi essenziali della nostra poesia.</a:t>
            </a:r>
          </a:p>
          <a:p>
            <a:pPr marL="514350" indent="-514350">
              <a:buAutoNum type="arabicPeriod"/>
            </a:pPr>
            <a:r>
              <a:rPr lang="it-IT" sz="4000" dirty="0">
                <a:latin typeface="Times New Roman" panose="02020603050405020304" pitchFamily="18" charset="0"/>
                <a:cs typeface="Times New Roman" panose="02020603050405020304" pitchFamily="18" charset="0"/>
              </a:rPr>
              <a:t>La letteratura esaltò fino ad oggi l'immobilità pensosa, l'estasi ed il sonno. Noi vogliamo esaltare il movimento aggressivo, l'insonnia febbrile, il passo di corsa, il salto mortale, lo schiaffo ed il pugno.</a:t>
            </a:r>
          </a:p>
          <a:p>
            <a:pPr marL="514350" indent="-514350">
              <a:buAutoNum type="arabicPeriod"/>
            </a:pPr>
            <a:r>
              <a:rPr lang="it-IT" sz="4000" b="1" dirty="0">
                <a:latin typeface="Times New Roman" panose="02020603050405020304" pitchFamily="18" charset="0"/>
                <a:cs typeface="Times New Roman" panose="02020603050405020304" pitchFamily="18" charset="0"/>
              </a:rPr>
              <a:t>Noi affermiamo che la magnificenza del mondo si è arricchita di una bellezza nuova; la bellezza della velocità. Un automobile da corsa col suo cofano adorno di grossi tubi simili a serpenti dall'alito esplosivo... un automobile ruggente, che sembra correre sulla mitraglia, è più bello della Vittoria di Samotracia.</a:t>
            </a:r>
          </a:p>
          <a:p>
            <a:pPr marL="514350" indent="-514350" algn="just">
              <a:buFont typeface="+mj-lt"/>
              <a:buAutoNum type="arabicPeriod" startAt="5"/>
            </a:pPr>
            <a:r>
              <a:rPr lang="it-IT" sz="4000" dirty="0">
                <a:latin typeface="Times New Roman" panose="02020603050405020304" pitchFamily="18" charset="0"/>
                <a:cs typeface="Times New Roman" panose="02020603050405020304" pitchFamily="18" charset="0"/>
              </a:rPr>
              <a:t>Noi vogliamo inneggiare all'uomo che tiene il volante, la cui asta ideale attraversa la Terra, lanciata a corsa, essa pure, sul circuito della sua orbita.</a:t>
            </a:r>
          </a:p>
          <a:p>
            <a:pPr marL="514350" indent="-514350" algn="just">
              <a:buFont typeface="+mj-lt"/>
              <a:buAutoNum type="arabicPeriod" startAt="5"/>
            </a:pPr>
            <a:r>
              <a:rPr lang="it-IT" sz="4000" dirty="0">
                <a:latin typeface="Times New Roman" panose="02020603050405020304" pitchFamily="18" charset="0"/>
                <a:cs typeface="Times New Roman" panose="02020603050405020304" pitchFamily="18" charset="0"/>
              </a:rPr>
              <a:t>Bisogna che il poeta si prodighi con ardore, sfarzo e munificenza, per aumentare l'entusiastico fervore degli elementi primordiali.</a:t>
            </a:r>
          </a:p>
          <a:p>
            <a:pPr marL="514350" indent="-514350" algn="just">
              <a:buFont typeface="+mj-lt"/>
              <a:buAutoNum type="arabicPeriod" startAt="5"/>
            </a:pPr>
            <a:r>
              <a:rPr lang="it-IT" sz="4000" dirty="0">
                <a:latin typeface="Times New Roman" panose="02020603050405020304" pitchFamily="18" charset="0"/>
                <a:cs typeface="Times New Roman" panose="02020603050405020304" pitchFamily="18" charset="0"/>
              </a:rPr>
              <a:t>Non v'è più bellezza se non nella lotta. Nessuna opera che non abbia un carattere aggressivo può essere un capolavoro. La poesia deve essere concepita come un violento assalto contro le forze ignote, per ridurle a prostrarsi davanti all'uomo.</a:t>
            </a:r>
          </a:p>
          <a:p>
            <a:pPr marL="514350" indent="-514350" algn="just">
              <a:buFont typeface="+mj-lt"/>
              <a:buAutoNum type="arabicPeriod" startAt="5"/>
            </a:pPr>
            <a:r>
              <a:rPr lang="it-IT" sz="4000" dirty="0">
                <a:latin typeface="Times New Roman" panose="02020603050405020304" pitchFamily="18" charset="0"/>
                <a:cs typeface="Times New Roman" panose="02020603050405020304" pitchFamily="18" charset="0"/>
              </a:rPr>
              <a:t>Noi siamo sul promontorio estremo dei secoli!... Perché dovremmo guardarci alle spalle, se vogliamo sfondare le misteriose porte dell'impossibile? Il Tempo e lo Spazio morirono ieri. Noi viviamo già nell'assoluto, poiché abbiamo già creata l'eterna velocità onnipresente.</a:t>
            </a:r>
          </a:p>
          <a:p>
            <a:pPr marL="514350" indent="-514350" algn="just">
              <a:buFont typeface="+mj-lt"/>
              <a:buAutoNum type="arabicPeriod" startAt="5"/>
            </a:pPr>
            <a:r>
              <a:rPr lang="it-IT" sz="4000" b="1" dirty="0">
                <a:latin typeface="Times New Roman" panose="02020603050405020304" pitchFamily="18" charset="0"/>
                <a:cs typeface="Times New Roman" panose="02020603050405020304" pitchFamily="18" charset="0"/>
              </a:rPr>
              <a:t>Noi vogliamo glorificare la guerra - sola igiene del mondo - il militarismo, il patriottismo, il gesto distruttore dei libertari, le belle idee per cui si muore e il disprezzo della donna</a:t>
            </a:r>
            <a:r>
              <a:rPr lang="it-IT" sz="4000" dirty="0">
                <a:latin typeface="Times New Roman" panose="02020603050405020304" pitchFamily="18" charset="0"/>
                <a:cs typeface="Times New Roman" panose="02020603050405020304" pitchFamily="18" charset="0"/>
              </a:rPr>
              <a:t>.</a:t>
            </a:r>
          </a:p>
          <a:p>
            <a:pPr marL="514350" indent="-514350">
              <a:buFont typeface="+mj-lt"/>
              <a:buAutoNum type="arabicPeriod" startAt="10"/>
            </a:pPr>
            <a:r>
              <a:rPr lang="it-IT" sz="4000" b="1" dirty="0">
                <a:latin typeface="Times New Roman" panose="02020603050405020304" pitchFamily="18" charset="0"/>
                <a:cs typeface="Times New Roman" panose="02020603050405020304" pitchFamily="18" charset="0"/>
              </a:rPr>
              <a:t>Noi vogliamo distruggere i musei, le biblioteche, le accademie d'ogni specie, e combattere contro il moralismo, il femminismo e contro ogni viltà opportunistica e utilitaria.</a:t>
            </a:r>
            <a:endParaRPr lang="it-IT" sz="4000" dirty="0">
              <a:latin typeface="Times New Roman" panose="02020603050405020304" pitchFamily="18" charset="0"/>
              <a:cs typeface="Times New Roman" panose="02020603050405020304" pitchFamily="18" charset="0"/>
            </a:endParaRPr>
          </a:p>
          <a:p>
            <a:pPr marL="514350" indent="-514350" algn="just">
              <a:buFont typeface="+mj-lt"/>
              <a:buAutoNum type="arabicPeriod" startAt="10"/>
            </a:pPr>
            <a:r>
              <a:rPr lang="it-IT" sz="4000" dirty="0">
                <a:latin typeface="Times New Roman" panose="02020603050405020304" pitchFamily="18" charset="0"/>
                <a:cs typeface="Times New Roman" panose="02020603050405020304" pitchFamily="18" charset="0"/>
              </a:rPr>
              <a:t>Noi canteremo le grandi folle agitate dal lavoro, dal piacere o dalla sommossa: canteremo le maree multicolori e polifoniche delle rivoluzioni nelle capitali moderne; canteremo il vibrante fervore notturno degli arsenali e dei cantieri, incendiati da violente lune elettriche; le stazioni ingorde, divoratrici di serpi che fumano; le officine appese alle nuvole per i contorti fili dei loro fumi; i ponti simili a ginnasti giganti che scavalcano i fiumi, balenanti al sole con un luccichio di coltelli; i piroscafi avventurosi che fiutano l'orizzonte, e le locomotive dall'ampio petto, che scalpitano sulle rotaie, come enormi cavalli d'acciaio imbrigliati di tubi, e il volo scivolante degli aeroplani, la cui elica garrisce al vento come una bandiera e sembra applaudire come una folla entusiasta.</a:t>
            </a:r>
          </a:p>
          <a:p>
            <a:pPr marL="0" indent="0" algn="just">
              <a:buNone/>
            </a:pPr>
            <a:r>
              <a:rPr lang="it-IT" sz="4000" dirty="0">
                <a:latin typeface="Times New Roman" panose="02020603050405020304" pitchFamily="18" charset="0"/>
                <a:cs typeface="Times New Roman" panose="02020603050405020304" pitchFamily="18" charset="0"/>
              </a:rPr>
              <a:t>È dall'Italia che noi lanciamo per il mondo questo nostro manifesto di violenza travolgente e incendiaria col quale fondiamo oggi il FUTURISMO perché vogliamo liberare questo paese dalla sua fetida cancrena di professori, d'archeologi, di ciceroni e d'antiquari. Già per troppo tempo l'Italia è stata un mercato di rigattieri. Noi vogliamo liberarla dagli innumerevoli musei che la coprono tutta di cimiteri.</a:t>
            </a:r>
          </a:p>
          <a:p>
            <a:pPr marL="0" indent="0">
              <a:buNone/>
            </a:pPr>
            <a:endParaRPr lang="it-IT" dirty="0"/>
          </a:p>
        </p:txBody>
      </p:sp>
    </p:spTree>
    <p:extLst>
      <p:ext uri="{BB962C8B-B14F-4D97-AF65-F5344CB8AC3E}">
        <p14:creationId xmlns:p14="http://schemas.microsoft.com/office/powerpoint/2010/main" val="3827420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E36947E-7686-4F38-9113-8AE076FE7D78}"/>
              </a:ext>
            </a:extLst>
          </p:cNvPr>
          <p:cNvSpPr>
            <a:spLocks noGrp="1"/>
          </p:cNvSpPr>
          <p:nvPr>
            <p:ph idx="1"/>
          </p:nvPr>
        </p:nvSpPr>
        <p:spPr/>
        <p:txBody>
          <a:bodyPr>
            <a:normAutofit/>
          </a:bodyPr>
          <a:lstStyle/>
          <a:p>
            <a:pPr marL="0" indent="0" algn="ctr">
              <a:buNone/>
            </a:pPr>
            <a:endParaRPr lang="it-IT" b="1" dirty="0">
              <a:latin typeface="Times New Roman" panose="02020603050405020304" pitchFamily="18" charset="0"/>
              <a:cs typeface="Times New Roman" panose="02020603050405020304" pitchFamily="18" charset="0"/>
            </a:endParaRPr>
          </a:p>
          <a:p>
            <a:pPr marL="514350" indent="-514350" algn="ctr">
              <a:buFont typeface="+mj-lt"/>
              <a:buAutoNum type="arabicPeriod" startAt="2"/>
            </a:pPr>
            <a:r>
              <a:rPr lang="it-IT" b="1" dirty="0">
                <a:latin typeface="Times New Roman" panose="02020603050405020304" pitchFamily="18" charset="0"/>
                <a:cs typeface="Times New Roman" panose="02020603050405020304" pitchFamily="18" charset="0"/>
              </a:rPr>
              <a:t>Crescita demografica</a:t>
            </a:r>
          </a:p>
          <a:p>
            <a:pPr marL="0" indent="0" algn="ctr">
              <a:buNone/>
            </a:pPr>
            <a:endParaRPr lang="it-IT" b="1" dirty="0">
              <a:latin typeface="Times New Roman" panose="02020603050405020304" pitchFamily="18" charset="0"/>
              <a:cs typeface="Times New Roman" panose="02020603050405020304" pitchFamily="18" charset="0"/>
            </a:endParaRPr>
          </a:p>
          <a:p>
            <a:pPr algn="just">
              <a:buFont typeface="Wingdings" pitchFamily="2" charset="2"/>
              <a:buChar char="§"/>
            </a:pPr>
            <a:r>
              <a:rPr lang="it-IT" dirty="0">
                <a:latin typeface="Times New Roman" panose="02020603050405020304" pitchFamily="18" charset="0"/>
                <a:cs typeface="Times New Roman" panose="02020603050405020304" pitchFamily="18" charset="0"/>
              </a:rPr>
              <a:t>aumento del </a:t>
            </a:r>
            <a:r>
              <a:rPr lang="it-IT" b="1" i="1" dirty="0">
                <a:solidFill>
                  <a:srgbClr val="8089FF"/>
                </a:solidFill>
                <a:latin typeface="Times New Roman" panose="02020603050405020304" pitchFamily="18" charset="0"/>
                <a:cs typeface="Times New Roman" panose="02020603050405020304" pitchFamily="18" charset="0"/>
              </a:rPr>
              <a:t>tasso di natalità</a:t>
            </a:r>
          </a:p>
          <a:p>
            <a:pPr marL="0" indent="0" algn="just">
              <a:buNone/>
            </a:pPr>
            <a:r>
              <a:rPr lang="it-IT" dirty="0">
                <a:latin typeface="Times New Roman" panose="02020603050405020304" pitchFamily="18" charset="0"/>
                <a:cs typeface="Times New Roman" panose="02020603050405020304" pitchFamily="18" charset="0"/>
              </a:rPr>
              <a:t>(pur se cominciano ad affermarsi le pratiche contraccettive e politiche di contenimento delle nascite)</a:t>
            </a:r>
          </a:p>
          <a:p>
            <a:pPr algn="just">
              <a:buFont typeface="Wingdings" pitchFamily="2" charset="2"/>
              <a:buChar char="§"/>
            </a:pPr>
            <a:r>
              <a:rPr lang="it-IT" dirty="0">
                <a:latin typeface="Times New Roman" panose="02020603050405020304" pitchFamily="18" charset="0"/>
                <a:cs typeface="Times New Roman" panose="02020603050405020304" pitchFamily="18" charset="0"/>
              </a:rPr>
              <a:t>diminuzione del </a:t>
            </a:r>
            <a:r>
              <a:rPr lang="it-IT" b="1" i="1" dirty="0">
                <a:solidFill>
                  <a:srgbClr val="8089FF"/>
                </a:solidFill>
                <a:latin typeface="Times New Roman" panose="02020603050405020304" pitchFamily="18" charset="0"/>
                <a:cs typeface="Times New Roman" panose="02020603050405020304" pitchFamily="18" charset="0"/>
              </a:rPr>
              <a:t>tasso di mortalità</a:t>
            </a:r>
          </a:p>
          <a:p>
            <a:pPr marL="0" indent="0" algn="just">
              <a:buNone/>
            </a:pPr>
            <a:r>
              <a:rPr lang="it-IT" dirty="0">
                <a:latin typeface="Times New Roman" panose="02020603050405020304" pitchFamily="18" charset="0"/>
                <a:cs typeface="Times New Roman" panose="02020603050405020304" pitchFamily="18" charset="0"/>
              </a:rPr>
              <a:t>(miglioramento delle condizioni di vita nelle metropoli; progressi nel campo della medicina; andamento dei flussi migratori)</a:t>
            </a:r>
          </a:p>
          <a:p>
            <a:endParaRPr lang="it-IT" dirty="0"/>
          </a:p>
        </p:txBody>
      </p:sp>
    </p:spTree>
    <p:extLst>
      <p:ext uri="{BB962C8B-B14F-4D97-AF65-F5344CB8AC3E}">
        <p14:creationId xmlns:p14="http://schemas.microsoft.com/office/powerpoint/2010/main" val="364404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E36947E-7686-4F38-9113-8AE076FE7D78}"/>
              </a:ext>
            </a:extLst>
          </p:cNvPr>
          <p:cNvSpPr>
            <a:spLocks noGrp="1"/>
          </p:cNvSpPr>
          <p:nvPr>
            <p:ph idx="1"/>
          </p:nvPr>
        </p:nvSpPr>
        <p:spPr/>
        <p:txBody>
          <a:bodyPr>
            <a:normAutofit/>
          </a:bodyPr>
          <a:lstStyle/>
          <a:p>
            <a:pPr marL="0" indent="0" algn="ctr">
              <a:buNone/>
            </a:pPr>
            <a:endParaRPr lang="it-IT" b="1" dirty="0">
              <a:latin typeface="Times New Roman" panose="02020603050405020304" pitchFamily="18" charset="0"/>
              <a:cs typeface="Times New Roman" panose="02020603050405020304" pitchFamily="18" charset="0"/>
            </a:endParaRPr>
          </a:p>
          <a:p>
            <a:pPr marL="514350" indent="-514350" algn="ctr">
              <a:buFont typeface="+mj-lt"/>
              <a:buAutoNum type="arabicPeriod" startAt="3"/>
            </a:pPr>
            <a:r>
              <a:rPr lang="it-IT" b="1" dirty="0">
                <a:latin typeface="Times New Roman" panose="02020603050405020304" pitchFamily="18" charset="0"/>
                <a:cs typeface="Times New Roman" panose="02020603050405020304" pitchFamily="18" charset="0"/>
              </a:rPr>
              <a:t>Rivoluzione industriale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(in Occidente)</a:t>
            </a:r>
          </a:p>
          <a:p>
            <a:pPr>
              <a:buFont typeface="Wingdings" pitchFamily="2" charset="2"/>
              <a:buChar char="§"/>
            </a:pPr>
            <a:r>
              <a:rPr lang="it-IT" dirty="0">
                <a:latin typeface="Times New Roman" panose="02020603050405020304" pitchFamily="18" charset="0"/>
                <a:cs typeface="Times New Roman" panose="02020603050405020304" pitchFamily="18" charset="0"/>
              </a:rPr>
              <a:t>innovazioni produttive</a:t>
            </a:r>
          </a:p>
          <a:p>
            <a:pPr>
              <a:buFont typeface="Wingdings" pitchFamily="2" charset="2"/>
              <a:buChar char="§"/>
            </a:pPr>
            <a:r>
              <a:rPr lang="it-IT" dirty="0">
                <a:latin typeface="Times New Roman" panose="02020603050405020304" pitchFamily="18" charset="0"/>
                <a:cs typeface="Times New Roman" panose="02020603050405020304" pitchFamily="18" charset="0"/>
              </a:rPr>
              <a:t>nuovi settori</a:t>
            </a:r>
            <a:r>
              <a:rPr lang="it-IT" dirty="0">
                <a:solidFill>
                  <a:srgbClr val="8089FF"/>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produttivi: </a:t>
            </a:r>
            <a:br>
              <a:rPr lang="it-IT" dirty="0">
                <a:latin typeface="Times New Roman" panose="02020603050405020304" pitchFamily="18" charset="0"/>
                <a:cs typeface="Times New Roman" panose="02020603050405020304" pitchFamily="18" charset="0"/>
              </a:rPr>
            </a:br>
            <a:r>
              <a:rPr lang="it-IT" dirty="0">
                <a:solidFill>
                  <a:srgbClr val="8089FF"/>
                </a:solidFill>
                <a:latin typeface="Times New Roman" panose="02020603050405020304" pitchFamily="18" charset="0"/>
                <a:cs typeface="Times New Roman" panose="02020603050405020304" pitchFamily="18" charset="0"/>
              </a:rPr>
              <a:t>diversificazione e </a:t>
            </a:r>
            <a:r>
              <a:rPr lang="it-IT" dirty="0" err="1">
                <a:solidFill>
                  <a:srgbClr val="8089FF"/>
                </a:solidFill>
                <a:latin typeface="Times New Roman" panose="02020603050405020304" pitchFamily="18" charset="0"/>
                <a:cs typeface="Times New Roman" panose="02020603050405020304" pitchFamily="18" charset="0"/>
              </a:rPr>
              <a:t>complessificazione</a:t>
            </a:r>
            <a:r>
              <a:rPr lang="it-IT" dirty="0">
                <a:solidFill>
                  <a:srgbClr val="8089FF"/>
                </a:solidFill>
                <a:latin typeface="Times New Roman" panose="02020603050405020304" pitchFamily="18" charset="0"/>
                <a:cs typeface="Times New Roman" panose="02020603050405020304" pitchFamily="18" charset="0"/>
              </a:rPr>
              <a:t> del mercato</a:t>
            </a:r>
          </a:p>
          <a:p>
            <a:pPr>
              <a:buFont typeface="Wingdings" pitchFamily="2" charset="2"/>
              <a:buChar char="§"/>
            </a:pPr>
            <a:r>
              <a:rPr lang="it-IT" dirty="0">
                <a:latin typeface="Times New Roman" panose="02020603050405020304" pitchFamily="18" charset="0"/>
                <a:cs typeface="Times New Roman" panose="02020603050405020304" pitchFamily="18" charset="0"/>
              </a:rPr>
              <a:t>nuovi </a:t>
            </a:r>
            <a:r>
              <a:rPr lang="it-IT" dirty="0">
                <a:solidFill>
                  <a:srgbClr val="8089FF"/>
                </a:solidFill>
                <a:latin typeface="Times New Roman" panose="02020603050405020304" pitchFamily="18" charset="0"/>
                <a:cs typeface="Times New Roman" panose="02020603050405020304" pitchFamily="18" charset="0"/>
              </a:rPr>
              <a:t>impianti</a:t>
            </a:r>
            <a:r>
              <a:rPr lang="it-IT" dirty="0">
                <a:latin typeface="Times New Roman" panose="02020603050405020304" pitchFamily="18" charset="0"/>
                <a:cs typeface="Times New Roman" panose="02020603050405020304" pitchFamily="18" charset="0"/>
              </a:rPr>
              <a:t> e nuovi </a:t>
            </a:r>
            <a:r>
              <a:rPr lang="it-IT" dirty="0">
                <a:solidFill>
                  <a:srgbClr val="8089FF"/>
                </a:solidFill>
                <a:latin typeface="Times New Roman" panose="02020603050405020304" pitchFamily="18" charset="0"/>
                <a:cs typeface="Times New Roman" panose="02020603050405020304" pitchFamily="18" charset="0"/>
              </a:rPr>
              <a:t>macchinari</a:t>
            </a:r>
          </a:p>
          <a:p>
            <a:pPr algn="just">
              <a:buFont typeface="Wingdings" pitchFamily="2" charset="2"/>
              <a:buChar char="§"/>
            </a:pPr>
            <a:r>
              <a:rPr lang="it-IT" dirty="0">
                <a:latin typeface="Times New Roman" panose="02020603050405020304" pitchFamily="18" charset="0"/>
                <a:cs typeface="Times New Roman" panose="02020603050405020304" pitchFamily="18" charset="0"/>
              </a:rPr>
              <a:t>nuove modalità di </a:t>
            </a:r>
            <a:r>
              <a:rPr lang="it-IT" dirty="0">
                <a:solidFill>
                  <a:srgbClr val="8089FF"/>
                </a:solidFill>
                <a:latin typeface="Times New Roman" panose="02020603050405020304" pitchFamily="18" charset="0"/>
                <a:cs typeface="Times New Roman" panose="02020603050405020304" pitchFamily="18" charset="0"/>
              </a:rPr>
              <a:t>finanziamento</a:t>
            </a:r>
            <a:r>
              <a:rPr lang="it-IT" dirty="0">
                <a:latin typeface="Times New Roman" panose="02020603050405020304" pitchFamily="18" charset="0"/>
                <a:cs typeface="Times New Roman" panose="02020603050405020304" pitchFamily="18" charset="0"/>
              </a:rPr>
              <a:t>, </a:t>
            </a:r>
            <a:r>
              <a:rPr lang="it-IT" dirty="0">
                <a:solidFill>
                  <a:srgbClr val="8089FF"/>
                </a:solidFill>
                <a:latin typeface="Times New Roman" panose="02020603050405020304" pitchFamily="18" charset="0"/>
                <a:cs typeface="Times New Roman" panose="02020603050405020304" pitchFamily="18" charset="0"/>
              </a:rPr>
              <a:t>organizzazione</a:t>
            </a:r>
            <a:r>
              <a:rPr lang="it-IT" dirty="0">
                <a:latin typeface="Times New Roman" panose="02020603050405020304" pitchFamily="18" charset="0"/>
                <a:cs typeface="Times New Roman" panose="02020603050405020304" pitchFamily="18" charset="0"/>
              </a:rPr>
              <a:t> e </a:t>
            </a:r>
            <a:r>
              <a:rPr lang="it-IT" dirty="0">
                <a:solidFill>
                  <a:srgbClr val="8089FF"/>
                </a:solidFill>
                <a:latin typeface="Times New Roman" panose="02020603050405020304" pitchFamily="18" charset="0"/>
                <a:cs typeface="Times New Roman" panose="02020603050405020304" pitchFamily="18" charset="0"/>
              </a:rPr>
              <a:t>management</a:t>
            </a:r>
            <a:r>
              <a:rPr lang="it-IT" dirty="0">
                <a:latin typeface="Times New Roman" panose="02020603050405020304" pitchFamily="18" charset="0"/>
                <a:cs typeface="Times New Roman" panose="02020603050405020304" pitchFamily="18" charset="0"/>
              </a:rPr>
              <a:t> delle linee produttive</a:t>
            </a:r>
          </a:p>
          <a:p>
            <a:endParaRPr lang="it-IT" dirty="0"/>
          </a:p>
        </p:txBody>
      </p:sp>
    </p:spTree>
    <p:extLst>
      <p:ext uri="{BB962C8B-B14F-4D97-AF65-F5344CB8AC3E}">
        <p14:creationId xmlns:p14="http://schemas.microsoft.com/office/powerpoint/2010/main" val="195582101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1722</TotalTime>
  <Words>963</Words>
  <Application>Microsoft Macintosh PowerPoint</Application>
  <PresentationFormat>Widescreen</PresentationFormat>
  <Paragraphs>97</Paragraphs>
  <Slides>16</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Calibri Light</vt:lpstr>
      <vt:lpstr>Courier New</vt:lpstr>
      <vt:lpstr>Times New Roman</vt:lpstr>
      <vt:lpstr>Wingdings</vt:lpstr>
      <vt:lpstr>Tema di Office</vt:lpstr>
      <vt:lpstr>1.2. I processi di nation building e l’avvento della società di massa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https://www.youtube.com/watch?v=I37VtQbOa7M&amp;ab_channel=gabrielcava2 </vt:lpstr>
      <vt:lpstr>Presentazione standard di PowerPoint</vt:lpstr>
      <vt:lpstr>Presentazione standard di PowerPoint</vt:lpstr>
      <vt:lpstr>E. Atget, bd. de Strasbourg - Paris (1912)</vt:lpstr>
      <vt:lpstr>Presentazione standard di PowerPoint</vt:lpstr>
      <vt:lpstr>Insegnare la nazione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maddalena carli</dc:creator>
  <cp:lastModifiedBy>maddalena carli</cp:lastModifiedBy>
  <cp:revision>59</cp:revision>
  <dcterms:created xsi:type="dcterms:W3CDTF">2025-05-28T06:59:09Z</dcterms:created>
  <dcterms:modified xsi:type="dcterms:W3CDTF">2025-09-27T06:18:34Z</dcterms:modified>
</cp:coreProperties>
</file>