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22"/>
  </p:notesMasterIdLst>
  <p:sldIdLst>
    <p:sldId id="298" r:id="rId2"/>
    <p:sldId id="332" r:id="rId3"/>
    <p:sldId id="333" r:id="rId4"/>
    <p:sldId id="334" r:id="rId5"/>
    <p:sldId id="335" r:id="rId6"/>
    <p:sldId id="336" r:id="rId7"/>
    <p:sldId id="306" r:id="rId8"/>
    <p:sldId id="337" r:id="rId9"/>
    <p:sldId id="340" r:id="rId10"/>
    <p:sldId id="341" r:id="rId11"/>
    <p:sldId id="342" r:id="rId12"/>
    <p:sldId id="343" r:id="rId13"/>
    <p:sldId id="344" r:id="rId14"/>
    <p:sldId id="345" r:id="rId15"/>
    <p:sldId id="338" r:id="rId16"/>
    <p:sldId id="347" r:id="rId17"/>
    <p:sldId id="346" r:id="rId18"/>
    <p:sldId id="339" r:id="rId19"/>
    <p:sldId id="348" r:id="rId20"/>
    <p:sldId id="349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81"/>
  </p:normalViewPr>
  <p:slideViewPr>
    <p:cSldViewPr snapToGrid="0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763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362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521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295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15729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529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014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2492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9192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4885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146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393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864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369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06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302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321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56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516F8E-ABFD-D921-0420-5EB50E75C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D9221F2-55B5-E53F-159D-1B5AD2682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3B70BE-5DE1-541E-7B20-11795376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A9ECB4-1EF6-0004-13C8-A5B17F31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076C0F-96BB-CD7E-1866-40B8073E3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499318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09E900-D49B-82FD-C06E-80F64596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BE6D35C-5BBA-FA7C-D875-10C1ACBC9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54ABED-B427-DA66-2059-68EB6B7D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8AACF6-E57C-D3CC-0990-A8C9BE69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F6ACD4-894C-2145-9BB6-0279D3309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74832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BF8FB74-ED42-1498-4328-749B1CE96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1449E1-81C7-E4B7-B067-BD76BDBEF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F34685-3586-3C90-38C8-93389F65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E6B226-2B5E-DC4E-1F85-0F0C42D6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3C80C7-A1CF-6A61-B1AE-4EB715136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92022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29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00055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55B9F9E-793E-2948-9AFD-E3373DD2EA63}" type="datetime4">
              <a:rPr lang="it-IT" smtClean="0"/>
              <a:pPr/>
              <a:t>29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54963" y="542925"/>
            <a:ext cx="3706812" cy="5040313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34" name="Segnaposto testo 77">
            <a:extLst>
              <a:ext uri="{FF2B5EF4-FFF2-40B4-BE49-F238E27FC236}">
                <a16:creationId xmlns:a16="http://schemas.microsoft.com/office/drawing/2014/main" id="{D6519D1F-4BB1-3A49-B60F-D7E64631FF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145963D-F588-8B43-AA13-FDB8E527A8A9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785647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9" pos="7680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EE33963A-5F1C-9E44-A101-09D5145AB554}" type="datetime4">
              <a:rPr lang="it-IT" smtClean="0"/>
              <a:pPr/>
              <a:t>29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4963" y="1731963"/>
            <a:ext cx="3706812" cy="3851275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</a:t>
            </a:r>
          </a:p>
        </p:txBody>
      </p:sp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50DB0EED-3DD2-9C43-8E86-8A25CD5D8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9" name="Sottotitolo 2">
            <a:extLst>
              <a:ext uri="{FF2B5EF4-FFF2-40B4-BE49-F238E27FC236}">
                <a16:creationId xmlns:a16="http://schemas.microsoft.com/office/drawing/2014/main" id="{CF92B6C9-72A5-AA4E-85B3-1B682783E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38" name="Segnaposto testo 77">
            <a:extLst>
              <a:ext uri="{FF2B5EF4-FFF2-40B4-BE49-F238E27FC236}">
                <a16:creationId xmlns:a16="http://schemas.microsoft.com/office/drawing/2014/main" id="{E7B05D74-7AEC-EF47-A942-4934923EDB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E15AD69-25AC-6D42-A1A3-0514D984EE6F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481458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1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4D5A4C28-790A-AE41-9A40-9C1FC37F4BA5}" type="datetime4">
              <a:rPr lang="it-IT" smtClean="0"/>
              <a:pPr/>
              <a:t>29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7" name="Segnaposto immagine 5">
            <a:extLst>
              <a:ext uri="{FF2B5EF4-FFF2-40B4-BE49-F238E27FC236}">
                <a16:creationId xmlns:a16="http://schemas.microsoft.com/office/drawing/2014/main" id="{E92A9B0A-F6E3-DB48-9ED3-A79538B1089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0063" y="1731963"/>
            <a:ext cx="3711712" cy="3851276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 trattata con Pattern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363682A5-81A2-1B47-A929-A43EF07B4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8" name="Sottotitolo 2">
            <a:extLst>
              <a:ext uri="{FF2B5EF4-FFF2-40B4-BE49-F238E27FC236}">
                <a16:creationId xmlns:a16="http://schemas.microsoft.com/office/drawing/2014/main" id="{157F673D-9926-BF4C-8EFF-1FC29A08A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0" name="Segnaposto testo 77">
            <a:extLst>
              <a:ext uri="{FF2B5EF4-FFF2-40B4-BE49-F238E27FC236}">
                <a16:creationId xmlns:a16="http://schemas.microsoft.com/office/drawing/2014/main" id="{D968EEEE-3924-2946-95B6-5A9673C353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0CBBDB73-3450-3546-9724-9B2D9C959017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41576690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165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estazione sezione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42516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estazione sezione">
    <p:bg>
      <p:bgPr>
        <a:solidFill>
          <a:srgbClr val="FFC7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rgbClr val="772583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FFC72C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82458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testazione sezione">
    <p:bg>
      <p:bgPr>
        <a:solidFill>
          <a:srgbClr val="00B2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chemeClr val="bg1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00B2A9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5736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CA75C3-B74F-256A-7C51-14BE5157C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435CB1-A252-B7C9-6EB6-C00D46D0B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F44C25-B692-F20D-0E50-CDA8A3BC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29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F32DE6-EED0-9EBF-EF86-8A7FAF1F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F2E562-C4F2-A2B0-07BA-5C22FEDB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4978048-4C34-F07E-88FD-291042F706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88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0D9461D8-08BF-204F-8ABB-496B7A522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2925" y="549275"/>
            <a:ext cx="11098213" cy="57705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0468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29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11CCC-7D92-B3C7-A927-CD40266A8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81F8D1-817F-F861-3F6A-0FB34B282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B0309E-BA74-39B9-74F6-E47744B9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3/29/23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93FE4E-5846-89B4-C3EC-57FE6DBF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E683D1-2164-2AB4-F135-8F00C9848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560680C4-FD7D-1269-BD86-34B3EA419F92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6DF23554-6504-6A3C-A31C-CB6A1BB50A4F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3A39850F-7965-D24C-F80A-DD8FE3737950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49256711-F9B2-1697-68CD-7BE9CB784E32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51701F01-39EA-7CD6-CA08-AE8CE6CD88F0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3CF6DC6-0442-3538-691A-82527C95F4D0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A9FC937C-EA9F-4491-D17D-5B9B0046AEFD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3FE93371-B645-22B1-3104-D332017F37EE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7FAFCE07-857E-5805-192A-871FF97AADB9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638E2C15-3622-4443-95AA-9F33BB99A1EC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25447A5B-0380-4855-F506-544E47274705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C109D344-62DA-D60A-07FE-8EAC35774D4E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E7150CC2-A425-EF07-256C-694DB01C1452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308C739B-3497-E5B0-1495-6994329D10A4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Rettangolo 20">
              <a:extLst>
                <a:ext uri="{FF2B5EF4-FFF2-40B4-BE49-F238E27FC236}">
                  <a16:creationId xmlns:a16="http://schemas.microsoft.com/office/drawing/2014/main" id="{4EB0407A-ACDF-4D41-D29B-CA1F7B6E6B89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1C55ACC1-7815-90D3-D80A-8BA813249A87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id="{3861FFFF-B39E-E149-21B2-1BE66F3D871C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Rettangolo 23">
              <a:extLst>
                <a:ext uri="{FF2B5EF4-FFF2-40B4-BE49-F238E27FC236}">
                  <a16:creationId xmlns:a16="http://schemas.microsoft.com/office/drawing/2014/main" id="{A1F2CEC7-EBE4-A310-22D4-1FCBB06017E0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Rettangolo 24">
              <a:extLst>
                <a:ext uri="{FF2B5EF4-FFF2-40B4-BE49-F238E27FC236}">
                  <a16:creationId xmlns:a16="http://schemas.microsoft.com/office/drawing/2014/main" id="{29D58BB1-6449-25FE-2B4C-2C1255DB59AE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ttangolo 25">
              <a:extLst>
                <a:ext uri="{FF2B5EF4-FFF2-40B4-BE49-F238E27FC236}">
                  <a16:creationId xmlns:a16="http://schemas.microsoft.com/office/drawing/2014/main" id="{700D3CCF-F4F9-21DA-4F3C-ED791B71A4C1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Rettangolo 26">
              <a:extLst>
                <a:ext uri="{FF2B5EF4-FFF2-40B4-BE49-F238E27FC236}">
                  <a16:creationId xmlns:a16="http://schemas.microsoft.com/office/drawing/2014/main" id="{54FCA667-19E2-2763-EEFA-CBC60342C3E9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6E2EA17E-8664-71D7-DCAA-6546EF9DF439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Rettangolo 28">
              <a:extLst>
                <a:ext uri="{FF2B5EF4-FFF2-40B4-BE49-F238E27FC236}">
                  <a16:creationId xmlns:a16="http://schemas.microsoft.com/office/drawing/2014/main" id="{EDDC3CCB-F6CB-D019-630F-15EB1748AB7B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91123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387C8A-BB7A-74AB-BCB8-C3555434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7CD5FC-7437-56F2-00B1-F4BEBEB45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B7E3A7-FC0D-11B4-6B0A-5E75AFD73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8232BB-3A72-24D4-12C7-18A634759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37F-DAC6-0B4A-AA33-EEC4AE615C47}" type="datetime4">
              <a:rPr lang="it-IT" smtClean="0"/>
              <a:t>29 marzo 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B9536-AAE4-75E6-B5B3-216C3E21B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ADDDDD-D996-57E7-D555-6AF0798F2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F6DA3E7-A587-9E55-1731-62B243300B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06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970141-07B1-82DE-13B5-1DBF769D8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51EFD5-70F4-C14D-9EE5-4EF8D12D1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CE8D45-2957-527C-B052-4F493F0CF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A3FC5A1-3E35-6F26-2618-0E922ECF6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406C97-3575-096B-AC25-7E577654B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A9C1FE1-854E-D2BE-7282-0F03C4934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54B86FD-2EE6-C31C-A2BD-9F6A4FB6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03DCEF3-E7A8-23A6-78B4-23A3A94E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05345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EC5748-FDE0-A229-DB02-714BEDCE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34DB674-E6D6-5E79-C30D-09FF3F00A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C9E3DA-75BD-4EE5-4A5C-0F6536E3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7076C52-BF33-8334-ED49-7D8E213A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579790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9539944-2C65-ED2E-0924-B44D9669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C332BD-AB26-2D1F-EF79-942ED7761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0F7A89-BD66-9592-D92F-BF770186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578433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628EFD-77E2-FDD6-2AFC-5587841A9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391AC2-0D94-69F8-58A3-23353D2FF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2BFBC2-E257-F697-B166-F4C068F84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E898049-BCC8-621F-38AF-1922AD610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75DB46-E540-6313-3AC2-293B58B1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A9F2C0-744A-D13A-F441-561A74CA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888854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DFE223-AD22-BC02-BB8B-31011B60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D19437B-332C-49EB-4424-3FC468912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6FF36EA-5907-79BA-7A5C-C3F6CE633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588BE1-EEA3-BD87-0C32-78A926D7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C77FD6-D679-BBCB-C19D-CAFCC1C1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B1FD82-5A9E-6F80-BC33-FFA789D7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590152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2FED8C3-1761-5BBB-B5A4-FD268EAE1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124FE1-70ED-2FE1-CFC5-B0095CE22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46DF5E-3EB0-C5E7-127E-DE12763E6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E5A2-6539-894E-945C-593AB235A246}" type="datetime4">
              <a:rPr lang="it-IT" smtClean="0"/>
              <a:pPr/>
              <a:t>29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2A1D8B-FAF9-6E8F-2675-4E3B91296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BCDBA7-F1E4-9DC0-E05B-9815325DC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84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3" r:id="rId20"/>
    <p:sldLayoutId id="2147483660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itolo 11">
            <a:extLst>
              <a:ext uri="{FF2B5EF4-FFF2-40B4-BE49-F238E27FC236}">
                <a16:creationId xmlns:a16="http://schemas.microsoft.com/office/drawing/2014/main" id="{07B17CF2-442B-DB46-8CDE-F9F11AA52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INTERPRETAZIONE DEI TRATTATI</a:t>
            </a:r>
            <a:r>
              <a:rPr lang="en-US" sz="60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SUI DIRITTI UMANI</a:t>
            </a:r>
            <a:endParaRPr lang="en-US" sz="6000" kern="1200" dirty="0">
              <a:solidFill>
                <a:srgbClr val="FFFFFF"/>
              </a:solidFill>
              <a:highlight>
                <a:srgbClr val="FFFF00"/>
              </a:highlight>
              <a:latin typeface="+mj-lt"/>
              <a:ea typeface="+mj-ea"/>
              <a:cs typeface="+mj-cs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8B0C88-B3C8-7347-83E8-516872AF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264" y="6455664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90A97C65-1B54-DB47-A604-7DF0E350DE20}" type="datetime4">
              <a:rPr lang="en-US" sz="1100">
                <a:solidFill>
                  <a:srgbClr val="FFFFFF"/>
                </a:solidFill>
                <a:latin typeface="+mn-lt"/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4472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Isola o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scoglio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 / 1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794548F-F55E-AB6C-EA1D-7C402B4E9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9478" y="1671312"/>
            <a:ext cx="6269019" cy="509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791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Isola o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scoglio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 / 2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85DB9C7-5409-83BB-E48D-2E747DCE7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3526" y="1756290"/>
            <a:ext cx="8519931" cy="478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1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Isola o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scoglio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 / 3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BA0F40B-ED31-DCE3-7342-9AF4E7FBF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84" y="2318356"/>
            <a:ext cx="11001828" cy="380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98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Isola o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scoglio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 / 4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0382D7D-EC90-5693-9697-D63401FF8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197" y="2033173"/>
            <a:ext cx="6908800" cy="44069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AB20DF5-1650-98C1-7276-88E9037185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7984" y="2033173"/>
            <a:ext cx="4603187" cy="438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South China Sea Arbitration (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Filippine</a:t>
            </a: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c.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Cina</a:t>
            </a: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)</a:t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Lodo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16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luglio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2016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56290"/>
            <a:ext cx="9724031" cy="4563461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3600" dirty="0"/>
              <a:t>479 </a:t>
            </a:r>
            <a:r>
              <a:rPr lang="en-US" sz="3600" dirty="0" err="1"/>
              <a:t>L'uso</a:t>
            </a:r>
            <a:r>
              <a:rPr lang="en-US" sz="3600" dirty="0"/>
              <a:t> del </a:t>
            </a:r>
            <a:r>
              <a:rPr lang="en-US" sz="3600" dirty="0" err="1"/>
              <a:t>termine</a:t>
            </a:r>
            <a:r>
              <a:rPr lang="en-US" sz="3600" dirty="0"/>
              <a:t> “</a:t>
            </a:r>
            <a:r>
              <a:rPr lang="en-US" sz="3600" dirty="0" err="1"/>
              <a:t>scogli</a:t>
            </a:r>
            <a:r>
              <a:rPr lang="en-US" sz="3600" dirty="0"/>
              <a:t>” </a:t>
            </a:r>
            <a:r>
              <a:rPr lang="en-US" sz="3600" dirty="0" err="1"/>
              <a:t>nell’articolo</a:t>
            </a:r>
            <a:r>
              <a:rPr lang="en-US" sz="3600" dirty="0"/>
              <a:t> 121, </a:t>
            </a:r>
            <a:r>
              <a:rPr lang="en-US" sz="3600" dirty="0" err="1"/>
              <a:t>paragrafo</a:t>
            </a:r>
            <a:r>
              <a:rPr lang="en-US" sz="3600" dirty="0"/>
              <a:t> 3, </a:t>
            </a:r>
            <a:r>
              <a:rPr lang="en-US" sz="3600" dirty="0" err="1"/>
              <a:t>solleva</a:t>
            </a:r>
            <a:r>
              <a:rPr lang="en-US" sz="3600" dirty="0"/>
              <a:t> la </a:t>
            </a:r>
            <a:r>
              <a:rPr lang="en-US" sz="3600" dirty="0" err="1"/>
              <a:t>questione</a:t>
            </a:r>
            <a:r>
              <a:rPr lang="en-US" sz="3600" dirty="0"/>
              <a:t> se […] </a:t>
            </a:r>
            <a:r>
              <a:rPr lang="en-US" sz="3600" dirty="0" err="1"/>
              <a:t>l’articolo</a:t>
            </a:r>
            <a:r>
              <a:rPr lang="en-US" sz="3600" dirty="0"/>
              <a:t> 121, </a:t>
            </a:r>
            <a:r>
              <a:rPr lang="en-US" sz="3600" dirty="0" err="1"/>
              <a:t>paragrafo</a:t>
            </a:r>
            <a:r>
              <a:rPr lang="en-US" sz="3600" dirty="0"/>
              <a:t> 3, </a:t>
            </a:r>
            <a:r>
              <a:rPr lang="en-US" sz="3600" dirty="0" err="1"/>
              <a:t>intende</a:t>
            </a:r>
            <a:r>
              <a:rPr lang="en-US" sz="3600" dirty="0"/>
              <a:t> </a:t>
            </a:r>
            <a:r>
              <a:rPr lang="en-US" sz="3600" dirty="0" err="1"/>
              <a:t>applicarsi</a:t>
            </a:r>
            <a:r>
              <a:rPr lang="en-US" sz="3600" dirty="0"/>
              <a:t> solo a </a:t>
            </a:r>
            <a:r>
              <a:rPr lang="en-US" sz="3600" dirty="0" err="1"/>
              <a:t>elementi</a:t>
            </a:r>
            <a:r>
              <a:rPr lang="en-US" sz="3600" dirty="0"/>
              <a:t> </a:t>
            </a:r>
            <a:r>
              <a:rPr lang="en-US" sz="3600" dirty="0" err="1"/>
              <a:t>costituiti</a:t>
            </a:r>
            <a:r>
              <a:rPr lang="en-US" sz="3600" dirty="0"/>
              <a:t> da </a:t>
            </a:r>
            <a:r>
              <a:rPr lang="en-US" sz="3600" dirty="0" err="1"/>
              <a:t>roccia</a:t>
            </a:r>
            <a:r>
              <a:rPr lang="en-US" sz="3600" dirty="0"/>
              <a:t> </a:t>
            </a:r>
            <a:r>
              <a:rPr lang="en-US" sz="3600" dirty="0" err="1"/>
              <a:t>solida</a:t>
            </a:r>
            <a:r>
              <a:rPr lang="en-US" sz="3600" dirty="0"/>
              <a:t> o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sono</a:t>
            </a:r>
            <a:r>
              <a:rPr lang="en-US" sz="3600" dirty="0"/>
              <a:t> </a:t>
            </a:r>
            <a:r>
              <a:rPr lang="en-US" sz="3600" dirty="0" err="1"/>
              <a:t>altrimenti</a:t>
            </a:r>
            <a:r>
              <a:rPr lang="en-US" sz="3600" dirty="0"/>
              <a:t> di natura </a:t>
            </a:r>
            <a:r>
              <a:rPr lang="en-US" sz="3600" dirty="0" err="1"/>
              <a:t>rocciosa</a:t>
            </a:r>
            <a:r>
              <a:rPr lang="en-US" sz="3600" dirty="0"/>
              <a:t> [...]</a:t>
            </a:r>
          </a:p>
          <a:p>
            <a:pPr marL="0" indent="0" algn="just">
              <a:buNone/>
            </a:pPr>
            <a:r>
              <a:rPr lang="en-US" sz="3600" dirty="0"/>
              <a:t>480 Secondo il </a:t>
            </a:r>
            <a:r>
              <a:rPr lang="en-US" sz="3600" dirty="0" err="1"/>
              <a:t>Tribunale</a:t>
            </a:r>
            <a:r>
              <a:rPr lang="en-US" sz="3600" dirty="0"/>
              <a:t>, tale </a:t>
            </a:r>
            <a:r>
              <a:rPr lang="en-US" sz="3600" dirty="0" err="1"/>
              <a:t>restrizione</a:t>
            </a:r>
            <a:r>
              <a:rPr lang="en-US" sz="3600" dirty="0"/>
              <a:t> non </a:t>
            </a:r>
            <a:r>
              <a:rPr lang="en-US" sz="3600" dirty="0" err="1"/>
              <a:t>deriva</a:t>
            </a:r>
            <a:r>
              <a:rPr lang="en-US" sz="3600" dirty="0"/>
              <a:t> </a:t>
            </a:r>
            <a:r>
              <a:rPr lang="en-US" sz="3600" dirty="0" err="1"/>
              <a:t>necessariamente</a:t>
            </a:r>
            <a:r>
              <a:rPr lang="en-US" sz="3600" dirty="0"/>
              <a:t> </a:t>
            </a:r>
            <a:r>
              <a:rPr lang="en-US" sz="3600" dirty="0" err="1"/>
              <a:t>dall’uso</a:t>
            </a:r>
            <a:r>
              <a:rPr lang="en-US" sz="3600" dirty="0"/>
              <a:t> del </a:t>
            </a:r>
            <a:r>
              <a:rPr lang="en-US" sz="3600" dirty="0" err="1"/>
              <a:t>termine</a:t>
            </a:r>
            <a:r>
              <a:rPr lang="en-US" sz="3600" dirty="0"/>
              <a:t> di cui </a:t>
            </a:r>
            <a:r>
              <a:rPr lang="en-US" sz="3600" dirty="0" err="1"/>
              <a:t>all’articolo</a:t>
            </a:r>
            <a:r>
              <a:rPr lang="en-US" sz="3600" dirty="0"/>
              <a:t> 121, </a:t>
            </a:r>
            <a:r>
              <a:rPr lang="en-US" sz="3600" dirty="0" err="1"/>
              <a:t>paragrafo</a:t>
            </a:r>
            <a:r>
              <a:rPr lang="en-US" sz="3600" dirty="0"/>
              <a:t> 3. Il </a:t>
            </a:r>
            <a:r>
              <a:rPr lang="en-US" sz="3600" dirty="0" err="1"/>
              <a:t>significato</a:t>
            </a:r>
            <a:r>
              <a:rPr lang="en-US" sz="3600" dirty="0"/>
              <a:t> del </a:t>
            </a:r>
            <a:r>
              <a:rPr lang="en-US" sz="3600" dirty="0" err="1"/>
              <a:t>dizionario</a:t>
            </a:r>
            <a:r>
              <a:rPr lang="en-US" sz="3600" dirty="0"/>
              <a:t> di “</a:t>
            </a:r>
            <a:r>
              <a:rPr lang="en-US" sz="3600" dirty="0" err="1"/>
              <a:t>scoglio</a:t>
            </a:r>
            <a:r>
              <a:rPr lang="en-US" sz="3600" dirty="0"/>
              <a:t>” non </a:t>
            </a:r>
            <a:r>
              <a:rPr lang="en-US" sz="3600" dirty="0" err="1"/>
              <a:t>limita</a:t>
            </a:r>
            <a:r>
              <a:rPr lang="en-US" sz="3600" dirty="0"/>
              <a:t> il </a:t>
            </a:r>
            <a:r>
              <a:rPr lang="en-US" sz="3600" dirty="0" err="1"/>
              <a:t>termine</a:t>
            </a:r>
            <a:r>
              <a:rPr lang="en-US" sz="3600" dirty="0"/>
              <a:t> in modo </a:t>
            </a:r>
            <a:r>
              <a:rPr lang="en-US" sz="3600" dirty="0" err="1"/>
              <a:t>così</a:t>
            </a:r>
            <a:r>
              <a:rPr lang="en-US" sz="3600" dirty="0"/>
              <a:t> </a:t>
            </a:r>
            <a:r>
              <a:rPr lang="en-US" sz="3600" dirty="0" err="1"/>
              <a:t>rigoroso</a:t>
            </a:r>
            <a:r>
              <a:rPr lang="en-US" sz="3600" dirty="0"/>
              <a:t>, e </a:t>
            </a:r>
            <a:r>
              <a:rPr lang="en-US" sz="3600" dirty="0" err="1"/>
              <a:t>gli</a:t>
            </a:r>
            <a:r>
              <a:rPr lang="en-US" sz="3600" dirty="0"/>
              <a:t> </a:t>
            </a:r>
            <a:r>
              <a:rPr lang="en-US" sz="3600" dirty="0" err="1"/>
              <a:t>scogli</a:t>
            </a:r>
            <a:r>
              <a:rPr lang="en-US" sz="3600" dirty="0"/>
              <a:t> </a:t>
            </a:r>
            <a:r>
              <a:rPr lang="en-US" sz="3600" dirty="0" err="1"/>
              <a:t>possono</a:t>
            </a:r>
            <a:r>
              <a:rPr lang="en-US" sz="3600" dirty="0"/>
              <a:t> “</a:t>
            </a:r>
            <a:r>
              <a:rPr lang="en-US" sz="3600" dirty="0" err="1"/>
              <a:t>essere</a:t>
            </a:r>
            <a:r>
              <a:rPr lang="en-US" sz="3600" dirty="0"/>
              <a:t> </a:t>
            </a:r>
            <a:r>
              <a:rPr lang="en-US" sz="3600" dirty="0" err="1"/>
              <a:t>costituiti</a:t>
            </a:r>
            <a:r>
              <a:rPr lang="en-US" sz="3600" dirty="0"/>
              <a:t> da </a:t>
            </a:r>
            <a:r>
              <a:rPr lang="en-US" sz="3600" dirty="0" err="1"/>
              <a:t>aggregati</a:t>
            </a:r>
            <a:r>
              <a:rPr lang="en-US" sz="3600" dirty="0"/>
              <a:t> di </a:t>
            </a:r>
            <a:r>
              <a:rPr lang="en-US" sz="3600" dirty="0" err="1"/>
              <a:t>minerali</a:t>
            </a:r>
            <a:r>
              <a:rPr lang="en-US" sz="3600" dirty="0"/>
              <a:t> […] e </a:t>
            </a:r>
            <a:r>
              <a:rPr lang="en-US" sz="3600" dirty="0" err="1"/>
              <a:t>occasionalmente</a:t>
            </a:r>
            <a:r>
              <a:rPr lang="en-US" sz="3600" dirty="0"/>
              <a:t> </a:t>
            </a:r>
            <a:r>
              <a:rPr lang="en-US" sz="3600" dirty="0" err="1"/>
              <a:t>anche</a:t>
            </a:r>
            <a:r>
              <a:rPr lang="en-US" sz="3600" dirty="0"/>
              <a:t> </a:t>
            </a:r>
            <a:r>
              <a:rPr lang="en-US" sz="3600" dirty="0" err="1"/>
              <a:t>materia</a:t>
            </a:r>
            <a:r>
              <a:rPr lang="en-US" sz="3600" dirty="0"/>
              <a:t> </a:t>
            </a:r>
            <a:r>
              <a:rPr lang="en-US" sz="3600" dirty="0" err="1"/>
              <a:t>organica</a:t>
            </a:r>
            <a:r>
              <a:rPr lang="en-US" sz="3600" dirty="0"/>
              <a:t>. […] </a:t>
            </a:r>
            <a:r>
              <a:rPr lang="en-US" sz="3600" dirty="0" err="1"/>
              <a:t>Variano</a:t>
            </a:r>
            <a:r>
              <a:rPr lang="en-US" sz="3600" dirty="0"/>
              <a:t> in </a:t>
            </a:r>
            <a:r>
              <a:rPr lang="en-US" sz="3600" dirty="0" err="1"/>
              <a:t>durezza</a:t>
            </a:r>
            <a:r>
              <a:rPr lang="en-US" sz="3600" dirty="0"/>
              <a:t> e </a:t>
            </a:r>
            <a:r>
              <a:rPr lang="en-US" sz="3600" dirty="0" err="1"/>
              <a:t>includono</a:t>
            </a:r>
            <a:r>
              <a:rPr lang="en-US" sz="3600" dirty="0"/>
              <a:t> </a:t>
            </a:r>
            <a:r>
              <a:rPr lang="en-US" sz="3600" dirty="0" err="1"/>
              <a:t>materiali</a:t>
            </a:r>
            <a:r>
              <a:rPr lang="en-US" sz="3600" dirty="0"/>
              <a:t> </a:t>
            </a:r>
            <a:r>
              <a:rPr lang="en-US" sz="3600" dirty="0" err="1"/>
              <a:t>morbidi</a:t>
            </a:r>
            <a:r>
              <a:rPr lang="en-US" sz="3600" dirty="0"/>
              <a:t> come le </a:t>
            </a:r>
            <a:r>
              <a:rPr lang="en-US" sz="3600" dirty="0" err="1"/>
              <a:t>argille</a:t>
            </a:r>
            <a:r>
              <a:rPr lang="en-US" sz="3600" dirty="0"/>
              <a:t>”. [...]</a:t>
            </a:r>
          </a:p>
          <a:p>
            <a:pPr marL="0" indent="0" algn="just">
              <a:buNone/>
            </a:pPr>
            <a:r>
              <a:rPr lang="en-US" sz="3600" dirty="0"/>
              <a:t>482 Il </a:t>
            </a:r>
            <a:r>
              <a:rPr lang="en-US" sz="3600" dirty="0" err="1"/>
              <a:t>risultato</a:t>
            </a:r>
            <a:r>
              <a:rPr lang="en-US" sz="3600" dirty="0"/>
              <a:t> di </a:t>
            </a:r>
            <a:r>
              <a:rPr lang="en-US" sz="3600" dirty="0" err="1"/>
              <a:t>questa</a:t>
            </a:r>
            <a:r>
              <a:rPr lang="en-US" sz="3600" dirty="0"/>
              <a:t> </a:t>
            </a:r>
            <a:r>
              <a:rPr lang="en-US" sz="3600" dirty="0" err="1"/>
              <a:t>interpretazione</a:t>
            </a:r>
            <a:r>
              <a:rPr lang="en-US" sz="3600" dirty="0"/>
              <a:t> </a:t>
            </a:r>
            <a:r>
              <a:rPr lang="en-US" sz="3600" dirty="0" err="1"/>
              <a:t>è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gli</a:t>
            </a:r>
            <a:r>
              <a:rPr lang="en-US" sz="3600" dirty="0"/>
              <a:t> </a:t>
            </a:r>
            <a:r>
              <a:rPr lang="en-US" sz="3600" dirty="0" err="1"/>
              <a:t>scogli</a:t>
            </a:r>
            <a:r>
              <a:rPr lang="en-US" sz="3600" dirty="0"/>
              <a:t> ai </a:t>
            </a:r>
            <a:r>
              <a:rPr lang="en-US" sz="3600" dirty="0" err="1"/>
              <a:t>fini</a:t>
            </a:r>
            <a:r>
              <a:rPr lang="en-US" sz="3600" dirty="0"/>
              <a:t> </a:t>
            </a:r>
            <a:r>
              <a:rPr lang="en-US" sz="3600" dirty="0" err="1"/>
              <a:t>dell'articolo</a:t>
            </a:r>
            <a:r>
              <a:rPr lang="en-US" sz="3600" dirty="0"/>
              <a:t> 121, </a:t>
            </a:r>
            <a:r>
              <a:rPr lang="en-US" sz="3600" dirty="0" err="1"/>
              <a:t>paragrafo</a:t>
            </a:r>
            <a:r>
              <a:rPr lang="en-US" sz="3600" dirty="0"/>
              <a:t> 3, non </a:t>
            </a:r>
            <a:r>
              <a:rPr lang="en-US" sz="3600" dirty="0" err="1"/>
              <a:t>saranno</a:t>
            </a:r>
            <a:r>
              <a:rPr lang="en-US" sz="3600" dirty="0"/>
              <a:t> </a:t>
            </a:r>
            <a:r>
              <a:rPr lang="en-US" sz="3600" dirty="0" err="1"/>
              <a:t>necessariamente</a:t>
            </a:r>
            <a:r>
              <a:rPr lang="en-US" sz="3600" dirty="0"/>
              <a:t> </a:t>
            </a:r>
            <a:r>
              <a:rPr lang="en-US" sz="3600" dirty="0" err="1"/>
              <a:t>composti</a:t>
            </a:r>
            <a:r>
              <a:rPr lang="en-US" sz="3600" dirty="0"/>
              <a:t> da </a:t>
            </a:r>
            <a:r>
              <a:rPr lang="en-US" sz="3600" dirty="0" err="1"/>
              <a:t>roccia</a:t>
            </a:r>
            <a:r>
              <a:rPr lang="en-US" sz="3600" dirty="0"/>
              <a:t>. [...]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464652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921" y="211763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Criterio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sistematico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«</a:t>
            </a:r>
            <a:r>
              <a:rPr lang="en-US" sz="4000" i="1" dirty="0" err="1"/>
              <a:t>nel</a:t>
            </a:r>
            <a:r>
              <a:rPr lang="en-US" sz="4000" i="1" dirty="0"/>
              <a:t> </a:t>
            </a:r>
            <a:r>
              <a:rPr lang="en-US" sz="4000" i="1" dirty="0" err="1"/>
              <a:t>loro</a:t>
            </a:r>
            <a:r>
              <a:rPr lang="en-US" sz="4000" i="1" dirty="0"/>
              <a:t> </a:t>
            </a:r>
            <a:r>
              <a:rPr lang="en-US" sz="4000" i="1" dirty="0" err="1"/>
              <a:t>contesto</a:t>
            </a:r>
            <a:r>
              <a:rPr lang="en-US" sz="4000" dirty="0"/>
              <a:t>»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2002934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Interpretazione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contestuale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56291"/>
            <a:ext cx="9724031" cy="17624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i="1" dirty="0" err="1"/>
              <a:t>Articolo</a:t>
            </a:r>
            <a:r>
              <a:rPr lang="en-US" sz="3600" i="1" dirty="0"/>
              <a:t> 3</a:t>
            </a:r>
          </a:p>
          <a:p>
            <a:pPr marL="0" indent="0" algn="just">
              <a:buNone/>
            </a:pPr>
            <a:r>
              <a:rPr lang="en-US" sz="3600" dirty="0"/>
              <a:t>Lo </a:t>
            </a:r>
            <a:r>
              <a:rPr lang="en-US" sz="3600" dirty="0" err="1"/>
              <a:t>Stato</a:t>
            </a:r>
            <a:r>
              <a:rPr lang="en-US" sz="3600" dirty="0"/>
              <a:t> Alfa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impegna</a:t>
            </a:r>
            <a:r>
              <a:rPr lang="en-US" sz="3600" dirty="0"/>
              <a:t> a </a:t>
            </a:r>
            <a:r>
              <a:rPr lang="en-US" sz="3600" dirty="0" err="1"/>
              <a:t>corrispondere</a:t>
            </a:r>
            <a:r>
              <a:rPr lang="en-US" sz="3600" dirty="0"/>
              <a:t> </a:t>
            </a:r>
            <a:r>
              <a:rPr lang="en-US" sz="3600" dirty="0" err="1"/>
              <a:t>allo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Beta un </a:t>
            </a:r>
            <a:r>
              <a:rPr lang="en-US" sz="3600" dirty="0" err="1"/>
              <a:t>indennizzo</a:t>
            </a:r>
            <a:r>
              <a:rPr lang="en-US" sz="3600" dirty="0"/>
              <a:t> di 10 </a:t>
            </a:r>
            <a:r>
              <a:rPr lang="en-US" sz="3600" dirty="0" err="1"/>
              <a:t>milioni</a:t>
            </a:r>
            <a:r>
              <a:rPr lang="en-US" sz="3600" dirty="0"/>
              <a:t> di </a:t>
            </a:r>
            <a:r>
              <a:rPr lang="en-US" sz="3600" dirty="0" err="1"/>
              <a:t>dollari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3358617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Interpretazione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contestuale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56291"/>
            <a:ext cx="9724031" cy="17624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i="1" dirty="0" err="1"/>
              <a:t>Articolo</a:t>
            </a:r>
            <a:r>
              <a:rPr lang="en-US" sz="3600" i="1" dirty="0"/>
              <a:t> 3</a:t>
            </a:r>
          </a:p>
          <a:p>
            <a:pPr marL="0" indent="0" algn="just">
              <a:buNone/>
            </a:pPr>
            <a:r>
              <a:rPr lang="en-US" sz="3600" dirty="0"/>
              <a:t>Lo </a:t>
            </a:r>
            <a:r>
              <a:rPr lang="en-US" sz="3600" dirty="0" err="1"/>
              <a:t>Stato</a:t>
            </a:r>
            <a:r>
              <a:rPr lang="en-US" sz="3600" dirty="0"/>
              <a:t> Alfa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impegna</a:t>
            </a:r>
            <a:r>
              <a:rPr lang="en-US" sz="3600" dirty="0"/>
              <a:t> a </a:t>
            </a:r>
            <a:r>
              <a:rPr lang="en-US" sz="3600" dirty="0" err="1"/>
              <a:t>corrispondere</a:t>
            </a:r>
            <a:r>
              <a:rPr lang="en-US" sz="3600" dirty="0"/>
              <a:t> </a:t>
            </a:r>
            <a:r>
              <a:rPr lang="en-US" sz="3600" dirty="0" err="1"/>
              <a:t>allo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Beta un </a:t>
            </a:r>
            <a:r>
              <a:rPr lang="en-US" sz="3600" dirty="0" err="1"/>
              <a:t>indennizzo</a:t>
            </a:r>
            <a:r>
              <a:rPr lang="en-US" sz="3600" dirty="0"/>
              <a:t> di 10 </a:t>
            </a:r>
            <a:r>
              <a:rPr lang="en-US" sz="3600" dirty="0" err="1"/>
              <a:t>milioni</a:t>
            </a:r>
            <a:r>
              <a:rPr lang="en-US" sz="3600" dirty="0"/>
              <a:t> di </a:t>
            </a:r>
            <a:r>
              <a:rPr lang="en-US" sz="3600" dirty="0" err="1"/>
              <a:t>dollari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  <p:sp>
        <p:nvSpPr>
          <p:cNvPr id="2" name="Segnaposto testo 37">
            <a:extLst>
              <a:ext uri="{FF2B5EF4-FFF2-40B4-BE49-F238E27FC236}">
                <a16:creationId xmlns:a16="http://schemas.microsoft.com/office/drawing/2014/main" id="{EDC10862-697F-FE98-2C49-7D2A65094AD7}"/>
              </a:ext>
            </a:extLst>
          </p:cNvPr>
          <p:cNvSpPr txBox="1">
            <a:spLocks/>
          </p:cNvSpPr>
          <p:nvPr/>
        </p:nvSpPr>
        <p:spPr>
          <a:xfrm>
            <a:off x="1371599" y="3677564"/>
            <a:ext cx="9724031" cy="264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3600" i="1" dirty="0" err="1"/>
              <a:t>Articolo</a:t>
            </a:r>
            <a:r>
              <a:rPr lang="en-US" sz="3600" i="1" dirty="0"/>
              <a:t> 4</a:t>
            </a:r>
          </a:p>
          <a:p>
            <a:pPr marL="0" indent="0" algn="just">
              <a:buNone/>
            </a:pPr>
            <a:r>
              <a:rPr lang="en-US" sz="3600" dirty="0"/>
              <a:t>Lo </a:t>
            </a:r>
            <a:r>
              <a:rPr lang="en-US" sz="3600" dirty="0" err="1"/>
              <a:t>Stato</a:t>
            </a:r>
            <a:r>
              <a:rPr lang="en-US" sz="3600" dirty="0"/>
              <a:t> Alfa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impegna</a:t>
            </a:r>
            <a:r>
              <a:rPr lang="en-US" sz="3600" dirty="0"/>
              <a:t> a </a:t>
            </a:r>
            <a:r>
              <a:rPr lang="en-US" sz="3600" dirty="0" err="1"/>
              <a:t>risarcire</a:t>
            </a:r>
            <a:r>
              <a:rPr lang="en-US" sz="3600" dirty="0"/>
              <a:t> </a:t>
            </a:r>
            <a:r>
              <a:rPr lang="en-US" sz="3600" dirty="0" err="1"/>
              <a:t>fino</a:t>
            </a:r>
            <a:r>
              <a:rPr lang="en-US" sz="3600" dirty="0"/>
              <a:t> a un </a:t>
            </a:r>
            <a:r>
              <a:rPr lang="en-US" sz="3600" dirty="0" err="1"/>
              <a:t>totale</a:t>
            </a:r>
            <a:r>
              <a:rPr lang="en-US" sz="3600" dirty="0"/>
              <a:t> di 5 </a:t>
            </a:r>
            <a:r>
              <a:rPr lang="en-US" sz="3600" dirty="0" err="1"/>
              <a:t>milioni</a:t>
            </a:r>
            <a:r>
              <a:rPr lang="en-US" sz="3600" dirty="0"/>
              <a:t> di </a:t>
            </a:r>
            <a:r>
              <a:rPr lang="en-US" sz="3600" dirty="0" err="1"/>
              <a:t>dollari</a:t>
            </a:r>
            <a:r>
              <a:rPr lang="en-US" sz="3600" dirty="0"/>
              <a:t> </a:t>
            </a:r>
            <a:r>
              <a:rPr lang="en-US" sz="3600" dirty="0" err="1"/>
              <a:t>statunitensi</a:t>
            </a:r>
            <a:r>
              <a:rPr lang="en-US" sz="3600" dirty="0"/>
              <a:t> ai </a:t>
            </a:r>
            <a:r>
              <a:rPr lang="en-US" sz="3600" dirty="0" err="1"/>
              <a:t>cittadini</a:t>
            </a:r>
            <a:r>
              <a:rPr lang="en-US" sz="3600" dirty="0"/>
              <a:t> </a:t>
            </a:r>
            <a:r>
              <a:rPr lang="en-US" sz="3600" dirty="0" err="1"/>
              <a:t>dello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Beta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hanno</a:t>
            </a:r>
            <a:r>
              <a:rPr lang="en-US" sz="3600" dirty="0"/>
              <a:t> subito </a:t>
            </a:r>
            <a:r>
              <a:rPr lang="en-US" sz="3600" dirty="0" err="1"/>
              <a:t>danni</a:t>
            </a:r>
            <a:r>
              <a:rPr lang="en-US" sz="3600" dirty="0"/>
              <a:t> </a:t>
            </a:r>
            <a:r>
              <a:rPr lang="en-US" sz="3600" dirty="0" err="1"/>
              <a:t>nel</a:t>
            </a:r>
            <a:r>
              <a:rPr lang="en-US" sz="3600" dirty="0"/>
              <a:t> </a:t>
            </a:r>
            <a:r>
              <a:rPr lang="en-US" sz="3600" dirty="0" err="1"/>
              <a:t>corso</a:t>
            </a:r>
            <a:r>
              <a:rPr lang="en-US" sz="3600" dirty="0"/>
              <a:t> del </a:t>
            </a:r>
            <a:r>
              <a:rPr lang="en-US" sz="3600" dirty="0" err="1"/>
              <a:t>conflitto</a:t>
            </a:r>
            <a:r>
              <a:rPr lang="en-US" sz="36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719404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921" y="211763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Criterio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teleologico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«</a:t>
            </a:r>
            <a:r>
              <a:rPr lang="en-US" sz="4000" i="1" dirty="0" err="1"/>
              <a:t>alla</a:t>
            </a:r>
            <a:r>
              <a:rPr lang="en-US" sz="4000" i="1" dirty="0"/>
              <a:t> luce del </a:t>
            </a:r>
            <a:r>
              <a:rPr lang="en-US" sz="4000" i="1" dirty="0" err="1"/>
              <a:t>suo</a:t>
            </a:r>
            <a:r>
              <a:rPr lang="en-US" sz="4000" i="1" dirty="0"/>
              <a:t> </a:t>
            </a:r>
            <a:r>
              <a:rPr lang="en-US" sz="4000" i="1" dirty="0" err="1"/>
              <a:t>oggetto</a:t>
            </a:r>
            <a:r>
              <a:rPr lang="en-US" sz="4000" i="1" dirty="0"/>
              <a:t> e del </a:t>
            </a:r>
            <a:r>
              <a:rPr lang="en-US" sz="4000" i="1" dirty="0" err="1"/>
              <a:t>suo</a:t>
            </a:r>
            <a:r>
              <a:rPr lang="en-US" sz="4000" i="1" dirty="0"/>
              <a:t> </a:t>
            </a:r>
            <a:r>
              <a:rPr lang="en-US" sz="4000" i="1" dirty="0" err="1"/>
              <a:t>scopo</a:t>
            </a:r>
            <a:r>
              <a:rPr lang="en-US" sz="4000" dirty="0"/>
              <a:t>»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432959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Interpretazione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finalistica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  <p:sp>
        <p:nvSpPr>
          <p:cNvPr id="2" name="Segnaposto testo 37">
            <a:extLst>
              <a:ext uri="{FF2B5EF4-FFF2-40B4-BE49-F238E27FC236}">
                <a16:creationId xmlns:a16="http://schemas.microsoft.com/office/drawing/2014/main" id="{EDC10862-697F-FE98-2C49-7D2A65094AD7}"/>
              </a:ext>
            </a:extLst>
          </p:cNvPr>
          <p:cNvSpPr txBox="1">
            <a:spLocks/>
          </p:cNvSpPr>
          <p:nvPr/>
        </p:nvSpPr>
        <p:spPr>
          <a:xfrm>
            <a:off x="1371599" y="4363655"/>
            <a:ext cx="9724031" cy="1956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3600" i="1" dirty="0" err="1"/>
              <a:t>Articolo</a:t>
            </a:r>
            <a:r>
              <a:rPr lang="en-US" sz="3600" i="1" dirty="0"/>
              <a:t> 1</a:t>
            </a:r>
          </a:p>
          <a:p>
            <a:pPr marL="0" indent="0" algn="just">
              <a:buNone/>
            </a:pPr>
            <a:r>
              <a:rPr lang="en-US" sz="3600" dirty="0"/>
              <a:t>Lo </a:t>
            </a:r>
            <a:r>
              <a:rPr lang="en-US" sz="3600" dirty="0" err="1"/>
              <a:t>Stato</a:t>
            </a:r>
            <a:r>
              <a:rPr lang="en-US" sz="3600" dirty="0"/>
              <a:t> Alfa </a:t>
            </a:r>
            <a:r>
              <a:rPr lang="en-US" sz="3600" dirty="0" err="1"/>
              <a:t>ritirerà</a:t>
            </a:r>
            <a:r>
              <a:rPr lang="en-US" sz="3600" dirty="0"/>
              <a:t> le </a:t>
            </a:r>
            <a:r>
              <a:rPr lang="en-US" sz="3600" dirty="0" err="1"/>
              <a:t>proprie</a:t>
            </a:r>
            <a:r>
              <a:rPr lang="en-US" sz="3600" dirty="0"/>
              <a:t> </a:t>
            </a:r>
            <a:r>
              <a:rPr lang="en-US" sz="3600" dirty="0" err="1"/>
              <a:t>forze</a:t>
            </a:r>
            <a:r>
              <a:rPr lang="en-US" sz="3600" dirty="0"/>
              <a:t> </a:t>
            </a:r>
            <a:r>
              <a:rPr lang="en-US" sz="3600" dirty="0" err="1"/>
              <a:t>armate</a:t>
            </a:r>
            <a:r>
              <a:rPr lang="en-US" sz="3600" dirty="0"/>
              <a:t> da </a:t>
            </a:r>
            <a:r>
              <a:rPr lang="en-US" sz="3600" dirty="0" err="1"/>
              <a:t>territori</a:t>
            </a:r>
            <a:r>
              <a:rPr lang="en-US" sz="3600" dirty="0"/>
              <a:t> </a:t>
            </a:r>
            <a:r>
              <a:rPr lang="en-US" sz="3600" dirty="0" err="1"/>
              <a:t>dello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Beta </a:t>
            </a:r>
            <a:r>
              <a:rPr lang="en-US" sz="3600" dirty="0" err="1"/>
              <a:t>occupati</a:t>
            </a:r>
            <a:r>
              <a:rPr lang="en-US" sz="3600" dirty="0"/>
              <a:t> </a:t>
            </a:r>
            <a:r>
              <a:rPr lang="en-US" sz="3600" dirty="0" err="1"/>
              <a:t>nel</a:t>
            </a:r>
            <a:r>
              <a:rPr lang="en-US" sz="3600" dirty="0"/>
              <a:t> </a:t>
            </a:r>
            <a:r>
              <a:rPr lang="en-US" sz="3600" dirty="0" err="1"/>
              <a:t>conflitto</a:t>
            </a:r>
            <a:r>
              <a:rPr lang="en-US" sz="3600" dirty="0"/>
              <a:t> del 2022.</a:t>
            </a:r>
          </a:p>
        </p:txBody>
      </p:sp>
    </p:spTree>
    <p:extLst>
      <p:ext uri="{BB962C8B-B14F-4D97-AF65-F5344CB8AC3E}">
        <p14:creationId xmlns:p14="http://schemas.microsoft.com/office/powerpoint/2010/main" val="46539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Ambiguità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testuale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/ 1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Ibis </a:t>
            </a:r>
            <a:r>
              <a:rPr lang="en-US" sz="4000" dirty="0" err="1"/>
              <a:t>redibis</a:t>
            </a:r>
            <a:r>
              <a:rPr lang="en-US" sz="4000" dirty="0"/>
              <a:t> non </a:t>
            </a:r>
            <a:r>
              <a:rPr lang="en-US" sz="4000" dirty="0" err="1"/>
              <a:t>morieris</a:t>
            </a:r>
            <a:r>
              <a:rPr lang="en-US" sz="4000" dirty="0"/>
              <a:t> in bello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993497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Interpretazione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finalistica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56290"/>
            <a:ext cx="9724031" cy="2471683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i="1" dirty="0" err="1"/>
              <a:t>Preambolo</a:t>
            </a:r>
            <a:endParaRPr lang="en-US" sz="3600" i="1" dirty="0"/>
          </a:p>
          <a:p>
            <a:pPr marL="0" indent="0" algn="just">
              <a:buNone/>
            </a:pPr>
            <a:r>
              <a:rPr lang="en-US" sz="3600" dirty="0"/>
              <a:t>Le Alte </a:t>
            </a:r>
            <a:r>
              <a:rPr lang="en-US" sz="3600" dirty="0" err="1"/>
              <a:t>Parti</a:t>
            </a:r>
            <a:r>
              <a:rPr lang="en-US" sz="3600" dirty="0"/>
              <a:t> </a:t>
            </a:r>
            <a:r>
              <a:rPr lang="en-US" sz="3600" dirty="0" err="1"/>
              <a:t>Contraenti</a:t>
            </a:r>
            <a:r>
              <a:rPr lang="en-US" sz="3600" dirty="0"/>
              <a:t>, </a:t>
            </a:r>
            <a:r>
              <a:rPr lang="en-US" sz="3600" dirty="0" err="1"/>
              <a:t>riconoscendo</a:t>
            </a:r>
            <a:r>
              <a:rPr lang="en-US" sz="3600" dirty="0"/>
              <a:t> </a:t>
            </a:r>
            <a:r>
              <a:rPr lang="en-US" sz="3600" dirty="0" err="1"/>
              <a:t>l'importanza</a:t>
            </a:r>
            <a:r>
              <a:rPr lang="en-US" sz="3600" dirty="0"/>
              <a:t> di </a:t>
            </a:r>
            <a:r>
              <a:rPr lang="en-US" sz="3600" dirty="0" err="1"/>
              <a:t>assicurare</a:t>
            </a:r>
            <a:r>
              <a:rPr lang="en-US" sz="3600" dirty="0"/>
              <a:t> un </a:t>
            </a:r>
            <a:r>
              <a:rPr lang="en-US" sz="3600" dirty="0" err="1"/>
              <a:t>rapido</a:t>
            </a:r>
            <a:r>
              <a:rPr lang="en-US" sz="3600" dirty="0"/>
              <a:t> e </a:t>
            </a:r>
            <a:r>
              <a:rPr lang="en-US" sz="3600" dirty="0" err="1"/>
              <a:t>completo</a:t>
            </a:r>
            <a:r>
              <a:rPr lang="en-US" sz="3600" dirty="0"/>
              <a:t> </a:t>
            </a:r>
            <a:r>
              <a:rPr lang="en-US" sz="3600" dirty="0" err="1"/>
              <a:t>ritiro</a:t>
            </a:r>
            <a:r>
              <a:rPr lang="en-US" sz="3600" dirty="0"/>
              <a:t> </a:t>
            </a:r>
            <a:r>
              <a:rPr lang="en-US" sz="3600" dirty="0" err="1"/>
              <a:t>delle</a:t>
            </a:r>
            <a:r>
              <a:rPr lang="en-US" sz="3600" dirty="0"/>
              <a:t> </a:t>
            </a:r>
            <a:r>
              <a:rPr lang="en-US" sz="3600" dirty="0" err="1"/>
              <a:t>forze</a:t>
            </a:r>
            <a:r>
              <a:rPr lang="en-US" sz="3600" dirty="0"/>
              <a:t> di </a:t>
            </a:r>
            <a:r>
              <a:rPr lang="en-US" sz="3600" dirty="0" err="1"/>
              <a:t>occupazione</a:t>
            </a:r>
            <a:r>
              <a:rPr lang="en-US" sz="3600" dirty="0"/>
              <a:t> dal </a:t>
            </a:r>
            <a:r>
              <a:rPr lang="en-US" sz="3600" dirty="0" err="1"/>
              <a:t>territorio</a:t>
            </a:r>
            <a:r>
              <a:rPr lang="en-US" sz="3600" dirty="0"/>
              <a:t> </a:t>
            </a:r>
            <a:r>
              <a:rPr lang="en-US" sz="3600" dirty="0" err="1"/>
              <a:t>dello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Beta, </a:t>
            </a:r>
            <a:r>
              <a:rPr lang="en-US" sz="3600" dirty="0" err="1"/>
              <a:t>hanno</a:t>
            </a:r>
            <a:r>
              <a:rPr lang="en-US" sz="3600" dirty="0"/>
              <a:t> </a:t>
            </a:r>
            <a:r>
              <a:rPr lang="en-US" sz="3600" dirty="0" err="1"/>
              <a:t>concordato</a:t>
            </a:r>
            <a:r>
              <a:rPr lang="en-US" sz="3600" dirty="0"/>
              <a:t> le </a:t>
            </a:r>
            <a:r>
              <a:rPr lang="en-US" sz="3600" dirty="0" err="1"/>
              <a:t>seguenti</a:t>
            </a:r>
            <a:r>
              <a:rPr lang="en-US" sz="3600" dirty="0"/>
              <a:t> </a:t>
            </a:r>
            <a:r>
              <a:rPr lang="en-US" sz="3600" dirty="0" err="1"/>
              <a:t>disposizioni</a:t>
            </a:r>
            <a:r>
              <a:rPr lang="en-US" sz="3600" dirty="0"/>
              <a:t>: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  <p:sp>
        <p:nvSpPr>
          <p:cNvPr id="2" name="Segnaposto testo 37">
            <a:extLst>
              <a:ext uri="{FF2B5EF4-FFF2-40B4-BE49-F238E27FC236}">
                <a16:creationId xmlns:a16="http://schemas.microsoft.com/office/drawing/2014/main" id="{EDC10862-697F-FE98-2C49-7D2A65094AD7}"/>
              </a:ext>
            </a:extLst>
          </p:cNvPr>
          <p:cNvSpPr txBox="1">
            <a:spLocks/>
          </p:cNvSpPr>
          <p:nvPr/>
        </p:nvSpPr>
        <p:spPr>
          <a:xfrm>
            <a:off x="1371599" y="4363655"/>
            <a:ext cx="9724031" cy="1956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3600" i="1" dirty="0" err="1"/>
              <a:t>Articolo</a:t>
            </a:r>
            <a:r>
              <a:rPr lang="en-US" sz="3600" i="1" dirty="0"/>
              <a:t> 1</a:t>
            </a:r>
          </a:p>
          <a:p>
            <a:pPr marL="0" indent="0" algn="just">
              <a:buNone/>
            </a:pPr>
            <a:r>
              <a:rPr lang="en-US" sz="3600" dirty="0"/>
              <a:t>Lo </a:t>
            </a:r>
            <a:r>
              <a:rPr lang="en-US" sz="3600" dirty="0" err="1"/>
              <a:t>Stato</a:t>
            </a:r>
            <a:r>
              <a:rPr lang="en-US" sz="3600" dirty="0"/>
              <a:t> Alfa </a:t>
            </a:r>
            <a:r>
              <a:rPr lang="en-US" sz="3600" dirty="0" err="1"/>
              <a:t>ritirerà</a:t>
            </a:r>
            <a:r>
              <a:rPr lang="en-US" sz="3600" dirty="0"/>
              <a:t> le </a:t>
            </a:r>
            <a:r>
              <a:rPr lang="en-US" sz="3600" dirty="0" err="1"/>
              <a:t>proprie</a:t>
            </a:r>
            <a:r>
              <a:rPr lang="en-US" sz="3600" dirty="0"/>
              <a:t> </a:t>
            </a:r>
            <a:r>
              <a:rPr lang="en-US" sz="3600" dirty="0" err="1"/>
              <a:t>forze</a:t>
            </a:r>
            <a:r>
              <a:rPr lang="en-US" sz="3600" dirty="0"/>
              <a:t> </a:t>
            </a:r>
            <a:r>
              <a:rPr lang="en-US" sz="3600" dirty="0" err="1"/>
              <a:t>armate</a:t>
            </a:r>
            <a:r>
              <a:rPr lang="en-US" sz="3600" dirty="0"/>
              <a:t> da </a:t>
            </a:r>
            <a:r>
              <a:rPr lang="en-US" sz="3600" dirty="0" err="1"/>
              <a:t>territori</a:t>
            </a:r>
            <a:r>
              <a:rPr lang="en-US" sz="3600" dirty="0"/>
              <a:t> </a:t>
            </a:r>
            <a:r>
              <a:rPr lang="en-US" sz="3600" dirty="0" err="1"/>
              <a:t>dello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Beta </a:t>
            </a:r>
            <a:r>
              <a:rPr lang="en-US" sz="3600" dirty="0" err="1"/>
              <a:t>occupati</a:t>
            </a:r>
            <a:r>
              <a:rPr lang="en-US" sz="3600" dirty="0"/>
              <a:t> </a:t>
            </a:r>
            <a:r>
              <a:rPr lang="en-US" sz="3600" dirty="0" err="1"/>
              <a:t>nel</a:t>
            </a:r>
            <a:r>
              <a:rPr lang="en-US" sz="3600" dirty="0"/>
              <a:t> </a:t>
            </a:r>
            <a:r>
              <a:rPr lang="en-US" sz="3600" dirty="0" err="1"/>
              <a:t>conflitto</a:t>
            </a:r>
            <a:r>
              <a:rPr lang="en-US" sz="3600" dirty="0"/>
              <a:t> del 2022.</a:t>
            </a:r>
          </a:p>
        </p:txBody>
      </p:sp>
    </p:spTree>
    <p:extLst>
      <p:ext uri="{BB962C8B-B14F-4D97-AF65-F5344CB8AC3E}">
        <p14:creationId xmlns:p14="http://schemas.microsoft.com/office/powerpoint/2010/main" val="128821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Ambiguità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testuale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/ 1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Ibis, </a:t>
            </a:r>
            <a:r>
              <a:rPr lang="en-US" sz="4000" dirty="0" err="1"/>
              <a:t>redibis</a:t>
            </a:r>
            <a:r>
              <a:rPr lang="en-US" sz="4000" dirty="0"/>
              <a:t>, non </a:t>
            </a:r>
            <a:r>
              <a:rPr lang="en-US" sz="4000" dirty="0" err="1"/>
              <a:t>morieris</a:t>
            </a:r>
            <a:r>
              <a:rPr lang="en-US" sz="4000" dirty="0"/>
              <a:t> in bello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29651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Ambiguità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testuale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/ 1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Ibis, </a:t>
            </a:r>
            <a:r>
              <a:rPr lang="en-US" sz="4000" dirty="0" err="1"/>
              <a:t>redibis</a:t>
            </a:r>
            <a:r>
              <a:rPr lang="en-US" sz="4000" dirty="0"/>
              <a:t> non, </a:t>
            </a:r>
            <a:r>
              <a:rPr lang="en-US" sz="4000" dirty="0" err="1"/>
              <a:t>morieris</a:t>
            </a:r>
            <a:r>
              <a:rPr lang="en-US" sz="4000" dirty="0"/>
              <a:t> in bello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2208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Ambiguità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testuale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/ 2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Lo </a:t>
            </a:r>
            <a:r>
              <a:rPr lang="en-US" sz="4000" dirty="0" err="1"/>
              <a:t>Stato</a:t>
            </a:r>
            <a:r>
              <a:rPr lang="en-US" sz="4000" dirty="0"/>
              <a:t> Alfa </a:t>
            </a:r>
            <a:r>
              <a:rPr lang="en-US" sz="4000" dirty="0" err="1"/>
              <a:t>ritirerà</a:t>
            </a:r>
            <a:r>
              <a:rPr lang="en-US" sz="4000" dirty="0"/>
              <a:t> le </a:t>
            </a:r>
            <a:r>
              <a:rPr lang="en-US" sz="4000" dirty="0" err="1"/>
              <a:t>proprie</a:t>
            </a:r>
            <a:r>
              <a:rPr lang="en-US" sz="4000" dirty="0"/>
              <a:t> </a:t>
            </a:r>
            <a:r>
              <a:rPr lang="en-US" sz="4000" dirty="0" err="1"/>
              <a:t>forze</a:t>
            </a:r>
            <a:r>
              <a:rPr lang="en-US" sz="4000" dirty="0"/>
              <a:t> </a:t>
            </a:r>
            <a:r>
              <a:rPr lang="en-US" sz="4000" dirty="0" err="1"/>
              <a:t>armate</a:t>
            </a:r>
            <a:r>
              <a:rPr lang="en-US" sz="4000" dirty="0"/>
              <a:t> da </a:t>
            </a:r>
            <a:r>
              <a:rPr lang="en-US" sz="4000" dirty="0" err="1"/>
              <a:t>territori</a:t>
            </a:r>
            <a:r>
              <a:rPr lang="en-US" sz="4000" dirty="0"/>
              <a:t> </a:t>
            </a:r>
            <a:r>
              <a:rPr lang="en-US" sz="4000" dirty="0" err="1"/>
              <a:t>dello</a:t>
            </a:r>
            <a:r>
              <a:rPr lang="en-US" sz="4000" dirty="0"/>
              <a:t> </a:t>
            </a:r>
            <a:r>
              <a:rPr lang="en-US" sz="4000" dirty="0" err="1"/>
              <a:t>Stato</a:t>
            </a:r>
            <a:r>
              <a:rPr lang="en-US" sz="4000" dirty="0"/>
              <a:t> Beta </a:t>
            </a:r>
            <a:r>
              <a:rPr lang="en-US" sz="4000" dirty="0" err="1"/>
              <a:t>occupati</a:t>
            </a:r>
            <a:r>
              <a:rPr lang="en-US" sz="4000" dirty="0"/>
              <a:t> </a:t>
            </a:r>
            <a:r>
              <a:rPr lang="en-US" sz="4000" dirty="0" err="1"/>
              <a:t>nel</a:t>
            </a:r>
            <a:r>
              <a:rPr lang="en-US" sz="4000" dirty="0"/>
              <a:t> </a:t>
            </a:r>
            <a:r>
              <a:rPr lang="en-US" sz="4000" dirty="0" err="1"/>
              <a:t>conflitto</a:t>
            </a:r>
            <a:r>
              <a:rPr lang="en-US" sz="4000" dirty="0"/>
              <a:t> del 2022.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4180952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Ambiguità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testuale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/ 3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Lo </a:t>
            </a:r>
            <a:r>
              <a:rPr lang="en-US" sz="4000" dirty="0" err="1"/>
              <a:t>Stato</a:t>
            </a:r>
            <a:r>
              <a:rPr lang="en-US" sz="4000" dirty="0"/>
              <a:t> Alfa </a:t>
            </a:r>
            <a:r>
              <a:rPr lang="en-US" sz="4000" dirty="0" err="1"/>
              <a:t>si</a:t>
            </a:r>
            <a:r>
              <a:rPr lang="en-US" sz="4000" dirty="0"/>
              <a:t> </a:t>
            </a:r>
            <a:r>
              <a:rPr lang="en-US" sz="4000" dirty="0" err="1"/>
              <a:t>impegna</a:t>
            </a:r>
            <a:r>
              <a:rPr lang="en-US" sz="4000" dirty="0"/>
              <a:t> a </a:t>
            </a:r>
            <a:r>
              <a:rPr lang="en-US" sz="4000" dirty="0" err="1"/>
              <a:t>corrispondere</a:t>
            </a:r>
            <a:r>
              <a:rPr lang="en-US" sz="4000" dirty="0"/>
              <a:t> </a:t>
            </a:r>
            <a:r>
              <a:rPr lang="en-US" sz="4000" dirty="0" err="1"/>
              <a:t>allo</a:t>
            </a:r>
            <a:r>
              <a:rPr lang="en-US" sz="4000" dirty="0"/>
              <a:t> </a:t>
            </a:r>
            <a:r>
              <a:rPr lang="en-US" sz="4000" dirty="0" err="1"/>
              <a:t>Stato</a:t>
            </a:r>
            <a:r>
              <a:rPr lang="en-US" sz="4000" dirty="0"/>
              <a:t> Beta un </a:t>
            </a:r>
            <a:r>
              <a:rPr lang="en-US" sz="4000" dirty="0" err="1"/>
              <a:t>indennizzo</a:t>
            </a:r>
            <a:r>
              <a:rPr lang="en-US" sz="4000" dirty="0"/>
              <a:t> di 10 </a:t>
            </a:r>
            <a:r>
              <a:rPr lang="en-US" sz="4000" dirty="0" err="1"/>
              <a:t>milioni</a:t>
            </a:r>
            <a:r>
              <a:rPr lang="en-US" sz="4000" dirty="0"/>
              <a:t> di </a:t>
            </a:r>
            <a:r>
              <a:rPr lang="en-US" sz="4000" dirty="0" err="1"/>
              <a:t>dollari</a:t>
            </a:r>
            <a:r>
              <a:rPr lang="en-US" sz="40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391623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 Vienna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sul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trattati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(1969)</a:t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31,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paragrafo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Un </a:t>
            </a:r>
            <a:r>
              <a:rPr lang="en-US" sz="3600" dirty="0" err="1"/>
              <a:t>trattato</a:t>
            </a:r>
            <a:r>
              <a:rPr lang="en-US" sz="3600" dirty="0"/>
              <a:t> </a:t>
            </a:r>
            <a:r>
              <a:rPr lang="en-US" sz="3600" dirty="0" err="1"/>
              <a:t>deve</a:t>
            </a:r>
            <a:r>
              <a:rPr lang="en-US" sz="3600" dirty="0"/>
              <a:t> </a:t>
            </a:r>
            <a:r>
              <a:rPr lang="en-US" sz="3600" dirty="0" err="1"/>
              <a:t>essere</a:t>
            </a:r>
            <a:r>
              <a:rPr lang="en-US" sz="3600" dirty="0"/>
              <a:t> </a:t>
            </a:r>
            <a:r>
              <a:rPr lang="en-US" sz="3600" dirty="0" err="1"/>
              <a:t>interpretato</a:t>
            </a:r>
            <a:r>
              <a:rPr lang="en-US" sz="3600" dirty="0"/>
              <a:t> in </a:t>
            </a:r>
            <a:r>
              <a:rPr lang="en-US" sz="3600" dirty="0" err="1"/>
              <a:t>buona</a:t>
            </a:r>
            <a:r>
              <a:rPr lang="en-US" sz="3600" dirty="0"/>
              <a:t> </a:t>
            </a:r>
            <a:r>
              <a:rPr lang="en-US" sz="3600" dirty="0" err="1"/>
              <a:t>fede</a:t>
            </a:r>
            <a:r>
              <a:rPr lang="en-US" sz="3600" dirty="0"/>
              <a:t> in base al senso </a:t>
            </a:r>
            <a:r>
              <a:rPr lang="en-US" sz="3600" dirty="0" err="1"/>
              <a:t>comune</a:t>
            </a:r>
            <a:r>
              <a:rPr lang="en-US" sz="3600" dirty="0"/>
              <a:t> da </a:t>
            </a:r>
            <a:r>
              <a:rPr lang="en-US" sz="3600" dirty="0" err="1"/>
              <a:t>attribuire</a:t>
            </a:r>
            <a:r>
              <a:rPr lang="en-US" sz="3600" dirty="0"/>
              <a:t> ai termini del </a:t>
            </a:r>
            <a:r>
              <a:rPr lang="en-US" sz="3600" dirty="0" err="1"/>
              <a:t>trattato</a:t>
            </a:r>
            <a:r>
              <a:rPr lang="en-US" sz="3600" dirty="0"/>
              <a:t> </a:t>
            </a:r>
            <a:r>
              <a:rPr lang="en-US" sz="3600" dirty="0" err="1"/>
              <a:t>nel</a:t>
            </a:r>
            <a:r>
              <a:rPr lang="en-US" sz="3600" dirty="0"/>
              <a:t> </a:t>
            </a:r>
            <a:r>
              <a:rPr lang="en-US" sz="3600" dirty="0" err="1"/>
              <a:t>loro</a:t>
            </a:r>
            <a:r>
              <a:rPr lang="en-US" sz="3600" dirty="0"/>
              <a:t> </a:t>
            </a:r>
            <a:r>
              <a:rPr lang="en-US" sz="3600" dirty="0" err="1"/>
              <a:t>contesto</a:t>
            </a:r>
            <a:r>
              <a:rPr lang="en-US" sz="3600" dirty="0"/>
              <a:t> ed </a:t>
            </a:r>
            <a:r>
              <a:rPr lang="en-US" sz="3600" dirty="0" err="1"/>
              <a:t>alla</a:t>
            </a:r>
            <a:r>
              <a:rPr lang="en-US" sz="3600" dirty="0"/>
              <a:t> luce del </a:t>
            </a:r>
            <a:r>
              <a:rPr lang="en-US" sz="3600" dirty="0" err="1"/>
              <a:t>suo</a:t>
            </a:r>
            <a:r>
              <a:rPr lang="en-US" sz="3600" dirty="0"/>
              <a:t> </a:t>
            </a:r>
            <a:r>
              <a:rPr lang="en-US" sz="3600" dirty="0" err="1"/>
              <a:t>oggetto</a:t>
            </a:r>
            <a:r>
              <a:rPr lang="en-US" sz="3600" dirty="0"/>
              <a:t> e del </a:t>
            </a:r>
            <a:r>
              <a:rPr lang="en-US" sz="3600" dirty="0" err="1"/>
              <a:t>suo</a:t>
            </a:r>
            <a:r>
              <a:rPr lang="en-US" sz="3600" dirty="0"/>
              <a:t> </a:t>
            </a:r>
            <a:r>
              <a:rPr lang="en-US" sz="3600" dirty="0" err="1"/>
              <a:t>scopo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193981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921" y="211763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Criterio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letterale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«</a:t>
            </a:r>
            <a:r>
              <a:rPr lang="en-US" sz="4000" i="1" dirty="0"/>
              <a:t>in base al senso </a:t>
            </a:r>
            <a:r>
              <a:rPr lang="en-US" sz="4000" i="1" dirty="0" err="1"/>
              <a:t>comune</a:t>
            </a:r>
            <a:r>
              <a:rPr lang="en-US" sz="4000" i="1" dirty="0"/>
              <a:t> da </a:t>
            </a:r>
            <a:r>
              <a:rPr lang="en-US" sz="4000" i="1" dirty="0" err="1"/>
              <a:t>attribuire</a:t>
            </a:r>
            <a:r>
              <a:rPr lang="en-US" sz="4000" i="1" dirty="0"/>
              <a:t> ai termini del </a:t>
            </a:r>
            <a:r>
              <a:rPr lang="en-US" sz="4000" i="1" dirty="0" err="1"/>
              <a:t>trattato</a:t>
            </a:r>
            <a:r>
              <a:rPr lang="en-US" sz="4000" dirty="0"/>
              <a:t>»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127191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ONU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sul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mare (1982)</a:t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121 – </a:t>
            </a: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Regime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delle</a:t>
            </a: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isole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56290"/>
            <a:ext cx="9724031" cy="424526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742950" indent="-742950" algn="just">
              <a:buAutoNum type="arabicPeriod"/>
            </a:pPr>
            <a:r>
              <a:rPr lang="en-US" sz="3600" dirty="0" err="1"/>
              <a:t>Un’isola</a:t>
            </a:r>
            <a:r>
              <a:rPr lang="en-US" sz="3600" dirty="0"/>
              <a:t> </a:t>
            </a:r>
            <a:r>
              <a:rPr lang="en-US" sz="3600" dirty="0" err="1"/>
              <a:t>è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distesa</a:t>
            </a:r>
            <a:r>
              <a:rPr lang="en-US" sz="3600" dirty="0"/>
              <a:t> </a:t>
            </a:r>
            <a:r>
              <a:rPr lang="en-US" sz="3600" dirty="0" err="1"/>
              <a:t>naturale</a:t>
            </a:r>
            <a:r>
              <a:rPr lang="en-US" sz="3600" dirty="0"/>
              <a:t> di terra </a:t>
            </a:r>
            <a:r>
              <a:rPr lang="en-US" sz="3600" dirty="0" err="1"/>
              <a:t>circondata</a:t>
            </a:r>
            <a:r>
              <a:rPr lang="en-US" sz="3600" dirty="0"/>
              <a:t> </a:t>
            </a:r>
            <a:r>
              <a:rPr lang="en-US" sz="3600" dirty="0" err="1"/>
              <a:t>dalle</a:t>
            </a:r>
            <a:r>
              <a:rPr lang="en-US" sz="3600" dirty="0"/>
              <a:t> </a:t>
            </a:r>
            <a:r>
              <a:rPr lang="en-US" sz="3600" dirty="0" err="1"/>
              <a:t>acque</a:t>
            </a:r>
            <a:r>
              <a:rPr lang="en-US" sz="3600" dirty="0"/>
              <a:t>,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rimane</a:t>
            </a:r>
            <a:r>
              <a:rPr lang="en-US" sz="3600" dirty="0"/>
              <a:t> al di sopra del </a:t>
            </a:r>
            <a:r>
              <a:rPr lang="en-US" sz="3600" dirty="0" err="1"/>
              <a:t>livello</a:t>
            </a:r>
            <a:r>
              <a:rPr lang="en-US" sz="3600" dirty="0"/>
              <a:t> del mare ad </a:t>
            </a:r>
            <a:r>
              <a:rPr lang="en-US" sz="3600" dirty="0" err="1"/>
              <a:t>alta</a:t>
            </a:r>
            <a:r>
              <a:rPr lang="en-US" sz="3600" dirty="0"/>
              <a:t> </a:t>
            </a:r>
            <a:r>
              <a:rPr lang="en-US" sz="3600" dirty="0" err="1"/>
              <a:t>marea</a:t>
            </a:r>
            <a:r>
              <a:rPr lang="en-US" sz="3600" dirty="0"/>
              <a:t>.</a:t>
            </a:r>
          </a:p>
          <a:p>
            <a:pPr marL="742950" indent="-742950" algn="just">
              <a:buAutoNum type="arabicPeriod"/>
            </a:pPr>
            <a:r>
              <a:rPr lang="en-US" sz="3600" dirty="0"/>
              <a:t>[…]</a:t>
            </a:r>
          </a:p>
          <a:p>
            <a:pPr marL="742950" indent="-742950" algn="just">
              <a:buAutoNum type="arabicPeriod"/>
            </a:pPr>
            <a:r>
              <a:rPr lang="en-US" sz="3600" dirty="0" err="1"/>
              <a:t>Gli</a:t>
            </a:r>
            <a:r>
              <a:rPr lang="en-US" sz="3600" dirty="0"/>
              <a:t> </a:t>
            </a:r>
            <a:r>
              <a:rPr lang="en-US" sz="3600" b="1" dirty="0" err="1"/>
              <a:t>scogli</a:t>
            </a:r>
            <a:r>
              <a:rPr lang="en-US" sz="3600" dirty="0"/>
              <a:t> [</a:t>
            </a:r>
            <a:r>
              <a:rPr lang="en-US" sz="3600" i="1" dirty="0"/>
              <a:t>rocks</a:t>
            </a:r>
            <a:r>
              <a:rPr lang="en-US" sz="3600" dirty="0"/>
              <a:t>]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b="1" dirty="0"/>
              <a:t>non </a:t>
            </a:r>
            <a:r>
              <a:rPr lang="en-US" sz="3600" b="1" dirty="0" err="1"/>
              <a:t>si</a:t>
            </a:r>
            <a:r>
              <a:rPr lang="en-US" sz="3600" b="1" dirty="0"/>
              <a:t> </a:t>
            </a:r>
            <a:r>
              <a:rPr lang="en-US" sz="3600" b="1" dirty="0" err="1"/>
              <a:t>prestano</a:t>
            </a:r>
            <a:r>
              <a:rPr lang="en-US" sz="3600" b="1" dirty="0"/>
              <a:t> </a:t>
            </a:r>
            <a:r>
              <a:rPr lang="en-US" sz="3600" b="1" dirty="0" err="1"/>
              <a:t>all’insediamento</a:t>
            </a:r>
            <a:r>
              <a:rPr lang="en-US" sz="3600" b="1" dirty="0"/>
              <a:t> </a:t>
            </a:r>
            <a:r>
              <a:rPr lang="en-US" sz="3600" b="1" dirty="0" err="1"/>
              <a:t>umano</a:t>
            </a:r>
            <a:r>
              <a:rPr lang="en-US" sz="3600" b="1" dirty="0"/>
              <a:t> né </a:t>
            </a:r>
            <a:r>
              <a:rPr lang="en-US" sz="3600" b="1" dirty="0" err="1"/>
              <a:t>hanno</a:t>
            </a:r>
            <a:r>
              <a:rPr lang="en-US" sz="3600" b="1" dirty="0"/>
              <a:t> </a:t>
            </a:r>
            <a:r>
              <a:rPr lang="en-US" sz="3600" b="1" dirty="0" err="1"/>
              <a:t>una</a:t>
            </a:r>
            <a:r>
              <a:rPr lang="en-US" sz="3600" b="1" dirty="0"/>
              <a:t> vita </a:t>
            </a:r>
            <a:r>
              <a:rPr lang="en-US" sz="3600" b="1" dirty="0" err="1"/>
              <a:t>economica</a:t>
            </a:r>
            <a:r>
              <a:rPr lang="en-US" sz="3600" b="1" dirty="0"/>
              <a:t> </a:t>
            </a:r>
            <a:r>
              <a:rPr lang="en-US" sz="3600" b="1" dirty="0" err="1"/>
              <a:t>autonoma</a:t>
            </a:r>
            <a:r>
              <a:rPr lang="en-US" sz="3600" dirty="0"/>
              <a:t> non </a:t>
            </a:r>
            <a:r>
              <a:rPr lang="en-US" sz="3600" dirty="0" err="1"/>
              <a:t>possono</a:t>
            </a:r>
            <a:r>
              <a:rPr lang="en-US" sz="3600" dirty="0"/>
              <a:t> </a:t>
            </a:r>
            <a:r>
              <a:rPr lang="en-US" sz="3600" dirty="0" err="1"/>
              <a:t>possedere</a:t>
            </a:r>
            <a:r>
              <a:rPr lang="en-US" sz="3600" dirty="0"/>
              <a:t> né la zona </a:t>
            </a:r>
            <a:r>
              <a:rPr lang="en-US" sz="3600" dirty="0" err="1"/>
              <a:t>economica</a:t>
            </a:r>
            <a:r>
              <a:rPr lang="en-US" sz="3600" dirty="0"/>
              <a:t> </a:t>
            </a:r>
            <a:r>
              <a:rPr lang="en-US" sz="3600" dirty="0" err="1"/>
              <a:t>esclusiva</a:t>
            </a:r>
            <a:r>
              <a:rPr lang="en-US" sz="3600" dirty="0"/>
              <a:t> né la </a:t>
            </a:r>
            <a:r>
              <a:rPr lang="en-US" sz="3600" dirty="0" err="1"/>
              <a:t>piattaforma</a:t>
            </a:r>
            <a:r>
              <a:rPr lang="en-US" sz="3600" dirty="0"/>
              <a:t> </a:t>
            </a:r>
            <a:r>
              <a:rPr lang="en-US" sz="3600" dirty="0" err="1"/>
              <a:t>continentale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29,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1705423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3146</TotalTime>
  <Words>913</Words>
  <Application>Microsoft Macintosh PowerPoint</Application>
  <PresentationFormat>Widescreen</PresentationFormat>
  <Paragraphs>143</Paragraphs>
  <Slides>20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Luiss Sans</vt:lpstr>
      <vt:lpstr>Luiss type</vt:lpstr>
      <vt:lpstr>Tema di Office</vt:lpstr>
      <vt:lpstr>INTERPRETAZIONE DEI TRATTATI SUI DIRITTI UMANI</vt:lpstr>
      <vt:lpstr>Ambiguità testuale / 1</vt:lpstr>
      <vt:lpstr>Ambiguità testuale / 1</vt:lpstr>
      <vt:lpstr>Ambiguità testuale / 1</vt:lpstr>
      <vt:lpstr>Ambiguità testuale / 2</vt:lpstr>
      <vt:lpstr>Ambiguità testuale / 3</vt:lpstr>
      <vt:lpstr>Convenzione di Vienna sul diritto dei trattati (1969) Articolo 31, paragrafo 1</vt:lpstr>
      <vt:lpstr>Criterio letterale</vt:lpstr>
      <vt:lpstr>Convenzione ONU sul diritto del mare (1982) Articolo 121 – Regime delle isole</vt:lpstr>
      <vt:lpstr>Isola o scoglio? / 1</vt:lpstr>
      <vt:lpstr>Isola o scoglio? / 2</vt:lpstr>
      <vt:lpstr>Isola o scoglio? / 3</vt:lpstr>
      <vt:lpstr>Isola o scoglio? / 4</vt:lpstr>
      <vt:lpstr>South China Sea Arbitration (Filippine c. Cina) Lodo del 16 luglio 2016</vt:lpstr>
      <vt:lpstr>Criterio sistematico</vt:lpstr>
      <vt:lpstr>Interpretazione contestuale</vt:lpstr>
      <vt:lpstr>Interpretazione contestuale</vt:lpstr>
      <vt:lpstr>Criterio teleologico</vt:lpstr>
      <vt:lpstr>Interpretazione finalistica</vt:lpstr>
      <vt:lpstr>Interpretazione finalistica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95</cp:revision>
  <dcterms:created xsi:type="dcterms:W3CDTF">2023-02-07T10:10:48Z</dcterms:created>
  <dcterms:modified xsi:type="dcterms:W3CDTF">2023-03-29T13:23:50Z</dcterms:modified>
</cp:coreProperties>
</file>