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70" r:id="rId7"/>
    <p:sldId id="271" r:id="rId8"/>
    <p:sldId id="269" r:id="rId9"/>
    <p:sldId id="262" r:id="rId10"/>
    <p:sldId id="263" r:id="rId11"/>
    <p:sldId id="264" r:id="rId12"/>
    <p:sldId id="265" r:id="rId13"/>
    <p:sldId id="266" r:id="rId14"/>
    <p:sldId id="267" r:id="rId15"/>
    <p:sldId id="272"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55" d="100"/>
          <a:sy n="55" d="100"/>
        </p:scale>
        <p:origin x="108"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09800" y="1357299"/>
            <a:ext cx="7772400" cy="2243152"/>
          </a:xfrm>
        </p:spPr>
        <p:txBody>
          <a:bodyPr>
            <a:normAutofit/>
          </a:bodyPr>
          <a:lstStyle/>
          <a:p>
            <a:r>
              <a:rPr lang="it-IT" sz="3600" dirty="0"/>
              <a:t>Dal compromesso democratico alla rottura dell’equilibrio.</a:t>
            </a:r>
            <a:br>
              <a:rPr lang="it-IT" sz="3600" dirty="0"/>
            </a:br>
            <a:r>
              <a:rPr lang="it-IT" sz="2200" dirty="0"/>
              <a:t>1946-1960</a:t>
            </a:r>
          </a:p>
        </p:txBody>
      </p:sp>
      <p:sp>
        <p:nvSpPr>
          <p:cNvPr id="3" name="Sottotitolo 2"/>
          <p:cNvSpPr>
            <a:spLocks noGrp="1"/>
          </p:cNvSpPr>
          <p:nvPr>
            <p:ph type="subTitle" idx="1"/>
          </p:nvPr>
        </p:nvSpPr>
        <p:spPr/>
        <p:txBody>
          <a:bodyPr>
            <a:normAutofit fontScale="25000" lnSpcReduction="20000"/>
          </a:bodyPr>
          <a:lstStyle/>
          <a:p>
            <a:endParaRPr lang="it-IT" dirty="0">
              <a:solidFill>
                <a:schemeClr val="tx1"/>
              </a:solidFill>
            </a:endParaRPr>
          </a:p>
          <a:p>
            <a:r>
              <a:rPr lang="it-IT" sz="7200" b="1" dirty="0">
                <a:solidFill>
                  <a:schemeClr val="tx1"/>
                </a:solidFill>
                <a:latin typeface="Times New Roman" pitchFamily="18" charset="0"/>
                <a:cs typeface="Times New Roman" pitchFamily="18" charset="0"/>
              </a:rPr>
              <a:t>Prof. Pasquale </a:t>
            </a:r>
            <a:r>
              <a:rPr lang="it-IT" sz="7200" b="1" dirty="0" err="1">
                <a:solidFill>
                  <a:schemeClr val="tx1"/>
                </a:solidFill>
                <a:latin typeface="Times New Roman" pitchFamily="18" charset="0"/>
                <a:cs typeface="Times New Roman" pitchFamily="18" charset="0"/>
              </a:rPr>
              <a:t>Iuso</a:t>
            </a:r>
            <a:endParaRPr lang="it-IT" sz="7200" b="1" dirty="0">
              <a:solidFill>
                <a:schemeClr val="tx1"/>
              </a:solidFill>
              <a:latin typeface="Times New Roman" pitchFamily="18" charset="0"/>
              <a:cs typeface="Times New Roman" pitchFamily="18" charset="0"/>
            </a:endParaRPr>
          </a:p>
          <a:p>
            <a:pPr marL="514350" indent="-514350"/>
            <a:r>
              <a:rPr lang="it-IT" sz="7200" b="1" dirty="0">
                <a:solidFill>
                  <a:schemeClr val="tx1"/>
                </a:solidFill>
                <a:latin typeface="Times New Roman" pitchFamily="18" charset="0"/>
                <a:cs typeface="Times New Roman" pitchFamily="18" charset="0"/>
              </a:rPr>
              <a:t>Corso di laurea in Scienze Politiche</a:t>
            </a:r>
          </a:p>
          <a:p>
            <a:pPr marL="514350" indent="-514350"/>
            <a:r>
              <a:rPr lang="it-IT" sz="7200" b="1" dirty="0">
                <a:solidFill>
                  <a:schemeClr val="tx1"/>
                </a:solidFill>
                <a:latin typeface="Times New Roman" pitchFamily="18" charset="0"/>
                <a:cs typeface="Times New Roman" pitchFamily="18" charset="0"/>
              </a:rPr>
              <a:t>Storia </a:t>
            </a:r>
            <a:r>
              <a:rPr lang="it-IT" sz="7200" b="1">
                <a:solidFill>
                  <a:schemeClr val="tx1"/>
                </a:solidFill>
                <a:latin typeface="Times New Roman" pitchFamily="18" charset="0"/>
                <a:cs typeface="Times New Roman" pitchFamily="18" charset="0"/>
              </a:rPr>
              <a:t>dell’Italia Repubblicana</a:t>
            </a:r>
            <a:endParaRPr lang="it-IT" sz="7200" b="1" dirty="0">
              <a:solidFill>
                <a:schemeClr val="tx1"/>
              </a:solidFill>
              <a:latin typeface="Times New Roman" pitchFamily="18" charset="0"/>
              <a:cs typeface="Times New Roman" pitchFamily="18" charset="0"/>
            </a:endParaRPr>
          </a:p>
          <a:p>
            <a:endParaRPr lang="it-IT" dirty="0">
              <a:solidFill>
                <a:schemeClr val="tx1"/>
              </a:solidFill>
            </a:endParaRPr>
          </a:p>
        </p:txBody>
      </p:sp>
      <p:pic>
        <p:nvPicPr>
          <p:cNvPr id="1028" name="Picture 4" descr="Logo Università degli Studi di Teramo">
            <a:extLst>
              <a:ext uri="{FF2B5EF4-FFF2-40B4-BE49-F238E27FC236}">
                <a16:creationId xmlns:a16="http://schemas.microsoft.com/office/drawing/2014/main" id="{6F13B007-3643-4032-9427-25E38F8027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4391" y="556373"/>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Il compromesso democratico visto dagli USA</a:t>
            </a:r>
          </a:p>
        </p:txBody>
      </p:sp>
      <p:sp>
        <p:nvSpPr>
          <p:cNvPr id="3" name="Segnaposto contenuto 2"/>
          <p:cNvSpPr>
            <a:spLocks noGrp="1"/>
          </p:cNvSpPr>
          <p:nvPr>
            <p:ph idx="1"/>
          </p:nvPr>
        </p:nvSpPr>
        <p:spPr/>
        <p:txBody>
          <a:bodyPr>
            <a:normAutofit fontScale="92500" lnSpcReduction="20000"/>
          </a:bodyPr>
          <a:lstStyle/>
          <a:p>
            <a:pPr algn="just"/>
            <a:r>
              <a:rPr lang="it-IT" dirty="0">
                <a:highlight>
                  <a:srgbClr val="FFFF00"/>
                </a:highlight>
              </a:rPr>
              <a:t>L’anticomunismo era tutto interno o risentiva di quello USA?</a:t>
            </a:r>
          </a:p>
          <a:p>
            <a:pPr algn="just"/>
            <a:r>
              <a:rPr lang="it-IT" dirty="0">
                <a:highlight>
                  <a:srgbClr val="FFFF00"/>
                </a:highlight>
              </a:rPr>
              <a:t>Questa domanda deve prendere in considerazione le diverse amministrazioni USA ma anche il mutare degli scenari internazionali: il guardare verso il mondo arabo ci pone ai limiti dell’atlantismo USA rispetto a Israele</a:t>
            </a:r>
          </a:p>
          <a:p>
            <a:pPr algn="just"/>
            <a:r>
              <a:rPr lang="it-IT" dirty="0">
                <a:highlight>
                  <a:srgbClr val="FFFF00"/>
                </a:highlight>
              </a:rPr>
              <a:t>In generale DC, PCI, le ricerche di dialogo e le posizioni talvolta perseguite in p.e. provocano diffidenza </a:t>
            </a:r>
          </a:p>
          <a:p>
            <a:pPr algn="just"/>
            <a:r>
              <a:rPr lang="it-IT" dirty="0"/>
              <a:t>Anche in USA fra i repubblicani e i democratici esistono posizioni intermedie  che non appoggiano mire di contenimento o golpiste in Italia, ma accettano con prudenza e attenzione la ricerca di equilibri più avanzati</a:t>
            </a:r>
          </a:p>
          <a:p>
            <a:pPr algn="just"/>
            <a:r>
              <a:rPr lang="it-IT" dirty="0"/>
              <a:t>Punto di riferimento era la cultura laica/repubblicana e laica/azionista cui si rivolgeva quella tecnostruttura economica e finanziaria laica americana che non sopportava né la </a:t>
            </a:r>
            <a:r>
              <a:rPr lang="it-IT" dirty="0" err="1"/>
              <a:t>DC</a:t>
            </a:r>
            <a:r>
              <a:rPr lang="it-IT" dirty="0"/>
              <a:t> né tantomeno il PCI considerandole due chiese che soffocavano il Paese</a:t>
            </a:r>
          </a:p>
          <a:p>
            <a:pPr algn="just"/>
            <a:r>
              <a:rPr lang="it-IT" dirty="0" err="1"/>
              <a:t>G.Fasanella</a:t>
            </a:r>
            <a:r>
              <a:rPr lang="it-IT" dirty="0"/>
              <a:t> G. Pellegrino, pp. 38-39</a:t>
            </a:r>
          </a:p>
        </p:txBody>
      </p:sp>
      <p:pic>
        <p:nvPicPr>
          <p:cNvPr id="10242" name="Picture 2" descr="Logo Università degli Studi di Teramo">
            <a:extLst>
              <a:ext uri="{FF2B5EF4-FFF2-40B4-BE49-F238E27FC236}">
                <a16:creationId xmlns:a16="http://schemas.microsoft.com/office/drawing/2014/main" id="{4188A66E-9111-48C5-9278-B94A3B59DA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853"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rottura dell’equilibrio</a:t>
            </a:r>
          </a:p>
        </p:txBody>
      </p:sp>
      <p:sp>
        <p:nvSpPr>
          <p:cNvPr id="3" name="Segnaposto contenuto 2"/>
          <p:cNvSpPr>
            <a:spLocks noGrp="1"/>
          </p:cNvSpPr>
          <p:nvPr>
            <p:ph idx="1"/>
          </p:nvPr>
        </p:nvSpPr>
        <p:spPr/>
        <p:txBody>
          <a:bodyPr>
            <a:normAutofit fontScale="92500" lnSpcReduction="20000"/>
          </a:bodyPr>
          <a:lstStyle/>
          <a:p>
            <a:pPr algn="just"/>
            <a:r>
              <a:rPr lang="it-IT" dirty="0"/>
              <a:t>Gli anni cinquanta sono cmq anni di stabilità politica assicurata dal centrismo e dalla linea politica del PCI di Togliatti</a:t>
            </a:r>
          </a:p>
          <a:p>
            <a:pPr algn="just"/>
            <a:r>
              <a:rPr lang="it-IT" dirty="0"/>
              <a:t>Le crisi interne sono crisi di assestamento o primi segni di un rigetto da parte della macchina e del suo sistema di funzionamento.</a:t>
            </a:r>
          </a:p>
          <a:p>
            <a:pPr algn="just"/>
            <a:r>
              <a:rPr lang="it-IT" dirty="0">
                <a:highlight>
                  <a:srgbClr val="FFFF00"/>
                </a:highlight>
              </a:rPr>
              <a:t>Un’attenzione particolare va posta anche al cambio di prospettiva dell’anticomunismo che sembra – sul finire del decennio – assumere la doppia valenza internazionale/nazionale. </a:t>
            </a:r>
          </a:p>
          <a:p>
            <a:pPr algn="just"/>
            <a:r>
              <a:rPr lang="it-IT" dirty="0">
                <a:highlight>
                  <a:srgbClr val="FFFF00"/>
                </a:highlight>
              </a:rPr>
              <a:t>Versione semplificata e violenta della teorie del contenimento  all’interno della quale cominciano a venire alla luce (sull’onda della crescita) i costi della ricostruzione e della trasformazione (compresi i reparti confino e i licenziamenti politici – ma anche il 56</a:t>
            </a:r>
            <a:r>
              <a:rPr lang="it-IT" dirty="0"/>
              <a:t>)</a:t>
            </a:r>
          </a:p>
          <a:p>
            <a:pPr algn="just"/>
            <a:r>
              <a:rPr lang="it-IT" dirty="0"/>
              <a:t>Al sistema manca la possibilità dell’alternanza e quindi di un governo in grado di perseguire obiettivi di riequilibrio sociale ed economico, ovvero di vere riforme. Non c’è un partito legittimato a sinistra</a:t>
            </a:r>
          </a:p>
        </p:txBody>
      </p:sp>
      <p:pic>
        <p:nvPicPr>
          <p:cNvPr id="11266" name="Picture 2" descr="Logo Università degli Studi di Teramo">
            <a:extLst>
              <a:ext uri="{FF2B5EF4-FFF2-40B4-BE49-F238E27FC236}">
                <a16:creationId xmlns:a16="http://schemas.microsoft.com/office/drawing/2014/main" id="{5EE8B021-2AC3-404F-B00F-01EF83BA33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430" y="51682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rottura dell’equilibrio</a:t>
            </a:r>
          </a:p>
        </p:txBody>
      </p:sp>
      <p:sp>
        <p:nvSpPr>
          <p:cNvPr id="3" name="Segnaposto contenuto 2"/>
          <p:cNvSpPr>
            <a:spLocks noGrp="1"/>
          </p:cNvSpPr>
          <p:nvPr>
            <p:ph idx="1"/>
          </p:nvPr>
        </p:nvSpPr>
        <p:spPr/>
        <p:txBody>
          <a:bodyPr>
            <a:normAutofit fontScale="92500" lnSpcReduction="10000"/>
          </a:bodyPr>
          <a:lstStyle/>
          <a:p>
            <a:pPr algn="just"/>
            <a:r>
              <a:rPr lang="it-IT" dirty="0"/>
              <a:t>Il nodo del 1960: </a:t>
            </a:r>
            <a:r>
              <a:rPr lang="it-IT" dirty="0" err="1"/>
              <a:t>Tambroni</a:t>
            </a:r>
            <a:r>
              <a:rPr lang="it-IT" dirty="0"/>
              <a:t> (monocolore </a:t>
            </a:r>
            <a:r>
              <a:rPr lang="it-IT" dirty="0" err="1"/>
              <a:t>DC</a:t>
            </a:r>
            <a:r>
              <a:rPr lang="it-IT" dirty="0"/>
              <a:t> con MSI, rimette in gioco la destra politica); apertura a SX dopo il 1956 significa la prima ricerca di un equilibrio più avanzato</a:t>
            </a:r>
          </a:p>
          <a:p>
            <a:pPr algn="just"/>
            <a:r>
              <a:rPr lang="it-IT" dirty="0" err="1"/>
              <a:t>Tambroni</a:t>
            </a:r>
            <a:r>
              <a:rPr lang="it-IT" dirty="0"/>
              <a:t> è anche il risultato di una crisi interna alla DC (si ripresenta la costante delle crisi interne alla borghesia ed alla classe dirigente e politica: 1899, 1914, 1922, 19….)</a:t>
            </a:r>
          </a:p>
          <a:p>
            <a:pPr algn="just"/>
            <a:r>
              <a:rPr lang="it-IT" dirty="0"/>
              <a:t>La caduta di </a:t>
            </a:r>
            <a:r>
              <a:rPr lang="it-IT" dirty="0" err="1"/>
              <a:t>Tambroni</a:t>
            </a:r>
            <a:r>
              <a:rPr lang="it-IT" dirty="0"/>
              <a:t> per opera delle proteste e della crisi interna alla </a:t>
            </a:r>
            <a:r>
              <a:rPr lang="it-IT" dirty="0" err="1"/>
              <a:t>DC</a:t>
            </a:r>
            <a:r>
              <a:rPr lang="it-IT" dirty="0"/>
              <a:t> (sulla prospettiva di un nuovo equilibrio che coinvolgesse il PSI dopo la rottura con PCI) convince il ventre molle del Paese che la destra non essendo legittimata ad andare al governo politicamente, dovesse conquistare il potere con una sorta di forzatura autoritaria, ancor più perché il PCI aveva dimostrato la forza di mobilitazione</a:t>
            </a:r>
          </a:p>
          <a:p>
            <a:pPr algn="just"/>
            <a:r>
              <a:rPr lang="it-IT" dirty="0"/>
              <a:t>Questa logica della paura si radica del tutto nella classe dirigente (politica ed economica) che non voleva aperture, anzi</a:t>
            </a:r>
          </a:p>
        </p:txBody>
      </p:sp>
      <p:pic>
        <p:nvPicPr>
          <p:cNvPr id="12290" name="Picture 2" descr="Logo Università degli Studi di Teramo">
            <a:extLst>
              <a:ext uri="{FF2B5EF4-FFF2-40B4-BE49-F238E27FC236}">
                <a16:creationId xmlns:a16="http://schemas.microsoft.com/office/drawing/2014/main" id="{82EBC00A-4430-4CE8-84FA-5D93F9BB4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L’apertura a sinistra: un equilibrio più avanzato del sistema</a:t>
            </a:r>
          </a:p>
        </p:txBody>
      </p:sp>
      <p:sp>
        <p:nvSpPr>
          <p:cNvPr id="3" name="Segnaposto contenuto 2"/>
          <p:cNvSpPr>
            <a:spLocks noGrp="1"/>
          </p:cNvSpPr>
          <p:nvPr>
            <p:ph idx="1"/>
          </p:nvPr>
        </p:nvSpPr>
        <p:spPr/>
        <p:txBody>
          <a:bodyPr>
            <a:normAutofit/>
          </a:bodyPr>
          <a:lstStyle/>
          <a:p>
            <a:pPr algn="just"/>
            <a:r>
              <a:rPr lang="it-IT" dirty="0">
                <a:highlight>
                  <a:srgbClr val="FFFF00"/>
                </a:highlight>
              </a:rPr>
              <a:t>Moro e Fanfani</a:t>
            </a:r>
          </a:p>
          <a:p>
            <a:pPr algn="just"/>
            <a:r>
              <a:rPr lang="it-IT" dirty="0">
                <a:highlight>
                  <a:srgbClr val="FFFF00"/>
                </a:highlight>
              </a:rPr>
              <a:t>Il breve clima di distensione internazionale</a:t>
            </a:r>
          </a:p>
          <a:p>
            <a:pPr algn="just"/>
            <a:r>
              <a:rPr lang="it-IT" dirty="0">
                <a:highlight>
                  <a:srgbClr val="FFFF00"/>
                </a:highlight>
              </a:rPr>
              <a:t>Sono questi gli elementi di fondo e gli ispiratori della svolta</a:t>
            </a:r>
          </a:p>
          <a:p>
            <a:pPr algn="just"/>
            <a:r>
              <a:rPr lang="it-IT" dirty="0">
                <a:highlight>
                  <a:srgbClr val="FFFF00"/>
                </a:highlight>
              </a:rPr>
              <a:t>Svolta che ha fortissime opposizioni che si coagulano.</a:t>
            </a:r>
          </a:p>
          <a:p>
            <a:pPr algn="just"/>
            <a:r>
              <a:rPr lang="it-IT" dirty="0">
                <a:highlight>
                  <a:srgbClr val="FFFF00"/>
                </a:highlight>
              </a:rPr>
              <a:t>Nel campo anticomunista (perché il PSI veniva visto come una sorta di cavallo di Troia del PCI): ambienti militari, istituzionali, diplomatici, MSI, settori piccoli ma importanti della DC, PRI, PSDI, PLI, si oppongono sempre più anche al programma di riforme del primo </a:t>
            </a:r>
            <a:r>
              <a:rPr lang="it-IT" dirty="0" err="1">
                <a:highlight>
                  <a:srgbClr val="FFFF00"/>
                </a:highlight>
              </a:rPr>
              <a:t>centrosx</a:t>
            </a:r>
            <a:endParaRPr lang="it-IT" dirty="0">
              <a:highlight>
                <a:srgbClr val="FFFF00"/>
              </a:highlight>
            </a:endParaRPr>
          </a:p>
          <a:p>
            <a:pPr algn="just"/>
            <a:r>
              <a:rPr lang="it-IT" dirty="0"/>
              <a:t>Una paura degli ambienti politici che non trova riscontro nelle posizioni di quei leader che l’appoggiavano: Moro, Fanfani, Saragat, La Malfa non erano certo comunisti</a:t>
            </a:r>
          </a:p>
        </p:txBody>
      </p:sp>
      <p:pic>
        <p:nvPicPr>
          <p:cNvPr id="13314" name="Picture 2" descr="Logo Università degli Studi di Teramo">
            <a:extLst>
              <a:ext uri="{FF2B5EF4-FFF2-40B4-BE49-F238E27FC236}">
                <a16:creationId xmlns:a16="http://schemas.microsoft.com/office/drawing/2014/main" id="{1FEA26CA-8F41-47A4-8073-6DD49C319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t>L’apertura a sinistra: un equilibrio più avanzato del sistema</a:t>
            </a:r>
          </a:p>
        </p:txBody>
      </p:sp>
      <p:sp>
        <p:nvSpPr>
          <p:cNvPr id="3" name="Segnaposto contenuto 2"/>
          <p:cNvSpPr>
            <a:spLocks noGrp="1"/>
          </p:cNvSpPr>
          <p:nvPr>
            <p:ph idx="1"/>
          </p:nvPr>
        </p:nvSpPr>
        <p:spPr/>
        <p:txBody>
          <a:bodyPr>
            <a:normAutofit/>
          </a:bodyPr>
          <a:lstStyle/>
          <a:p>
            <a:r>
              <a:rPr lang="it-IT" dirty="0">
                <a:highlight>
                  <a:srgbClr val="FFFF00"/>
                </a:highlight>
              </a:rPr>
              <a:t>E’ la filosofia del tintinnio di sciabole che condiziona il secondo governo di </a:t>
            </a:r>
            <a:r>
              <a:rPr lang="it-IT" dirty="0" err="1">
                <a:highlight>
                  <a:srgbClr val="FFFF00"/>
                </a:highlight>
              </a:rPr>
              <a:t>centrosx</a:t>
            </a:r>
            <a:r>
              <a:rPr lang="it-IT" dirty="0">
                <a:highlight>
                  <a:srgbClr val="FFFF00"/>
                </a:highlight>
              </a:rPr>
              <a:t> dopo che il primo era caduto per il troppo riformismo di struttura</a:t>
            </a:r>
          </a:p>
          <a:p>
            <a:r>
              <a:rPr lang="it-IT" dirty="0">
                <a:highlight>
                  <a:srgbClr val="FFFF00"/>
                </a:highlight>
              </a:rPr>
              <a:t>Non è un colpo di stato ma soprattutto una programmazione di intervento in funzione dissuasiva e condizionante</a:t>
            </a:r>
          </a:p>
          <a:p>
            <a:r>
              <a:rPr lang="it-IT" dirty="0">
                <a:highlight>
                  <a:srgbClr val="FFFF00"/>
                </a:highlight>
              </a:rPr>
              <a:t>Il governo si forma ma ad un punto molto più basso di apertura alle riforme strutturali </a:t>
            </a:r>
          </a:p>
        </p:txBody>
      </p:sp>
      <p:pic>
        <p:nvPicPr>
          <p:cNvPr id="14338" name="Picture 2" descr="Logo Università degli Studi di Teramo">
            <a:extLst>
              <a:ext uri="{FF2B5EF4-FFF2-40B4-BE49-F238E27FC236}">
                <a16:creationId xmlns:a16="http://schemas.microsoft.com/office/drawing/2014/main" id="{4BE29027-8043-4535-8616-D34180F527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L’apertura a sinistra: un equilibrio più avanzato del sistema</a:t>
            </a:r>
          </a:p>
        </p:txBody>
      </p:sp>
      <p:sp>
        <p:nvSpPr>
          <p:cNvPr id="3" name="Segnaposto contenuto 2"/>
          <p:cNvSpPr>
            <a:spLocks noGrp="1"/>
          </p:cNvSpPr>
          <p:nvPr>
            <p:ph idx="1"/>
          </p:nvPr>
        </p:nvSpPr>
        <p:spPr/>
        <p:txBody>
          <a:bodyPr>
            <a:normAutofit lnSpcReduction="10000"/>
          </a:bodyPr>
          <a:lstStyle/>
          <a:p>
            <a:r>
              <a:rPr lang="it-IT" dirty="0"/>
              <a:t>Rimane oscura la scomparsa delle liste di </a:t>
            </a:r>
            <a:r>
              <a:rPr lang="it-IT" dirty="0" err="1"/>
              <a:t>enucleandi</a:t>
            </a:r>
            <a:r>
              <a:rPr lang="it-IT" dirty="0"/>
              <a:t> e il malore di Segni nel colloquio con Moro e Saragat (scontro che nasce sulle proteste di Saragat per gli ordini dati da Segni a De Lorenzo). </a:t>
            </a:r>
          </a:p>
          <a:p>
            <a:r>
              <a:rPr lang="it-IT" dirty="0">
                <a:highlight>
                  <a:srgbClr val="FFFF00"/>
                </a:highlight>
              </a:rPr>
              <a:t>Riflettere sul ruolo del Presidente della Repubblica nelle crisi politiche</a:t>
            </a:r>
          </a:p>
          <a:p>
            <a:r>
              <a:rPr lang="it-IT" dirty="0">
                <a:highlight>
                  <a:srgbClr val="FFFF00"/>
                </a:highlight>
              </a:rPr>
              <a:t>Gli uomini forti IPOTIZZABILI per una soluzione forte</a:t>
            </a:r>
          </a:p>
          <a:p>
            <a:pPr lvl="1"/>
            <a:r>
              <a:rPr lang="it-IT" dirty="0" err="1">
                <a:highlight>
                  <a:srgbClr val="FFFF00"/>
                </a:highlight>
              </a:rPr>
              <a:t>Merzagora</a:t>
            </a:r>
            <a:r>
              <a:rPr lang="it-IT" dirty="0">
                <a:highlight>
                  <a:srgbClr val="FFFF00"/>
                </a:highlight>
              </a:rPr>
              <a:t> (Pres. Senato avrebbe sostituito Segni alla Presidenza se non si fosse dimesso) uomo dei poteri forti espressione di quel mondo tecnocratico, finanziere con legami internazionali.  </a:t>
            </a:r>
          </a:p>
          <a:p>
            <a:pPr lvl="1"/>
            <a:r>
              <a:rPr lang="it-IT" dirty="0" err="1">
                <a:highlight>
                  <a:srgbClr val="FFFF00"/>
                </a:highlight>
              </a:rPr>
              <a:t>Pacciardi</a:t>
            </a:r>
            <a:r>
              <a:rPr lang="it-IT" dirty="0">
                <a:highlight>
                  <a:srgbClr val="FFFF00"/>
                </a:highlight>
              </a:rPr>
              <a:t>: nemico del centro </a:t>
            </a:r>
            <a:r>
              <a:rPr lang="it-IT" dirty="0" err="1">
                <a:highlight>
                  <a:srgbClr val="FFFF00"/>
                </a:highlight>
              </a:rPr>
              <a:t>sx</a:t>
            </a:r>
            <a:r>
              <a:rPr lang="it-IT" dirty="0">
                <a:highlight>
                  <a:srgbClr val="FFFF00"/>
                </a:highlight>
              </a:rPr>
              <a:t>, legato alla destra USA, Ministro della Difesa quando Sogno tesseva la rete degli </a:t>
            </a:r>
            <a:r>
              <a:rPr lang="it-IT" dirty="0" err="1">
                <a:highlight>
                  <a:srgbClr val="FFFF00"/>
                </a:highlight>
              </a:rPr>
              <a:t>Aylantici</a:t>
            </a:r>
            <a:r>
              <a:rPr lang="it-IT" dirty="0">
                <a:highlight>
                  <a:srgbClr val="FFFF00"/>
                </a:highlight>
              </a:rPr>
              <a:t>. Dal 1964 con il secondo governo di </a:t>
            </a:r>
            <a:r>
              <a:rPr lang="it-IT" dirty="0" err="1">
                <a:highlight>
                  <a:srgbClr val="FFFF00"/>
                </a:highlight>
              </a:rPr>
              <a:t>centrosx</a:t>
            </a:r>
            <a:r>
              <a:rPr lang="it-IT" dirty="0">
                <a:highlight>
                  <a:srgbClr val="FFFF00"/>
                </a:highlight>
              </a:rPr>
              <a:t> tesse una trama con la destra italiana con l’obiettivo di una repubblica presidenziale sullo stile De Gaulle. Espulso dal PRI nell’estate 64. Continua a operare contro Moro e il centro </a:t>
            </a:r>
            <a:r>
              <a:rPr lang="it-IT" dirty="0" err="1">
                <a:highlight>
                  <a:srgbClr val="FFFF00"/>
                </a:highlight>
              </a:rPr>
              <a:t>Sx</a:t>
            </a:r>
            <a:endParaRPr lang="it-IT" dirty="0">
              <a:highlight>
                <a:srgbClr val="FFFF00"/>
              </a:highlight>
            </a:endParaRPr>
          </a:p>
          <a:p>
            <a:endParaRPr lang="it-IT" dirty="0"/>
          </a:p>
        </p:txBody>
      </p:sp>
      <p:pic>
        <p:nvPicPr>
          <p:cNvPr id="15362" name="Picture 2" descr="Logo Università degli Studi di Teramo">
            <a:extLst>
              <a:ext uri="{FF2B5EF4-FFF2-40B4-BE49-F238E27FC236}">
                <a16:creationId xmlns:a16="http://schemas.microsoft.com/office/drawing/2014/main" id="{AE360936-283F-4878-84E0-F3360C0D4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8634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centro sinistra. Inizia lo scontro</a:t>
            </a:r>
          </a:p>
        </p:txBody>
      </p:sp>
      <p:sp>
        <p:nvSpPr>
          <p:cNvPr id="3" name="Segnaposto contenuto 2"/>
          <p:cNvSpPr>
            <a:spLocks noGrp="1"/>
          </p:cNvSpPr>
          <p:nvPr>
            <p:ph idx="1"/>
          </p:nvPr>
        </p:nvSpPr>
        <p:spPr/>
        <p:txBody>
          <a:bodyPr>
            <a:normAutofit fontScale="92500" lnSpcReduction="20000"/>
          </a:bodyPr>
          <a:lstStyle/>
          <a:p>
            <a:r>
              <a:rPr lang="it-IT" dirty="0" err="1">
                <a:highlight>
                  <a:srgbClr val="FFFF00"/>
                </a:highlight>
              </a:rPr>
              <a:t>Pacciardi</a:t>
            </a:r>
            <a:r>
              <a:rPr lang="it-IT" dirty="0">
                <a:highlight>
                  <a:srgbClr val="FFFF00"/>
                </a:highlight>
              </a:rPr>
              <a:t>: repubblica presidenziale stile De Gaulle</a:t>
            </a:r>
          </a:p>
          <a:p>
            <a:r>
              <a:rPr lang="it-IT" dirty="0">
                <a:highlight>
                  <a:srgbClr val="FFFF00"/>
                </a:highlight>
              </a:rPr>
              <a:t>Sogno: la sua idea era tenere il Paese vincolato all’anticomunismo ricorrendo a forme di pressione e propaganda psicologica, minacciando pronunciamenti autoritari nel caso di evoluzioni eccessive.</a:t>
            </a:r>
          </a:p>
          <a:p>
            <a:r>
              <a:rPr lang="it-IT" dirty="0"/>
              <a:t>Una minaccia che doveva apparire credibile al massimo per avere il suo effetto di contenimento e di paura nell’evolversi a sinistra del sistema</a:t>
            </a:r>
          </a:p>
          <a:p>
            <a:r>
              <a:rPr lang="it-IT" dirty="0">
                <a:highlight>
                  <a:srgbClr val="FFFF00"/>
                </a:highlight>
              </a:rPr>
              <a:t>Secondo Pellegrino è qui che ci fu la saldatura (ad un livello in cui non sono più i valori della Resistenza, la patria e la nazione perché il PCI non era coinvolto e non avrebbe ceduto e il PSI non era rivoluzionario) tra area del partigianato bianco (cambio di generazione rispetto ai protagonisti del </a:t>
            </a:r>
            <a:r>
              <a:rPr lang="it-IT" dirty="0" err="1">
                <a:highlight>
                  <a:srgbClr val="FFFF00"/>
                </a:highlight>
              </a:rPr>
              <a:t>fornte</a:t>
            </a:r>
            <a:r>
              <a:rPr lang="it-IT" dirty="0">
                <a:highlight>
                  <a:srgbClr val="FFFF00"/>
                </a:highlight>
              </a:rPr>
              <a:t> orientale del 43-48 e poi dal 56 in poi) e neofascismo ed </a:t>
            </a:r>
            <a:r>
              <a:rPr lang="it-IT" dirty="0" err="1">
                <a:highlight>
                  <a:srgbClr val="FFFF00"/>
                </a:highlight>
              </a:rPr>
              <a:t>exRSI</a:t>
            </a:r>
            <a:r>
              <a:rPr lang="it-IT" dirty="0">
                <a:highlight>
                  <a:srgbClr val="FFFF00"/>
                </a:highlight>
              </a:rPr>
              <a:t> inseriti nella rete atlantica.  (pellegrino p.49)</a:t>
            </a:r>
          </a:p>
          <a:p>
            <a:r>
              <a:rPr lang="it-IT" dirty="0">
                <a:highlight>
                  <a:srgbClr val="FFFF00"/>
                </a:highlight>
              </a:rPr>
              <a:t>Salto di qualità nell’anticomunismo (meglio antiapertura o contenimento interno, o sovranità limitata interna) avviene nel 1965: convegno </a:t>
            </a:r>
            <a:r>
              <a:rPr lang="it-IT" dirty="0" err="1">
                <a:highlight>
                  <a:srgbClr val="FFFF00"/>
                </a:highlight>
              </a:rPr>
              <a:t>Pollio</a:t>
            </a:r>
            <a:endParaRPr lang="it-IT" dirty="0">
              <a:highlight>
                <a:srgbClr val="FFFF00"/>
              </a:highlight>
            </a:endParaRPr>
          </a:p>
        </p:txBody>
      </p:sp>
      <p:pic>
        <p:nvPicPr>
          <p:cNvPr id="16386" name="Picture 2" descr="Logo Università degli Studi di Teramo">
            <a:extLst>
              <a:ext uri="{FF2B5EF4-FFF2-40B4-BE49-F238E27FC236}">
                <a16:creationId xmlns:a16="http://schemas.microsoft.com/office/drawing/2014/main" id="{64ED1D41-0994-4C91-AE91-F84719B58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punto di inizio</a:t>
            </a:r>
          </a:p>
        </p:txBody>
      </p:sp>
      <p:sp>
        <p:nvSpPr>
          <p:cNvPr id="3" name="Segnaposto contenuto 2"/>
          <p:cNvSpPr>
            <a:spLocks noGrp="1"/>
          </p:cNvSpPr>
          <p:nvPr>
            <p:ph idx="1"/>
          </p:nvPr>
        </p:nvSpPr>
        <p:spPr/>
        <p:txBody>
          <a:bodyPr>
            <a:normAutofit/>
          </a:bodyPr>
          <a:lstStyle/>
          <a:p>
            <a:pPr algn="just"/>
            <a:r>
              <a:rPr lang="it-IT" dirty="0">
                <a:highlight>
                  <a:srgbClr val="FFFF00"/>
                </a:highlight>
              </a:rPr>
              <a:t>Il primo quindicennio repubblicano si gioca tutto sulla tenuta del compromesso democratico iniziale. </a:t>
            </a:r>
          </a:p>
          <a:p>
            <a:pPr algn="just"/>
            <a:r>
              <a:rPr lang="it-IT" dirty="0">
                <a:highlight>
                  <a:srgbClr val="FFFF00"/>
                </a:highlight>
              </a:rPr>
              <a:t>Un Paese sempre sull’orlo dello scontro, regge e con lui il tessuto del compromesso costituzionale.</a:t>
            </a:r>
          </a:p>
          <a:p>
            <a:pPr algn="just"/>
            <a:r>
              <a:rPr lang="it-IT" dirty="0">
                <a:highlight>
                  <a:srgbClr val="FFFF00"/>
                </a:highlight>
              </a:rPr>
              <a:t>In pratica si può parlare del “primo compromesso storico”? Per certi versi si con alcune sottolineature da fare.</a:t>
            </a:r>
          </a:p>
        </p:txBody>
      </p:sp>
      <p:pic>
        <p:nvPicPr>
          <p:cNvPr id="2050" name="Picture 2" descr="Logo Università degli Studi di Teramo">
            <a:extLst>
              <a:ext uri="{FF2B5EF4-FFF2-40B4-BE49-F238E27FC236}">
                <a16:creationId xmlns:a16="http://schemas.microsoft.com/office/drawing/2014/main" id="{61E6F736-03DD-46FE-93EF-74B870296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783" y="5235948"/>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Il compromesso democratico</a:t>
            </a:r>
          </a:p>
        </p:txBody>
      </p:sp>
      <p:sp>
        <p:nvSpPr>
          <p:cNvPr id="3" name="Segnaposto contenuto 2"/>
          <p:cNvSpPr>
            <a:spLocks noGrp="1"/>
          </p:cNvSpPr>
          <p:nvPr>
            <p:ph idx="1"/>
          </p:nvPr>
        </p:nvSpPr>
        <p:spPr/>
        <p:txBody>
          <a:bodyPr>
            <a:normAutofit fontScale="92500" lnSpcReduction="10000"/>
          </a:bodyPr>
          <a:lstStyle/>
          <a:p>
            <a:pPr algn="just"/>
            <a:r>
              <a:rPr lang="it-IT" dirty="0"/>
              <a:t>l’accordo costituzionale è del 1947 sancito dalla Costituzione 1948</a:t>
            </a:r>
          </a:p>
          <a:p>
            <a:pPr algn="just"/>
            <a:r>
              <a:rPr lang="it-IT" dirty="0"/>
              <a:t>Prima dell’accordo costituzionale scoppia la GF</a:t>
            </a:r>
          </a:p>
          <a:p>
            <a:pPr lvl="1" algn="just"/>
            <a:r>
              <a:rPr lang="it-IT" dirty="0"/>
              <a:t> il PCI è estromesso, poi viene sconfitto alle elezioni ma non cede alle pressioni interne e della base verso la rivoluzione (Togliatti coglie il senso e la posizione del partito, e anche il fatto che il PCI non sarebbe più andato al governo) e orienta il partito allo sviluppo della democrazia parlamentare</a:t>
            </a:r>
          </a:p>
          <a:p>
            <a:pPr lvl="1" algn="just"/>
            <a:r>
              <a:rPr lang="it-IT" dirty="0"/>
              <a:t>La DC rinuncia alla messa fuori legge (rischio rottura istituzionale e scontro armato), accetta la presenza perché (Pellegrino p.29) neanche la </a:t>
            </a:r>
            <a:r>
              <a:rPr lang="it-IT" dirty="0" err="1"/>
              <a:t>DC</a:t>
            </a:r>
            <a:r>
              <a:rPr lang="it-IT" dirty="0"/>
              <a:t> voleva essere schiacciata sul modello americano </a:t>
            </a:r>
          </a:p>
          <a:p>
            <a:pPr algn="just"/>
            <a:endParaRPr lang="it-IT" dirty="0"/>
          </a:p>
          <a:p>
            <a:pPr algn="just"/>
            <a:r>
              <a:rPr lang="it-IT" dirty="0">
                <a:highlight>
                  <a:srgbClr val="FFFF00"/>
                </a:highlight>
              </a:rPr>
              <a:t>Dopo il 1948 anche l’URSS si preoccupò più di evitare un’uscita del PCI dalla sua orbita (mantenendo in piedi tutti i livelli di pressione – politica e finanziaria), che tentare una reale insurrezione dall’interno</a:t>
            </a:r>
          </a:p>
          <a:p>
            <a:endParaRPr lang="it-IT" dirty="0"/>
          </a:p>
        </p:txBody>
      </p:sp>
      <p:pic>
        <p:nvPicPr>
          <p:cNvPr id="3074" name="Picture 2" descr="Logo Università degli Studi di Teramo">
            <a:extLst>
              <a:ext uri="{FF2B5EF4-FFF2-40B4-BE49-F238E27FC236}">
                <a16:creationId xmlns:a16="http://schemas.microsoft.com/office/drawing/2014/main" id="{364FA671-22A0-404E-9047-4D019E8A09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Il compromesso democratico</a:t>
            </a:r>
          </a:p>
        </p:txBody>
      </p:sp>
      <p:sp>
        <p:nvSpPr>
          <p:cNvPr id="3" name="Segnaposto contenuto 2"/>
          <p:cNvSpPr>
            <a:spLocks noGrp="1"/>
          </p:cNvSpPr>
          <p:nvPr>
            <p:ph idx="1"/>
          </p:nvPr>
        </p:nvSpPr>
        <p:spPr/>
        <p:txBody>
          <a:bodyPr>
            <a:normAutofit/>
          </a:bodyPr>
          <a:lstStyle/>
          <a:p>
            <a:pPr algn="just"/>
            <a:r>
              <a:rPr lang="it-IT" dirty="0">
                <a:highlight>
                  <a:srgbClr val="FFFF00"/>
                </a:highlight>
              </a:rPr>
              <a:t>DC e PCI: paura l’uno dell’altro con un sistema di azione e reazione pronto a intervenire, ma obbligati a coesistere </a:t>
            </a:r>
          </a:p>
          <a:p>
            <a:pPr algn="just"/>
            <a:r>
              <a:rPr lang="it-IT" dirty="0">
                <a:highlight>
                  <a:srgbClr val="FFFF00"/>
                </a:highlight>
              </a:rPr>
              <a:t>Secondo Pellegrino “questo è il filo che percorre l’intera storia repubblicana: necessità di stabilire un punto di equilibrio tra le forze in campo, dentro il quadro determinato dai rapporti internazionali” (p.29)</a:t>
            </a:r>
          </a:p>
          <a:p>
            <a:pPr algn="just"/>
            <a:r>
              <a:rPr lang="it-IT" dirty="0">
                <a:highlight>
                  <a:srgbClr val="FFFF00"/>
                </a:highlight>
              </a:rPr>
              <a:t>Nei due partiti c’è sempre una componente che non chiude mai definitivamente la porta al dialogo con l’altra parte</a:t>
            </a:r>
          </a:p>
        </p:txBody>
      </p:sp>
      <p:pic>
        <p:nvPicPr>
          <p:cNvPr id="4098" name="Picture 2" descr="Logo Università degli Studi di Teramo">
            <a:extLst>
              <a:ext uri="{FF2B5EF4-FFF2-40B4-BE49-F238E27FC236}">
                <a16:creationId xmlns:a16="http://schemas.microsoft.com/office/drawing/2014/main" id="{7CE3CE13-2EBF-4847-A927-D73C29A0F3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114484"/>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compromesso democratico</a:t>
            </a:r>
          </a:p>
        </p:txBody>
      </p:sp>
      <p:sp>
        <p:nvSpPr>
          <p:cNvPr id="3" name="Segnaposto contenuto 2"/>
          <p:cNvSpPr>
            <a:spLocks noGrp="1"/>
          </p:cNvSpPr>
          <p:nvPr>
            <p:ph idx="1"/>
          </p:nvPr>
        </p:nvSpPr>
        <p:spPr/>
        <p:txBody>
          <a:bodyPr>
            <a:normAutofit/>
          </a:bodyPr>
          <a:lstStyle/>
          <a:p>
            <a:pPr algn="just"/>
            <a:r>
              <a:rPr lang="it-IT" dirty="0"/>
              <a:t>Ne deriva che la Costituzione nel suo giungere ad approvazione ha rappresentato il collante (il cuore della macchina democratica) </a:t>
            </a:r>
          </a:p>
          <a:p>
            <a:pPr marL="0" indent="0" algn="just">
              <a:buNone/>
            </a:pPr>
            <a:endParaRPr lang="it-IT" dirty="0"/>
          </a:p>
          <a:p>
            <a:pPr algn="just"/>
            <a:r>
              <a:rPr lang="it-IT" dirty="0"/>
              <a:t>Vero punto di congiunzione delle culture politiche e sindacali di lungo periodo.</a:t>
            </a:r>
          </a:p>
          <a:p>
            <a:pPr marL="0" indent="0" algn="just">
              <a:buNone/>
            </a:pPr>
            <a:endParaRPr lang="it-IT" dirty="0"/>
          </a:p>
        </p:txBody>
      </p:sp>
      <p:pic>
        <p:nvPicPr>
          <p:cNvPr id="5122" name="Picture 2" descr="Logo Università degli Studi di Teramo">
            <a:extLst>
              <a:ext uri="{FF2B5EF4-FFF2-40B4-BE49-F238E27FC236}">
                <a16:creationId xmlns:a16="http://schemas.microsoft.com/office/drawing/2014/main" id="{100B33C1-3817-49F8-B443-F6CF61B27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8634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compromesso democratico</a:t>
            </a:r>
          </a:p>
        </p:txBody>
      </p:sp>
      <p:sp>
        <p:nvSpPr>
          <p:cNvPr id="3" name="Segnaposto contenuto 2"/>
          <p:cNvSpPr>
            <a:spLocks noGrp="1"/>
          </p:cNvSpPr>
          <p:nvPr>
            <p:ph idx="1"/>
          </p:nvPr>
        </p:nvSpPr>
        <p:spPr/>
        <p:txBody>
          <a:bodyPr>
            <a:normAutofit/>
          </a:bodyPr>
          <a:lstStyle/>
          <a:p>
            <a:pPr algn="just"/>
            <a:r>
              <a:rPr lang="it-IT" dirty="0"/>
              <a:t>Il funzionamento reale delle istituzioni - con i due poli esclusi dall’area della governabilità e (almeno uno) anche dall’area della legittimità costituzionale – ha poi risentito dei disequilibri interni dando il via ad un percorso di “consociativismo parlamentare nel quale il PCI non è mai stato realmente estraneo al governo nazionale” (Pellegrino Fasanella p.31)</a:t>
            </a:r>
          </a:p>
          <a:p>
            <a:pPr algn="just"/>
            <a:endParaRPr lang="it-IT" dirty="0"/>
          </a:p>
          <a:p>
            <a:pPr algn="just"/>
            <a:r>
              <a:rPr lang="it-IT" dirty="0">
                <a:highlight>
                  <a:srgbClr val="FFFF00"/>
                </a:highlight>
              </a:rPr>
              <a:t>Nel tempo i due attori conoscevano gli scheletri dell’altro  ma non intervenivano. Una sorta di prezzo che entrambi pagavano alla pace ma anche al sistema politico </a:t>
            </a:r>
            <a:r>
              <a:rPr lang="it-IT" dirty="0"/>
              <a:t>(questo è uno dei limiti attraverso il quale poi si blocca, ma probabilmente anche l’unica strada a suo tempo percorribile).</a:t>
            </a:r>
          </a:p>
        </p:txBody>
      </p:sp>
      <p:pic>
        <p:nvPicPr>
          <p:cNvPr id="6146" name="Picture 2" descr="Logo Università degli Studi di Teramo">
            <a:extLst>
              <a:ext uri="{FF2B5EF4-FFF2-40B4-BE49-F238E27FC236}">
                <a16:creationId xmlns:a16="http://schemas.microsoft.com/office/drawing/2014/main" id="{C8A47E93-CAC9-4120-A092-6238E2D7D2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48634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compromesso democratico</a:t>
            </a:r>
          </a:p>
        </p:txBody>
      </p:sp>
      <p:sp>
        <p:nvSpPr>
          <p:cNvPr id="3" name="Segnaposto contenuto 2"/>
          <p:cNvSpPr>
            <a:spLocks noGrp="1"/>
          </p:cNvSpPr>
          <p:nvPr>
            <p:ph idx="1"/>
          </p:nvPr>
        </p:nvSpPr>
        <p:spPr/>
        <p:txBody>
          <a:bodyPr>
            <a:normAutofit/>
          </a:bodyPr>
          <a:lstStyle/>
          <a:p>
            <a:pPr algn="just"/>
            <a:r>
              <a:rPr lang="it-IT" dirty="0">
                <a:highlight>
                  <a:srgbClr val="FFFF00"/>
                </a:highlight>
              </a:rPr>
              <a:t>Secondo Giovanni Pellegrino è stata l’unica democrazia possibile nel secondo dopoguerra in una sorta di anomalia tutta italiana (un’Italia profondamente divisa che è andata alla ricerca di un punto di equilibrio per attenuare le divisioni, per continuare a crescere) con due blocchi ideologicamente inconciliabili </a:t>
            </a:r>
          </a:p>
          <a:p>
            <a:pPr algn="just"/>
            <a:endParaRPr lang="it-IT" dirty="0"/>
          </a:p>
          <a:p>
            <a:pPr algn="just"/>
            <a:r>
              <a:rPr lang="it-IT" dirty="0"/>
              <a:t>Una sorta di equilibrio statico – un sistema politico bloccato – in una storia quella della prima repubblica che non è mai stata statica</a:t>
            </a:r>
          </a:p>
          <a:p>
            <a:pPr algn="just">
              <a:buNone/>
            </a:pPr>
            <a:endParaRPr lang="it-IT" dirty="0"/>
          </a:p>
          <a:p>
            <a:pPr algn="just">
              <a:buNone/>
            </a:pPr>
            <a:r>
              <a:rPr lang="it-IT" dirty="0" err="1"/>
              <a:t>G.Fasanella-</a:t>
            </a:r>
            <a:r>
              <a:rPr lang="it-IT" dirty="0"/>
              <a:t> G. Pellegrino, pp.33-35</a:t>
            </a:r>
          </a:p>
        </p:txBody>
      </p:sp>
      <p:pic>
        <p:nvPicPr>
          <p:cNvPr id="7170" name="Picture 2" descr="Logo Università degli Studi di Teramo">
            <a:extLst>
              <a:ext uri="{FF2B5EF4-FFF2-40B4-BE49-F238E27FC236}">
                <a16:creationId xmlns:a16="http://schemas.microsoft.com/office/drawing/2014/main" id="{D8CAB98A-758E-4E75-9A08-18C9ADBED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compromesso democratico</a:t>
            </a:r>
          </a:p>
        </p:txBody>
      </p:sp>
      <p:sp>
        <p:nvSpPr>
          <p:cNvPr id="3" name="Segnaposto contenuto 2"/>
          <p:cNvSpPr>
            <a:spLocks noGrp="1"/>
          </p:cNvSpPr>
          <p:nvPr>
            <p:ph idx="1"/>
          </p:nvPr>
        </p:nvSpPr>
        <p:spPr/>
        <p:txBody>
          <a:bodyPr>
            <a:normAutofit/>
          </a:bodyPr>
          <a:lstStyle/>
          <a:p>
            <a:pPr algn="just"/>
            <a:r>
              <a:rPr lang="it-IT" dirty="0"/>
              <a:t>“</a:t>
            </a:r>
            <a:r>
              <a:rPr lang="it-IT" dirty="0">
                <a:highlight>
                  <a:srgbClr val="FFFF00"/>
                </a:highlight>
              </a:rPr>
              <a:t>nei partiti, almeno fino alla morte di Moro, c’era sempre la netta sensazione che nel momento in cui il sistema si fosse stabilizzato in maniera definitiva, si sarebbe irrigidito e probabilmente non avrebbe retto alle pressioni. </a:t>
            </a:r>
          </a:p>
          <a:p>
            <a:pPr algn="just"/>
            <a:endParaRPr lang="it-IT" dirty="0">
              <a:highlight>
                <a:srgbClr val="FFFF00"/>
              </a:highlight>
            </a:endParaRPr>
          </a:p>
          <a:p>
            <a:pPr algn="just"/>
            <a:r>
              <a:rPr lang="it-IT" dirty="0">
                <a:highlight>
                  <a:srgbClr val="FFFF00"/>
                </a:highlight>
              </a:rPr>
              <a:t>Lo sfogo era la ricerca di equilibri sempre più avanzati : dal centrismo al centro sinistra, dal centro sinistra alla breve stagione della solidarietà nazionale</a:t>
            </a:r>
          </a:p>
          <a:p>
            <a:pPr algn="just"/>
            <a:endParaRPr lang="it-IT" dirty="0"/>
          </a:p>
          <a:p>
            <a:pPr algn="just">
              <a:buNone/>
            </a:pPr>
            <a:r>
              <a:rPr lang="it-IT" dirty="0" err="1"/>
              <a:t>G.Fasanella-</a:t>
            </a:r>
            <a:r>
              <a:rPr lang="it-IT" dirty="0"/>
              <a:t> G. Pellegrino, pp.33-35</a:t>
            </a:r>
          </a:p>
        </p:txBody>
      </p:sp>
      <p:pic>
        <p:nvPicPr>
          <p:cNvPr id="8194" name="Picture 2" descr="Logo Università degli Studi di Teramo">
            <a:extLst>
              <a:ext uri="{FF2B5EF4-FFF2-40B4-BE49-F238E27FC236}">
                <a16:creationId xmlns:a16="http://schemas.microsoft.com/office/drawing/2014/main" id="{E7D91A51-5F85-469A-992E-56A7AF3AC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Il compromesso democratico</a:t>
            </a:r>
          </a:p>
        </p:txBody>
      </p:sp>
      <p:sp>
        <p:nvSpPr>
          <p:cNvPr id="3" name="Segnaposto contenuto 2"/>
          <p:cNvSpPr>
            <a:spLocks noGrp="1"/>
          </p:cNvSpPr>
          <p:nvPr>
            <p:ph idx="1"/>
          </p:nvPr>
        </p:nvSpPr>
        <p:spPr/>
        <p:txBody>
          <a:bodyPr>
            <a:normAutofit fontScale="92500" lnSpcReduction="10000"/>
          </a:bodyPr>
          <a:lstStyle/>
          <a:p>
            <a:pPr algn="just"/>
            <a:r>
              <a:rPr lang="it-IT" dirty="0">
                <a:highlight>
                  <a:srgbClr val="FFFF00"/>
                </a:highlight>
              </a:rPr>
              <a:t>Una strategia di lunghissimo periodo che puntava ad una normalizzazione della democrazia italiana</a:t>
            </a:r>
          </a:p>
          <a:p>
            <a:pPr algn="just"/>
            <a:r>
              <a:rPr lang="it-IT" dirty="0">
                <a:highlight>
                  <a:srgbClr val="FFFF00"/>
                </a:highlight>
              </a:rPr>
              <a:t>Presenza di forze interne ai partiti pronte al dialogo vs forze interne (di varia natura) contrarie al disgelo ed all’accordo</a:t>
            </a:r>
          </a:p>
          <a:p>
            <a:pPr algn="just"/>
            <a:r>
              <a:rPr lang="it-IT" dirty="0">
                <a:highlight>
                  <a:srgbClr val="FFFF00"/>
                </a:highlight>
              </a:rPr>
              <a:t>Nel PCI: sono la minoranza di Secchia e quella parte della Resistenza che non depone le armi</a:t>
            </a:r>
          </a:p>
          <a:p>
            <a:pPr algn="just"/>
            <a:r>
              <a:rPr lang="it-IT" dirty="0">
                <a:highlight>
                  <a:srgbClr val="FFFF00"/>
                </a:highlight>
              </a:rPr>
              <a:t>Nel versante opposto: gli apparati (servizi, polizia, </a:t>
            </a:r>
            <a:r>
              <a:rPr lang="it-IT" dirty="0" err="1">
                <a:highlight>
                  <a:srgbClr val="FFFF00"/>
                </a:highlight>
              </a:rPr>
              <a:t>CC</a:t>
            </a:r>
            <a:r>
              <a:rPr lang="it-IT" dirty="0">
                <a:highlight>
                  <a:srgbClr val="FFFF00"/>
                </a:highlight>
              </a:rPr>
              <a:t>, FFAA), corpi intermedi (burocrazia, dirigenza e prefetti), parti della borghesia (ventre molle del Paese dove la riforma agraria è un esproprio proletario, ovvero certe riforme non sono applicazioni della costituzione, ma cedimenti al proletariato comunista, ovvero Fanfani, Moro e La Malfa sono pericolosi rivoluzionari; per non parlare del programma di riforme strutturali del centro SX)</a:t>
            </a:r>
          </a:p>
          <a:p>
            <a:pPr algn="just"/>
            <a:r>
              <a:rPr lang="it-IT" dirty="0" err="1"/>
              <a:t>G.Fasanella</a:t>
            </a:r>
            <a:r>
              <a:rPr lang="it-IT" dirty="0"/>
              <a:t> – G. Pellegrino, pp. 35-37</a:t>
            </a:r>
          </a:p>
        </p:txBody>
      </p:sp>
      <p:pic>
        <p:nvPicPr>
          <p:cNvPr id="9218" name="Picture 2" descr="Logo Università degli Studi di Teramo">
            <a:extLst>
              <a:ext uri="{FF2B5EF4-FFF2-40B4-BE49-F238E27FC236}">
                <a16:creationId xmlns:a16="http://schemas.microsoft.com/office/drawing/2014/main" id="{F1AA189A-D90F-4494-9B63-C292A44CB3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1763</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16</vt:i4>
      </vt:variant>
    </vt:vector>
  </HeadingPairs>
  <TitlesOfParts>
    <vt:vector size="21" baseType="lpstr">
      <vt:lpstr>Arial</vt:lpstr>
      <vt:lpstr>Century Gothic</vt:lpstr>
      <vt:lpstr>Times New Roman</vt:lpstr>
      <vt:lpstr>Wingdings 3</vt:lpstr>
      <vt:lpstr>Filo</vt:lpstr>
      <vt:lpstr>Dal compromesso democratico alla rottura dell’equilibrio. 1946-1960</vt:lpstr>
      <vt:lpstr>Il punto di inizio</vt:lpstr>
      <vt:lpstr>Il compromesso democratico</vt:lpstr>
      <vt:lpstr>Il compromesso democratico</vt:lpstr>
      <vt:lpstr>Il compromesso democratico</vt:lpstr>
      <vt:lpstr>Il compromesso democratico</vt:lpstr>
      <vt:lpstr>Il compromesso democratico</vt:lpstr>
      <vt:lpstr>Il compromesso democratico</vt:lpstr>
      <vt:lpstr>Il compromesso democratico</vt:lpstr>
      <vt:lpstr>Il compromesso democratico visto dagli USA</vt:lpstr>
      <vt:lpstr>La rottura dell’equilibrio</vt:lpstr>
      <vt:lpstr>La rottura dell’equilibrio</vt:lpstr>
      <vt:lpstr>L’apertura a sinistra: un equilibrio più avanzato del sistema</vt:lpstr>
      <vt:lpstr>L’apertura a sinistra: un equilibrio più avanzato del sistema</vt:lpstr>
      <vt:lpstr>L’apertura a sinistra: un equilibrio più avanzato del sistema</vt:lpstr>
      <vt:lpstr>Il centro sinistra. Inizia lo scontro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7</cp:revision>
  <dcterms:created xsi:type="dcterms:W3CDTF">2020-12-17T17:27:09Z</dcterms:created>
  <dcterms:modified xsi:type="dcterms:W3CDTF">2023-01-20T09:31:17Z</dcterms:modified>
</cp:coreProperties>
</file>