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8" r:id="rId2"/>
    <p:sldId id="260" r:id="rId3"/>
    <p:sldId id="282" r:id="rId4"/>
    <p:sldId id="283" r:id="rId5"/>
    <p:sldId id="287" r:id="rId6"/>
    <p:sldId id="284" r:id="rId7"/>
    <p:sldId id="285" r:id="rId8"/>
    <p:sldId id="286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97AF6-5877-40F5-B5C4-F05FA504F389}" type="datetimeFigureOut">
              <a:rPr lang="es-AR" smtClean="0"/>
              <a:t>16/5/2023</a:t>
            </a:fld>
            <a:endParaRPr lang="es-AR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s-AR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DE9627-324E-4E93-8D13-EC2C8F3A5AC0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84505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F7E4FEC-ED59-4E35-9097-BB6E31A56A3A}" type="slidenum">
              <a:rPr lang="it-IT" altLang="it-IT" smtClean="0"/>
              <a:pPr>
                <a:spcBef>
                  <a:spcPct val="0"/>
                </a:spcBef>
              </a:pPr>
              <a:t>1</a:t>
            </a:fld>
            <a:endParaRPr lang="it-IT" altLang="it-IT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2494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2</a:t>
            </a:fld>
            <a:endParaRPr lang="it-IT" altLang="it-IT" sz="1000" smtClean="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154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3</a:t>
            </a:fld>
            <a:endParaRPr lang="it-IT" altLang="it-IT" sz="1000" smtClean="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602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4</a:t>
            </a:fld>
            <a:endParaRPr lang="it-IT" altLang="it-IT" sz="1000" smtClean="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394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5</a:t>
            </a:fld>
            <a:endParaRPr lang="it-IT" altLang="it-IT" sz="1000" smtClean="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0156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6</a:t>
            </a:fld>
            <a:endParaRPr lang="it-IT" altLang="it-IT" sz="1000" smtClean="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5350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7</a:t>
            </a:fld>
            <a:endParaRPr lang="it-IT" altLang="it-IT" sz="1000" smtClean="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5895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8</a:t>
            </a:fld>
            <a:endParaRPr lang="it-IT" altLang="it-IT" sz="1000" smtClean="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888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16/5/2023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72618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16/5/2023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75524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16/5/2023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4985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16/5/2023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44966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16/5/2023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1261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16/5/2023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28098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16/5/2023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34766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16/5/2023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66094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16/5/2023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45286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16/5/2023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36807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16/5/2023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0133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16/5/2023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22096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16/5/2023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4606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16/5/2023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94517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16/5/2023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41799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16/5/2023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0794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C727C-E94A-46DA-A9C7-F3DE7E66A997}" type="datetimeFigureOut">
              <a:rPr lang="es-AR" smtClean="0"/>
              <a:t>16/5/2023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5696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hyperlink" Target="https://www.negoziodelvino.it/fattoria-giuseppe-savini-B12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580417"/>
            <a:ext cx="8735438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it-IT" altLang="it-IT" sz="2400" dirty="0" smtClean="0"/>
              <a:t>CORSO DI LAUREA VITICOLTURA ED ENOLOGIA</a:t>
            </a:r>
            <a:br>
              <a:rPr lang="it-IT" altLang="it-IT" sz="2400" dirty="0" smtClean="0"/>
            </a:br>
            <a:r>
              <a:rPr lang="it-IT" altLang="it-IT" sz="2400" dirty="0" smtClean="0"/>
              <a:t/>
            </a:r>
            <a:br>
              <a:rPr lang="it-IT" altLang="it-IT" sz="2400" dirty="0" smtClean="0"/>
            </a:br>
            <a:r>
              <a:rPr lang="it-IT" altLang="it-IT" sz="2400" dirty="0" smtClean="0"/>
              <a:t>LEGISLAZIONE </a:t>
            </a:r>
            <a:r>
              <a:rPr lang="it-IT" altLang="it-IT" sz="2400" dirty="0"/>
              <a:t>E MARKETING DELLE IMPRESE VITIVINICOLE </a:t>
            </a:r>
            <a:br>
              <a:rPr lang="it-IT" altLang="it-IT" sz="2400" dirty="0"/>
            </a:br>
            <a:r>
              <a:rPr lang="it-IT" altLang="it-IT" sz="2400" dirty="0" smtClean="0"/>
              <a:t/>
            </a:r>
            <a:br>
              <a:rPr lang="it-IT" altLang="it-IT" sz="2400" dirty="0" smtClean="0"/>
            </a:br>
            <a:r>
              <a:rPr lang="it-IT" altLang="it-IT" sz="2400" dirty="0" smtClean="0"/>
              <a:t/>
            </a:r>
            <a:br>
              <a:rPr lang="it-IT" altLang="it-IT" sz="2400" dirty="0" smtClean="0"/>
            </a:br>
            <a:r>
              <a:rPr lang="it-IT" altLang="it-IT" sz="2400" dirty="0" smtClean="0"/>
              <a:t/>
            </a:r>
            <a:br>
              <a:rPr lang="it-IT" altLang="it-IT" sz="2400" dirty="0" smtClean="0"/>
            </a:br>
            <a:r>
              <a:rPr lang="it-IT" altLang="it-IT" sz="2400" b="1" dirty="0" smtClean="0"/>
              <a:t>DENOMINAZIONE DEL PRODOTTO</a:t>
            </a:r>
            <a:br>
              <a:rPr lang="it-IT" altLang="it-IT" sz="2400" b="1" dirty="0" smtClean="0"/>
            </a:br>
            <a:r>
              <a:rPr lang="it-IT" altLang="it-IT" sz="2400" dirty="0" smtClean="0"/>
              <a:t>ES. MONTEPULCIANO D’ABRUZZO DOC</a:t>
            </a:r>
            <a:br>
              <a:rPr lang="it-IT" altLang="it-IT" sz="2400" dirty="0" smtClean="0"/>
            </a:br>
            <a:r>
              <a:rPr lang="it-IT" altLang="it-IT" sz="2400" dirty="0" smtClean="0"/>
              <a:t/>
            </a:r>
            <a:br>
              <a:rPr lang="it-IT" altLang="it-IT" sz="2400" dirty="0" smtClean="0"/>
            </a:br>
            <a:r>
              <a:rPr lang="it-IT" altLang="it-IT" sz="2400" dirty="0" smtClean="0"/>
              <a:t>+ eventuali menzioni e nome di fantasia del prodotto</a:t>
            </a:r>
            <a:br>
              <a:rPr lang="it-IT" altLang="it-IT" sz="2400" dirty="0" smtClean="0"/>
            </a:br>
            <a:r>
              <a:rPr lang="it-IT" altLang="it-IT" sz="2400" b="1" dirty="0" smtClean="0"/>
              <a:t/>
            </a:r>
            <a:br>
              <a:rPr lang="it-IT" altLang="it-IT" sz="2400" b="1" dirty="0" smtClean="0"/>
            </a:br>
            <a:r>
              <a:rPr lang="it-IT" altLang="it-IT" sz="2400" b="1" dirty="0" smtClean="0"/>
              <a:t/>
            </a:r>
            <a:br>
              <a:rPr lang="it-IT" altLang="it-IT" sz="2400" b="1" dirty="0" smtClean="0"/>
            </a:br>
            <a:r>
              <a:rPr lang="it-IT" altLang="it-IT" sz="2400" b="1" dirty="0"/>
              <a:t/>
            </a:r>
            <a:br>
              <a:rPr lang="it-IT" altLang="it-IT" sz="2400" b="1" dirty="0"/>
            </a:br>
            <a:r>
              <a:rPr lang="it-IT" altLang="it-IT" sz="2400" dirty="0" smtClean="0"/>
              <a:t>NOME DELL’ALLIEVO - MATRICOLA</a:t>
            </a:r>
            <a:r>
              <a:rPr lang="it-IT" altLang="it-IT" sz="2400" b="1" dirty="0"/>
              <a:t/>
            </a:r>
            <a:br>
              <a:rPr lang="it-IT" altLang="it-IT" sz="2400" b="1" dirty="0"/>
            </a:br>
            <a:r>
              <a:rPr lang="it-IT" altLang="it-IT" sz="2400" b="1" dirty="0" smtClean="0"/>
              <a:t/>
            </a:r>
            <a:br>
              <a:rPr lang="it-IT" altLang="it-IT" sz="2400" b="1" dirty="0" smtClean="0"/>
            </a:br>
            <a:r>
              <a:rPr lang="it-IT" altLang="it-IT" sz="2400" b="1" dirty="0"/>
              <a:t/>
            </a:r>
            <a:br>
              <a:rPr lang="it-IT" altLang="it-IT" sz="2400" b="1" dirty="0"/>
            </a:br>
            <a:r>
              <a:rPr lang="it-IT" altLang="it-IT" sz="2400" dirty="0" smtClean="0"/>
              <a:t>PROVA FINALE  – ANNO ACCADEMICO </a:t>
            </a:r>
            <a:r>
              <a:rPr lang="it-IT" altLang="it-IT" sz="2400" dirty="0" smtClean="0"/>
              <a:t>2022-23</a:t>
            </a:r>
            <a:endParaRPr lang="it-IT" alt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363265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432560" y="1228091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 smtClean="0">
              <a:solidFill>
                <a:schemeClr val="tx1"/>
              </a:solidFill>
            </a:endParaRP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Rif</a:t>
            </a:r>
            <a:r>
              <a:rPr lang="it-IT" altLang="it-IT" sz="2000" dirty="0">
                <a:solidFill>
                  <a:schemeClr val="tx1"/>
                </a:solidFill>
              </a:rPr>
              <a:t>.: Reg. </a:t>
            </a:r>
            <a:r>
              <a:rPr lang="it-IT" altLang="it-IT" sz="2000" dirty="0" smtClean="0">
                <a:solidFill>
                  <a:schemeClr val="tx1"/>
                </a:solidFill>
              </a:rPr>
              <a:t>1308/2013, </a:t>
            </a:r>
            <a:r>
              <a:rPr lang="it-IT" altLang="it-IT" sz="2000" dirty="0">
                <a:solidFill>
                  <a:schemeClr val="tx1"/>
                </a:solidFill>
              </a:rPr>
              <a:t>Allegato </a:t>
            </a:r>
            <a:r>
              <a:rPr lang="it-IT" altLang="it-IT" sz="2000" dirty="0" smtClean="0">
                <a:solidFill>
                  <a:schemeClr val="tx1"/>
                </a:solidFill>
              </a:rPr>
              <a:t>VII (definizioni, designazioni e denominazioni di vendita dei prodotti di cui all'articolo 78) – Parte </a:t>
            </a:r>
            <a:r>
              <a:rPr lang="it-IT" altLang="it-IT" sz="2000" dirty="0">
                <a:solidFill>
                  <a:schemeClr val="tx1"/>
                </a:solidFill>
              </a:rPr>
              <a:t>II (Categorie di prodotti </a:t>
            </a:r>
            <a:r>
              <a:rPr lang="it-IT" altLang="it-IT" sz="2000" dirty="0" smtClean="0">
                <a:solidFill>
                  <a:schemeClr val="tx1"/>
                </a:solidFill>
              </a:rPr>
              <a:t>vitivinicoli</a:t>
            </a:r>
            <a:r>
              <a:rPr lang="it-IT" altLang="it-IT" sz="2000" dirty="0" smtClean="0">
                <a:solidFill>
                  <a:schemeClr val="tx1"/>
                </a:solidFill>
              </a:rPr>
              <a:t>) e </a:t>
            </a:r>
            <a:r>
              <a:rPr lang="it-IT" altLang="it-IT" sz="2000" dirty="0" smtClean="0"/>
              <a:t>modifiche </a:t>
            </a:r>
            <a:r>
              <a:rPr lang="it-IT" altLang="it-IT" sz="2000" dirty="0"/>
              <a:t>apportate dal Reg. </a:t>
            </a:r>
            <a:r>
              <a:rPr lang="it-IT" altLang="it-IT" sz="2000" dirty="0" smtClean="0"/>
              <a:t>2117/2021</a:t>
            </a:r>
            <a:endParaRPr lang="it-IT" altLang="it-IT" sz="2000" dirty="0" smtClean="0">
              <a:solidFill>
                <a:schemeClr val="tx1"/>
              </a:solidFill>
            </a:endParaRP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Oppure </a:t>
            </a:r>
          </a:p>
          <a:p>
            <a:pPr lvl="1">
              <a:lnSpc>
                <a:spcPct val="120000"/>
              </a:lnSpc>
            </a:pPr>
            <a:r>
              <a:rPr lang="it-IT" altLang="it-IT" sz="2000" dirty="0">
                <a:solidFill>
                  <a:schemeClr val="tx1"/>
                </a:solidFill>
              </a:rPr>
              <a:t>Reg. (EC) No 110/2008 per le bevande spiritose (IG)</a:t>
            </a:r>
          </a:p>
          <a:p>
            <a:pPr lvl="1">
              <a:lnSpc>
                <a:spcPct val="120000"/>
              </a:lnSpc>
            </a:pPr>
            <a:r>
              <a:rPr lang="it-IT" altLang="it-IT" sz="2000" dirty="0">
                <a:solidFill>
                  <a:schemeClr val="tx1"/>
                </a:solidFill>
              </a:rPr>
              <a:t>Reg. (EU) No 251/2014 per i vini aromatizzati (IG)</a:t>
            </a:r>
          </a:p>
          <a:p>
            <a:endParaRPr lang="it-IT" altLang="it-IT" sz="2900" dirty="0" smtClean="0">
              <a:solidFill>
                <a:schemeClr val="tx1"/>
              </a:solidFill>
            </a:endParaRPr>
          </a:p>
          <a:p>
            <a:r>
              <a:rPr lang="it-IT" altLang="it-IT" sz="2400" dirty="0" smtClean="0">
                <a:solidFill>
                  <a:schemeClr val="tx1"/>
                </a:solidFill>
              </a:rPr>
              <a:t>Descrivere brevemente </a:t>
            </a:r>
            <a:r>
              <a:rPr lang="it-IT" altLang="it-IT" sz="2400" dirty="0" smtClean="0">
                <a:solidFill>
                  <a:schemeClr val="tx1"/>
                </a:solidFill>
              </a:rPr>
              <a:t>le caratteristiche della </a:t>
            </a:r>
            <a:r>
              <a:rPr lang="it-IT" altLang="it-IT" sz="2400" dirty="0" smtClean="0">
                <a:solidFill>
                  <a:schemeClr val="tx1"/>
                </a:solidFill>
              </a:rPr>
              <a:t>categoria di prodotto di riferimento</a:t>
            </a: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Categoria del prodotto vitivinicolo</a:t>
            </a:r>
            <a:endParaRPr lang="it-IT" altLang="it-IT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4270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432560" y="1228091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 smtClean="0">
              <a:solidFill>
                <a:schemeClr val="tx1"/>
              </a:solidFill>
            </a:endParaRP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Rif</a:t>
            </a:r>
            <a:r>
              <a:rPr lang="it-IT" altLang="it-IT" sz="2000" dirty="0">
                <a:solidFill>
                  <a:schemeClr val="tx1"/>
                </a:solidFill>
              </a:rPr>
              <a:t>.: </a:t>
            </a:r>
            <a:r>
              <a:rPr lang="it-IT" altLang="it-IT" sz="2000" dirty="0" smtClean="0">
                <a:solidFill>
                  <a:schemeClr val="tx1"/>
                </a:solidFill>
              </a:rPr>
              <a:t>DISCIPLINARE DI PRODUZIONE</a:t>
            </a:r>
          </a:p>
          <a:p>
            <a:endParaRPr lang="it-IT" altLang="it-IT" sz="2000" dirty="0" smtClean="0">
              <a:solidFill>
                <a:schemeClr val="tx1"/>
              </a:solidFill>
            </a:endParaRP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Tutti i disciplinari di produzione relativi a VINI DOP / IGP, bevande spiritose IG, vini aromatizzati IG sono scaricabili dal sito del Ministero delle Politiche Agricole Alimentari e Forestali: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https://www.politicheagricole.it/flex/cm/pages/ServeBLOB.php/L/IT/IDPagina/4625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Sintetizzare </a:t>
            </a:r>
            <a:r>
              <a:rPr lang="it-IT" altLang="it-IT" sz="2000" dirty="0" smtClean="0">
                <a:solidFill>
                  <a:schemeClr val="tx1"/>
                </a:solidFill>
              </a:rPr>
              <a:t>solo gli </a:t>
            </a:r>
            <a:r>
              <a:rPr lang="it-IT" altLang="it-IT" sz="2000" dirty="0" smtClean="0">
                <a:solidFill>
                  <a:schemeClr val="tx1"/>
                </a:solidFill>
              </a:rPr>
              <a:t>aspetti principali del disciplinare di produzione in relazione al prodotto </a:t>
            </a:r>
            <a:r>
              <a:rPr lang="it-IT" altLang="it-IT" sz="2000" dirty="0" smtClean="0">
                <a:solidFill>
                  <a:schemeClr val="tx1"/>
                </a:solidFill>
              </a:rPr>
              <a:t>presentato</a:t>
            </a:r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9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Indicazione geografica</a:t>
            </a:r>
            <a:endParaRPr lang="it-IT" altLang="it-IT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7338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432560" y="1228091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 smtClean="0">
              <a:solidFill>
                <a:schemeClr val="tx1"/>
              </a:solidFill>
            </a:endParaRP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Rif</a:t>
            </a:r>
            <a:r>
              <a:rPr lang="it-IT" altLang="it-IT" sz="2000" dirty="0">
                <a:solidFill>
                  <a:schemeClr val="tx1"/>
                </a:solidFill>
              </a:rPr>
              <a:t>.: </a:t>
            </a:r>
            <a:r>
              <a:rPr lang="it-IT" altLang="it-IT" sz="2000" dirty="0" smtClean="0">
                <a:solidFill>
                  <a:schemeClr val="tx1"/>
                </a:solidFill>
              </a:rPr>
              <a:t>Art. </a:t>
            </a:r>
            <a:r>
              <a:rPr lang="it-IT" altLang="it-IT" sz="2000" dirty="0">
                <a:solidFill>
                  <a:schemeClr val="tx1"/>
                </a:solidFill>
              </a:rPr>
              <a:t>31 </a:t>
            </a:r>
            <a:r>
              <a:rPr lang="it-IT" altLang="it-IT" sz="2000" dirty="0" smtClean="0">
                <a:solidFill>
                  <a:schemeClr val="tx1"/>
                </a:solidFill>
              </a:rPr>
              <a:t>L</a:t>
            </a:r>
            <a:r>
              <a:rPr lang="it-IT" altLang="it-IT" sz="2000" dirty="0">
                <a:solidFill>
                  <a:schemeClr val="tx1"/>
                </a:solidFill>
              </a:rPr>
              <a:t>. n. </a:t>
            </a:r>
            <a:r>
              <a:rPr lang="it-IT" altLang="it-IT" sz="2000" dirty="0" smtClean="0">
                <a:solidFill>
                  <a:schemeClr val="tx1"/>
                </a:solidFill>
              </a:rPr>
              <a:t>238/2016 (testo unico)</a:t>
            </a:r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DISCIPLINARE DI PRODUZIONE</a:t>
            </a:r>
          </a:p>
          <a:p>
            <a:endParaRPr lang="it-IT" altLang="it-IT" sz="2000" dirty="0" smtClean="0">
              <a:solidFill>
                <a:schemeClr val="tx1"/>
              </a:solidFill>
            </a:endParaRP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Individuare elementi di differenziazione quali specificazioni o menzioni e descriverne le condizioni di applicazione </a:t>
            </a:r>
            <a:r>
              <a:rPr lang="it-IT" altLang="it-IT" sz="2000" dirty="0">
                <a:solidFill>
                  <a:schemeClr val="tx1"/>
                </a:solidFill>
              </a:rPr>
              <a:t>in base a quanto previsto dal Testo </a:t>
            </a:r>
            <a:r>
              <a:rPr lang="it-IT" altLang="it-IT" sz="2000" dirty="0" smtClean="0">
                <a:solidFill>
                  <a:schemeClr val="tx1"/>
                </a:solidFill>
              </a:rPr>
              <a:t>unico.</a:t>
            </a: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Fare riferimento al Disciplinare quando le preveda o introdurne di nuove in base alle possibilità offerte dalla norma</a:t>
            </a:r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9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Specificazioni e </a:t>
            </a:r>
            <a:r>
              <a:rPr lang="it-IT" altLang="it-IT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menzioni</a:t>
            </a:r>
            <a:endParaRPr lang="it-IT" altLang="it-IT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5295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432560" y="1228091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 smtClean="0">
              <a:solidFill>
                <a:schemeClr val="tx1"/>
              </a:solidFill>
            </a:endParaRP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Descrivere brevemente il prodotto individuato / proposto in base: </a:t>
            </a:r>
          </a:p>
          <a:p>
            <a:endParaRPr lang="it-IT" altLang="it-IT" sz="2000" dirty="0" smtClean="0">
              <a:solidFill>
                <a:schemeClr val="tx1"/>
              </a:solidFill>
            </a:endParaRP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alla categoria di riferimento (es. tenore di zuccheri, grado alcolico, etc.)</a:t>
            </a:r>
            <a:endParaRPr lang="it-IT" altLang="it-IT" sz="2000" dirty="0" smtClean="0">
              <a:solidFill>
                <a:schemeClr val="tx1"/>
              </a:solidFill>
            </a:endParaRP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agli elementi caratterizzanti presenti nel disciplinare</a:t>
            </a: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a specifici elementi della produzione (es. altitudine, etc.)</a:t>
            </a:r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ad eventuali pratiche enologiche (</a:t>
            </a:r>
            <a:r>
              <a:rPr lang="it-IT" altLang="it-IT" sz="2000" dirty="0"/>
              <a:t>Art. 80 reg. UE n. 1308/2013 </a:t>
            </a:r>
          </a:p>
          <a:p>
            <a:pPr marL="381000" indent="-3810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285750" algn="l"/>
              </a:tabLst>
            </a:pPr>
            <a:r>
              <a:rPr lang="it-IT" altLang="it-IT" sz="2000" dirty="0" smtClean="0"/>
              <a:t>	(</a:t>
            </a:r>
            <a:r>
              <a:rPr lang="it-IT" altLang="it-IT" sz="2000" dirty="0"/>
              <a:t>e regolamento delegato 2019/934 della Commissione</a:t>
            </a:r>
            <a:r>
              <a:rPr lang="it-IT" altLang="it-IT" sz="2000" dirty="0" smtClean="0"/>
              <a:t>)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9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Descrizione del prodotto</a:t>
            </a:r>
            <a:endParaRPr lang="it-IT" altLang="it-IT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4507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432560" y="1228091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 smtClean="0">
              <a:solidFill>
                <a:schemeClr val="tx1"/>
              </a:solidFill>
            </a:endParaRP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Riferimenti: </a:t>
            </a: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normativa </a:t>
            </a:r>
            <a:r>
              <a:rPr lang="it-IT" altLang="it-IT" sz="2000" dirty="0" smtClean="0">
                <a:solidFill>
                  <a:schemeClr val="tx1"/>
                </a:solidFill>
              </a:rPr>
              <a:t>sull’etichettatura</a:t>
            </a:r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DISCIPLINARE DI PRODUZIONE</a:t>
            </a:r>
          </a:p>
          <a:p>
            <a:endParaRPr lang="it-IT" altLang="it-IT" sz="2000" dirty="0" smtClean="0">
              <a:solidFill>
                <a:schemeClr val="tx1"/>
              </a:solidFill>
            </a:endParaRP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Disegnare l’etichetta ed eventualmente </a:t>
            </a:r>
          </a:p>
          <a:p>
            <a:pPr marL="0" indent="0">
              <a:buNone/>
            </a:pPr>
            <a:r>
              <a:rPr lang="it-IT" altLang="it-IT" sz="2000" dirty="0" smtClean="0">
                <a:solidFill>
                  <a:schemeClr val="tx1"/>
                </a:solidFill>
              </a:rPr>
              <a:t>la contro-etichetta inserendo i possibili elementi </a:t>
            </a:r>
          </a:p>
          <a:p>
            <a:pPr marL="0" indent="0">
              <a:buNone/>
            </a:pPr>
            <a:r>
              <a:rPr lang="it-IT" altLang="it-IT" sz="2000" dirty="0" smtClean="0">
                <a:solidFill>
                  <a:schemeClr val="tx1"/>
                </a:solidFill>
              </a:rPr>
              <a:t>di differenziazione</a:t>
            </a:r>
          </a:p>
          <a:p>
            <a:endParaRPr lang="it-IT" altLang="it-IT" sz="2000" dirty="0" smtClean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Disegnare l’etichetta ed eventualmente </a:t>
            </a:r>
          </a:p>
          <a:p>
            <a:pPr marL="0" indent="0">
              <a:buNone/>
            </a:pPr>
            <a:r>
              <a:rPr lang="it-IT" altLang="it-IT" sz="2000" dirty="0">
                <a:solidFill>
                  <a:schemeClr val="tx1"/>
                </a:solidFill>
              </a:rPr>
              <a:t>la contro-etichetta </a:t>
            </a:r>
            <a:r>
              <a:rPr lang="it-IT" altLang="it-IT" sz="2000" dirty="0" smtClean="0">
                <a:solidFill>
                  <a:schemeClr val="tx1"/>
                </a:solidFill>
              </a:rPr>
              <a:t>con le modifiche che </a:t>
            </a:r>
          </a:p>
          <a:p>
            <a:pPr marL="0" indent="0">
              <a:buNone/>
            </a:pPr>
            <a:r>
              <a:rPr lang="it-IT" altLang="it-IT" sz="2000" dirty="0" smtClean="0">
                <a:solidFill>
                  <a:schemeClr val="tx1"/>
                </a:solidFill>
              </a:rPr>
              <a:t>entreranno in vigore a dicembre 2023</a:t>
            </a:r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9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Etichetta</a:t>
            </a:r>
            <a:endParaRPr lang="it-IT" altLang="it-IT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9" name="Immagin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4963" y="1408113"/>
            <a:ext cx="3384550" cy="497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569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432560" y="1228091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 smtClean="0">
              <a:solidFill>
                <a:schemeClr val="tx1"/>
              </a:solidFill>
            </a:endParaRP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Introdurre </a:t>
            </a:r>
            <a:r>
              <a:rPr lang="it-IT" altLang="it-IT" sz="2000" dirty="0" smtClean="0">
                <a:solidFill>
                  <a:schemeClr val="tx1"/>
                </a:solidFill>
              </a:rPr>
              <a:t>e descrivere elementi </a:t>
            </a:r>
            <a:r>
              <a:rPr lang="it-IT" altLang="it-IT" sz="2000" dirty="0" smtClean="0">
                <a:solidFill>
                  <a:schemeClr val="tx1"/>
                </a:solidFill>
              </a:rPr>
              <a:t>di ulteriore differenziazione attraverso le varie possibilità di certificazione (biologico, VIVA, </a:t>
            </a:r>
            <a:r>
              <a:rPr lang="it-IT" altLang="it-IT" sz="2000" dirty="0" err="1" smtClean="0">
                <a:solidFill>
                  <a:schemeClr val="tx1"/>
                </a:solidFill>
              </a:rPr>
              <a:t>Equalitas</a:t>
            </a:r>
            <a:r>
              <a:rPr lang="it-IT" altLang="it-IT" sz="2000" dirty="0" smtClean="0">
                <a:solidFill>
                  <a:schemeClr val="tx1"/>
                </a:solidFill>
              </a:rPr>
              <a:t>, SQNPI, Impronta </a:t>
            </a:r>
            <a:r>
              <a:rPr lang="it-IT" altLang="it-IT" sz="2000" dirty="0" smtClean="0">
                <a:solidFill>
                  <a:schemeClr val="tx1"/>
                </a:solidFill>
              </a:rPr>
              <a:t>carbonica, </a:t>
            </a:r>
            <a:r>
              <a:rPr lang="it-IT" altLang="it-IT" sz="2000" dirty="0" smtClean="0">
                <a:solidFill>
                  <a:schemeClr val="tx1"/>
                </a:solidFill>
              </a:rPr>
              <a:t>vigneto storico o eroico, </a:t>
            </a:r>
            <a:r>
              <a:rPr lang="it-IT" altLang="it-IT" sz="2000" smtClean="0">
                <a:solidFill>
                  <a:schemeClr val="tx1"/>
                </a:solidFill>
              </a:rPr>
              <a:t>marchi collettivi, etc</a:t>
            </a:r>
            <a:r>
              <a:rPr lang="it-IT" altLang="it-IT" sz="2000" dirty="0" smtClean="0">
                <a:solidFill>
                  <a:schemeClr val="tx1"/>
                </a:solidFill>
              </a:rPr>
              <a:t>.) </a:t>
            </a:r>
            <a:endParaRPr lang="it-IT" altLang="it-IT" sz="2000" dirty="0" smtClean="0">
              <a:solidFill>
                <a:schemeClr val="tx1"/>
              </a:solidFill>
            </a:endParaRP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Indicare il Consorzio di tutela di riferimento e verificare l’esistenza di marchi di consorzio</a:t>
            </a:r>
          </a:p>
          <a:p>
            <a:endParaRPr lang="it-IT" altLang="it-IT" sz="2000" dirty="0" smtClean="0">
              <a:solidFill>
                <a:schemeClr val="tx1"/>
              </a:solidFill>
            </a:endParaRP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9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Altri marchi o certificazioni</a:t>
            </a:r>
            <a:endParaRPr lang="it-IT" altLang="it-IT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4662" y="5064125"/>
            <a:ext cx="3887787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5925" y="3269774"/>
            <a:ext cx="144145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magin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2737" y="3374549"/>
            <a:ext cx="1881188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magin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875" y="4818062"/>
            <a:ext cx="1541462" cy="154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372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108710" y="1282280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 smtClean="0">
              <a:solidFill>
                <a:schemeClr val="tx1"/>
              </a:solidFill>
            </a:endParaRP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Individuare prodotti esistenti dalle caratteristiche paragonabili / possibili competitors del prodotto</a:t>
            </a:r>
          </a:p>
          <a:p>
            <a:r>
              <a:rPr lang="it-IT" altLang="it-IT" sz="2000" dirty="0" smtClean="0">
                <a:solidFill>
                  <a:schemeClr val="tx1"/>
                </a:solidFill>
              </a:rPr>
              <a:t>Inserire l’immagine della bottiglia e il prezzo di mercato</a:t>
            </a:r>
          </a:p>
          <a:p>
            <a:endParaRPr lang="it-IT" altLang="it-IT" sz="2000" dirty="0" smtClean="0">
              <a:solidFill>
                <a:schemeClr val="tx1"/>
              </a:solidFill>
            </a:endParaRP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9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Prodotti simili / competitors</a:t>
            </a:r>
            <a:endParaRPr lang="it-IT" altLang="it-IT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 descr="Montepulciano D'Abruzzo &quot;COLLEVENTANO&quot; DOC">
            <a:extLst>
              <a:ext uri="{FF2B5EF4-FFF2-40B4-BE49-F238E27FC236}">
                <a16:creationId xmlns:a16="http://schemas.microsoft.com/office/drawing/2014/main" xmlns="" id="{08D585E2-9E97-4833-8934-381C69DD32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1140" y="3049106"/>
            <a:ext cx="1548237" cy="3439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xmlns="" id="{2B5D5606-9EF3-4E87-A83D-C8E305A8A348}"/>
              </a:ext>
            </a:extLst>
          </p:cNvPr>
          <p:cNvSpPr txBox="1"/>
          <p:nvPr/>
        </p:nvSpPr>
        <p:spPr>
          <a:xfrm>
            <a:off x="1636112" y="4040799"/>
            <a:ext cx="192691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Montepulciano D'Abruzzo "COLLEVENTANO" DOC</a:t>
            </a:r>
          </a:p>
          <a:p>
            <a:r>
              <a:rPr lang="it-IT" sz="1400" dirty="0"/>
              <a:t> </a:t>
            </a:r>
            <a:r>
              <a:rPr lang="it-IT" sz="1400" dirty="0">
                <a:solidFill>
                  <a:schemeClr val="accent5">
                    <a:lumMod val="60000"/>
                    <a:lumOff val="4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Fattoria Giuseppe </a:t>
            </a:r>
            <a:r>
              <a:rPr lang="it-IT" sz="1400" dirty="0" err="1">
                <a:solidFill>
                  <a:schemeClr val="accent5">
                    <a:lumMod val="60000"/>
                    <a:lumOff val="4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Savini</a:t>
            </a:r>
            <a:endParaRPr lang="it-IT" sz="14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endParaRPr lang="it-IT" sz="1400" dirty="0"/>
          </a:p>
          <a:p>
            <a:r>
              <a:rPr lang="it-IT" sz="1400" dirty="0"/>
              <a:t>Prezzo:12,50€</a:t>
            </a:r>
          </a:p>
        </p:txBody>
      </p:sp>
      <p:pic>
        <p:nvPicPr>
          <p:cNvPr id="10" name="Picture 4">
            <a:extLst>
              <a:ext uri="{FF2B5EF4-FFF2-40B4-BE49-F238E27FC236}">
                <a16:creationId xmlns:a16="http://schemas.microsoft.com/office/drawing/2014/main" xmlns="" id="{0EEA418B-AF4F-4F7E-A14A-1A036AEEF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875" y="3326703"/>
            <a:ext cx="3094893" cy="2883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xmlns="" id="{5582B91B-FF77-452E-9F57-628803DB7F88}"/>
              </a:ext>
            </a:extLst>
          </p:cNvPr>
          <p:cNvSpPr txBox="1"/>
          <p:nvPr/>
        </p:nvSpPr>
        <p:spPr>
          <a:xfrm>
            <a:off x="5103583" y="4076145"/>
            <a:ext cx="19696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Montepulciano d'Abruzzo</a:t>
            </a:r>
          </a:p>
          <a:p>
            <a:r>
              <a:rPr lang="it-IT" sz="1400" dirty="0"/>
              <a:t>‘’le murate’’ DOC  </a:t>
            </a:r>
          </a:p>
          <a:p>
            <a:r>
              <a:rPr lang="it-IT" sz="1400" dirty="0"/>
              <a:t> </a:t>
            </a:r>
            <a:r>
              <a:rPr lang="it-IT" sz="1400" u="sng" dirty="0">
                <a:solidFill>
                  <a:srgbClr val="00B0F0"/>
                </a:solidFill>
              </a:rPr>
              <a:t>Nicodemi</a:t>
            </a:r>
          </a:p>
          <a:p>
            <a:endParaRPr lang="it-IT" sz="1400" dirty="0"/>
          </a:p>
          <a:p>
            <a:r>
              <a:rPr lang="it-IT" sz="1400" dirty="0"/>
              <a:t>Prezzo:13,00€</a:t>
            </a:r>
          </a:p>
        </p:txBody>
      </p:sp>
      <p:pic>
        <p:nvPicPr>
          <p:cNvPr id="12" name="Picture 8" descr="Montepulciano d'Abruzzo 'Malandrino' Cataldi Madonna 2018">
            <a:extLst>
              <a:ext uri="{FF2B5EF4-FFF2-40B4-BE49-F238E27FC236}">
                <a16:creationId xmlns:a16="http://schemas.microsoft.com/office/drawing/2014/main" xmlns="" id="{B15083A5-7D87-4504-BF62-B39FE7BD67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886" y="3291913"/>
            <a:ext cx="1709114" cy="296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xmlns="" id="{23463950-4647-4D99-909E-FA5C407DAD83}"/>
              </a:ext>
            </a:extLst>
          </p:cNvPr>
          <p:cNvSpPr txBox="1"/>
          <p:nvPr/>
        </p:nvSpPr>
        <p:spPr>
          <a:xfrm>
            <a:off x="8613797" y="4041355"/>
            <a:ext cx="17719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Montepulciano d'Abruzzo 'Malandrino’ DOC</a:t>
            </a:r>
          </a:p>
          <a:p>
            <a:r>
              <a:rPr lang="it-IT" sz="1400" u="sng" dirty="0">
                <a:solidFill>
                  <a:schemeClr val="accent5">
                    <a:lumMod val="75000"/>
                  </a:schemeClr>
                </a:solidFill>
              </a:rPr>
              <a:t>Cataldi Madonna</a:t>
            </a:r>
          </a:p>
          <a:p>
            <a:endParaRPr lang="it-IT" sz="1400" u="sng" dirty="0"/>
          </a:p>
          <a:p>
            <a:r>
              <a:rPr lang="it-IT" sz="1400" dirty="0"/>
              <a:t>Prezzo:12,50€</a:t>
            </a:r>
          </a:p>
        </p:txBody>
      </p:sp>
    </p:spTree>
    <p:extLst>
      <p:ext uri="{BB962C8B-B14F-4D97-AF65-F5344CB8AC3E}">
        <p14:creationId xmlns:p14="http://schemas.microsoft.com/office/powerpoint/2010/main" val="258019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</TotalTime>
  <Words>413</Words>
  <Application>Microsoft Office PowerPoint</Application>
  <PresentationFormat>Widescreen</PresentationFormat>
  <Paragraphs>84</Paragraphs>
  <Slides>8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 3</vt:lpstr>
      <vt:lpstr>Filo</vt:lpstr>
      <vt:lpstr>CORSO DI LAUREA VITICOLTURA ED ENOLOGIA  LEGISLAZIONE E MARKETING DELLE IMPRESE VITIVINICOLE     DENOMINAZIONE DEL PRODOTTO ES. MONTEPULCIANO D’ABRUZZO DOC  + eventuali menzioni e nome di fantasia del prodotto    NOME DELL’ALLIEVO - MATRICOLA   PROVA FINALE  – ANNO ACCADEMICO 2022-23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UNIVERISTA' DEGLI STUDI DI TERAMO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LEGISLAZIONE E MARKETING DELLE IMPRESE VITIVINICOLE   LEZIONE DEL 22/04   CATEGORIE DI PRODOTTI VITIVINICOLI  INDICAZIONI GEOGRAFICHE</dc:title>
  <dc:creator>Revisore</dc:creator>
  <cp:lastModifiedBy>Account Microsoft</cp:lastModifiedBy>
  <cp:revision>41</cp:revision>
  <dcterms:created xsi:type="dcterms:W3CDTF">2020-04-23T09:30:23Z</dcterms:created>
  <dcterms:modified xsi:type="dcterms:W3CDTF">2023-05-16T17:07:46Z</dcterms:modified>
</cp:coreProperties>
</file>