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4"/>
  </p:notesMasterIdLst>
  <p:sldIdLst>
    <p:sldId id="256" r:id="rId2"/>
    <p:sldId id="258" r:id="rId3"/>
    <p:sldId id="262" r:id="rId4"/>
    <p:sldId id="260" r:id="rId5"/>
    <p:sldId id="272" r:id="rId6"/>
    <p:sldId id="276" r:id="rId7"/>
    <p:sldId id="278" r:id="rId8"/>
    <p:sldId id="282" r:id="rId9"/>
    <p:sldId id="287" r:id="rId10"/>
    <p:sldId id="288" r:id="rId11"/>
    <p:sldId id="289" r:id="rId12"/>
    <p:sldId id="293" r:id="rId13"/>
    <p:sldId id="294" r:id="rId14"/>
    <p:sldId id="303" r:id="rId15"/>
    <p:sldId id="304" r:id="rId16"/>
    <p:sldId id="305" r:id="rId17"/>
    <p:sldId id="315" r:id="rId18"/>
    <p:sldId id="322" r:id="rId19"/>
    <p:sldId id="323" r:id="rId20"/>
    <p:sldId id="324" r:id="rId21"/>
    <p:sldId id="325" r:id="rId22"/>
    <p:sldId id="331" r:id="rId23"/>
    <p:sldId id="333" r:id="rId24"/>
    <p:sldId id="334" r:id="rId25"/>
    <p:sldId id="337" r:id="rId26"/>
    <p:sldId id="343" r:id="rId27"/>
    <p:sldId id="345" r:id="rId28"/>
    <p:sldId id="354" r:id="rId29"/>
    <p:sldId id="355" r:id="rId30"/>
    <p:sldId id="356" r:id="rId31"/>
    <p:sldId id="357" r:id="rId32"/>
    <p:sldId id="365" r:id="rId33"/>
    <p:sldId id="366" r:id="rId34"/>
    <p:sldId id="369" r:id="rId35"/>
    <p:sldId id="377" r:id="rId36"/>
    <p:sldId id="380" r:id="rId37"/>
    <p:sldId id="389" r:id="rId38"/>
    <p:sldId id="393" r:id="rId39"/>
    <p:sldId id="394" r:id="rId40"/>
    <p:sldId id="395" r:id="rId41"/>
    <p:sldId id="408" r:id="rId42"/>
    <p:sldId id="40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11AA8-7BA9-40DE-A08F-A5FA9984A5B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826F552-50B0-412E-A3DA-CCAD6FCCE41E}">
      <dgm:prSet/>
      <dgm:spPr/>
      <dgm:t>
        <a:bodyPr/>
        <a:lstStyle/>
        <a:p>
          <a:r>
            <a:rPr lang="it-IT"/>
            <a:t>I sei fattori d'influenza personali sul comportamento del consumatore sono: </a:t>
          </a:r>
          <a:endParaRPr lang="en-US"/>
        </a:p>
      </dgm:t>
    </dgm:pt>
    <dgm:pt modelId="{B6183442-EAD2-4CB9-9887-EE869EC89344}" type="parTrans" cxnId="{34CB693F-CBFF-49C6-BD92-CCA8D43F2CFC}">
      <dgm:prSet/>
      <dgm:spPr/>
      <dgm:t>
        <a:bodyPr/>
        <a:lstStyle/>
        <a:p>
          <a:endParaRPr lang="en-US"/>
        </a:p>
      </dgm:t>
    </dgm:pt>
    <dgm:pt modelId="{6FD20357-AAF3-40F6-9526-D16C99EEE237}" type="sibTrans" cxnId="{34CB693F-CBFF-49C6-BD92-CCA8D43F2CFC}">
      <dgm:prSet/>
      <dgm:spPr/>
      <dgm:t>
        <a:bodyPr/>
        <a:lstStyle/>
        <a:p>
          <a:endParaRPr lang="en-US"/>
        </a:p>
      </dgm:t>
    </dgm:pt>
    <dgm:pt modelId="{144C85C3-D243-4491-926D-2EE51F6E144D}">
      <dgm:prSet/>
      <dgm:spPr/>
      <dgm:t>
        <a:bodyPr/>
        <a:lstStyle/>
        <a:p>
          <a:r>
            <a:rPr lang="it-IT"/>
            <a:t>l'elaborazione delle informazioni</a:t>
          </a:r>
          <a:endParaRPr lang="en-US"/>
        </a:p>
      </dgm:t>
    </dgm:pt>
    <dgm:pt modelId="{EB34675E-FF0C-44F8-AA69-4DB71E268CF7}" type="parTrans" cxnId="{772BDC6A-4516-4C91-B9D1-5C848E07FF68}">
      <dgm:prSet/>
      <dgm:spPr/>
      <dgm:t>
        <a:bodyPr/>
        <a:lstStyle/>
        <a:p>
          <a:endParaRPr lang="en-US"/>
        </a:p>
      </dgm:t>
    </dgm:pt>
    <dgm:pt modelId="{797909F6-0F2A-4480-979D-EF411DB453AA}" type="sibTrans" cxnId="{772BDC6A-4516-4C91-B9D1-5C848E07FF68}">
      <dgm:prSet/>
      <dgm:spPr/>
      <dgm:t>
        <a:bodyPr/>
        <a:lstStyle/>
        <a:p>
          <a:endParaRPr lang="en-US"/>
        </a:p>
      </dgm:t>
    </dgm:pt>
    <dgm:pt modelId="{91A9C9EC-16C3-4C2F-B6F4-CFC97D2E751B}">
      <dgm:prSet/>
      <dgm:spPr/>
      <dgm:t>
        <a:bodyPr/>
        <a:lstStyle/>
        <a:p>
          <a:r>
            <a:rPr lang="it-IT"/>
            <a:t>la motivazione</a:t>
          </a:r>
          <a:endParaRPr lang="en-US"/>
        </a:p>
      </dgm:t>
    </dgm:pt>
    <dgm:pt modelId="{A126B4D6-785E-478A-A49D-9C5791EA4960}" type="parTrans" cxnId="{A74AE5D6-0DEF-4AA6-8429-C029FAB68D13}">
      <dgm:prSet/>
      <dgm:spPr/>
      <dgm:t>
        <a:bodyPr/>
        <a:lstStyle/>
        <a:p>
          <a:endParaRPr lang="en-US"/>
        </a:p>
      </dgm:t>
    </dgm:pt>
    <dgm:pt modelId="{BD81A46D-AC63-4720-B013-A1F1F7636DE6}" type="sibTrans" cxnId="{A74AE5D6-0DEF-4AA6-8429-C029FAB68D13}">
      <dgm:prSet/>
      <dgm:spPr/>
      <dgm:t>
        <a:bodyPr/>
        <a:lstStyle/>
        <a:p>
          <a:endParaRPr lang="en-US"/>
        </a:p>
      </dgm:t>
    </dgm:pt>
    <dgm:pt modelId="{A9E51F79-F003-4A70-8EFE-6C6ACEF3DF46}">
      <dgm:prSet/>
      <dgm:spPr/>
      <dgm:t>
        <a:bodyPr/>
        <a:lstStyle/>
        <a:p>
          <a:r>
            <a:rPr lang="it-IT"/>
            <a:t>le credenze e gli atteggiamenti </a:t>
          </a:r>
          <a:endParaRPr lang="en-US"/>
        </a:p>
      </dgm:t>
    </dgm:pt>
    <dgm:pt modelId="{BCAE8437-9D77-491B-B6ED-145448D8BBF8}" type="parTrans" cxnId="{83D6D9C3-1780-4DF4-9AF4-78CE342EC019}">
      <dgm:prSet/>
      <dgm:spPr/>
      <dgm:t>
        <a:bodyPr/>
        <a:lstStyle/>
        <a:p>
          <a:endParaRPr lang="en-US"/>
        </a:p>
      </dgm:t>
    </dgm:pt>
    <dgm:pt modelId="{15857CDE-9F5A-4170-B47A-9AE7EE4DE9F0}" type="sibTrans" cxnId="{83D6D9C3-1780-4DF4-9AF4-78CE342EC019}">
      <dgm:prSet/>
      <dgm:spPr/>
      <dgm:t>
        <a:bodyPr/>
        <a:lstStyle/>
        <a:p>
          <a:endParaRPr lang="en-US"/>
        </a:p>
      </dgm:t>
    </dgm:pt>
    <dgm:pt modelId="{9686BCAA-10DC-459F-ADF9-81F14C90ECE4}">
      <dgm:prSet/>
      <dgm:spPr/>
      <dgm:t>
        <a:bodyPr/>
        <a:lstStyle/>
        <a:p>
          <a:r>
            <a:rPr lang="it-IT"/>
            <a:t>la personalità </a:t>
          </a:r>
          <a:endParaRPr lang="en-US"/>
        </a:p>
      </dgm:t>
    </dgm:pt>
    <dgm:pt modelId="{49F73BF0-C52C-4D59-B6AB-BCB972CB9EB6}" type="parTrans" cxnId="{A4E9A29E-8E3D-4D10-A8DF-B90ED36B3FF2}">
      <dgm:prSet/>
      <dgm:spPr/>
      <dgm:t>
        <a:bodyPr/>
        <a:lstStyle/>
        <a:p>
          <a:endParaRPr lang="en-US"/>
        </a:p>
      </dgm:t>
    </dgm:pt>
    <dgm:pt modelId="{95166CAE-9D8B-4166-827F-446283CE73BA}" type="sibTrans" cxnId="{A4E9A29E-8E3D-4D10-A8DF-B90ED36B3FF2}">
      <dgm:prSet/>
      <dgm:spPr/>
      <dgm:t>
        <a:bodyPr/>
        <a:lstStyle/>
        <a:p>
          <a:endParaRPr lang="en-US"/>
        </a:p>
      </dgm:t>
    </dgm:pt>
    <dgm:pt modelId="{B0431AF0-F142-4BAB-A08A-C4A65B717CEE}">
      <dgm:prSet/>
      <dgm:spPr/>
      <dgm:t>
        <a:bodyPr/>
        <a:lstStyle/>
        <a:p>
          <a:r>
            <a:rPr lang="it-IT"/>
            <a:t>lo stile di vita </a:t>
          </a:r>
          <a:endParaRPr lang="en-US"/>
        </a:p>
      </dgm:t>
    </dgm:pt>
    <dgm:pt modelId="{049AF9B5-77B5-44A7-B373-5629EE2443CE}" type="parTrans" cxnId="{A162D2F4-06DE-44A2-A03C-96C3FCE8F277}">
      <dgm:prSet/>
      <dgm:spPr/>
      <dgm:t>
        <a:bodyPr/>
        <a:lstStyle/>
        <a:p>
          <a:endParaRPr lang="en-US"/>
        </a:p>
      </dgm:t>
    </dgm:pt>
    <dgm:pt modelId="{8562725A-C415-4F73-9B93-432D96DE1C0C}" type="sibTrans" cxnId="{A162D2F4-06DE-44A2-A03C-96C3FCE8F277}">
      <dgm:prSet/>
      <dgm:spPr/>
      <dgm:t>
        <a:bodyPr/>
        <a:lstStyle/>
        <a:p>
          <a:endParaRPr lang="en-US"/>
        </a:p>
      </dgm:t>
    </dgm:pt>
    <dgm:pt modelId="{3FCAF009-FAF4-4DB8-8D21-75CD6AAB3F88}">
      <dgm:prSet/>
      <dgm:spPr/>
      <dgm:t>
        <a:bodyPr/>
        <a:lstStyle/>
        <a:p>
          <a:r>
            <a:rPr lang="it-IT"/>
            <a:t>e il ciclo di vita.</a:t>
          </a:r>
          <a:endParaRPr lang="en-US"/>
        </a:p>
      </dgm:t>
    </dgm:pt>
    <dgm:pt modelId="{BE91E90D-2149-4D60-96B8-641D1B95458E}" type="parTrans" cxnId="{74558D56-6110-43CA-8EAF-0137848CB8B2}">
      <dgm:prSet/>
      <dgm:spPr/>
      <dgm:t>
        <a:bodyPr/>
        <a:lstStyle/>
        <a:p>
          <a:endParaRPr lang="en-US"/>
        </a:p>
      </dgm:t>
    </dgm:pt>
    <dgm:pt modelId="{2BAB0E34-8D23-4F29-A993-C20EA82C8247}" type="sibTrans" cxnId="{74558D56-6110-43CA-8EAF-0137848CB8B2}">
      <dgm:prSet/>
      <dgm:spPr/>
      <dgm:t>
        <a:bodyPr/>
        <a:lstStyle/>
        <a:p>
          <a:endParaRPr lang="en-US"/>
        </a:p>
      </dgm:t>
    </dgm:pt>
    <dgm:pt modelId="{E62D3C1E-8D04-45B8-ABC2-5201ECE4EFD9}" type="pres">
      <dgm:prSet presAssocID="{C9511AA8-7BA9-40DE-A08F-A5FA9984A5B1}" presName="diagram" presStyleCnt="0">
        <dgm:presLayoutVars>
          <dgm:dir/>
          <dgm:resizeHandles val="exact"/>
        </dgm:presLayoutVars>
      </dgm:prSet>
      <dgm:spPr/>
    </dgm:pt>
    <dgm:pt modelId="{7C11EFB8-B1DE-4327-B473-D3323BA1155E}" type="pres">
      <dgm:prSet presAssocID="{7826F552-50B0-412E-A3DA-CCAD6FCCE41E}" presName="node" presStyleLbl="node1" presStyleIdx="0" presStyleCnt="7">
        <dgm:presLayoutVars>
          <dgm:bulletEnabled val="1"/>
        </dgm:presLayoutVars>
      </dgm:prSet>
      <dgm:spPr/>
    </dgm:pt>
    <dgm:pt modelId="{F89A8415-048E-4919-A331-343F9602C435}" type="pres">
      <dgm:prSet presAssocID="{6FD20357-AAF3-40F6-9526-D16C99EEE237}" presName="sibTrans" presStyleCnt="0"/>
      <dgm:spPr/>
    </dgm:pt>
    <dgm:pt modelId="{D99C4299-E624-4875-84BC-624584029852}" type="pres">
      <dgm:prSet presAssocID="{144C85C3-D243-4491-926D-2EE51F6E144D}" presName="node" presStyleLbl="node1" presStyleIdx="1" presStyleCnt="7">
        <dgm:presLayoutVars>
          <dgm:bulletEnabled val="1"/>
        </dgm:presLayoutVars>
      </dgm:prSet>
      <dgm:spPr/>
    </dgm:pt>
    <dgm:pt modelId="{7C0D9B2F-CA5C-41AF-AFE8-EB67458CF770}" type="pres">
      <dgm:prSet presAssocID="{797909F6-0F2A-4480-979D-EF411DB453AA}" presName="sibTrans" presStyleCnt="0"/>
      <dgm:spPr/>
    </dgm:pt>
    <dgm:pt modelId="{B63784FC-9723-496C-9EB6-71D420BB241F}" type="pres">
      <dgm:prSet presAssocID="{91A9C9EC-16C3-4C2F-B6F4-CFC97D2E751B}" presName="node" presStyleLbl="node1" presStyleIdx="2" presStyleCnt="7">
        <dgm:presLayoutVars>
          <dgm:bulletEnabled val="1"/>
        </dgm:presLayoutVars>
      </dgm:prSet>
      <dgm:spPr/>
    </dgm:pt>
    <dgm:pt modelId="{830FC30E-626C-42D0-926C-80D2344B8FA6}" type="pres">
      <dgm:prSet presAssocID="{BD81A46D-AC63-4720-B013-A1F1F7636DE6}" presName="sibTrans" presStyleCnt="0"/>
      <dgm:spPr/>
    </dgm:pt>
    <dgm:pt modelId="{4F52BC8C-93D2-4A18-9D4B-720B55F739B9}" type="pres">
      <dgm:prSet presAssocID="{A9E51F79-F003-4A70-8EFE-6C6ACEF3DF46}" presName="node" presStyleLbl="node1" presStyleIdx="3" presStyleCnt="7">
        <dgm:presLayoutVars>
          <dgm:bulletEnabled val="1"/>
        </dgm:presLayoutVars>
      </dgm:prSet>
      <dgm:spPr/>
    </dgm:pt>
    <dgm:pt modelId="{033728F8-C263-45DE-8ACB-D60D73917DA9}" type="pres">
      <dgm:prSet presAssocID="{15857CDE-9F5A-4170-B47A-9AE7EE4DE9F0}" presName="sibTrans" presStyleCnt="0"/>
      <dgm:spPr/>
    </dgm:pt>
    <dgm:pt modelId="{AA5EB018-D257-40B7-984E-034A0CFA2E54}" type="pres">
      <dgm:prSet presAssocID="{9686BCAA-10DC-459F-ADF9-81F14C90ECE4}" presName="node" presStyleLbl="node1" presStyleIdx="4" presStyleCnt="7">
        <dgm:presLayoutVars>
          <dgm:bulletEnabled val="1"/>
        </dgm:presLayoutVars>
      </dgm:prSet>
      <dgm:spPr/>
    </dgm:pt>
    <dgm:pt modelId="{A2FBC865-594B-4B8E-8FF4-EB0857FFEEB1}" type="pres">
      <dgm:prSet presAssocID="{95166CAE-9D8B-4166-827F-446283CE73BA}" presName="sibTrans" presStyleCnt="0"/>
      <dgm:spPr/>
    </dgm:pt>
    <dgm:pt modelId="{903299A2-7AB8-41B5-B663-F9B240DDC72E}" type="pres">
      <dgm:prSet presAssocID="{B0431AF0-F142-4BAB-A08A-C4A65B717CEE}" presName="node" presStyleLbl="node1" presStyleIdx="5" presStyleCnt="7">
        <dgm:presLayoutVars>
          <dgm:bulletEnabled val="1"/>
        </dgm:presLayoutVars>
      </dgm:prSet>
      <dgm:spPr/>
    </dgm:pt>
    <dgm:pt modelId="{7341A207-E2B9-4D3E-AFCB-769DB5B71B93}" type="pres">
      <dgm:prSet presAssocID="{8562725A-C415-4F73-9B93-432D96DE1C0C}" presName="sibTrans" presStyleCnt="0"/>
      <dgm:spPr/>
    </dgm:pt>
    <dgm:pt modelId="{3786A1AB-77D0-4804-8374-D5BFB795E8BA}" type="pres">
      <dgm:prSet presAssocID="{3FCAF009-FAF4-4DB8-8D21-75CD6AAB3F88}" presName="node" presStyleLbl="node1" presStyleIdx="6" presStyleCnt="7">
        <dgm:presLayoutVars>
          <dgm:bulletEnabled val="1"/>
        </dgm:presLayoutVars>
      </dgm:prSet>
      <dgm:spPr/>
    </dgm:pt>
  </dgm:ptLst>
  <dgm:cxnLst>
    <dgm:cxn modelId="{A7DC3A05-C16B-4858-983A-EDB92CA1BA7F}" type="presOf" srcId="{144C85C3-D243-4491-926D-2EE51F6E144D}" destId="{D99C4299-E624-4875-84BC-624584029852}" srcOrd="0" destOrd="0" presId="urn:microsoft.com/office/officeart/2005/8/layout/default"/>
    <dgm:cxn modelId="{34CB693F-CBFF-49C6-BD92-CCA8D43F2CFC}" srcId="{C9511AA8-7BA9-40DE-A08F-A5FA9984A5B1}" destId="{7826F552-50B0-412E-A3DA-CCAD6FCCE41E}" srcOrd="0" destOrd="0" parTransId="{B6183442-EAD2-4CB9-9887-EE869EC89344}" sibTransId="{6FD20357-AAF3-40F6-9526-D16C99EEE237}"/>
    <dgm:cxn modelId="{61C54168-DF94-41EE-94AF-EF1C1933CBA2}" type="presOf" srcId="{B0431AF0-F142-4BAB-A08A-C4A65B717CEE}" destId="{903299A2-7AB8-41B5-B663-F9B240DDC72E}" srcOrd="0" destOrd="0" presId="urn:microsoft.com/office/officeart/2005/8/layout/default"/>
    <dgm:cxn modelId="{772BDC6A-4516-4C91-B9D1-5C848E07FF68}" srcId="{C9511AA8-7BA9-40DE-A08F-A5FA9984A5B1}" destId="{144C85C3-D243-4491-926D-2EE51F6E144D}" srcOrd="1" destOrd="0" parTransId="{EB34675E-FF0C-44F8-AA69-4DB71E268CF7}" sibTransId="{797909F6-0F2A-4480-979D-EF411DB453AA}"/>
    <dgm:cxn modelId="{208BEF6E-942E-4A03-B0FC-60A669E719D5}" type="presOf" srcId="{7826F552-50B0-412E-A3DA-CCAD6FCCE41E}" destId="{7C11EFB8-B1DE-4327-B473-D3323BA1155E}" srcOrd="0" destOrd="0" presId="urn:microsoft.com/office/officeart/2005/8/layout/default"/>
    <dgm:cxn modelId="{74558D56-6110-43CA-8EAF-0137848CB8B2}" srcId="{C9511AA8-7BA9-40DE-A08F-A5FA9984A5B1}" destId="{3FCAF009-FAF4-4DB8-8D21-75CD6AAB3F88}" srcOrd="6" destOrd="0" parTransId="{BE91E90D-2149-4D60-96B8-641D1B95458E}" sibTransId="{2BAB0E34-8D23-4F29-A993-C20EA82C8247}"/>
    <dgm:cxn modelId="{C857B157-DDA8-4FA6-AF06-815462CE017A}" type="presOf" srcId="{9686BCAA-10DC-459F-ADF9-81F14C90ECE4}" destId="{AA5EB018-D257-40B7-984E-034A0CFA2E54}" srcOrd="0" destOrd="0" presId="urn:microsoft.com/office/officeart/2005/8/layout/default"/>
    <dgm:cxn modelId="{0A062F5A-AA42-4EA2-9BB4-F0DED83A1AA4}" type="presOf" srcId="{91A9C9EC-16C3-4C2F-B6F4-CFC97D2E751B}" destId="{B63784FC-9723-496C-9EB6-71D420BB241F}" srcOrd="0" destOrd="0" presId="urn:microsoft.com/office/officeart/2005/8/layout/default"/>
    <dgm:cxn modelId="{8ADB2988-FCF5-4695-B6E0-B62C1B14D47F}" type="presOf" srcId="{C9511AA8-7BA9-40DE-A08F-A5FA9984A5B1}" destId="{E62D3C1E-8D04-45B8-ABC2-5201ECE4EFD9}" srcOrd="0" destOrd="0" presId="urn:microsoft.com/office/officeart/2005/8/layout/default"/>
    <dgm:cxn modelId="{A4E9A29E-8E3D-4D10-A8DF-B90ED36B3FF2}" srcId="{C9511AA8-7BA9-40DE-A08F-A5FA9984A5B1}" destId="{9686BCAA-10DC-459F-ADF9-81F14C90ECE4}" srcOrd="4" destOrd="0" parTransId="{49F73BF0-C52C-4D59-B6AB-BCB972CB9EB6}" sibTransId="{95166CAE-9D8B-4166-827F-446283CE73BA}"/>
    <dgm:cxn modelId="{A190A6AD-B7AE-4821-A561-2BBE40A96998}" type="presOf" srcId="{3FCAF009-FAF4-4DB8-8D21-75CD6AAB3F88}" destId="{3786A1AB-77D0-4804-8374-D5BFB795E8BA}" srcOrd="0" destOrd="0" presId="urn:microsoft.com/office/officeart/2005/8/layout/default"/>
    <dgm:cxn modelId="{D1038DC3-F7B7-4CD6-9A8D-1350ECFC37A4}" type="presOf" srcId="{A9E51F79-F003-4A70-8EFE-6C6ACEF3DF46}" destId="{4F52BC8C-93D2-4A18-9D4B-720B55F739B9}" srcOrd="0" destOrd="0" presId="urn:microsoft.com/office/officeart/2005/8/layout/default"/>
    <dgm:cxn modelId="{83D6D9C3-1780-4DF4-9AF4-78CE342EC019}" srcId="{C9511AA8-7BA9-40DE-A08F-A5FA9984A5B1}" destId="{A9E51F79-F003-4A70-8EFE-6C6ACEF3DF46}" srcOrd="3" destOrd="0" parTransId="{BCAE8437-9D77-491B-B6ED-145448D8BBF8}" sibTransId="{15857CDE-9F5A-4170-B47A-9AE7EE4DE9F0}"/>
    <dgm:cxn modelId="{A74AE5D6-0DEF-4AA6-8429-C029FAB68D13}" srcId="{C9511AA8-7BA9-40DE-A08F-A5FA9984A5B1}" destId="{91A9C9EC-16C3-4C2F-B6F4-CFC97D2E751B}" srcOrd="2" destOrd="0" parTransId="{A126B4D6-785E-478A-A49D-9C5791EA4960}" sibTransId="{BD81A46D-AC63-4720-B013-A1F1F7636DE6}"/>
    <dgm:cxn modelId="{A162D2F4-06DE-44A2-A03C-96C3FCE8F277}" srcId="{C9511AA8-7BA9-40DE-A08F-A5FA9984A5B1}" destId="{B0431AF0-F142-4BAB-A08A-C4A65B717CEE}" srcOrd="5" destOrd="0" parTransId="{049AF9B5-77B5-44A7-B373-5629EE2443CE}" sibTransId="{8562725A-C415-4F73-9B93-432D96DE1C0C}"/>
    <dgm:cxn modelId="{2D3C477F-2885-437C-801D-3B912DA2D075}" type="presParOf" srcId="{E62D3C1E-8D04-45B8-ABC2-5201ECE4EFD9}" destId="{7C11EFB8-B1DE-4327-B473-D3323BA1155E}" srcOrd="0" destOrd="0" presId="urn:microsoft.com/office/officeart/2005/8/layout/default"/>
    <dgm:cxn modelId="{2D36B8EB-9567-45CF-AF74-A199BDD2BBC1}" type="presParOf" srcId="{E62D3C1E-8D04-45B8-ABC2-5201ECE4EFD9}" destId="{F89A8415-048E-4919-A331-343F9602C435}" srcOrd="1" destOrd="0" presId="urn:microsoft.com/office/officeart/2005/8/layout/default"/>
    <dgm:cxn modelId="{2F8EF579-A1C8-4782-A415-3263D96330E2}" type="presParOf" srcId="{E62D3C1E-8D04-45B8-ABC2-5201ECE4EFD9}" destId="{D99C4299-E624-4875-84BC-624584029852}" srcOrd="2" destOrd="0" presId="urn:microsoft.com/office/officeart/2005/8/layout/default"/>
    <dgm:cxn modelId="{079D9D34-7716-4416-86B8-FB58575A062B}" type="presParOf" srcId="{E62D3C1E-8D04-45B8-ABC2-5201ECE4EFD9}" destId="{7C0D9B2F-CA5C-41AF-AFE8-EB67458CF770}" srcOrd="3" destOrd="0" presId="urn:microsoft.com/office/officeart/2005/8/layout/default"/>
    <dgm:cxn modelId="{AB8FDC8B-9950-45C6-B309-2B367FECCFD4}" type="presParOf" srcId="{E62D3C1E-8D04-45B8-ABC2-5201ECE4EFD9}" destId="{B63784FC-9723-496C-9EB6-71D420BB241F}" srcOrd="4" destOrd="0" presId="urn:microsoft.com/office/officeart/2005/8/layout/default"/>
    <dgm:cxn modelId="{E32B1963-1D5E-4407-B8DC-97146899E488}" type="presParOf" srcId="{E62D3C1E-8D04-45B8-ABC2-5201ECE4EFD9}" destId="{830FC30E-626C-42D0-926C-80D2344B8FA6}" srcOrd="5" destOrd="0" presId="urn:microsoft.com/office/officeart/2005/8/layout/default"/>
    <dgm:cxn modelId="{7CD70CFF-D4A0-4D07-B442-D6D517B43504}" type="presParOf" srcId="{E62D3C1E-8D04-45B8-ABC2-5201ECE4EFD9}" destId="{4F52BC8C-93D2-4A18-9D4B-720B55F739B9}" srcOrd="6" destOrd="0" presId="urn:microsoft.com/office/officeart/2005/8/layout/default"/>
    <dgm:cxn modelId="{13BEDD49-99E7-464F-9AA2-26219358D0DB}" type="presParOf" srcId="{E62D3C1E-8D04-45B8-ABC2-5201ECE4EFD9}" destId="{033728F8-C263-45DE-8ACB-D60D73917DA9}" srcOrd="7" destOrd="0" presId="urn:microsoft.com/office/officeart/2005/8/layout/default"/>
    <dgm:cxn modelId="{6E4C2C56-EFB9-410C-A42F-D2C1B409AAE6}" type="presParOf" srcId="{E62D3C1E-8D04-45B8-ABC2-5201ECE4EFD9}" destId="{AA5EB018-D257-40B7-984E-034A0CFA2E54}" srcOrd="8" destOrd="0" presId="urn:microsoft.com/office/officeart/2005/8/layout/default"/>
    <dgm:cxn modelId="{B626D564-A1C6-4FA3-9A79-41E50E3E1F8A}" type="presParOf" srcId="{E62D3C1E-8D04-45B8-ABC2-5201ECE4EFD9}" destId="{A2FBC865-594B-4B8E-8FF4-EB0857FFEEB1}" srcOrd="9" destOrd="0" presId="urn:microsoft.com/office/officeart/2005/8/layout/default"/>
    <dgm:cxn modelId="{C22D8201-29A2-4068-BD88-333E09ED43BF}" type="presParOf" srcId="{E62D3C1E-8D04-45B8-ABC2-5201ECE4EFD9}" destId="{903299A2-7AB8-41B5-B663-F9B240DDC72E}" srcOrd="10" destOrd="0" presId="urn:microsoft.com/office/officeart/2005/8/layout/default"/>
    <dgm:cxn modelId="{97A219D1-F6BD-4CFA-9F07-CBDC801812FB}" type="presParOf" srcId="{E62D3C1E-8D04-45B8-ABC2-5201ECE4EFD9}" destId="{7341A207-E2B9-4D3E-AFCB-769DB5B71B93}" srcOrd="11" destOrd="0" presId="urn:microsoft.com/office/officeart/2005/8/layout/default"/>
    <dgm:cxn modelId="{CEC1550B-217F-4B0E-AD15-E58EF52F9BB9}" type="presParOf" srcId="{E62D3C1E-8D04-45B8-ABC2-5201ECE4EFD9}" destId="{3786A1AB-77D0-4804-8374-D5BFB795E8B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A37158-6AF0-4E7D-82E5-69D71288FE5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9751B5B-1E7C-4916-B976-2A23C945325A}">
      <dgm:prSet/>
      <dgm:spPr/>
      <dgm:t>
        <a:bodyPr/>
        <a:lstStyle/>
        <a:p>
          <a:pPr>
            <a:defRPr cap="all"/>
          </a:pPr>
          <a:r>
            <a:rPr lang="it-IT"/>
            <a:t>la cultura </a:t>
          </a:r>
          <a:endParaRPr lang="en-US"/>
        </a:p>
      </dgm:t>
    </dgm:pt>
    <dgm:pt modelId="{6998ACEE-05C7-449C-B7B6-4C750337033C}" type="parTrans" cxnId="{51CC7A23-EAE5-4C08-84F3-5A34F3621603}">
      <dgm:prSet/>
      <dgm:spPr/>
      <dgm:t>
        <a:bodyPr/>
        <a:lstStyle/>
        <a:p>
          <a:endParaRPr lang="en-US"/>
        </a:p>
      </dgm:t>
    </dgm:pt>
    <dgm:pt modelId="{D714F1B5-0CE9-43E2-BEAC-43657773E981}" type="sibTrans" cxnId="{51CC7A23-EAE5-4C08-84F3-5A34F3621603}">
      <dgm:prSet/>
      <dgm:spPr/>
      <dgm:t>
        <a:bodyPr/>
        <a:lstStyle/>
        <a:p>
          <a:endParaRPr lang="en-US"/>
        </a:p>
      </dgm:t>
    </dgm:pt>
    <dgm:pt modelId="{88BE4553-DB8C-43FF-9061-11A30C307A82}">
      <dgm:prSet/>
      <dgm:spPr/>
      <dgm:t>
        <a:bodyPr/>
        <a:lstStyle/>
        <a:p>
          <a:pPr>
            <a:defRPr cap="all"/>
          </a:pPr>
          <a:r>
            <a:rPr lang="it-IT"/>
            <a:t>la classe sociale </a:t>
          </a:r>
          <a:endParaRPr lang="en-US"/>
        </a:p>
      </dgm:t>
    </dgm:pt>
    <dgm:pt modelId="{E8D0C258-80B3-4131-9E77-962DE5BC8764}" type="parTrans" cxnId="{45E86475-227E-4C46-B0C3-0741D5F502DD}">
      <dgm:prSet/>
      <dgm:spPr/>
      <dgm:t>
        <a:bodyPr/>
        <a:lstStyle/>
        <a:p>
          <a:endParaRPr lang="en-US"/>
        </a:p>
      </dgm:t>
    </dgm:pt>
    <dgm:pt modelId="{37300F54-C653-4282-AE7C-F21395B16B14}" type="sibTrans" cxnId="{45E86475-227E-4C46-B0C3-0741D5F502DD}">
      <dgm:prSet/>
      <dgm:spPr/>
      <dgm:t>
        <a:bodyPr/>
        <a:lstStyle/>
        <a:p>
          <a:endParaRPr lang="en-US"/>
        </a:p>
      </dgm:t>
    </dgm:pt>
    <dgm:pt modelId="{15F1E9E4-AABE-458D-8604-EF5993670162}">
      <dgm:prSet/>
      <dgm:spPr/>
      <dgm:t>
        <a:bodyPr/>
        <a:lstStyle/>
        <a:p>
          <a:pPr>
            <a:defRPr cap="all"/>
          </a:pPr>
          <a:r>
            <a:rPr lang="it-IT"/>
            <a:t>i gruppi di riferimento.</a:t>
          </a:r>
          <a:endParaRPr lang="en-US"/>
        </a:p>
      </dgm:t>
    </dgm:pt>
    <dgm:pt modelId="{4D96B384-427E-4C67-8C8F-9CC5B63B2564}" type="parTrans" cxnId="{29EA13E8-47BB-407E-838A-60989CE68BBD}">
      <dgm:prSet/>
      <dgm:spPr/>
      <dgm:t>
        <a:bodyPr/>
        <a:lstStyle/>
        <a:p>
          <a:endParaRPr lang="en-US"/>
        </a:p>
      </dgm:t>
    </dgm:pt>
    <dgm:pt modelId="{B7EC4784-F8A6-44D5-B1A8-7A2A57F7805D}" type="sibTrans" cxnId="{29EA13E8-47BB-407E-838A-60989CE68BBD}">
      <dgm:prSet/>
      <dgm:spPr/>
      <dgm:t>
        <a:bodyPr/>
        <a:lstStyle/>
        <a:p>
          <a:endParaRPr lang="en-US"/>
        </a:p>
      </dgm:t>
    </dgm:pt>
    <dgm:pt modelId="{FAD70870-5D03-48F8-B7BB-225503254022}" type="pres">
      <dgm:prSet presAssocID="{F8A37158-6AF0-4E7D-82E5-69D71288FE54}" presName="root" presStyleCnt="0">
        <dgm:presLayoutVars>
          <dgm:dir/>
          <dgm:resizeHandles val="exact"/>
        </dgm:presLayoutVars>
      </dgm:prSet>
      <dgm:spPr/>
    </dgm:pt>
    <dgm:pt modelId="{B509DCFD-B565-40FD-935A-88FB19A15B4E}" type="pres">
      <dgm:prSet presAssocID="{29751B5B-1E7C-4916-B976-2A23C945325A}" presName="compNode" presStyleCnt="0"/>
      <dgm:spPr/>
    </dgm:pt>
    <dgm:pt modelId="{5EAC0CC3-971B-488E-ABB4-C1D32AED0276}" type="pres">
      <dgm:prSet presAssocID="{29751B5B-1E7C-4916-B976-2A23C945325A}" presName="iconBgRect" presStyleLbl="bgShp" presStyleIdx="0" presStyleCnt="3"/>
      <dgm:spPr/>
    </dgm:pt>
    <dgm:pt modelId="{83E52762-48F4-486B-9B83-D0765CE56010}" type="pres">
      <dgm:prSet presAssocID="{29751B5B-1E7C-4916-B976-2A23C94532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ma"/>
        </a:ext>
      </dgm:extLst>
    </dgm:pt>
    <dgm:pt modelId="{9EED3370-4826-40C6-AEF6-5C2A02015412}" type="pres">
      <dgm:prSet presAssocID="{29751B5B-1E7C-4916-B976-2A23C945325A}" presName="spaceRect" presStyleCnt="0"/>
      <dgm:spPr/>
    </dgm:pt>
    <dgm:pt modelId="{521C5CBD-7BDA-4D3B-BBEC-AD767F5518CA}" type="pres">
      <dgm:prSet presAssocID="{29751B5B-1E7C-4916-B976-2A23C945325A}" presName="textRect" presStyleLbl="revTx" presStyleIdx="0" presStyleCnt="3">
        <dgm:presLayoutVars>
          <dgm:chMax val="1"/>
          <dgm:chPref val="1"/>
        </dgm:presLayoutVars>
      </dgm:prSet>
      <dgm:spPr/>
    </dgm:pt>
    <dgm:pt modelId="{9CB63044-62FF-4566-BF13-6A37D84BFBC8}" type="pres">
      <dgm:prSet presAssocID="{D714F1B5-0CE9-43E2-BEAC-43657773E981}" presName="sibTrans" presStyleCnt="0"/>
      <dgm:spPr/>
    </dgm:pt>
    <dgm:pt modelId="{257AEDF3-A1F9-4122-864B-AA4A0DB9AF92}" type="pres">
      <dgm:prSet presAssocID="{88BE4553-DB8C-43FF-9061-11A30C307A82}" presName="compNode" presStyleCnt="0"/>
      <dgm:spPr/>
    </dgm:pt>
    <dgm:pt modelId="{E7F86A32-9C34-4027-B425-CAE110EF8357}" type="pres">
      <dgm:prSet presAssocID="{88BE4553-DB8C-43FF-9061-11A30C307A82}" presName="iconBgRect" presStyleLbl="bgShp" presStyleIdx="1" presStyleCnt="3"/>
      <dgm:spPr/>
    </dgm:pt>
    <dgm:pt modelId="{751B2B8A-2700-4DF7-BCC4-55023BA780C7}" type="pres">
      <dgm:prSet presAssocID="{88BE4553-DB8C-43FF-9061-11A30C307A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uppo"/>
        </a:ext>
      </dgm:extLst>
    </dgm:pt>
    <dgm:pt modelId="{3A511B20-0935-47C3-A899-D58674CB0BE8}" type="pres">
      <dgm:prSet presAssocID="{88BE4553-DB8C-43FF-9061-11A30C307A82}" presName="spaceRect" presStyleCnt="0"/>
      <dgm:spPr/>
    </dgm:pt>
    <dgm:pt modelId="{2055C5F1-348C-436D-B0E6-1AFD12A7D02D}" type="pres">
      <dgm:prSet presAssocID="{88BE4553-DB8C-43FF-9061-11A30C307A82}" presName="textRect" presStyleLbl="revTx" presStyleIdx="1" presStyleCnt="3">
        <dgm:presLayoutVars>
          <dgm:chMax val="1"/>
          <dgm:chPref val="1"/>
        </dgm:presLayoutVars>
      </dgm:prSet>
      <dgm:spPr/>
    </dgm:pt>
    <dgm:pt modelId="{6B6B5FB2-3F79-4D21-BE25-CD62FE42ADB2}" type="pres">
      <dgm:prSet presAssocID="{37300F54-C653-4282-AE7C-F21395B16B14}" presName="sibTrans" presStyleCnt="0"/>
      <dgm:spPr/>
    </dgm:pt>
    <dgm:pt modelId="{4747CCC9-CC45-47E6-9135-694FCD970B61}" type="pres">
      <dgm:prSet presAssocID="{15F1E9E4-AABE-458D-8604-EF5993670162}" presName="compNode" presStyleCnt="0"/>
      <dgm:spPr/>
    </dgm:pt>
    <dgm:pt modelId="{8B92C8C1-23A5-49C1-A16F-FCEAC3A441E2}" type="pres">
      <dgm:prSet presAssocID="{15F1E9E4-AABE-458D-8604-EF5993670162}" presName="iconBgRect" presStyleLbl="bgShp" presStyleIdx="2" presStyleCnt="3"/>
      <dgm:spPr/>
    </dgm:pt>
    <dgm:pt modelId="{2CD52836-6246-4E8B-9F42-6CD3D04CAC5A}" type="pres">
      <dgm:prSet presAssocID="{15F1E9E4-AABE-458D-8604-EF599367016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bri"/>
        </a:ext>
      </dgm:extLst>
    </dgm:pt>
    <dgm:pt modelId="{287AA15D-A1DC-4C1C-972E-B1DDC78C416E}" type="pres">
      <dgm:prSet presAssocID="{15F1E9E4-AABE-458D-8604-EF5993670162}" presName="spaceRect" presStyleCnt="0"/>
      <dgm:spPr/>
    </dgm:pt>
    <dgm:pt modelId="{4F8D79FB-7C88-4B8F-8097-D47107B68F0A}" type="pres">
      <dgm:prSet presAssocID="{15F1E9E4-AABE-458D-8604-EF5993670162}" presName="textRect" presStyleLbl="revTx" presStyleIdx="2" presStyleCnt="3">
        <dgm:presLayoutVars>
          <dgm:chMax val="1"/>
          <dgm:chPref val="1"/>
        </dgm:presLayoutVars>
      </dgm:prSet>
      <dgm:spPr/>
    </dgm:pt>
  </dgm:ptLst>
  <dgm:cxnLst>
    <dgm:cxn modelId="{65725B04-9087-4C0F-93A1-0908DF9E7AD9}" type="presOf" srcId="{29751B5B-1E7C-4916-B976-2A23C945325A}" destId="{521C5CBD-7BDA-4D3B-BBEC-AD767F5518CA}" srcOrd="0" destOrd="0" presId="urn:microsoft.com/office/officeart/2018/5/layout/IconCircleLabelList"/>
    <dgm:cxn modelId="{51CC7A23-EAE5-4C08-84F3-5A34F3621603}" srcId="{F8A37158-6AF0-4E7D-82E5-69D71288FE54}" destId="{29751B5B-1E7C-4916-B976-2A23C945325A}" srcOrd="0" destOrd="0" parTransId="{6998ACEE-05C7-449C-B7B6-4C750337033C}" sibTransId="{D714F1B5-0CE9-43E2-BEAC-43657773E981}"/>
    <dgm:cxn modelId="{91104426-444C-487D-A63D-264015313D7D}" type="presOf" srcId="{F8A37158-6AF0-4E7D-82E5-69D71288FE54}" destId="{FAD70870-5D03-48F8-B7BB-225503254022}" srcOrd="0" destOrd="0" presId="urn:microsoft.com/office/officeart/2018/5/layout/IconCircleLabelList"/>
    <dgm:cxn modelId="{FB25974B-DB95-4C1D-8C1A-AA31FEBFDD83}" type="presOf" srcId="{88BE4553-DB8C-43FF-9061-11A30C307A82}" destId="{2055C5F1-348C-436D-B0E6-1AFD12A7D02D}" srcOrd="0" destOrd="0" presId="urn:microsoft.com/office/officeart/2018/5/layout/IconCircleLabelList"/>
    <dgm:cxn modelId="{45E86475-227E-4C46-B0C3-0741D5F502DD}" srcId="{F8A37158-6AF0-4E7D-82E5-69D71288FE54}" destId="{88BE4553-DB8C-43FF-9061-11A30C307A82}" srcOrd="1" destOrd="0" parTransId="{E8D0C258-80B3-4131-9E77-962DE5BC8764}" sibTransId="{37300F54-C653-4282-AE7C-F21395B16B14}"/>
    <dgm:cxn modelId="{EDFB8CD0-B7DE-433E-8F76-CE8220859A88}" type="presOf" srcId="{15F1E9E4-AABE-458D-8604-EF5993670162}" destId="{4F8D79FB-7C88-4B8F-8097-D47107B68F0A}" srcOrd="0" destOrd="0" presId="urn:microsoft.com/office/officeart/2018/5/layout/IconCircleLabelList"/>
    <dgm:cxn modelId="{29EA13E8-47BB-407E-838A-60989CE68BBD}" srcId="{F8A37158-6AF0-4E7D-82E5-69D71288FE54}" destId="{15F1E9E4-AABE-458D-8604-EF5993670162}" srcOrd="2" destOrd="0" parTransId="{4D96B384-427E-4C67-8C8F-9CC5B63B2564}" sibTransId="{B7EC4784-F8A6-44D5-B1A8-7A2A57F7805D}"/>
    <dgm:cxn modelId="{FC1625B6-CE5B-474B-8A1F-707728A3B812}" type="presParOf" srcId="{FAD70870-5D03-48F8-B7BB-225503254022}" destId="{B509DCFD-B565-40FD-935A-88FB19A15B4E}" srcOrd="0" destOrd="0" presId="urn:microsoft.com/office/officeart/2018/5/layout/IconCircleLabelList"/>
    <dgm:cxn modelId="{D701A51B-BD8C-4931-B24E-71739DD95551}" type="presParOf" srcId="{B509DCFD-B565-40FD-935A-88FB19A15B4E}" destId="{5EAC0CC3-971B-488E-ABB4-C1D32AED0276}" srcOrd="0" destOrd="0" presId="urn:microsoft.com/office/officeart/2018/5/layout/IconCircleLabelList"/>
    <dgm:cxn modelId="{16FCA9FC-D330-4B6B-9E73-96D775CC497A}" type="presParOf" srcId="{B509DCFD-B565-40FD-935A-88FB19A15B4E}" destId="{83E52762-48F4-486B-9B83-D0765CE56010}" srcOrd="1" destOrd="0" presId="urn:microsoft.com/office/officeart/2018/5/layout/IconCircleLabelList"/>
    <dgm:cxn modelId="{7B7D474D-27EF-4999-B6DF-CA86AB4550B5}" type="presParOf" srcId="{B509DCFD-B565-40FD-935A-88FB19A15B4E}" destId="{9EED3370-4826-40C6-AEF6-5C2A02015412}" srcOrd="2" destOrd="0" presId="urn:microsoft.com/office/officeart/2018/5/layout/IconCircleLabelList"/>
    <dgm:cxn modelId="{561D9D12-EB88-406C-90D1-2970E1304BD3}" type="presParOf" srcId="{B509DCFD-B565-40FD-935A-88FB19A15B4E}" destId="{521C5CBD-7BDA-4D3B-BBEC-AD767F5518CA}" srcOrd="3" destOrd="0" presId="urn:microsoft.com/office/officeart/2018/5/layout/IconCircleLabelList"/>
    <dgm:cxn modelId="{DC3D812F-723B-4F39-9C07-952928BCB070}" type="presParOf" srcId="{FAD70870-5D03-48F8-B7BB-225503254022}" destId="{9CB63044-62FF-4566-BF13-6A37D84BFBC8}" srcOrd="1" destOrd="0" presId="urn:microsoft.com/office/officeart/2018/5/layout/IconCircleLabelList"/>
    <dgm:cxn modelId="{98123895-CE41-4CE0-BD5B-A33419CBF220}" type="presParOf" srcId="{FAD70870-5D03-48F8-B7BB-225503254022}" destId="{257AEDF3-A1F9-4122-864B-AA4A0DB9AF92}" srcOrd="2" destOrd="0" presId="urn:microsoft.com/office/officeart/2018/5/layout/IconCircleLabelList"/>
    <dgm:cxn modelId="{2B560B9E-A5F8-431D-9914-0CF265CA2674}" type="presParOf" srcId="{257AEDF3-A1F9-4122-864B-AA4A0DB9AF92}" destId="{E7F86A32-9C34-4027-B425-CAE110EF8357}" srcOrd="0" destOrd="0" presId="urn:microsoft.com/office/officeart/2018/5/layout/IconCircleLabelList"/>
    <dgm:cxn modelId="{328248F3-7E3F-46D5-8E38-D70992AB8A51}" type="presParOf" srcId="{257AEDF3-A1F9-4122-864B-AA4A0DB9AF92}" destId="{751B2B8A-2700-4DF7-BCC4-55023BA780C7}" srcOrd="1" destOrd="0" presId="urn:microsoft.com/office/officeart/2018/5/layout/IconCircleLabelList"/>
    <dgm:cxn modelId="{5E519992-1EF4-4431-AE82-642F6CFFE641}" type="presParOf" srcId="{257AEDF3-A1F9-4122-864B-AA4A0DB9AF92}" destId="{3A511B20-0935-47C3-A899-D58674CB0BE8}" srcOrd="2" destOrd="0" presId="urn:microsoft.com/office/officeart/2018/5/layout/IconCircleLabelList"/>
    <dgm:cxn modelId="{D9F4E84E-47DC-4C5C-B446-EBAFD47B632A}" type="presParOf" srcId="{257AEDF3-A1F9-4122-864B-AA4A0DB9AF92}" destId="{2055C5F1-348C-436D-B0E6-1AFD12A7D02D}" srcOrd="3" destOrd="0" presId="urn:microsoft.com/office/officeart/2018/5/layout/IconCircleLabelList"/>
    <dgm:cxn modelId="{BB7D0DD8-8893-4308-8822-74480AFE2AF5}" type="presParOf" srcId="{FAD70870-5D03-48F8-B7BB-225503254022}" destId="{6B6B5FB2-3F79-4D21-BE25-CD62FE42ADB2}" srcOrd="3" destOrd="0" presId="urn:microsoft.com/office/officeart/2018/5/layout/IconCircleLabelList"/>
    <dgm:cxn modelId="{1553359D-7E59-465C-82A5-04834EE8C3B9}" type="presParOf" srcId="{FAD70870-5D03-48F8-B7BB-225503254022}" destId="{4747CCC9-CC45-47E6-9135-694FCD970B61}" srcOrd="4" destOrd="0" presId="urn:microsoft.com/office/officeart/2018/5/layout/IconCircleLabelList"/>
    <dgm:cxn modelId="{424210C6-C8F1-4635-A9CA-DAF648004C6D}" type="presParOf" srcId="{4747CCC9-CC45-47E6-9135-694FCD970B61}" destId="{8B92C8C1-23A5-49C1-A16F-FCEAC3A441E2}" srcOrd="0" destOrd="0" presId="urn:microsoft.com/office/officeart/2018/5/layout/IconCircleLabelList"/>
    <dgm:cxn modelId="{C4CB1714-CB3A-494B-9764-7BCFFA2467E6}" type="presParOf" srcId="{4747CCC9-CC45-47E6-9135-694FCD970B61}" destId="{2CD52836-6246-4E8B-9F42-6CD3D04CAC5A}" srcOrd="1" destOrd="0" presId="urn:microsoft.com/office/officeart/2018/5/layout/IconCircleLabelList"/>
    <dgm:cxn modelId="{FA3E398D-6254-40CF-94D0-74DC114FD2DD}" type="presParOf" srcId="{4747CCC9-CC45-47E6-9135-694FCD970B61}" destId="{287AA15D-A1DC-4C1C-972E-B1DDC78C416E}" srcOrd="2" destOrd="0" presId="urn:microsoft.com/office/officeart/2018/5/layout/IconCircleLabelList"/>
    <dgm:cxn modelId="{7E9EE937-F15B-4FE7-B7FD-1F387B93ACBF}" type="presParOf" srcId="{4747CCC9-CC45-47E6-9135-694FCD970B61}" destId="{4F8D79FB-7C88-4B8F-8097-D47107B68F0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0F67F-EA52-473A-A812-9CC902FF030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8600883-99FA-40EE-A7E3-8453BB8436E3}">
      <dgm:prSet custT="1"/>
      <dgm:spPr/>
      <dgm:t>
        <a:bodyPr/>
        <a:lstStyle/>
        <a:p>
          <a:pPr algn="ctr"/>
          <a:r>
            <a:rPr lang="it-IT" sz="1500" dirty="0"/>
            <a:t>Una ricerca riportata dalla rivista </a:t>
          </a:r>
          <a:r>
            <a:rPr lang="it-IT" sz="1500" b="1" i="1" dirty="0"/>
            <a:t>Forbes</a:t>
          </a:r>
          <a:r>
            <a:rPr lang="it-IT" sz="1500" dirty="0"/>
            <a:t> sostiene l'impatto positivo degli influencer, affermando che il 92% dei consumatori si fida di più degli influencer che di una pubblicità o di una tradizionale approvazione da parte di una celebrità. </a:t>
          </a:r>
          <a:endParaRPr lang="en-US" sz="1500" dirty="0"/>
        </a:p>
      </dgm:t>
    </dgm:pt>
    <dgm:pt modelId="{60C123E7-7582-4986-9534-BB951A0572CE}" type="parTrans" cxnId="{B198F99C-7B50-4E8F-98C4-601469689DD0}">
      <dgm:prSet/>
      <dgm:spPr/>
      <dgm:t>
        <a:bodyPr/>
        <a:lstStyle/>
        <a:p>
          <a:endParaRPr lang="en-US"/>
        </a:p>
      </dgm:t>
    </dgm:pt>
    <dgm:pt modelId="{3508B920-E7FD-4C2B-A255-8CB5E00CEACC}" type="sibTrans" cxnId="{B198F99C-7B50-4E8F-98C4-601469689DD0}">
      <dgm:prSet/>
      <dgm:spPr/>
      <dgm:t>
        <a:bodyPr/>
        <a:lstStyle/>
        <a:p>
          <a:endParaRPr lang="en-US"/>
        </a:p>
      </dgm:t>
    </dgm:pt>
    <dgm:pt modelId="{111F2CA9-2A31-4A2E-A07A-33E57541B487}">
      <dgm:prSet custT="1"/>
      <dgm:spPr/>
      <dgm:t>
        <a:bodyPr/>
        <a:lstStyle/>
        <a:p>
          <a:pPr algn="ctr"/>
          <a:r>
            <a:rPr lang="it-IT" sz="1500" dirty="0"/>
            <a:t>Inoltre, uno studio ha rilevato che gli influencer hanno un impatto positivo sulla consapevolezza del marchio e sulle considerazioni di acquisto dei consumatori: il 21% dei consumatori negli Stati Uniti e in Europa ha dichiarato di aver acquistato un bene o un servizio sulla base di un post di un influencer; questa ricerca ha anche dimostrato che le immagini e i contenuti video sono i contenuti maggiormente usati dagli influencer, e di conseguenza Facebook, Instagram e YouTube sono le piattaforme preferite per seguirli. </a:t>
          </a:r>
          <a:endParaRPr lang="en-US" sz="1500" dirty="0"/>
        </a:p>
      </dgm:t>
    </dgm:pt>
    <dgm:pt modelId="{DA36318B-782A-4E50-BD3A-9FB42B2A31D0}" type="parTrans" cxnId="{6B677134-7670-40AA-A9A1-700D749DDE02}">
      <dgm:prSet/>
      <dgm:spPr/>
      <dgm:t>
        <a:bodyPr/>
        <a:lstStyle/>
        <a:p>
          <a:endParaRPr lang="en-US"/>
        </a:p>
      </dgm:t>
    </dgm:pt>
    <dgm:pt modelId="{916C0093-A27B-429F-9B38-1E92EDF93CFA}" type="sibTrans" cxnId="{6B677134-7670-40AA-A9A1-700D749DDE02}">
      <dgm:prSet/>
      <dgm:spPr/>
      <dgm:t>
        <a:bodyPr/>
        <a:lstStyle/>
        <a:p>
          <a:endParaRPr lang="en-US"/>
        </a:p>
      </dgm:t>
    </dgm:pt>
    <dgm:pt modelId="{668A6438-F848-4B5A-9BCA-F8B1968CECA6}">
      <dgm:prSet custT="1"/>
      <dgm:spPr/>
      <dgm:t>
        <a:bodyPr/>
        <a:lstStyle/>
        <a:p>
          <a:pPr algn="ctr"/>
          <a:r>
            <a:rPr lang="it-IT" sz="1500" dirty="0"/>
            <a:t>Un ulteriore studio, utilizzando un </a:t>
          </a:r>
          <a:r>
            <a:rPr lang="it-IT" sz="1500" i="1" dirty="0"/>
            <a:t>approccio neuroscientifico</a:t>
          </a:r>
          <a:r>
            <a:rPr lang="it-IT" sz="1500" dirty="0"/>
            <a:t>, ha rilevato che gli influencer generano una risposta emotiva più forte e livelli più elevati di codifica della memoria rispetto agli annunci televisivi, suggerendo che i primi offrano un mezzo di comunicazione più efficace. </a:t>
          </a:r>
          <a:endParaRPr lang="en-US" sz="1500" dirty="0"/>
        </a:p>
      </dgm:t>
    </dgm:pt>
    <dgm:pt modelId="{4E45209F-4B20-4A3F-A579-DF4278A38E27}" type="parTrans" cxnId="{35EABA57-9762-43F1-BFDA-39EB750D9CA7}">
      <dgm:prSet/>
      <dgm:spPr/>
      <dgm:t>
        <a:bodyPr/>
        <a:lstStyle/>
        <a:p>
          <a:endParaRPr lang="en-US"/>
        </a:p>
      </dgm:t>
    </dgm:pt>
    <dgm:pt modelId="{5F3BFEA1-D4AA-48EF-A085-4BF2F1D5AB93}" type="sibTrans" cxnId="{35EABA57-9762-43F1-BFDA-39EB750D9CA7}">
      <dgm:prSet/>
      <dgm:spPr/>
      <dgm:t>
        <a:bodyPr/>
        <a:lstStyle/>
        <a:p>
          <a:endParaRPr lang="en-US"/>
        </a:p>
      </dgm:t>
    </dgm:pt>
    <dgm:pt modelId="{B0BEF34D-6F92-4288-AED4-DFD501338381}" type="pres">
      <dgm:prSet presAssocID="{B970F67F-EA52-473A-A812-9CC902FF0301}" presName="root" presStyleCnt="0">
        <dgm:presLayoutVars>
          <dgm:dir/>
          <dgm:resizeHandles val="exact"/>
        </dgm:presLayoutVars>
      </dgm:prSet>
      <dgm:spPr/>
    </dgm:pt>
    <dgm:pt modelId="{1BC37BC4-005B-4E44-B27B-ECBBFA829119}" type="pres">
      <dgm:prSet presAssocID="{68600883-99FA-40EE-A7E3-8453BB8436E3}" presName="compNode" presStyleCnt="0"/>
      <dgm:spPr/>
    </dgm:pt>
    <dgm:pt modelId="{B8C9CFFD-A9E1-4C9D-BC0F-25824E130693}" type="pres">
      <dgm:prSet presAssocID="{68600883-99FA-40EE-A7E3-8453BB8436E3}" presName="bgRect" presStyleLbl="bgShp" presStyleIdx="0" presStyleCnt="3"/>
      <dgm:spPr/>
    </dgm:pt>
    <dgm:pt modelId="{949CE2F7-1C69-4645-A84B-336B109894BF}" type="pres">
      <dgm:prSet presAssocID="{68600883-99FA-40EE-A7E3-8453BB8436E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BD892C90-0D99-484D-95D4-3D52D538A1E3}" type="pres">
      <dgm:prSet presAssocID="{68600883-99FA-40EE-A7E3-8453BB8436E3}" presName="spaceRect" presStyleCnt="0"/>
      <dgm:spPr/>
    </dgm:pt>
    <dgm:pt modelId="{F75EC99C-B500-4607-A49B-4DA7B7E21455}" type="pres">
      <dgm:prSet presAssocID="{68600883-99FA-40EE-A7E3-8453BB8436E3}" presName="parTx" presStyleLbl="revTx" presStyleIdx="0" presStyleCnt="3" custLinFactNeighborX="-5043" custLinFactNeighborY="9104">
        <dgm:presLayoutVars>
          <dgm:chMax val="0"/>
          <dgm:chPref val="0"/>
        </dgm:presLayoutVars>
      </dgm:prSet>
      <dgm:spPr/>
    </dgm:pt>
    <dgm:pt modelId="{2D187627-E3F7-490E-8B9F-2934D62C3CD1}" type="pres">
      <dgm:prSet presAssocID="{3508B920-E7FD-4C2B-A255-8CB5E00CEACC}" presName="sibTrans" presStyleCnt="0"/>
      <dgm:spPr/>
    </dgm:pt>
    <dgm:pt modelId="{6C7F28F4-8DEE-420B-93A2-89495F1B303A}" type="pres">
      <dgm:prSet presAssocID="{111F2CA9-2A31-4A2E-A07A-33E57541B487}" presName="compNode" presStyleCnt="0"/>
      <dgm:spPr/>
    </dgm:pt>
    <dgm:pt modelId="{D88E4ADA-F067-4809-831B-365CDE192F2C}" type="pres">
      <dgm:prSet presAssocID="{111F2CA9-2A31-4A2E-A07A-33E57541B487}" presName="bgRect" presStyleLbl="bgShp" presStyleIdx="1" presStyleCnt="3"/>
      <dgm:spPr/>
    </dgm:pt>
    <dgm:pt modelId="{09BBFAFF-DF98-4899-B4FE-587A77FB6263}" type="pres">
      <dgm:prSet presAssocID="{111F2CA9-2A31-4A2E-A07A-33E57541B48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bblicità"/>
        </a:ext>
      </dgm:extLst>
    </dgm:pt>
    <dgm:pt modelId="{FA7ED602-81A7-43ED-9EFC-8C5DBBC4D54F}" type="pres">
      <dgm:prSet presAssocID="{111F2CA9-2A31-4A2E-A07A-33E57541B487}" presName="spaceRect" presStyleCnt="0"/>
      <dgm:spPr/>
    </dgm:pt>
    <dgm:pt modelId="{6F5909DA-1C92-45B1-8731-21ECD2CE7B53}" type="pres">
      <dgm:prSet presAssocID="{111F2CA9-2A31-4A2E-A07A-33E57541B487}" presName="parTx" presStyleLbl="revTx" presStyleIdx="1" presStyleCnt="3" custLinFactNeighborX="-3591" custLinFactNeighborY="0">
        <dgm:presLayoutVars>
          <dgm:chMax val="0"/>
          <dgm:chPref val="0"/>
        </dgm:presLayoutVars>
      </dgm:prSet>
      <dgm:spPr/>
    </dgm:pt>
    <dgm:pt modelId="{BE54BE52-5025-4C05-BC8C-33B6B7AD6D4D}" type="pres">
      <dgm:prSet presAssocID="{916C0093-A27B-429F-9B38-1E92EDF93CFA}" presName="sibTrans" presStyleCnt="0"/>
      <dgm:spPr/>
    </dgm:pt>
    <dgm:pt modelId="{F5362A3E-6EA1-485D-A935-34FE56C79354}" type="pres">
      <dgm:prSet presAssocID="{668A6438-F848-4B5A-9BCA-F8B1968CECA6}" presName="compNode" presStyleCnt="0"/>
      <dgm:spPr/>
    </dgm:pt>
    <dgm:pt modelId="{B96761AB-F148-4641-8F49-097148D04FEC}" type="pres">
      <dgm:prSet presAssocID="{668A6438-F848-4B5A-9BCA-F8B1968CECA6}" presName="bgRect" presStyleLbl="bgShp" presStyleIdx="2" presStyleCnt="3"/>
      <dgm:spPr/>
    </dgm:pt>
    <dgm:pt modelId="{21032D65-57AB-426C-9D70-AC642E94DE88}" type="pres">
      <dgm:prSet presAssocID="{668A6438-F848-4B5A-9BCA-F8B1968CECA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ttotitoli"/>
        </a:ext>
      </dgm:extLst>
    </dgm:pt>
    <dgm:pt modelId="{0978D0C0-298D-4385-963D-0F44C37E5F96}" type="pres">
      <dgm:prSet presAssocID="{668A6438-F848-4B5A-9BCA-F8B1968CECA6}" presName="spaceRect" presStyleCnt="0"/>
      <dgm:spPr/>
    </dgm:pt>
    <dgm:pt modelId="{C505951D-E5F4-4592-8CE8-725E527ACCCC}" type="pres">
      <dgm:prSet presAssocID="{668A6438-F848-4B5A-9BCA-F8B1968CECA6}" presName="parTx" presStyleLbl="revTx" presStyleIdx="2" presStyleCnt="3" custLinFactNeighborX="-3591" custLinFactNeighborY="292">
        <dgm:presLayoutVars>
          <dgm:chMax val="0"/>
          <dgm:chPref val="0"/>
        </dgm:presLayoutVars>
      </dgm:prSet>
      <dgm:spPr/>
    </dgm:pt>
  </dgm:ptLst>
  <dgm:cxnLst>
    <dgm:cxn modelId="{CF8FB413-ADF8-4EA0-856F-1C96243941FE}" type="presOf" srcId="{668A6438-F848-4B5A-9BCA-F8B1968CECA6}" destId="{C505951D-E5F4-4592-8CE8-725E527ACCCC}" srcOrd="0" destOrd="0" presId="urn:microsoft.com/office/officeart/2018/2/layout/IconVerticalSolidList"/>
    <dgm:cxn modelId="{6B677134-7670-40AA-A9A1-700D749DDE02}" srcId="{B970F67F-EA52-473A-A812-9CC902FF0301}" destId="{111F2CA9-2A31-4A2E-A07A-33E57541B487}" srcOrd="1" destOrd="0" parTransId="{DA36318B-782A-4E50-BD3A-9FB42B2A31D0}" sibTransId="{916C0093-A27B-429F-9B38-1E92EDF93CFA}"/>
    <dgm:cxn modelId="{537D586A-0639-4E87-B044-12BB16E5CC0F}" type="presOf" srcId="{68600883-99FA-40EE-A7E3-8453BB8436E3}" destId="{F75EC99C-B500-4607-A49B-4DA7B7E21455}" srcOrd="0" destOrd="0" presId="urn:microsoft.com/office/officeart/2018/2/layout/IconVerticalSolidList"/>
    <dgm:cxn modelId="{35EABA57-9762-43F1-BFDA-39EB750D9CA7}" srcId="{B970F67F-EA52-473A-A812-9CC902FF0301}" destId="{668A6438-F848-4B5A-9BCA-F8B1968CECA6}" srcOrd="2" destOrd="0" parTransId="{4E45209F-4B20-4A3F-A579-DF4278A38E27}" sibTransId="{5F3BFEA1-D4AA-48EF-A085-4BF2F1D5AB93}"/>
    <dgm:cxn modelId="{B198F99C-7B50-4E8F-98C4-601469689DD0}" srcId="{B970F67F-EA52-473A-A812-9CC902FF0301}" destId="{68600883-99FA-40EE-A7E3-8453BB8436E3}" srcOrd="0" destOrd="0" parTransId="{60C123E7-7582-4986-9534-BB951A0572CE}" sibTransId="{3508B920-E7FD-4C2B-A255-8CB5E00CEACC}"/>
    <dgm:cxn modelId="{1C33E09E-89F5-4071-AA86-5D928C0F5C62}" type="presOf" srcId="{111F2CA9-2A31-4A2E-A07A-33E57541B487}" destId="{6F5909DA-1C92-45B1-8731-21ECD2CE7B53}" srcOrd="0" destOrd="0" presId="urn:microsoft.com/office/officeart/2018/2/layout/IconVerticalSolidList"/>
    <dgm:cxn modelId="{03CCF5F2-EB8A-4C4C-B140-54CE882A54D5}" type="presOf" srcId="{B970F67F-EA52-473A-A812-9CC902FF0301}" destId="{B0BEF34D-6F92-4288-AED4-DFD501338381}" srcOrd="0" destOrd="0" presId="urn:microsoft.com/office/officeart/2018/2/layout/IconVerticalSolidList"/>
    <dgm:cxn modelId="{06EC394B-E4B8-43DE-B354-24E95161F13D}" type="presParOf" srcId="{B0BEF34D-6F92-4288-AED4-DFD501338381}" destId="{1BC37BC4-005B-4E44-B27B-ECBBFA829119}" srcOrd="0" destOrd="0" presId="urn:microsoft.com/office/officeart/2018/2/layout/IconVerticalSolidList"/>
    <dgm:cxn modelId="{1D8F25D9-1C4B-49BE-8B19-9B0887D778F9}" type="presParOf" srcId="{1BC37BC4-005B-4E44-B27B-ECBBFA829119}" destId="{B8C9CFFD-A9E1-4C9D-BC0F-25824E130693}" srcOrd="0" destOrd="0" presId="urn:microsoft.com/office/officeart/2018/2/layout/IconVerticalSolidList"/>
    <dgm:cxn modelId="{5AC9C89A-A9C9-472D-B312-5710170DC994}" type="presParOf" srcId="{1BC37BC4-005B-4E44-B27B-ECBBFA829119}" destId="{949CE2F7-1C69-4645-A84B-336B109894BF}" srcOrd="1" destOrd="0" presId="urn:microsoft.com/office/officeart/2018/2/layout/IconVerticalSolidList"/>
    <dgm:cxn modelId="{14B984F8-7A3C-4630-96FF-23A0A4390BE0}" type="presParOf" srcId="{1BC37BC4-005B-4E44-B27B-ECBBFA829119}" destId="{BD892C90-0D99-484D-95D4-3D52D538A1E3}" srcOrd="2" destOrd="0" presId="urn:microsoft.com/office/officeart/2018/2/layout/IconVerticalSolidList"/>
    <dgm:cxn modelId="{F24B2D47-A507-47F9-B68B-6809DD78F618}" type="presParOf" srcId="{1BC37BC4-005B-4E44-B27B-ECBBFA829119}" destId="{F75EC99C-B500-4607-A49B-4DA7B7E21455}" srcOrd="3" destOrd="0" presId="urn:microsoft.com/office/officeart/2018/2/layout/IconVerticalSolidList"/>
    <dgm:cxn modelId="{97D9BC39-F140-4274-8039-6E4D7170B4C0}" type="presParOf" srcId="{B0BEF34D-6F92-4288-AED4-DFD501338381}" destId="{2D187627-E3F7-490E-8B9F-2934D62C3CD1}" srcOrd="1" destOrd="0" presId="urn:microsoft.com/office/officeart/2018/2/layout/IconVerticalSolidList"/>
    <dgm:cxn modelId="{E18190E2-74BB-4B05-8598-505FCA379CF5}" type="presParOf" srcId="{B0BEF34D-6F92-4288-AED4-DFD501338381}" destId="{6C7F28F4-8DEE-420B-93A2-89495F1B303A}" srcOrd="2" destOrd="0" presId="urn:microsoft.com/office/officeart/2018/2/layout/IconVerticalSolidList"/>
    <dgm:cxn modelId="{06BBB22A-4A10-4AFA-B305-67E775F6CB2F}" type="presParOf" srcId="{6C7F28F4-8DEE-420B-93A2-89495F1B303A}" destId="{D88E4ADA-F067-4809-831B-365CDE192F2C}" srcOrd="0" destOrd="0" presId="urn:microsoft.com/office/officeart/2018/2/layout/IconVerticalSolidList"/>
    <dgm:cxn modelId="{2D115D39-F775-4D2A-9AB0-4577CC82CC01}" type="presParOf" srcId="{6C7F28F4-8DEE-420B-93A2-89495F1B303A}" destId="{09BBFAFF-DF98-4899-B4FE-587A77FB6263}" srcOrd="1" destOrd="0" presId="urn:microsoft.com/office/officeart/2018/2/layout/IconVerticalSolidList"/>
    <dgm:cxn modelId="{4DAEC102-77ED-470F-B8AC-D28B3FADE3C7}" type="presParOf" srcId="{6C7F28F4-8DEE-420B-93A2-89495F1B303A}" destId="{FA7ED602-81A7-43ED-9EFC-8C5DBBC4D54F}" srcOrd="2" destOrd="0" presId="urn:microsoft.com/office/officeart/2018/2/layout/IconVerticalSolidList"/>
    <dgm:cxn modelId="{ED2ADDD8-1EDE-40A2-BED1-78EFC48C008A}" type="presParOf" srcId="{6C7F28F4-8DEE-420B-93A2-89495F1B303A}" destId="{6F5909DA-1C92-45B1-8731-21ECD2CE7B53}" srcOrd="3" destOrd="0" presId="urn:microsoft.com/office/officeart/2018/2/layout/IconVerticalSolidList"/>
    <dgm:cxn modelId="{0578DF4F-AB4B-42CE-A9A6-EFBD2EFD3B68}" type="presParOf" srcId="{B0BEF34D-6F92-4288-AED4-DFD501338381}" destId="{BE54BE52-5025-4C05-BC8C-33B6B7AD6D4D}" srcOrd="3" destOrd="0" presId="urn:microsoft.com/office/officeart/2018/2/layout/IconVerticalSolidList"/>
    <dgm:cxn modelId="{DFFF7488-112C-4F69-A32C-E45AF43F0525}" type="presParOf" srcId="{B0BEF34D-6F92-4288-AED4-DFD501338381}" destId="{F5362A3E-6EA1-485D-A935-34FE56C79354}" srcOrd="4" destOrd="0" presId="urn:microsoft.com/office/officeart/2018/2/layout/IconVerticalSolidList"/>
    <dgm:cxn modelId="{0E649417-A521-4C49-B572-37DD07D84AEE}" type="presParOf" srcId="{F5362A3E-6EA1-485D-A935-34FE56C79354}" destId="{B96761AB-F148-4641-8F49-097148D04FEC}" srcOrd="0" destOrd="0" presId="urn:microsoft.com/office/officeart/2018/2/layout/IconVerticalSolidList"/>
    <dgm:cxn modelId="{EE619BAD-3BC3-483E-BC01-A3A2AC214E1F}" type="presParOf" srcId="{F5362A3E-6EA1-485D-A935-34FE56C79354}" destId="{21032D65-57AB-426C-9D70-AC642E94DE88}" srcOrd="1" destOrd="0" presId="urn:microsoft.com/office/officeart/2018/2/layout/IconVerticalSolidList"/>
    <dgm:cxn modelId="{0F90DD55-8134-49F7-A1F3-F69440FEC35F}" type="presParOf" srcId="{F5362A3E-6EA1-485D-A935-34FE56C79354}" destId="{0978D0C0-298D-4385-963D-0F44C37E5F96}" srcOrd="2" destOrd="0" presId="urn:microsoft.com/office/officeart/2018/2/layout/IconVerticalSolidList"/>
    <dgm:cxn modelId="{0D15747B-6489-4F42-B841-1047BE8AE03A}" type="presParOf" srcId="{F5362A3E-6EA1-485D-A935-34FE56C79354}" destId="{C505951D-E5F4-4592-8CE8-725E527ACC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02D099-6D6B-45BB-9F5F-3C6CD1B686F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E48C72A-97B4-41AC-8A35-9FD6453A014B}">
      <dgm:prSet custT="1"/>
      <dgm:spPr/>
      <dgm:t>
        <a:bodyPr/>
        <a:lstStyle/>
        <a:p>
          <a:r>
            <a:rPr lang="it-IT" sz="1400" b="1" i="1" u="sng" dirty="0"/>
            <a:t>1. materiali</a:t>
          </a:r>
          <a:r>
            <a:rPr lang="it-IT" sz="1400" dirty="0"/>
            <a:t>: da utilizzare nel processo di produzione, per esempio componenti in alluminio;</a:t>
          </a:r>
          <a:endParaRPr lang="en-US" sz="1400" dirty="0"/>
        </a:p>
      </dgm:t>
    </dgm:pt>
    <dgm:pt modelId="{74D734C6-DFB2-49B2-A75A-9940CA825327}" type="parTrans" cxnId="{C45478D7-BE9E-41DB-AAB1-FF46F04FE87E}">
      <dgm:prSet/>
      <dgm:spPr/>
      <dgm:t>
        <a:bodyPr/>
        <a:lstStyle/>
        <a:p>
          <a:endParaRPr lang="en-US"/>
        </a:p>
      </dgm:t>
    </dgm:pt>
    <dgm:pt modelId="{DEF48909-1D07-4E9E-B060-461F15BF565D}" type="sibTrans" cxnId="{C45478D7-BE9E-41DB-AAB1-FF46F04FE87E}">
      <dgm:prSet/>
      <dgm:spPr/>
      <dgm:t>
        <a:bodyPr/>
        <a:lstStyle/>
        <a:p>
          <a:endParaRPr lang="en-US"/>
        </a:p>
      </dgm:t>
    </dgm:pt>
    <dgm:pt modelId="{131BCF72-E1E9-47A0-B662-7B86225563F1}">
      <dgm:prSet custT="1"/>
      <dgm:spPr/>
      <dgm:t>
        <a:bodyPr/>
        <a:lstStyle/>
        <a:p>
          <a:r>
            <a:rPr lang="it-IT" sz="1400" b="1" i="1" u="sng" dirty="0"/>
            <a:t>2. componenti: </a:t>
          </a:r>
          <a:r>
            <a:rPr lang="it-IT" sz="1400" dirty="0"/>
            <a:t>da incorporare nel prodotto finito, per esempio fari;</a:t>
          </a:r>
          <a:endParaRPr lang="en-US" sz="1400" dirty="0"/>
        </a:p>
      </dgm:t>
    </dgm:pt>
    <dgm:pt modelId="{C4CABEE7-97A2-4E0E-92F8-6D492727A16B}" type="parTrans" cxnId="{E72E0C8B-1997-4D42-A156-1E20F4D87525}">
      <dgm:prSet/>
      <dgm:spPr/>
      <dgm:t>
        <a:bodyPr/>
        <a:lstStyle/>
        <a:p>
          <a:endParaRPr lang="en-US"/>
        </a:p>
      </dgm:t>
    </dgm:pt>
    <dgm:pt modelId="{2B01952C-072F-4DFB-8636-A12BC186E7B0}" type="sibTrans" cxnId="{E72E0C8B-1997-4D42-A156-1E20F4D87525}">
      <dgm:prSet/>
      <dgm:spPr/>
      <dgm:t>
        <a:bodyPr/>
        <a:lstStyle/>
        <a:p>
          <a:endParaRPr lang="en-US"/>
        </a:p>
      </dgm:t>
    </dgm:pt>
    <dgm:pt modelId="{25DA0ED9-E178-45FF-8B75-C32E0667DEEF}">
      <dgm:prSet custT="1"/>
      <dgm:spPr/>
      <dgm:t>
        <a:bodyPr/>
        <a:lstStyle/>
        <a:p>
          <a:r>
            <a:rPr lang="it-IT" sz="1400" b="1" i="1" u="sng" dirty="0"/>
            <a:t>3. impianti e attrezzature: </a:t>
          </a:r>
          <a:r>
            <a:rPr lang="it-IT" sz="1400" dirty="0"/>
            <a:t>per esempio, attrezzature di movimento terra;</a:t>
          </a:r>
          <a:endParaRPr lang="en-US" sz="1400" dirty="0"/>
        </a:p>
      </dgm:t>
    </dgm:pt>
    <dgm:pt modelId="{6F8D6C77-2FF7-4DA1-B2E8-3275D45784FE}" type="parTrans" cxnId="{BB9DCC54-34D5-4D53-A50D-0275753E2F07}">
      <dgm:prSet/>
      <dgm:spPr/>
      <dgm:t>
        <a:bodyPr/>
        <a:lstStyle/>
        <a:p>
          <a:endParaRPr lang="en-US"/>
        </a:p>
      </dgm:t>
    </dgm:pt>
    <dgm:pt modelId="{4F7E6D2C-5AA6-4942-8227-B03E77039238}" type="sibTrans" cxnId="{BB9DCC54-34D5-4D53-A50D-0275753E2F07}">
      <dgm:prSet/>
      <dgm:spPr/>
      <dgm:t>
        <a:bodyPr/>
        <a:lstStyle/>
        <a:p>
          <a:endParaRPr lang="en-US"/>
        </a:p>
      </dgm:t>
    </dgm:pt>
    <dgm:pt modelId="{618E803C-AB74-4AAA-B100-52CB0FC9E838}">
      <dgm:prSet custT="1"/>
      <dgm:spPr/>
      <dgm:t>
        <a:bodyPr/>
        <a:lstStyle/>
        <a:p>
          <a:r>
            <a:rPr lang="it-IT" sz="1400" b="1" i="1" u="sng" dirty="0"/>
            <a:t>4. prodotti e servizi di manutenzione, riparazione e funzionamento </a:t>
          </a:r>
          <a:r>
            <a:rPr lang="it-IT" sz="1400" dirty="0"/>
            <a:t>(</a:t>
          </a:r>
          <a:r>
            <a:rPr lang="it-IT" sz="1400" dirty="0" err="1"/>
            <a:t>Maintenance</a:t>
          </a:r>
          <a:r>
            <a:rPr lang="it-IT" sz="1400" dirty="0"/>
            <a:t>, </a:t>
          </a:r>
          <a:r>
            <a:rPr lang="it-IT" sz="1400" dirty="0" err="1"/>
            <a:t>Repair</a:t>
          </a:r>
          <a:r>
            <a:rPr lang="it-IT" sz="1400" dirty="0"/>
            <a:t> </a:t>
          </a:r>
          <a:r>
            <a:rPr lang="it-IT" sz="1400" dirty="0" err="1"/>
            <a:t>andOperation</a:t>
          </a:r>
          <a:r>
            <a:rPr lang="it-IT" sz="1400" dirty="0"/>
            <a:t>, MRO): per esempio, chiavi inglesi, attrezzature di saldatura e lubrificanti</a:t>
          </a:r>
          <a:r>
            <a:rPr lang="it-IT" sz="1100" dirty="0"/>
            <a:t>.</a:t>
          </a:r>
          <a:endParaRPr lang="en-US" sz="1100" dirty="0"/>
        </a:p>
      </dgm:t>
    </dgm:pt>
    <dgm:pt modelId="{93995930-D485-4018-A39A-853FB1832487}" type="parTrans" cxnId="{D6D37929-96C8-4284-8656-26E14DFFA26E}">
      <dgm:prSet/>
      <dgm:spPr/>
      <dgm:t>
        <a:bodyPr/>
        <a:lstStyle/>
        <a:p>
          <a:endParaRPr lang="en-US"/>
        </a:p>
      </dgm:t>
    </dgm:pt>
    <dgm:pt modelId="{629EF909-5B69-47CF-87D9-F0097A540ECE}" type="sibTrans" cxnId="{D6D37929-96C8-4284-8656-26E14DFFA26E}">
      <dgm:prSet/>
      <dgm:spPr/>
      <dgm:t>
        <a:bodyPr/>
        <a:lstStyle/>
        <a:p>
          <a:endParaRPr lang="en-US"/>
        </a:p>
      </dgm:t>
    </dgm:pt>
    <dgm:pt modelId="{0A89382C-331F-4055-A5B1-5501E533A85E}" type="pres">
      <dgm:prSet presAssocID="{B002D099-6D6B-45BB-9F5F-3C6CD1B686F1}" presName="root" presStyleCnt="0">
        <dgm:presLayoutVars>
          <dgm:dir/>
          <dgm:resizeHandles val="exact"/>
        </dgm:presLayoutVars>
      </dgm:prSet>
      <dgm:spPr/>
    </dgm:pt>
    <dgm:pt modelId="{95EE9C10-AE7F-49C2-8B80-FDDD9F9332AC}" type="pres">
      <dgm:prSet presAssocID="{0E48C72A-97B4-41AC-8A35-9FD6453A014B}" presName="compNode" presStyleCnt="0"/>
      <dgm:spPr/>
    </dgm:pt>
    <dgm:pt modelId="{A53AE626-D31B-4019-B85F-CEE3AA084FE4}" type="pres">
      <dgm:prSet presAssocID="{0E48C72A-97B4-41AC-8A35-9FD6453A014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ciclo"/>
        </a:ext>
      </dgm:extLst>
    </dgm:pt>
    <dgm:pt modelId="{35FFB612-7F50-4F8E-8A4C-04A26A3B822F}" type="pres">
      <dgm:prSet presAssocID="{0E48C72A-97B4-41AC-8A35-9FD6453A014B}" presName="spaceRect" presStyleCnt="0"/>
      <dgm:spPr/>
    </dgm:pt>
    <dgm:pt modelId="{BE661E2E-86B7-447D-B884-6FA3149DC84D}" type="pres">
      <dgm:prSet presAssocID="{0E48C72A-97B4-41AC-8A35-9FD6453A014B}" presName="textRect" presStyleLbl="revTx" presStyleIdx="0" presStyleCnt="4">
        <dgm:presLayoutVars>
          <dgm:chMax val="1"/>
          <dgm:chPref val="1"/>
        </dgm:presLayoutVars>
      </dgm:prSet>
      <dgm:spPr/>
    </dgm:pt>
    <dgm:pt modelId="{3EF6ACA0-BC67-4009-AF59-9C5505F3EE7D}" type="pres">
      <dgm:prSet presAssocID="{DEF48909-1D07-4E9E-B060-461F15BF565D}" presName="sibTrans" presStyleCnt="0"/>
      <dgm:spPr/>
    </dgm:pt>
    <dgm:pt modelId="{C0068B1D-0646-4334-88BC-8D66D60195BC}" type="pres">
      <dgm:prSet presAssocID="{131BCF72-E1E9-47A0-B662-7B86225563F1}" presName="compNode" presStyleCnt="0"/>
      <dgm:spPr/>
    </dgm:pt>
    <dgm:pt modelId="{0406ACFC-DDAA-43A9-B066-72BA4F214DF6}" type="pres">
      <dgm:prSet presAssocID="{131BCF72-E1E9-47A0-B662-7B86225563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ooter"/>
        </a:ext>
      </dgm:extLst>
    </dgm:pt>
    <dgm:pt modelId="{7FAF0A2C-8A76-4887-8F37-34BC751256D8}" type="pres">
      <dgm:prSet presAssocID="{131BCF72-E1E9-47A0-B662-7B86225563F1}" presName="spaceRect" presStyleCnt="0"/>
      <dgm:spPr/>
    </dgm:pt>
    <dgm:pt modelId="{13AC8BB2-0B09-4D12-BD3D-A37A9AE72E5D}" type="pres">
      <dgm:prSet presAssocID="{131BCF72-E1E9-47A0-B662-7B86225563F1}" presName="textRect" presStyleLbl="revTx" presStyleIdx="1" presStyleCnt="4">
        <dgm:presLayoutVars>
          <dgm:chMax val="1"/>
          <dgm:chPref val="1"/>
        </dgm:presLayoutVars>
      </dgm:prSet>
      <dgm:spPr/>
    </dgm:pt>
    <dgm:pt modelId="{83D6BA6A-63D3-46CC-95A6-9F65B44CE033}" type="pres">
      <dgm:prSet presAssocID="{2B01952C-072F-4DFB-8636-A12BC186E7B0}" presName="sibTrans" presStyleCnt="0"/>
      <dgm:spPr/>
    </dgm:pt>
    <dgm:pt modelId="{EC98B1FD-E966-4E9A-AEBA-43C9C8943B2C}" type="pres">
      <dgm:prSet presAssocID="{25DA0ED9-E178-45FF-8B75-C32E0667DEEF}" presName="compNode" presStyleCnt="0"/>
      <dgm:spPr/>
    </dgm:pt>
    <dgm:pt modelId="{E296A159-C151-48B9-906E-C25FDAEF05A8}" type="pres">
      <dgm:prSet presAssocID="{25DA0ED9-E178-45FF-8B75-C32E0667DEE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tomo"/>
        </a:ext>
      </dgm:extLst>
    </dgm:pt>
    <dgm:pt modelId="{3D432170-7C61-4625-8538-82C793F72184}" type="pres">
      <dgm:prSet presAssocID="{25DA0ED9-E178-45FF-8B75-C32E0667DEEF}" presName="spaceRect" presStyleCnt="0"/>
      <dgm:spPr/>
    </dgm:pt>
    <dgm:pt modelId="{E824C4FC-8CC7-491D-B4E8-68DC55E66172}" type="pres">
      <dgm:prSet presAssocID="{25DA0ED9-E178-45FF-8B75-C32E0667DEEF}" presName="textRect" presStyleLbl="revTx" presStyleIdx="2" presStyleCnt="4">
        <dgm:presLayoutVars>
          <dgm:chMax val="1"/>
          <dgm:chPref val="1"/>
        </dgm:presLayoutVars>
      </dgm:prSet>
      <dgm:spPr/>
    </dgm:pt>
    <dgm:pt modelId="{94956CA0-BFCB-4AA4-98DA-DC06B0A601E4}" type="pres">
      <dgm:prSet presAssocID="{4F7E6D2C-5AA6-4942-8227-B03E77039238}" presName="sibTrans" presStyleCnt="0"/>
      <dgm:spPr/>
    </dgm:pt>
    <dgm:pt modelId="{E742FCA6-AEC5-4766-8FD8-7AABC70EF3C3}" type="pres">
      <dgm:prSet presAssocID="{618E803C-AB74-4AAA-B100-52CB0FC9E838}" presName="compNode" presStyleCnt="0"/>
      <dgm:spPr/>
    </dgm:pt>
    <dgm:pt modelId="{82128514-8DAE-4990-AF46-5966FC81F7B6}" type="pres">
      <dgm:prSet presAssocID="{618E803C-AB74-4AAA-B100-52CB0FC9E83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rumenti"/>
        </a:ext>
      </dgm:extLst>
    </dgm:pt>
    <dgm:pt modelId="{08457ECD-2B91-4944-AA49-7859E5A6A8FC}" type="pres">
      <dgm:prSet presAssocID="{618E803C-AB74-4AAA-B100-52CB0FC9E838}" presName="spaceRect" presStyleCnt="0"/>
      <dgm:spPr/>
    </dgm:pt>
    <dgm:pt modelId="{8853D9F8-D0CF-4F5E-85F1-799D7EC10328}" type="pres">
      <dgm:prSet presAssocID="{618E803C-AB74-4AAA-B100-52CB0FC9E838}" presName="textRect" presStyleLbl="revTx" presStyleIdx="3" presStyleCnt="4">
        <dgm:presLayoutVars>
          <dgm:chMax val="1"/>
          <dgm:chPref val="1"/>
        </dgm:presLayoutVars>
      </dgm:prSet>
      <dgm:spPr/>
    </dgm:pt>
  </dgm:ptLst>
  <dgm:cxnLst>
    <dgm:cxn modelId="{8E1D5B28-261F-4F69-A14D-224CF8C696C5}" type="presOf" srcId="{0E48C72A-97B4-41AC-8A35-9FD6453A014B}" destId="{BE661E2E-86B7-447D-B884-6FA3149DC84D}" srcOrd="0" destOrd="0" presId="urn:microsoft.com/office/officeart/2018/2/layout/IconLabelList"/>
    <dgm:cxn modelId="{D6D37929-96C8-4284-8656-26E14DFFA26E}" srcId="{B002D099-6D6B-45BB-9F5F-3C6CD1B686F1}" destId="{618E803C-AB74-4AAA-B100-52CB0FC9E838}" srcOrd="3" destOrd="0" parTransId="{93995930-D485-4018-A39A-853FB1832487}" sibTransId="{629EF909-5B69-47CF-87D9-F0097A540ECE}"/>
    <dgm:cxn modelId="{E4A3675B-EE80-4196-95DD-A55BB0E6A5B1}" type="presOf" srcId="{B002D099-6D6B-45BB-9F5F-3C6CD1B686F1}" destId="{0A89382C-331F-4055-A5B1-5501E533A85E}" srcOrd="0" destOrd="0" presId="urn:microsoft.com/office/officeart/2018/2/layout/IconLabelList"/>
    <dgm:cxn modelId="{BB9DCC54-34D5-4D53-A50D-0275753E2F07}" srcId="{B002D099-6D6B-45BB-9F5F-3C6CD1B686F1}" destId="{25DA0ED9-E178-45FF-8B75-C32E0667DEEF}" srcOrd="2" destOrd="0" parTransId="{6F8D6C77-2FF7-4DA1-B2E8-3275D45784FE}" sibTransId="{4F7E6D2C-5AA6-4942-8227-B03E77039238}"/>
    <dgm:cxn modelId="{E72E0C8B-1997-4D42-A156-1E20F4D87525}" srcId="{B002D099-6D6B-45BB-9F5F-3C6CD1B686F1}" destId="{131BCF72-E1E9-47A0-B662-7B86225563F1}" srcOrd="1" destOrd="0" parTransId="{C4CABEE7-97A2-4E0E-92F8-6D492727A16B}" sibTransId="{2B01952C-072F-4DFB-8636-A12BC186E7B0}"/>
    <dgm:cxn modelId="{4DD6948F-1A1D-4B36-A717-07213DF41ADF}" type="presOf" srcId="{131BCF72-E1E9-47A0-B662-7B86225563F1}" destId="{13AC8BB2-0B09-4D12-BD3D-A37A9AE72E5D}" srcOrd="0" destOrd="0" presId="urn:microsoft.com/office/officeart/2018/2/layout/IconLabelList"/>
    <dgm:cxn modelId="{ECF49FBD-DCE9-430B-86AA-3F6B2ECDAA16}" type="presOf" srcId="{618E803C-AB74-4AAA-B100-52CB0FC9E838}" destId="{8853D9F8-D0CF-4F5E-85F1-799D7EC10328}" srcOrd="0" destOrd="0" presId="urn:microsoft.com/office/officeart/2018/2/layout/IconLabelList"/>
    <dgm:cxn modelId="{04BE4DC6-41C0-4DDA-A747-0CDC9E6A5D43}" type="presOf" srcId="{25DA0ED9-E178-45FF-8B75-C32E0667DEEF}" destId="{E824C4FC-8CC7-491D-B4E8-68DC55E66172}" srcOrd="0" destOrd="0" presId="urn:microsoft.com/office/officeart/2018/2/layout/IconLabelList"/>
    <dgm:cxn modelId="{C45478D7-BE9E-41DB-AAB1-FF46F04FE87E}" srcId="{B002D099-6D6B-45BB-9F5F-3C6CD1B686F1}" destId="{0E48C72A-97B4-41AC-8A35-9FD6453A014B}" srcOrd="0" destOrd="0" parTransId="{74D734C6-DFB2-49B2-A75A-9940CA825327}" sibTransId="{DEF48909-1D07-4E9E-B060-461F15BF565D}"/>
    <dgm:cxn modelId="{CCD3C80C-6E86-4A88-B32F-D08E2F25B799}" type="presParOf" srcId="{0A89382C-331F-4055-A5B1-5501E533A85E}" destId="{95EE9C10-AE7F-49C2-8B80-FDDD9F9332AC}" srcOrd="0" destOrd="0" presId="urn:microsoft.com/office/officeart/2018/2/layout/IconLabelList"/>
    <dgm:cxn modelId="{F124D33A-79C1-4D7E-B33C-54D162003E54}" type="presParOf" srcId="{95EE9C10-AE7F-49C2-8B80-FDDD9F9332AC}" destId="{A53AE626-D31B-4019-B85F-CEE3AA084FE4}" srcOrd="0" destOrd="0" presId="urn:microsoft.com/office/officeart/2018/2/layout/IconLabelList"/>
    <dgm:cxn modelId="{0415F452-8BFF-41E1-9210-DCA0AF18A91A}" type="presParOf" srcId="{95EE9C10-AE7F-49C2-8B80-FDDD9F9332AC}" destId="{35FFB612-7F50-4F8E-8A4C-04A26A3B822F}" srcOrd="1" destOrd="0" presId="urn:microsoft.com/office/officeart/2018/2/layout/IconLabelList"/>
    <dgm:cxn modelId="{7D158C8C-3E90-44F2-9A48-F5CE53503EFF}" type="presParOf" srcId="{95EE9C10-AE7F-49C2-8B80-FDDD9F9332AC}" destId="{BE661E2E-86B7-447D-B884-6FA3149DC84D}" srcOrd="2" destOrd="0" presId="urn:microsoft.com/office/officeart/2018/2/layout/IconLabelList"/>
    <dgm:cxn modelId="{7906F585-54FC-4FEE-A0B1-A9EDB4FC4EE4}" type="presParOf" srcId="{0A89382C-331F-4055-A5B1-5501E533A85E}" destId="{3EF6ACA0-BC67-4009-AF59-9C5505F3EE7D}" srcOrd="1" destOrd="0" presId="urn:microsoft.com/office/officeart/2018/2/layout/IconLabelList"/>
    <dgm:cxn modelId="{16D6FFDE-8E63-488F-8B8A-51D13AB4A1E1}" type="presParOf" srcId="{0A89382C-331F-4055-A5B1-5501E533A85E}" destId="{C0068B1D-0646-4334-88BC-8D66D60195BC}" srcOrd="2" destOrd="0" presId="urn:microsoft.com/office/officeart/2018/2/layout/IconLabelList"/>
    <dgm:cxn modelId="{25BA5575-D124-4ABC-8A8C-5198C211402F}" type="presParOf" srcId="{C0068B1D-0646-4334-88BC-8D66D60195BC}" destId="{0406ACFC-DDAA-43A9-B066-72BA4F214DF6}" srcOrd="0" destOrd="0" presId="urn:microsoft.com/office/officeart/2018/2/layout/IconLabelList"/>
    <dgm:cxn modelId="{C772D5D4-C4B2-4056-9232-07B52272D369}" type="presParOf" srcId="{C0068B1D-0646-4334-88BC-8D66D60195BC}" destId="{7FAF0A2C-8A76-4887-8F37-34BC751256D8}" srcOrd="1" destOrd="0" presId="urn:microsoft.com/office/officeart/2018/2/layout/IconLabelList"/>
    <dgm:cxn modelId="{B97F847E-95C8-4073-8BE8-DAD3D45B10AA}" type="presParOf" srcId="{C0068B1D-0646-4334-88BC-8D66D60195BC}" destId="{13AC8BB2-0B09-4D12-BD3D-A37A9AE72E5D}" srcOrd="2" destOrd="0" presId="urn:microsoft.com/office/officeart/2018/2/layout/IconLabelList"/>
    <dgm:cxn modelId="{1C7A7B1E-2397-47D9-AFC5-F28E4C45AEE7}" type="presParOf" srcId="{0A89382C-331F-4055-A5B1-5501E533A85E}" destId="{83D6BA6A-63D3-46CC-95A6-9F65B44CE033}" srcOrd="3" destOrd="0" presId="urn:microsoft.com/office/officeart/2018/2/layout/IconLabelList"/>
    <dgm:cxn modelId="{FEA7C23B-26C2-4429-98F7-10F199769710}" type="presParOf" srcId="{0A89382C-331F-4055-A5B1-5501E533A85E}" destId="{EC98B1FD-E966-4E9A-AEBA-43C9C8943B2C}" srcOrd="4" destOrd="0" presId="urn:microsoft.com/office/officeart/2018/2/layout/IconLabelList"/>
    <dgm:cxn modelId="{68E04BF1-8519-49CF-A1BD-7725D261EADE}" type="presParOf" srcId="{EC98B1FD-E966-4E9A-AEBA-43C9C8943B2C}" destId="{E296A159-C151-48B9-906E-C25FDAEF05A8}" srcOrd="0" destOrd="0" presId="urn:microsoft.com/office/officeart/2018/2/layout/IconLabelList"/>
    <dgm:cxn modelId="{E4C667A9-2ACA-44F1-BE5B-3882F7B37A78}" type="presParOf" srcId="{EC98B1FD-E966-4E9A-AEBA-43C9C8943B2C}" destId="{3D432170-7C61-4625-8538-82C793F72184}" srcOrd="1" destOrd="0" presId="urn:microsoft.com/office/officeart/2018/2/layout/IconLabelList"/>
    <dgm:cxn modelId="{AE5BBB17-4478-42E4-A0D2-897FE85208A7}" type="presParOf" srcId="{EC98B1FD-E966-4E9A-AEBA-43C9C8943B2C}" destId="{E824C4FC-8CC7-491D-B4E8-68DC55E66172}" srcOrd="2" destOrd="0" presId="urn:microsoft.com/office/officeart/2018/2/layout/IconLabelList"/>
    <dgm:cxn modelId="{C883886A-8789-40B3-9CF5-B1D0E5F9B876}" type="presParOf" srcId="{0A89382C-331F-4055-A5B1-5501E533A85E}" destId="{94956CA0-BFCB-4AA4-98DA-DC06B0A601E4}" srcOrd="5" destOrd="0" presId="urn:microsoft.com/office/officeart/2018/2/layout/IconLabelList"/>
    <dgm:cxn modelId="{7B7AE192-0833-4280-9423-CFD016C895E5}" type="presParOf" srcId="{0A89382C-331F-4055-A5B1-5501E533A85E}" destId="{E742FCA6-AEC5-4766-8FD8-7AABC70EF3C3}" srcOrd="6" destOrd="0" presId="urn:microsoft.com/office/officeart/2018/2/layout/IconLabelList"/>
    <dgm:cxn modelId="{1ECFB405-097E-4A19-98EC-A0AEC63DCB03}" type="presParOf" srcId="{E742FCA6-AEC5-4766-8FD8-7AABC70EF3C3}" destId="{82128514-8DAE-4990-AF46-5966FC81F7B6}" srcOrd="0" destOrd="0" presId="urn:microsoft.com/office/officeart/2018/2/layout/IconLabelList"/>
    <dgm:cxn modelId="{8D91D629-0AA6-49BA-9C62-89AAB0C1999F}" type="presParOf" srcId="{E742FCA6-AEC5-4766-8FD8-7AABC70EF3C3}" destId="{08457ECD-2B91-4944-AA49-7859E5A6A8FC}" srcOrd="1" destOrd="0" presId="urn:microsoft.com/office/officeart/2018/2/layout/IconLabelList"/>
    <dgm:cxn modelId="{593FC655-D73E-4ABE-8920-B8E1C69BF43D}" type="presParOf" srcId="{E742FCA6-AEC5-4766-8FD8-7AABC70EF3C3}" destId="{8853D9F8-D0CF-4F5E-85F1-799D7EC1032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ABC37C-7C40-44AB-811D-9AD32C1113B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2748E69-B1DB-4E9F-92EE-DDF18D9F8BFE}">
      <dgm:prSet/>
      <dgm:spPr/>
      <dgm:t>
        <a:bodyPr/>
        <a:lstStyle/>
        <a:p>
          <a:pPr algn="ctr"/>
          <a:r>
            <a:rPr lang="it-IT" dirty="0"/>
            <a:t>Quando si parla di marketing esperienziale, gli accademici spesso si riferiscono a quattro principali dimensioni: </a:t>
          </a:r>
          <a:r>
            <a:rPr lang="it-IT" i="1" u="sng" dirty="0">
              <a:solidFill>
                <a:schemeClr val="accent1"/>
              </a:solidFill>
            </a:rPr>
            <a:t>sensoriale; affettiva; intellettuale; comportamentale. </a:t>
          </a:r>
          <a:r>
            <a:rPr lang="it-IT" dirty="0"/>
            <a:t>Queste possono ravvisarsi anche nei cinque moduli strategici esperienziali (Strategic </a:t>
          </a:r>
          <a:r>
            <a:rPr lang="it-IT" dirty="0" err="1"/>
            <a:t>Experiential</a:t>
          </a:r>
          <a:r>
            <a:rPr lang="it-IT" dirty="0"/>
            <a:t> </a:t>
          </a:r>
          <a:r>
            <a:rPr lang="it-IT" dirty="0" err="1"/>
            <a:t>Modules</a:t>
          </a:r>
          <a:r>
            <a:rPr lang="it-IT" dirty="0"/>
            <a:t>, SEM) di </a:t>
          </a:r>
          <a:r>
            <a:rPr lang="it-IT" dirty="0" err="1"/>
            <a:t>Schmitte</a:t>
          </a:r>
          <a:r>
            <a:rPr lang="it-IT" dirty="0"/>
            <a:t>.</a:t>
          </a:r>
          <a:endParaRPr lang="en-US" dirty="0"/>
        </a:p>
      </dgm:t>
    </dgm:pt>
    <dgm:pt modelId="{2F1D7696-E454-4470-8F55-71B0E87584E4}" type="parTrans" cxnId="{58A306BE-AD4F-461D-B170-DA5E5EBD2554}">
      <dgm:prSet/>
      <dgm:spPr/>
      <dgm:t>
        <a:bodyPr/>
        <a:lstStyle/>
        <a:p>
          <a:endParaRPr lang="en-US"/>
        </a:p>
      </dgm:t>
    </dgm:pt>
    <dgm:pt modelId="{CE338540-804B-40DE-A0C6-531272E53E54}" type="sibTrans" cxnId="{58A306BE-AD4F-461D-B170-DA5E5EBD2554}">
      <dgm:prSet/>
      <dgm:spPr/>
      <dgm:t>
        <a:bodyPr/>
        <a:lstStyle/>
        <a:p>
          <a:endParaRPr lang="en-US"/>
        </a:p>
      </dgm:t>
    </dgm:pt>
    <dgm:pt modelId="{C0ABEFCE-CB89-4E49-BBC0-6F9337DCACAE}">
      <dgm:prSet/>
      <dgm:spPr/>
      <dgm:t>
        <a:bodyPr/>
        <a:lstStyle/>
        <a:p>
          <a:pPr algn="ctr"/>
          <a:r>
            <a:rPr lang="it-IT" b="1" i="1" dirty="0"/>
            <a:t>1) </a:t>
          </a:r>
          <a:r>
            <a:rPr lang="it-IT" b="1" i="1" dirty="0" err="1"/>
            <a:t>Sense</a:t>
          </a:r>
          <a:r>
            <a:rPr lang="it-IT" b="1" i="1" dirty="0"/>
            <a:t>: </a:t>
          </a:r>
          <a:r>
            <a:rPr lang="it-IT" dirty="0"/>
            <a:t>il marketing del </a:t>
          </a:r>
          <a:r>
            <a:rPr lang="it-IT" dirty="0" err="1"/>
            <a:t>sense</a:t>
          </a:r>
          <a:r>
            <a:rPr lang="it-IT" dirty="0"/>
            <a:t> riguarda i sensi e ha l'obiettivo di creare esperienze sensoriali attraverso i famosi cinque sensi: vista, udito, gusto, olfatto e tatto.</a:t>
          </a:r>
          <a:endParaRPr lang="en-US" dirty="0"/>
        </a:p>
      </dgm:t>
    </dgm:pt>
    <dgm:pt modelId="{2DEB53F8-DEBF-4FD9-922D-A00E32CF47AF}" type="parTrans" cxnId="{7DF13749-6769-4721-BC92-E96CE0103948}">
      <dgm:prSet/>
      <dgm:spPr/>
      <dgm:t>
        <a:bodyPr/>
        <a:lstStyle/>
        <a:p>
          <a:endParaRPr lang="en-US"/>
        </a:p>
      </dgm:t>
    </dgm:pt>
    <dgm:pt modelId="{509BCE24-5494-4C39-BF2F-775C76F6B346}" type="sibTrans" cxnId="{7DF13749-6769-4721-BC92-E96CE0103948}">
      <dgm:prSet/>
      <dgm:spPr/>
      <dgm:t>
        <a:bodyPr/>
        <a:lstStyle/>
        <a:p>
          <a:endParaRPr lang="en-US"/>
        </a:p>
      </dgm:t>
    </dgm:pt>
    <dgm:pt modelId="{A45AA857-6543-4CD2-B3A3-9D8207A8ECF2}">
      <dgm:prSet/>
      <dgm:spPr/>
      <dgm:t>
        <a:bodyPr/>
        <a:lstStyle/>
        <a:p>
          <a:pPr algn="ctr"/>
          <a:r>
            <a:rPr lang="it-IT" b="1" i="1" dirty="0"/>
            <a:t>2) </a:t>
          </a:r>
          <a:r>
            <a:rPr lang="it-IT" b="1" i="1" dirty="0" err="1"/>
            <a:t>Feel</a:t>
          </a:r>
          <a:r>
            <a:rPr lang="it-IT" b="1" i="1" dirty="0"/>
            <a:t>: </a:t>
          </a:r>
          <a:r>
            <a:rPr lang="it-IT" dirty="0"/>
            <a:t>il marketing del </a:t>
          </a:r>
          <a:r>
            <a:rPr lang="it-IT" dirty="0" err="1"/>
            <a:t>feel</a:t>
          </a:r>
          <a:r>
            <a:rPr lang="it-IT" dirty="0"/>
            <a:t> richiama i sentimenti interiori dei clienti e ha l'obiettivo di creare esperienze affettive che vadano da umori positivi collegati a una marca, a emozioni di forte gioia e orgoglio.</a:t>
          </a:r>
          <a:endParaRPr lang="en-US" dirty="0"/>
        </a:p>
      </dgm:t>
    </dgm:pt>
    <dgm:pt modelId="{14AADEC4-3CAE-45A4-8BE8-D711860EE7BC}" type="parTrans" cxnId="{32BED149-8617-45F8-9CFA-42AA40160C1B}">
      <dgm:prSet/>
      <dgm:spPr/>
      <dgm:t>
        <a:bodyPr/>
        <a:lstStyle/>
        <a:p>
          <a:endParaRPr lang="en-US"/>
        </a:p>
      </dgm:t>
    </dgm:pt>
    <dgm:pt modelId="{4A9E62A4-485A-4FAA-AFE0-2AEDFC26F007}" type="sibTrans" cxnId="{32BED149-8617-45F8-9CFA-42AA40160C1B}">
      <dgm:prSet/>
      <dgm:spPr/>
      <dgm:t>
        <a:bodyPr/>
        <a:lstStyle/>
        <a:p>
          <a:endParaRPr lang="en-US"/>
        </a:p>
      </dgm:t>
    </dgm:pt>
    <dgm:pt modelId="{91C286B2-6052-45BE-A008-327C7B60CE85}">
      <dgm:prSet/>
      <dgm:spPr/>
      <dgm:t>
        <a:bodyPr/>
        <a:lstStyle/>
        <a:p>
          <a:pPr algn="ctr"/>
          <a:r>
            <a:rPr lang="it-IT" b="1" i="1" dirty="0"/>
            <a:t>3) Think</a:t>
          </a:r>
          <a:r>
            <a:rPr lang="it-IT" dirty="0"/>
            <a:t>: il marketing del think fa appello all'intelletto e ha l'obiettivo di creare esperienze cognitive e di </a:t>
          </a:r>
          <a:r>
            <a:rPr lang="it-IT" dirty="0" err="1"/>
            <a:t>problem</a:t>
          </a:r>
          <a:r>
            <a:rPr lang="it-IT" dirty="0"/>
            <a:t>-solving che impegnino i clienti dal punto di vista creativo. Esso fa riferimento al pensiero coinvolgente e differente dei clienti attraverso la sorpresa, l'intrigo e la provocazione. Questo sistema viene utilizzato molto spesso per i prodotti tecnologici.</a:t>
          </a:r>
          <a:endParaRPr lang="en-US" dirty="0"/>
        </a:p>
      </dgm:t>
    </dgm:pt>
    <dgm:pt modelId="{2AA2ECF9-9187-4270-9889-10B375DB1DB3}" type="parTrans" cxnId="{D04C44D6-338F-4F99-8A38-3A6BDD9524F9}">
      <dgm:prSet/>
      <dgm:spPr/>
      <dgm:t>
        <a:bodyPr/>
        <a:lstStyle/>
        <a:p>
          <a:endParaRPr lang="en-US"/>
        </a:p>
      </dgm:t>
    </dgm:pt>
    <dgm:pt modelId="{6941F33F-7294-4DE9-92CD-532782F37EA5}" type="sibTrans" cxnId="{D04C44D6-338F-4F99-8A38-3A6BDD9524F9}">
      <dgm:prSet/>
      <dgm:spPr/>
      <dgm:t>
        <a:bodyPr/>
        <a:lstStyle/>
        <a:p>
          <a:endParaRPr lang="en-US"/>
        </a:p>
      </dgm:t>
    </dgm:pt>
    <dgm:pt modelId="{FFD81E8A-3D67-4C63-A64B-012EDCA9FBBA}" type="pres">
      <dgm:prSet presAssocID="{34ABC37C-7C40-44AB-811D-9AD32C1113B4}" presName="root" presStyleCnt="0">
        <dgm:presLayoutVars>
          <dgm:dir/>
          <dgm:resizeHandles val="exact"/>
        </dgm:presLayoutVars>
      </dgm:prSet>
      <dgm:spPr/>
    </dgm:pt>
    <dgm:pt modelId="{D66B1B7E-A162-43DB-B617-43ED29A02D15}" type="pres">
      <dgm:prSet presAssocID="{12748E69-B1DB-4E9F-92EE-DDF18D9F8BFE}" presName="compNode" presStyleCnt="0"/>
      <dgm:spPr/>
    </dgm:pt>
    <dgm:pt modelId="{792FE820-4AEC-497D-9A7F-219020EB2B17}" type="pres">
      <dgm:prSet presAssocID="{12748E69-B1DB-4E9F-92EE-DDF18D9F8BFE}" presName="bgRect" presStyleLbl="bgShp" presStyleIdx="0" presStyleCnt="4"/>
      <dgm:spPr/>
    </dgm:pt>
    <dgm:pt modelId="{FBEE8945-AC56-4A23-BA31-EFE78C07B8B6}" type="pres">
      <dgm:prSet presAssocID="{12748E69-B1DB-4E9F-92EE-DDF18D9F8B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E41A470B-8507-4EB5-8BDE-A01A5AC6BEB2}" type="pres">
      <dgm:prSet presAssocID="{12748E69-B1DB-4E9F-92EE-DDF18D9F8BFE}" presName="spaceRect" presStyleCnt="0"/>
      <dgm:spPr/>
    </dgm:pt>
    <dgm:pt modelId="{DC2D2980-CEDA-4562-9C3D-A36B6A309344}" type="pres">
      <dgm:prSet presAssocID="{12748E69-B1DB-4E9F-92EE-DDF18D9F8BFE}" presName="parTx" presStyleLbl="revTx" presStyleIdx="0" presStyleCnt="4">
        <dgm:presLayoutVars>
          <dgm:chMax val="0"/>
          <dgm:chPref val="0"/>
        </dgm:presLayoutVars>
      </dgm:prSet>
      <dgm:spPr/>
    </dgm:pt>
    <dgm:pt modelId="{E8388A48-2F41-487F-B7CB-9D2041E61771}" type="pres">
      <dgm:prSet presAssocID="{CE338540-804B-40DE-A0C6-531272E53E54}" presName="sibTrans" presStyleCnt="0"/>
      <dgm:spPr/>
    </dgm:pt>
    <dgm:pt modelId="{07359749-FBE1-45CC-9892-D37D83AE7CD7}" type="pres">
      <dgm:prSet presAssocID="{C0ABEFCE-CB89-4E49-BBC0-6F9337DCACAE}" presName="compNode" presStyleCnt="0"/>
      <dgm:spPr/>
    </dgm:pt>
    <dgm:pt modelId="{DBEEA402-1FE6-433A-86D4-40F01D3AB088}" type="pres">
      <dgm:prSet presAssocID="{C0ABEFCE-CB89-4E49-BBC0-6F9337DCACAE}" presName="bgRect" presStyleLbl="bgShp" presStyleIdx="1" presStyleCnt="4"/>
      <dgm:spPr/>
    </dgm:pt>
    <dgm:pt modelId="{5F5BCC8E-5271-46B9-8FF0-DA05C7E14620}" type="pres">
      <dgm:prSet presAssocID="{C0ABEFCE-CB89-4E49-BBC0-6F9337DCACA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cchio"/>
        </a:ext>
      </dgm:extLst>
    </dgm:pt>
    <dgm:pt modelId="{AF64D652-0CE0-456C-87C6-4ED4DEAC898E}" type="pres">
      <dgm:prSet presAssocID="{C0ABEFCE-CB89-4E49-BBC0-6F9337DCACAE}" presName="spaceRect" presStyleCnt="0"/>
      <dgm:spPr/>
    </dgm:pt>
    <dgm:pt modelId="{A16C5157-C8E9-4F1A-A0B5-9A718A3F4C2A}" type="pres">
      <dgm:prSet presAssocID="{C0ABEFCE-CB89-4E49-BBC0-6F9337DCACAE}" presName="parTx" presStyleLbl="revTx" presStyleIdx="1" presStyleCnt="4">
        <dgm:presLayoutVars>
          <dgm:chMax val="0"/>
          <dgm:chPref val="0"/>
        </dgm:presLayoutVars>
      </dgm:prSet>
      <dgm:spPr/>
    </dgm:pt>
    <dgm:pt modelId="{BAFB0A46-B5A0-4F8E-9E0C-33F34F73000C}" type="pres">
      <dgm:prSet presAssocID="{509BCE24-5494-4C39-BF2F-775C76F6B346}" presName="sibTrans" presStyleCnt="0"/>
      <dgm:spPr/>
    </dgm:pt>
    <dgm:pt modelId="{8923517A-4EE7-4016-856E-91C32988F4A7}" type="pres">
      <dgm:prSet presAssocID="{A45AA857-6543-4CD2-B3A3-9D8207A8ECF2}" presName="compNode" presStyleCnt="0"/>
      <dgm:spPr/>
    </dgm:pt>
    <dgm:pt modelId="{1E7249EC-19FE-4E45-9E26-EDB2E13F0DDB}" type="pres">
      <dgm:prSet presAssocID="{A45AA857-6543-4CD2-B3A3-9D8207A8ECF2}" presName="bgRect" presStyleLbl="bgShp" presStyleIdx="2" presStyleCnt="4"/>
      <dgm:spPr/>
    </dgm:pt>
    <dgm:pt modelId="{EA01079D-CB78-468A-892C-8BFA5C7F66F0}" type="pres">
      <dgm:prSet presAssocID="{A45AA857-6543-4CD2-B3A3-9D8207A8ECF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inning Face with No Fill"/>
        </a:ext>
      </dgm:extLst>
    </dgm:pt>
    <dgm:pt modelId="{DA332F70-CA31-4841-8BC8-C8164C6D70A5}" type="pres">
      <dgm:prSet presAssocID="{A45AA857-6543-4CD2-B3A3-9D8207A8ECF2}" presName="spaceRect" presStyleCnt="0"/>
      <dgm:spPr/>
    </dgm:pt>
    <dgm:pt modelId="{1EA33F21-540D-4555-A5CD-C2DDF9AF8C97}" type="pres">
      <dgm:prSet presAssocID="{A45AA857-6543-4CD2-B3A3-9D8207A8ECF2}" presName="parTx" presStyleLbl="revTx" presStyleIdx="2" presStyleCnt="4">
        <dgm:presLayoutVars>
          <dgm:chMax val="0"/>
          <dgm:chPref val="0"/>
        </dgm:presLayoutVars>
      </dgm:prSet>
      <dgm:spPr/>
    </dgm:pt>
    <dgm:pt modelId="{03D85599-1F44-49ED-B72A-8BB51BFAC248}" type="pres">
      <dgm:prSet presAssocID="{4A9E62A4-485A-4FAA-AFE0-2AEDFC26F007}" presName="sibTrans" presStyleCnt="0"/>
      <dgm:spPr/>
    </dgm:pt>
    <dgm:pt modelId="{22014EF0-0059-4D3E-B77B-043975F49898}" type="pres">
      <dgm:prSet presAssocID="{91C286B2-6052-45BE-A008-327C7B60CE85}" presName="compNode" presStyleCnt="0"/>
      <dgm:spPr/>
    </dgm:pt>
    <dgm:pt modelId="{8088CE1D-A3B7-4963-B55E-098A18D8B5D7}" type="pres">
      <dgm:prSet presAssocID="{91C286B2-6052-45BE-A008-327C7B60CE85}" presName="bgRect" presStyleLbl="bgShp" presStyleIdx="3" presStyleCnt="4"/>
      <dgm:spPr/>
    </dgm:pt>
    <dgm:pt modelId="{5CE09AC3-8B3B-4631-9E88-37C28D07E30F}" type="pres">
      <dgm:prSet presAssocID="{91C286B2-6052-45BE-A008-327C7B60CE8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E310F48-8BA0-4227-96ED-02AE49346776}" type="pres">
      <dgm:prSet presAssocID="{91C286B2-6052-45BE-A008-327C7B60CE85}" presName="spaceRect" presStyleCnt="0"/>
      <dgm:spPr/>
    </dgm:pt>
    <dgm:pt modelId="{99FD6BFB-42AA-473F-8553-C511C3BCE5FA}" type="pres">
      <dgm:prSet presAssocID="{91C286B2-6052-45BE-A008-327C7B60CE85}" presName="parTx" presStyleLbl="revTx" presStyleIdx="3" presStyleCnt="4">
        <dgm:presLayoutVars>
          <dgm:chMax val="0"/>
          <dgm:chPref val="0"/>
        </dgm:presLayoutVars>
      </dgm:prSet>
      <dgm:spPr/>
    </dgm:pt>
  </dgm:ptLst>
  <dgm:cxnLst>
    <dgm:cxn modelId="{52643A04-CBE1-4A2A-AB45-0DB9E6522C7C}" type="presOf" srcId="{C0ABEFCE-CB89-4E49-BBC0-6F9337DCACAE}" destId="{A16C5157-C8E9-4F1A-A0B5-9A718A3F4C2A}" srcOrd="0" destOrd="0" presId="urn:microsoft.com/office/officeart/2018/2/layout/IconVerticalSolidList"/>
    <dgm:cxn modelId="{7DF13749-6769-4721-BC92-E96CE0103948}" srcId="{34ABC37C-7C40-44AB-811D-9AD32C1113B4}" destId="{C0ABEFCE-CB89-4E49-BBC0-6F9337DCACAE}" srcOrd="1" destOrd="0" parTransId="{2DEB53F8-DEBF-4FD9-922D-A00E32CF47AF}" sibTransId="{509BCE24-5494-4C39-BF2F-775C76F6B346}"/>
    <dgm:cxn modelId="{32BED149-8617-45F8-9CFA-42AA40160C1B}" srcId="{34ABC37C-7C40-44AB-811D-9AD32C1113B4}" destId="{A45AA857-6543-4CD2-B3A3-9D8207A8ECF2}" srcOrd="2" destOrd="0" parTransId="{14AADEC4-3CAE-45A4-8BE8-D711860EE7BC}" sibTransId="{4A9E62A4-485A-4FAA-AFE0-2AEDFC26F007}"/>
    <dgm:cxn modelId="{043D457B-6641-443D-B82A-BF85667BCD0F}" type="presOf" srcId="{91C286B2-6052-45BE-A008-327C7B60CE85}" destId="{99FD6BFB-42AA-473F-8553-C511C3BCE5FA}" srcOrd="0" destOrd="0" presId="urn:microsoft.com/office/officeart/2018/2/layout/IconVerticalSolidList"/>
    <dgm:cxn modelId="{5EAE809E-B7FA-42F0-B822-30F32C3E8769}" type="presOf" srcId="{A45AA857-6543-4CD2-B3A3-9D8207A8ECF2}" destId="{1EA33F21-540D-4555-A5CD-C2DDF9AF8C97}" srcOrd="0" destOrd="0" presId="urn:microsoft.com/office/officeart/2018/2/layout/IconVerticalSolidList"/>
    <dgm:cxn modelId="{558219A3-BE03-4FC5-8781-E561E97345C9}" type="presOf" srcId="{34ABC37C-7C40-44AB-811D-9AD32C1113B4}" destId="{FFD81E8A-3D67-4C63-A64B-012EDCA9FBBA}" srcOrd="0" destOrd="0" presId="urn:microsoft.com/office/officeart/2018/2/layout/IconVerticalSolidList"/>
    <dgm:cxn modelId="{58A306BE-AD4F-461D-B170-DA5E5EBD2554}" srcId="{34ABC37C-7C40-44AB-811D-9AD32C1113B4}" destId="{12748E69-B1DB-4E9F-92EE-DDF18D9F8BFE}" srcOrd="0" destOrd="0" parTransId="{2F1D7696-E454-4470-8F55-71B0E87584E4}" sibTransId="{CE338540-804B-40DE-A0C6-531272E53E54}"/>
    <dgm:cxn modelId="{8DB392D0-41AB-4C5D-858C-D60D695DE316}" type="presOf" srcId="{12748E69-B1DB-4E9F-92EE-DDF18D9F8BFE}" destId="{DC2D2980-CEDA-4562-9C3D-A36B6A309344}" srcOrd="0" destOrd="0" presId="urn:microsoft.com/office/officeart/2018/2/layout/IconVerticalSolidList"/>
    <dgm:cxn modelId="{D04C44D6-338F-4F99-8A38-3A6BDD9524F9}" srcId="{34ABC37C-7C40-44AB-811D-9AD32C1113B4}" destId="{91C286B2-6052-45BE-A008-327C7B60CE85}" srcOrd="3" destOrd="0" parTransId="{2AA2ECF9-9187-4270-9889-10B375DB1DB3}" sibTransId="{6941F33F-7294-4DE9-92CD-532782F37EA5}"/>
    <dgm:cxn modelId="{39A7DFB7-6F01-47E6-8E93-162FA3F0C3E8}" type="presParOf" srcId="{FFD81E8A-3D67-4C63-A64B-012EDCA9FBBA}" destId="{D66B1B7E-A162-43DB-B617-43ED29A02D15}" srcOrd="0" destOrd="0" presId="urn:microsoft.com/office/officeart/2018/2/layout/IconVerticalSolidList"/>
    <dgm:cxn modelId="{F73F8D32-FFB9-4460-B42F-48AA2E150894}" type="presParOf" srcId="{D66B1B7E-A162-43DB-B617-43ED29A02D15}" destId="{792FE820-4AEC-497D-9A7F-219020EB2B17}" srcOrd="0" destOrd="0" presId="urn:microsoft.com/office/officeart/2018/2/layout/IconVerticalSolidList"/>
    <dgm:cxn modelId="{EA26550E-AE12-41B7-9C94-10A92074013C}" type="presParOf" srcId="{D66B1B7E-A162-43DB-B617-43ED29A02D15}" destId="{FBEE8945-AC56-4A23-BA31-EFE78C07B8B6}" srcOrd="1" destOrd="0" presId="urn:microsoft.com/office/officeart/2018/2/layout/IconVerticalSolidList"/>
    <dgm:cxn modelId="{09226C2C-8A30-4DCA-9203-213905DB00FB}" type="presParOf" srcId="{D66B1B7E-A162-43DB-B617-43ED29A02D15}" destId="{E41A470B-8507-4EB5-8BDE-A01A5AC6BEB2}" srcOrd="2" destOrd="0" presId="urn:microsoft.com/office/officeart/2018/2/layout/IconVerticalSolidList"/>
    <dgm:cxn modelId="{A453B0FB-0EF5-4903-947A-DE67BA2D8BEE}" type="presParOf" srcId="{D66B1B7E-A162-43DB-B617-43ED29A02D15}" destId="{DC2D2980-CEDA-4562-9C3D-A36B6A309344}" srcOrd="3" destOrd="0" presId="urn:microsoft.com/office/officeart/2018/2/layout/IconVerticalSolidList"/>
    <dgm:cxn modelId="{6E4FFDD7-1F56-40B0-9831-FC04B729D07E}" type="presParOf" srcId="{FFD81E8A-3D67-4C63-A64B-012EDCA9FBBA}" destId="{E8388A48-2F41-487F-B7CB-9D2041E61771}" srcOrd="1" destOrd="0" presId="urn:microsoft.com/office/officeart/2018/2/layout/IconVerticalSolidList"/>
    <dgm:cxn modelId="{F8BFBD8E-B001-49F3-ADE2-1F4B57FDB5F8}" type="presParOf" srcId="{FFD81E8A-3D67-4C63-A64B-012EDCA9FBBA}" destId="{07359749-FBE1-45CC-9892-D37D83AE7CD7}" srcOrd="2" destOrd="0" presId="urn:microsoft.com/office/officeart/2018/2/layout/IconVerticalSolidList"/>
    <dgm:cxn modelId="{61F735AC-230D-4FED-B73E-3277AF283C4F}" type="presParOf" srcId="{07359749-FBE1-45CC-9892-D37D83AE7CD7}" destId="{DBEEA402-1FE6-433A-86D4-40F01D3AB088}" srcOrd="0" destOrd="0" presId="urn:microsoft.com/office/officeart/2018/2/layout/IconVerticalSolidList"/>
    <dgm:cxn modelId="{3D239C62-4392-41BC-9630-E6DC0CB8BA01}" type="presParOf" srcId="{07359749-FBE1-45CC-9892-D37D83AE7CD7}" destId="{5F5BCC8E-5271-46B9-8FF0-DA05C7E14620}" srcOrd="1" destOrd="0" presId="urn:microsoft.com/office/officeart/2018/2/layout/IconVerticalSolidList"/>
    <dgm:cxn modelId="{38A7B096-5DEA-4FB3-86F1-33A168703689}" type="presParOf" srcId="{07359749-FBE1-45CC-9892-D37D83AE7CD7}" destId="{AF64D652-0CE0-456C-87C6-4ED4DEAC898E}" srcOrd="2" destOrd="0" presId="urn:microsoft.com/office/officeart/2018/2/layout/IconVerticalSolidList"/>
    <dgm:cxn modelId="{2E23DF11-00B5-4F6F-A559-7A57DF31FDDD}" type="presParOf" srcId="{07359749-FBE1-45CC-9892-D37D83AE7CD7}" destId="{A16C5157-C8E9-4F1A-A0B5-9A718A3F4C2A}" srcOrd="3" destOrd="0" presId="urn:microsoft.com/office/officeart/2018/2/layout/IconVerticalSolidList"/>
    <dgm:cxn modelId="{B5791FAE-3B24-4774-8915-EF2F550B4880}" type="presParOf" srcId="{FFD81E8A-3D67-4C63-A64B-012EDCA9FBBA}" destId="{BAFB0A46-B5A0-4F8E-9E0C-33F34F73000C}" srcOrd="3" destOrd="0" presId="urn:microsoft.com/office/officeart/2018/2/layout/IconVerticalSolidList"/>
    <dgm:cxn modelId="{24F0C2D8-4E76-4F89-8C8A-6759A4767E6D}" type="presParOf" srcId="{FFD81E8A-3D67-4C63-A64B-012EDCA9FBBA}" destId="{8923517A-4EE7-4016-856E-91C32988F4A7}" srcOrd="4" destOrd="0" presId="urn:microsoft.com/office/officeart/2018/2/layout/IconVerticalSolidList"/>
    <dgm:cxn modelId="{4014DB11-90DD-4174-BB0D-366C7DBAD21E}" type="presParOf" srcId="{8923517A-4EE7-4016-856E-91C32988F4A7}" destId="{1E7249EC-19FE-4E45-9E26-EDB2E13F0DDB}" srcOrd="0" destOrd="0" presId="urn:microsoft.com/office/officeart/2018/2/layout/IconVerticalSolidList"/>
    <dgm:cxn modelId="{E6EB05DC-F31A-4D05-824C-97F552D60F33}" type="presParOf" srcId="{8923517A-4EE7-4016-856E-91C32988F4A7}" destId="{EA01079D-CB78-468A-892C-8BFA5C7F66F0}" srcOrd="1" destOrd="0" presId="urn:microsoft.com/office/officeart/2018/2/layout/IconVerticalSolidList"/>
    <dgm:cxn modelId="{B6B2EFF5-97E2-4352-A08D-A9D239D24A93}" type="presParOf" srcId="{8923517A-4EE7-4016-856E-91C32988F4A7}" destId="{DA332F70-CA31-4841-8BC8-C8164C6D70A5}" srcOrd="2" destOrd="0" presId="urn:microsoft.com/office/officeart/2018/2/layout/IconVerticalSolidList"/>
    <dgm:cxn modelId="{03A645B1-6F23-47D1-93DB-B886BF1944F6}" type="presParOf" srcId="{8923517A-4EE7-4016-856E-91C32988F4A7}" destId="{1EA33F21-540D-4555-A5CD-C2DDF9AF8C97}" srcOrd="3" destOrd="0" presId="urn:microsoft.com/office/officeart/2018/2/layout/IconVerticalSolidList"/>
    <dgm:cxn modelId="{7ABF26E7-1AA2-47B7-B53D-4F1C6C45C0F0}" type="presParOf" srcId="{FFD81E8A-3D67-4C63-A64B-012EDCA9FBBA}" destId="{03D85599-1F44-49ED-B72A-8BB51BFAC248}" srcOrd="5" destOrd="0" presId="urn:microsoft.com/office/officeart/2018/2/layout/IconVerticalSolidList"/>
    <dgm:cxn modelId="{0F43C232-A6C6-4C7D-8447-18F4C5A7A581}" type="presParOf" srcId="{FFD81E8A-3D67-4C63-A64B-012EDCA9FBBA}" destId="{22014EF0-0059-4D3E-B77B-043975F49898}" srcOrd="6" destOrd="0" presId="urn:microsoft.com/office/officeart/2018/2/layout/IconVerticalSolidList"/>
    <dgm:cxn modelId="{CF2AFD9D-5F00-4908-815B-DFF87E51D104}" type="presParOf" srcId="{22014EF0-0059-4D3E-B77B-043975F49898}" destId="{8088CE1D-A3B7-4963-B55E-098A18D8B5D7}" srcOrd="0" destOrd="0" presId="urn:microsoft.com/office/officeart/2018/2/layout/IconVerticalSolidList"/>
    <dgm:cxn modelId="{51D77F09-B5D3-4988-A822-AD001EACACE3}" type="presParOf" srcId="{22014EF0-0059-4D3E-B77B-043975F49898}" destId="{5CE09AC3-8B3B-4631-9E88-37C28D07E30F}" srcOrd="1" destOrd="0" presId="urn:microsoft.com/office/officeart/2018/2/layout/IconVerticalSolidList"/>
    <dgm:cxn modelId="{0FA43F08-750E-4D3B-8C02-3E10A531C48E}" type="presParOf" srcId="{22014EF0-0059-4D3E-B77B-043975F49898}" destId="{CE310F48-8BA0-4227-96ED-02AE49346776}" srcOrd="2" destOrd="0" presId="urn:microsoft.com/office/officeart/2018/2/layout/IconVerticalSolidList"/>
    <dgm:cxn modelId="{325EB053-2999-402F-9F6D-2B3E3BB6B02C}" type="presParOf" srcId="{22014EF0-0059-4D3E-B77B-043975F49898}" destId="{99FD6BFB-42AA-473F-8553-C511C3BCE5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6B3332-CDAB-47F5-A782-7296125091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82A797-ECA5-49C2-87F1-22982C753140}">
      <dgm:prSet/>
      <dgm:spPr/>
      <dgm:t>
        <a:bodyPr/>
        <a:lstStyle/>
        <a:p>
          <a:pPr algn="ctr"/>
          <a:r>
            <a:rPr lang="it-IT" b="1" i="1" dirty="0"/>
            <a:t>4) Act: </a:t>
          </a:r>
          <a:r>
            <a:rPr lang="it-IT" dirty="0"/>
            <a:t>il marketing dell'act mira a influenzare le esperienze corporee, gli stili di vita e le interazioni. Esso arricchisce la vita dei clienti cercando di ottimizzare le loro esperienze fisiche e mostrando loro stili di vita, interazioni e modi di agire alternativi.</a:t>
          </a:r>
          <a:endParaRPr lang="en-US" dirty="0"/>
        </a:p>
      </dgm:t>
    </dgm:pt>
    <dgm:pt modelId="{3886FABD-F87C-41C7-99F4-0F596A24E342}" type="parTrans" cxnId="{B38FF33C-D1A4-498E-8AA3-2928FA3635D3}">
      <dgm:prSet/>
      <dgm:spPr/>
      <dgm:t>
        <a:bodyPr/>
        <a:lstStyle/>
        <a:p>
          <a:endParaRPr lang="en-US"/>
        </a:p>
      </dgm:t>
    </dgm:pt>
    <dgm:pt modelId="{3954F91E-7C3C-44CD-BBF8-319229CF1FDF}" type="sibTrans" cxnId="{B38FF33C-D1A4-498E-8AA3-2928FA3635D3}">
      <dgm:prSet/>
      <dgm:spPr/>
      <dgm:t>
        <a:bodyPr/>
        <a:lstStyle/>
        <a:p>
          <a:endParaRPr lang="en-US"/>
        </a:p>
      </dgm:t>
    </dgm:pt>
    <dgm:pt modelId="{881724C4-272A-4DEA-94A0-468D1AB5567E}">
      <dgm:prSet/>
      <dgm:spPr/>
      <dgm:t>
        <a:bodyPr/>
        <a:lstStyle/>
        <a:p>
          <a:pPr algn="ctr"/>
          <a:r>
            <a:rPr lang="it-IT" b="1" i="1" dirty="0"/>
            <a:t>5) Relate</a:t>
          </a:r>
          <a:r>
            <a:rPr lang="it-IT" dirty="0"/>
            <a:t>: il marketing del relate contiene aspetti del marketing del </a:t>
          </a:r>
          <a:r>
            <a:rPr lang="it-IT" dirty="0" err="1"/>
            <a:t>sense</a:t>
          </a:r>
          <a:r>
            <a:rPr lang="it-IT" dirty="0"/>
            <a:t>, del </a:t>
          </a:r>
          <a:r>
            <a:rPr lang="it-IT" dirty="0" err="1"/>
            <a:t>feel</a:t>
          </a:r>
          <a:r>
            <a:rPr lang="it-IT" dirty="0"/>
            <a:t>, del think e dell'act. </a:t>
          </a:r>
          <a:endParaRPr lang="en-US" dirty="0"/>
        </a:p>
      </dgm:t>
    </dgm:pt>
    <dgm:pt modelId="{DA79F358-1E43-4ACE-A0F4-1E7E894DAF8A}" type="parTrans" cxnId="{B1EBA121-01C9-4CDB-BC0A-89B58722ABFD}">
      <dgm:prSet/>
      <dgm:spPr/>
      <dgm:t>
        <a:bodyPr/>
        <a:lstStyle/>
        <a:p>
          <a:endParaRPr lang="en-US"/>
        </a:p>
      </dgm:t>
    </dgm:pt>
    <dgm:pt modelId="{705C9400-60DF-49A3-B83E-337112A58252}" type="sibTrans" cxnId="{B1EBA121-01C9-4CDB-BC0A-89B58722ABFD}">
      <dgm:prSet/>
      <dgm:spPr/>
      <dgm:t>
        <a:bodyPr/>
        <a:lstStyle/>
        <a:p>
          <a:endParaRPr lang="en-US"/>
        </a:p>
      </dgm:t>
    </dgm:pt>
    <dgm:pt modelId="{3A7323A7-4856-4D4F-904A-8341839B34A0}">
      <dgm:prSet/>
      <dgm:spPr/>
      <dgm:t>
        <a:bodyPr/>
        <a:lstStyle/>
        <a:p>
          <a:pPr algn="ctr"/>
          <a:r>
            <a:rPr lang="it-IT" dirty="0"/>
            <a:t>I moduli strategici di Schmitt ci mostrano come il marketing relazionale rappresenti l'ultima fase per la costruzione di un marketing sensoriale di successo. In altre parole, per costruire una relazione profonda, basata su esperienze olistiche e coinvolgenti, i marketer dovranno includere nella loro pianificazione diverse dimensioni, legate alla sfera sensoriale, affettiva, intellettuale e comportamentale.</a:t>
          </a:r>
          <a:endParaRPr lang="en-US" dirty="0"/>
        </a:p>
      </dgm:t>
    </dgm:pt>
    <dgm:pt modelId="{059363D5-ABF9-42E0-A4CD-A9B8A0CF46B8}" type="parTrans" cxnId="{D413B737-01B8-40D3-A25D-4E4E6AED9215}">
      <dgm:prSet/>
      <dgm:spPr/>
      <dgm:t>
        <a:bodyPr/>
        <a:lstStyle/>
        <a:p>
          <a:endParaRPr lang="en-US"/>
        </a:p>
      </dgm:t>
    </dgm:pt>
    <dgm:pt modelId="{767088B3-065A-4CF1-9C57-0AE903FDEEC6}" type="sibTrans" cxnId="{D413B737-01B8-40D3-A25D-4E4E6AED9215}">
      <dgm:prSet/>
      <dgm:spPr/>
      <dgm:t>
        <a:bodyPr/>
        <a:lstStyle/>
        <a:p>
          <a:endParaRPr lang="en-US"/>
        </a:p>
      </dgm:t>
    </dgm:pt>
    <dgm:pt modelId="{19F7572B-FAC7-4189-8B11-15EDC3BA5494}" type="pres">
      <dgm:prSet presAssocID="{E46B3332-CDAB-47F5-A782-72961250916F}" presName="linear" presStyleCnt="0">
        <dgm:presLayoutVars>
          <dgm:animLvl val="lvl"/>
          <dgm:resizeHandles val="exact"/>
        </dgm:presLayoutVars>
      </dgm:prSet>
      <dgm:spPr/>
    </dgm:pt>
    <dgm:pt modelId="{81317C84-7B5A-45AE-B442-B9965DC17877}" type="pres">
      <dgm:prSet presAssocID="{C782A797-ECA5-49C2-87F1-22982C753140}" presName="parentText" presStyleLbl="node1" presStyleIdx="0" presStyleCnt="3">
        <dgm:presLayoutVars>
          <dgm:chMax val="0"/>
          <dgm:bulletEnabled val="1"/>
        </dgm:presLayoutVars>
      </dgm:prSet>
      <dgm:spPr/>
    </dgm:pt>
    <dgm:pt modelId="{63E8635C-86A1-4E45-AB1E-E86691898919}" type="pres">
      <dgm:prSet presAssocID="{3954F91E-7C3C-44CD-BBF8-319229CF1FDF}" presName="spacer" presStyleCnt="0"/>
      <dgm:spPr/>
    </dgm:pt>
    <dgm:pt modelId="{2F882DD5-D5CE-4F37-8919-F6449100455C}" type="pres">
      <dgm:prSet presAssocID="{881724C4-272A-4DEA-94A0-468D1AB5567E}" presName="parentText" presStyleLbl="node1" presStyleIdx="1" presStyleCnt="3">
        <dgm:presLayoutVars>
          <dgm:chMax val="0"/>
          <dgm:bulletEnabled val="1"/>
        </dgm:presLayoutVars>
      </dgm:prSet>
      <dgm:spPr/>
    </dgm:pt>
    <dgm:pt modelId="{CA54767F-8056-49D9-9F26-00B38955FED0}" type="pres">
      <dgm:prSet presAssocID="{705C9400-60DF-49A3-B83E-337112A58252}" presName="spacer" presStyleCnt="0"/>
      <dgm:spPr/>
    </dgm:pt>
    <dgm:pt modelId="{E8E06183-2E09-4753-944A-0D69B3082653}" type="pres">
      <dgm:prSet presAssocID="{3A7323A7-4856-4D4F-904A-8341839B34A0}" presName="parentText" presStyleLbl="node1" presStyleIdx="2" presStyleCnt="3">
        <dgm:presLayoutVars>
          <dgm:chMax val="0"/>
          <dgm:bulletEnabled val="1"/>
        </dgm:presLayoutVars>
      </dgm:prSet>
      <dgm:spPr/>
    </dgm:pt>
  </dgm:ptLst>
  <dgm:cxnLst>
    <dgm:cxn modelId="{B1EBA121-01C9-4CDB-BC0A-89B58722ABFD}" srcId="{E46B3332-CDAB-47F5-A782-72961250916F}" destId="{881724C4-272A-4DEA-94A0-468D1AB5567E}" srcOrd="1" destOrd="0" parTransId="{DA79F358-1E43-4ACE-A0F4-1E7E894DAF8A}" sibTransId="{705C9400-60DF-49A3-B83E-337112A58252}"/>
    <dgm:cxn modelId="{649AAC36-B7D4-42C2-83E7-BFEFF8C2A447}" type="presOf" srcId="{C782A797-ECA5-49C2-87F1-22982C753140}" destId="{81317C84-7B5A-45AE-B442-B9965DC17877}" srcOrd="0" destOrd="0" presId="urn:microsoft.com/office/officeart/2005/8/layout/vList2"/>
    <dgm:cxn modelId="{D413B737-01B8-40D3-A25D-4E4E6AED9215}" srcId="{E46B3332-CDAB-47F5-A782-72961250916F}" destId="{3A7323A7-4856-4D4F-904A-8341839B34A0}" srcOrd="2" destOrd="0" parTransId="{059363D5-ABF9-42E0-A4CD-A9B8A0CF46B8}" sibTransId="{767088B3-065A-4CF1-9C57-0AE903FDEEC6}"/>
    <dgm:cxn modelId="{B38FF33C-D1A4-498E-8AA3-2928FA3635D3}" srcId="{E46B3332-CDAB-47F5-A782-72961250916F}" destId="{C782A797-ECA5-49C2-87F1-22982C753140}" srcOrd="0" destOrd="0" parTransId="{3886FABD-F87C-41C7-99F4-0F596A24E342}" sibTransId="{3954F91E-7C3C-44CD-BBF8-319229CF1FDF}"/>
    <dgm:cxn modelId="{AFF5DD69-90F6-4345-9DCD-9EE69D8F300B}" type="presOf" srcId="{881724C4-272A-4DEA-94A0-468D1AB5567E}" destId="{2F882DD5-D5CE-4F37-8919-F6449100455C}" srcOrd="0" destOrd="0" presId="urn:microsoft.com/office/officeart/2005/8/layout/vList2"/>
    <dgm:cxn modelId="{6C79D776-596A-4AA3-A3C6-2F0E5970B749}" type="presOf" srcId="{E46B3332-CDAB-47F5-A782-72961250916F}" destId="{19F7572B-FAC7-4189-8B11-15EDC3BA5494}" srcOrd="0" destOrd="0" presId="urn:microsoft.com/office/officeart/2005/8/layout/vList2"/>
    <dgm:cxn modelId="{FC5C97E8-11C0-487A-8453-9C3AD18F3B85}" type="presOf" srcId="{3A7323A7-4856-4D4F-904A-8341839B34A0}" destId="{E8E06183-2E09-4753-944A-0D69B3082653}" srcOrd="0" destOrd="0" presId="urn:microsoft.com/office/officeart/2005/8/layout/vList2"/>
    <dgm:cxn modelId="{D4327F27-6688-41DD-B41C-4A7B75487976}" type="presParOf" srcId="{19F7572B-FAC7-4189-8B11-15EDC3BA5494}" destId="{81317C84-7B5A-45AE-B442-B9965DC17877}" srcOrd="0" destOrd="0" presId="urn:microsoft.com/office/officeart/2005/8/layout/vList2"/>
    <dgm:cxn modelId="{A87F8BEC-6D03-4B4E-A40E-E179F26EA708}" type="presParOf" srcId="{19F7572B-FAC7-4189-8B11-15EDC3BA5494}" destId="{63E8635C-86A1-4E45-AB1E-E86691898919}" srcOrd="1" destOrd="0" presId="urn:microsoft.com/office/officeart/2005/8/layout/vList2"/>
    <dgm:cxn modelId="{B3D3DD72-72CB-4BBF-868D-5E5E0D06AEDB}" type="presParOf" srcId="{19F7572B-FAC7-4189-8B11-15EDC3BA5494}" destId="{2F882DD5-D5CE-4F37-8919-F6449100455C}" srcOrd="2" destOrd="0" presId="urn:microsoft.com/office/officeart/2005/8/layout/vList2"/>
    <dgm:cxn modelId="{ADFBE8A2-BBB1-464D-9226-EF87AC222AFC}" type="presParOf" srcId="{19F7572B-FAC7-4189-8B11-15EDC3BA5494}" destId="{CA54767F-8056-49D9-9F26-00B38955FED0}" srcOrd="3" destOrd="0" presId="urn:microsoft.com/office/officeart/2005/8/layout/vList2"/>
    <dgm:cxn modelId="{9D4EA1D2-19F7-4CF8-920D-5A93427A9008}" type="presParOf" srcId="{19F7572B-FAC7-4189-8B11-15EDC3BA5494}" destId="{E8E06183-2E09-4753-944A-0D69B308265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1EFB8-B1DE-4327-B473-D3323BA1155E}">
      <dsp:nvSpPr>
        <dsp:cNvPr id="0" name=""/>
        <dsp:cNvSpPr/>
      </dsp:nvSpPr>
      <dsp:spPr>
        <a:xfrm>
          <a:off x="2946" y="373475"/>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a:t>I sei fattori d'influenza personali sul comportamento del consumatore sono: </a:t>
          </a:r>
          <a:endParaRPr lang="en-US" sz="1900" kern="1200"/>
        </a:p>
      </dsp:txBody>
      <dsp:txXfrm>
        <a:off x="2946" y="373475"/>
        <a:ext cx="2337792" cy="1402675"/>
      </dsp:txXfrm>
    </dsp:sp>
    <dsp:sp modelId="{D99C4299-E624-4875-84BC-624584029852}">
      <dsp:nvSpPr>
        <dsp:cNvPr id="0" name=""/>
        <dsp:cNvSpPr/>
      </dsp:nvSpPr>
      <dsp:spPr>
        <a:xfrm>
          <a:off x="2574518" y="373475"/>
          <a:ext cx="2337792" cy="140267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a:t>l'elaborazione delle informazioni</a:t>
          </a:r>
          <a:endParaRPr lang="en-US" sz="1900" kern="1200"/>
        </a:p>
      </dsp:txBody>
      <dsp:txXfrm>
        <a:off x="2574518" y="373475"/>
        <a:ext cx="2337792" cy="1402675"/>
      </dsp:txXfrm>
    </dsp:sp>
    <dsp:sp modelId="{B63784FC-9723-496C-9EB6-71D420BB241F}">
      <dsp:nvSpPr>
        <dsp:cNvPr id="0" name=""/>
        <dsp:cNvSpPr/>
      </dsp:nvSpPr>
      <dsp:spPr>
        <a:xfrm>
          <a:off x="5146089" y="373475"/>
          <a:ext cx="2337792" cy="140267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a:t>la motivazione</a:t>
          </a:r>
          <a:endParaRPr lang="en-US" sz="1900" kern="1200"/>
        </a:p>
      </dsp:txBody>
      <dsp:txXfrm>
        <a:off x="5146089" y="373475"/>
        <a:ext cx="2337792" cy="1402675"/>
      </dsp:txXfrm>
    </dsp:sp>
    <dsp:sp modelId="{4F52BC8C-93D2-4A18-9D4B-720B55F739B9}">
      <dsp:nvSpPr>
        <dsp:cNvPr id="0" name=""/>
        <dsp:cNvSpPr/>
      </dsp:nvSpPr>
      <dsp:spPr>
        <a:xfrm>
          <a:off x="7717661" y="373475"/>
          <a:ext cx="2337792" cy="140267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a:t>le credenze e gli atteggiamenti </a:t>
          </a:r>
          <a:endParaRPr lang="en-US" sz="1900" kern="1200"/>
        </a:p>
      </dsp:txBody>
      <dsp:txXfrm>
        <a:off x="7717661" y="373475"/>
        <a:ext cx="2337792" cy="1402675"/>
      </dsp:txXfrm>
    </dsp:sp>
    <dsp:sp modelId="{AA5EB018-D257-40B7-984E-034A0CFA2E54}">
      <dsp:nvSpPr>
        <dsp:cNvPr id="0" name=""/>
        <dsp:cNvSpPr/>
      </dsp:nvSpPr>
      <dsp:spPr>
        <a:xfrm>
          <a:off x="1288732" y="2009929"/>
          <a:ext cx="2337792" cy="140267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a:t>la personalità </a:t>
          </a:r>
          <a:endParaRPr lang="en-US" sz="1900" kern="1200"/>
        </a:p>
      </dsp:txBody>
      <dsp:txXfrm>
        <a:off x="1288732" y="2009929"/>
        <a:ext cx="2337792" cy="1402675"/>
      </dsp:txXfrm>
    </dsp:sp>
    <dsp:sp modelId="{903299A2-7AB8-41B5-B663-F9B240DDC72E}">
      <dsp:nvSpPr>
        <dsp:cNvPr id="0" name=""/>
        <dsp:cNvSpPr/>
      </dsp:nvSpPr>
      <dsp:spPr>
        <a:xfrm>
          <a:off x="3860303" y="2009929"/>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a:t>lo stile di vita </a:t>
          </a:r>
          <a:endParaRPr lang="en-US" sz="1900" kern="1200"/>
        </a:p>
      </dsp:txBody>
      <dsp:txXfrm>
        <a:off x="3860303" y="2009929"/>
        <a:ext cx="2337792" cy="1402675"/>
      </dsp:txXfrm>
    </dsp:sp>
    <dsp:sp modelId="{3786A1AB-77D0-4804-8374-D5BFB795E8BA}">
      <dsp:nvSpPr>
        <dsp:cNvPr id="0" name=""/>
        <dsp:cNvSpPr/>
      </dsp:nvSpPr>
      <dsp:spPr>
        <a:xfrm>
          <a:off x="6431875" y="2009929"/>
          <a:ext cx="2337792" cy="140267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a:t>e il ciclo di vita.</a:t>
          </a:r>
          <a:endParaRPr lang="en-US" sz="1900" kern="1200"/>
        </a:p>
      </dsp:txBody>
      <dsp:txXfrm>
        <a:off x="6431875" y="2009929"/>
        <a:ext cx="2337792" cy="1402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C0CC3-971B-488E-ABB4-C1D32AED0276}">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E52762-48F4-486B-9B83-D0765CE56010}">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1C5CBD-7BDA-4D3B-BBEC-AD767F5518CA}">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it-IT" sz="2500" kern="1200"/>
            <a:t>la cultura </a:t>
          </a:r>
          <a:endParaRPr lang="en-US" sz="2500" kern="1200"/>
        </a:p>
      </dsp:txBody>
      <dsp:txXfrm>
        <a:off x="35606" y="2725540"/>
        <a:ext cx="2981250" cy="720000"/>
      </dsp:txXfrm>
    </dsp:sp>
    <dsp:sp modelId="{E7F86A32-9C34-4027-B425-CAE110EF8357}">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1B2B8A-2700-4DF7-BCC4-55023BA780C7}">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55C5F1-348C-436D-B0E6-1AFD12A7D02D}">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it-IT" sz="2500" kern="1200"/>
            <a:t>la classe sociale </a:t>
          </a:r>
          <a:endParaRPr lang="en-US" sz="2500" kern="1200"/>
        </a:p>
      </dsp:txBody>
      <dsp:txXfrm>
        <a:off x="3538574" y="2725540"/>
        <a:ext cx="2981250" cy="720000"/>
      </dsp:txXfrm>
    </dsp:sp>
    <dsp:sp modelId="{8B92C8C1-23A5-49C1-A16F-FCEAC3A441E2}">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52836-6246-4E8B-9F42-6CD3D04CAC5A}">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8D79FB-7C88-4B8F-8097-D47107B68F0A}">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it-IT" sz="2500" kern="1200"/>
            <a:t>i gruppi di riferimento.</a:t>
          </a:r>
          <a:endParaRPr lang="en-US" sz="2500" kern="1200"/>
        </a:p>
      </dsp:txBody>
      <dsp:txXfrm>
        <a:off x="7041543" y="2725540"/>
        <a:ext cx="298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9CFFD-A9E1-4C9D-BC0F-25824E130693}">
      <dsp:nvSpPr>
        <dsp:cNvPr id="0" name=""/>
        <dsp:cNvSpPr/>
      </dsp:nvSpPr>
      <dsp:spPr>
        <a:xfrm>
          <a:off x="0" y="5753"/>
          <a:ext cx="8087921" cy="19707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CE2F7-1C69-4645-A84B-336B109894BF}">
      <dsp:nvSpPr>
        <dsp:cNvPr id="0" name=""/>
        <dsp:cNvSpPr/>
      </dsp:nvSpPr>
      <dsp:spPr>
        <a:xfrm>
          <a:off x="596164" y="449181"/>
          <a:ext cx="1084995" cy="10839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5EC99C-B500-4607-A49B-4DA7B7E21455}">
      <dsp:nvSpPr>
        <dsp:cNvPr id="0" name=""/>
        <dsp:cNvSpPr/>
      </dsp:nvSpPr>
      <dsp:spPr>
        <a:xfrm>
          <a:off x="1990328" y="185349"/>
          <a:ext cx="5690966" cy="1972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779" tIns="208779" rIns="208779" bIns="208779" numCol="1" spcCol="1270" anchor="ctr" anchorCtr="0">
          <a:noAutofit/>
        </a:bodyPr>
        <a:lstStyle/>
        <a:p>
          <a:pPr marL="0" lvl="0" indent="0" algn="ctr" defTabSz="666750">
            <a:lnSpc>
              <a:spcPct val="90000"/>
            </a:lnSpc>
            <a:spcBef>
              <a:spcPct val="0"/>
            </a:spcBef>
            <a:spcAft>
              <a:spcPct val="35000"/>
            </a:spcAft>
            <a:buNone/>
          </a:pPr>
          <a:r>
            <a:rPr lang="it-IT" sz="1500" kern="1200" dirty="0"/>
            <a:t>Una ricerca riportata dalla rivista </a:t>
          </a:r>
          <a:r>
            <a:rPr lang="it-IT" sz="1500" b="1" i="1" kern="1200" dirty="0"/>
            <a:t>Forbes</a:t>
          </a:r>
          <a:r>
            <a:rPr lang="it-IT" sz="1500" kern="1200" dirty="0"/>
            <a:t> sostiene l'impatto positivo degli influencer, affermando che il 92% dei consumatori si fida di più degli influencer che di una pubblicità o di una tradizionale approvazione da parte di una celebrità. </a:t>
          </a:r>
          <a:endParaRPr lang="en-US" sz="1500" kern="1200" dirty="0"/>
        </a:p>
      </dsp:txBody>
      <dsp:txXfrm>
        <a:off x="1990328" y="185349"/>
        <a:ext cx="5690966" cy="1972718"/>
      </dsp:txXfrm>
    </dsp:sp>
    <dsp:sp modelId="{D88E4ADA-F067-4809-831B-365CDE192F2C}">
      <dsp:nvSpPr>
        <dsp:cNvPr id="0" name=""/>
        <dsp:cNvSpPr/>
      </dsp:nvSpPr>
      <dsp:spPr>
        <a:xfrm>
          <a:off x="0" y="2442640"/>
          <a:ext cx="8087921" cy="19707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BFAFF-DF98-4899-B4FE-587A77FB6263}">
      <dsp:nvSpPr>
        <dsp:cNvPr id="0" name=""/>
        <dsp:cNvSpPr/>
      </dsp:nvSpPr>
      <dsp:spPr>
        <a:xfrm>
          <a:off x="596164" y="2886068"/>
          <a:ext cx="1084995" cy="10839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5909DA-1C92-45B1-8731-21ECD2CE7B53}">
      <dsp:nvSpPr>
        <dsp:cNvPr id="0" name=""/>
        <dsp:cNvSpPr/>
      </dsp:nvSpPr>
      <dsp:spPr>
        <a:xfrm>
          <a:off x="2072961" y="2442640"/>
          <a:ext cx="5690966" cy="1972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779" tIns="208779" rIns="208779" bIns="208779" numCol="1" spcCol="1270" anchor="ctr" anchorCtr="0">
          <a:noAutofit/>
        </a:bodyPr>
        <a:lstStyle/>
        <a:p>
          <a:pPr marL="0" lvl="0" indent="0" algn="ctr" defTabSz="666750">
            <a:lnSpc>
              <a:spcPct val="90000"/>
            </a:lnSpc>
            <a:spcBef>
              <a:spcPct val="0"/>
            </a:spcBef>
            <a:spcAft>
              <a:spcPct val="35000"/>
            </a:spcAft>
            <a:buNone/>
          </a:pPr>
          <a:r>
            <a:rPr lang="it-IT" sz="1500" kern="1200" dirty="0"/>
            <a:t>Inoltre, uno studio ha rilevato che gli influencer hanno un impatto positivo sulla consapevolezza del marchio e sulle considerazioni di acquisto dei consumatori: il 21% dei consumatori negli Stati Uniti e in Europa ha dichiarato di aver acquistato un bene o un servizio sulla base di un post di un influencer; questa ricerca ha anche dimostrato che le immagini e i contenuti video sono i contenuti maggiormente usati dagli influencer, e di conseguenza Facebook, Instagram e YouTube sono le piattaforme preferite per seguirli. </a:t>
          </a:r>
          <a:endParaRPr lang="en-US" sz="1500" kern="1200" dirty="0"/>
        </a:p>
      </dsp:txBody>
      <dsp:txXfrm>
        <a:off x="2072961" y="2442640"/>
        <a:ext cx="5690966" cy="1972718"/>
      </dsp:txXfrm>
    </dsp:sp>
    <dsp:sp modelId="{B96761AB-F148-4641-8F49-097148D04FEC}">
      <dsp:nvSpPr>
        <dsp:cNvPr id="0" name=""/>
        <dsp:cNvSpPr/>
      </dsp:nvSpPr>
      <dsp:spPr>
        <a:xfrm>
          <a:off x="0" y="4879528"/>
          <a:ext cx="8087921" cy="19707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032D65-57AB-426C-9D70-AC642E94DE88}">
      <dsp:nvSpPr>
        <dsp:cNvPr id="0" name=""/>
        <dsp:cNvSpPr/>
      </dsp:nvSpPr>
      <dsp:spPr>
        <a:xfrm>
          <a:off x="596164" y="5322956"/>
          <a:ext cx="1084995" cy="10839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05951D-E5F4-4592-8CE8-725E527ACCCC}">
      <dsp:nvSpPr>
        <dsp:cNvPr id="0" name=""/>
        <dsp:cNvSpPr/>
      </dsp:nvSpPr>
      <dsp:spPr>
        <a:xfrm>
          <a:off x="2072961" y="4885281"/>
          <a:ext cx="5690966" cy="1972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779" tIns="208779" rIns="208779" bIns="208779" numCol="1" spcCol="1270" anchor="ctr" anchorCtr="0">
          <a:noAutofit/>
        </a:bodyPr>
        <a:lstStyle/>
        <a:p>
          <a:pPr marL="0" lvl="0" indent="0" algn="ctr" defTabSz="666750">
            <a:lnSpc>
              <a:spcPct val="90000"/>
            </a:lnSpc>
            <a:spcBef>
              <a:spcPct val="0"/>
            </a:spcBef>
            <a:spcAft>
              <a:spcPct val="35000"/>
            </a:spcAft>
            <a:buNone/>
          </a:pPr>
          <a:r>
            <a:rPr lang="it-IT" sz="1500" kern="1200" dirty="0"/>
            <a:t>Un ulteriore studio, utilizzando un </a:t>
          </a:r>
          <a:r>
            <a:rPr lang="it-IT" sz="1500" i="1" kern="1200" dirty="0"/>
            <a:t>approccio neuroscientifico</a:t>
          </a:r>
          <a:r>
            <a:rPr lang="it-IT" sz="1500" kern="1200" dirty="0"/>
            <a:t>, ha rilevato che gli influencer generano una risposta emotiva più forte e livelli più elevati di codifica della memoria rispetto agli annunci televisivi, suggerendo che i primi offrano un mezzo di comunicazione più efficace. </a:t>
          </a:r>
          <a:endParaRPr lang="en-US" sz="1500" kern="1200" dirty="0"/>
        </a:p>
      </dsp:txBody>
      <dsp:txXfrm>
        <a:off x="2072961" y="4885281"/>
        <a:ext cx="5690966" cy="1972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AE626-D31B-4019-B85F-CEE3AA084FE4}">
      <dsp:nvSpPr>
        <dsp:cNvPr id="0" name=""/>
        <dsp:cNvSpPr/>
      </dsp:nvSpPr>
      <dsp:spPr>
        <a:xfrm>
          <a:off x="1191174" y="1036083"/>
          <a:ext cx="1099547" cy="10995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661E2E-86B7-447D-B884-6FA3149DC84D}">
      <dsp:nvSpPr>
        <dsp:cNvPr id="0" name=""/>
        <dsp:cNvSpPr/>
      </dsp:nvSpPr>
      <dsp:spPr>
        <a:xfrm>
          <a:off x="519229" y="2573428"/>
          <a:ext cx="2443438" cy="13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it-IT" sz="1400" b="1" i="1" u="sng" kern="1200" dirty="0"/>
            <a:t>1. materiali</a:t>
          </a:r>
          <a:r>
            <a:rPr lang="it-IT" sz="1400" kern="1200" dirty="0"/>
            <a:t>: da utilizzare nel processo di produzione, per esempio componenti in alluminio;</a:t>
          </a:r>
          <a:endParaRPr lang="en-US" sz="1400" kern="1200" dirty="0"/>
        </a:p>
      </dsp:txBody>
      <dsp:txXfrm>
        <a:off x="519229" y="2573428"/>
        <a:ext cx="2443438" cy="1378125"/>
      </dsp:txXfrm>
    </dsp:sp>
    <dsp:sp modelId="{0406ACFC-DDAA-43A9-B066-72BA4F214DF6}">
      <dsp:nvSpPr>
        <dsp:cNvPr id="0" name=""/>
        <dsp:cNvSpPr/>
      </dsp:nvSpPr>
      <dsp:spPr>
        <a:xfrm>
          <a:off x="4062215" y="1036083"/>
          <a:ext cx="1099547" cy="1099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AC8BB2-0B09-4D12-BD3D-A37A9AE72E5D}">
      <dsp:nvSpPr>
        <dsp:cNvPr id="0" name=""/>
        <dsp:cNvSpPr/>
      </dsp:nvSpPr>
      <dsp:spPr>
        <a:xfrm>
          <a:off x="3390269" y="2573428"/>
          <a:ext cx="2443438" cy="13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it-IT" sz="1400" b="1" i="1" u="sng" kern="1200" dirty="0"/>
            <a:t>2. componenti: </a:t>
          </a:r>
          <a:r>
            <a:rPr lang="it-IT" sz="1400" kern="1200" dirty="0"/>
            <a:t>da incorporare nel prodotto finito, per esempio fari;</a:t>
          </a:r>
          <a:endParaRPr lang="en-US" sz="1400" kern="1200" dirty="0"/>
        </a:p>
      </dsp:txBody>
      <dsp:txXfrm>
        <a:off x="3390269" y="2573428"/>
        <a:ext cx="2443438" cy="1378125"/>
      </dsp:txXfrm>
    </dsp:sp>
    <dsp:sp modelId="{E296A159-C151-48B9-906E-C25FDAEF05A8}">
      <dsp:nvSpPr>
        <dsp:cNvPr id="0" name=""/>
        <dsp:cNvSpPr/>
      </dsp:nvSpPr>
      <dsp:spPr>
        <a:xfrm>
          <a:off x="6933255" y="1036083"/>
          <a:ext cx="1099547" cy="10995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24C4FC-8CC7-491D-B4E8-68DC55E66172}">
      <dsp:nvSpPr>
        <dsp:cNvPr id="0" name=""/>
        <dsp:cNvSpPr/>
      </dsp:nvSpPr>
      <dsp:spPr>
        <a:xfrm>
          <a:off x="6261309" y="2573428"/>
          <a:ext cx="2443438" cy="13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it-IT" sz="1400" b="1" i="1" u="sng" kern="1200" dirty="0"/>
            <a:t>3. impianti e attrezzature: </a:t>
          </a:r>
          <a:r>
            <a:rPr lang="it-IT" sz="1400" kern="1200" dirty="0"/>
            <a:t>per esempio, attrezzature di movimento terra;</a:t>
          </a:r>
          <a:endParaRPr lang="en-US" sz="1400" kern="1200" dirty="0"/>
        </a:p>
      </dsp:txBody>
      <dsp:txXfrm>
        <a:off x="6261309" y="2573428"/>
        <a:ext cx="2443438" cy="1378125"/>
      </dsp:txXfrm>
    </dsp:sp>
    <dsp:sp modelId="{82128514-8DAE-4990-AF46-5966FC81F7B6}">
      <dsp:nvSpPr>
        <dsp:cNvPr id="0" name=""/>
        <dsp:cNvSpPr/>
      </dsp:nvSpPr>
      <dsp:spPr>
        <a:xfrm>
          <a:off x="9804295" y="1036083"/>
          <a:ext cx="1099547" cy="10995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53D9F8-D0CF-4F5E-85F1-799D7EC10328}">
      <dsp:nvSpPr>
        <dsp:cNvPr id="0" name=""/>
        <dsp:cNvSpPr/>
      </dsp:nvSpPr>
      <dsp:spPr>
        <a:xfrm>
          <a:off x="9132350" y="2573428"/>
          <a:ext cx="2443438" cy="13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it-IT" sz="1400" b="1" i="1" u="sng" kern="1200" dirty="0"/>
            <a:t>4. prodotti e servizi di manutenzione, riparazione e funzionamento </a:t>
          </a:r>
          <a:r>
            <a:rPr lang="it-IT" sz="1400" kern="1200" dirty="0"/>
            <a:t>(</a:t>
          </a:r>
          <a:r>
            <a:rPr lang="it-IT" sz="1400" kern="1200" dirty="0" err="1"/>
            <a:t>Maintenance</a:t>
          </a:r>
          <a:r>
            <a:rPr lang="it-IT" sz="1400" kern="1200" dirty="0"/>
            <a:t>, </a:t>
          </a:r>
          <a:r>
            <a:rPr lang="it-IT" sz="1400" kern="1200" dirty="0" err="1"/>
            <a:t>Repair</a:t>
          </a:r>
          <a:r>
            <a:rPr lang="it-IT" sz="1400" kern="1200" dirty="0"/>
            <a:t> </a:t>
          </a:r>
          <a:r>
            <a:rPr lang="it-IT" sz="1400" kern="1200" dirty="0" err="1"/>
            <a:t>andOperation</a:t>
          </a:r>
          <a:r>
            <a:rPr lang="it-IT" sz="1400" kern="1200" dirty="0"/>
            <a:t>, MRO): per esempio, chiavi inglesi, attrezzature di saldatura e lubrificanti</a:t>
          </a:r>
          <a:r>
            <a:rPr lang="it-IT" sz="1100" kern="1200" dirty="0"/>
            <a:t>.</a:t>
          </a:r>
          <a:endParaRPr lang="en-US" sz="1100" kern="1200" dirty="0"/>
        </a:p>
      </dsp:txBody>
      <dsp:txXfrm>
        <a:off x="9132350" y="2573428"/>
        <a:ext cx="2443438" cy="13781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FE820-4AEC-497D-9A7F-219020EB2B17}">
      <dsp:nvSpPr>
        <dsp:cNvPr id="0" name=""/>
        <dsp:cNvSpPr/>
      </dsp:nvSpPr>
      <dsp:spPr>
        <a:xfrm>
          <a:off x="0" y="2099"/>
          <a:ext cx="11239719" cy="1063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EE8945-AC56-4A23-BA31-EFE78C07B8B6}">
      <dsp:nvSpPr>
        <dsp:cNvPr id="0" name=""/>
        <dsp:cNvSpPr/>
      </dsp:nvSpPr>
      <dsp:spPr>
        <a:xfrm>
          <a:off x="321825" y="241473"/>
          <a:ext cx="585136" cy="585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2D2980-CEDA-4562-9C3D-A36B6A309344}">
      <dsp:nvSpPr>
        <dsp:cNvPr id="0" name=""/>
        <dsp:cNvSpPr/>
      </dsp:nvSpPr>
      <dsp:spPr>
        <a:xfrm>
          <a:off x="1228787" y="2099"/>
          <a:ext cx="10010931" cy="106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94" tIns="112594" rIns="112594" bIns="112594" numCol="1" spcCol="1270" anchor="ctr" anchorCtr="0">
          <a:noAutofit/>
        </a:bodyPr>
        <a:lstStyle/>
        <a:p>
          <a:pPr marL="0" lvl="0" indent="0" algn="ctr" defTabSz="666750">
            <a:lnSpc>
              <a:spcPct val="90000"/>
            </a:lnSpc>
            <a:spcBef>
              <a:spcPct val="0"/>
            </a:spcBef>
            <a:spcAft>
              <a:spcPct val="35000"/>
            </a:spcAft>
            <a:buNone/>
          </a:pPr>
          <a:r>
            <a:rPr lang="it-IT" sz="1500" kern="1200" dirty="0"/>
            <a:t>Quando si parla di marketing esperienziale, gli accademici spesso si riferiscono a quattro principali dimensioni: </a:t>
          </a:r>
          <a:r>
            <a:rPr lang="it-IT" sz="1500" i="1" u="sng" kern="1200" dirty="0">
              <a:solidFill>
                <a:schemeClr val="accent1"/>
              </a:solidFill>
            </a:rPr>
            <a:t>sensoriale; affettiva; intellettuale; comportamentale. </a:t>
          </a:r>
          <a:r>
            <a:rPr lang="it-IT" sz="1500" kern="1200" dirty="0"/>
            <a:t>Queste possono ravvisarsi anche nei cinque moduli strategici esperienziali (Strategic </a:t>
          </a:r>
          <a:r>
            <a:rPr lang="it-IT" sz="1500" kern="1200" dirty="0" err="1"/>
            <a:t>Experiential</a:t>
          </a:r>
          <a:r>
            <a:rPr lang="it-IT" sz="1500" kern="1200" dirty="0"/>
            <a:t> </a:t>
          </a:r>
          <a:r>
            <a:rPr lang="it-IT" sz="1500" kern="1200" dirty="0" err="1"/>
            <a:t>Modules</a:t>
          </a:r>
          <a:r>
            <a:rPr lang="it-IT" sz="1500" kern="1200" dirty="0"/>
            <a:t>, SEM) di </a:t>
          </a:r>
          <a:r>
            <a:rPr lang="it-IT" sz="1500" kern="1200" dirty="0" err="1"/>
            <a:t>Schmitte</a:t>
          </a:r>
          <a:r>
            <a:rPr lang="it-IT" sz="1500" kern="1200" dirty="0"/>
            <a:t>.</a:t>
          </a:r>
          <a:endParaRPr lang="en-US" sz="1500" kern="1200" dirty="0"/>
        </a:p>
      </dsp:txBody>
      <dsp:txXfrm>
        <a:off x="1228787" y="2099"/>
        <a:ext cx="10010931" cy="1063885"/>
      </dsp:txXfrm>
    </dsp:sp>
    <dsp:sp modelId="{DBEEA402-1FE6-433A-86D4-40F01D3AB088}">
      <dsp:nvSpPr>
        <dsp:cNvPr id="0" name=""/>
        <dsp:cNvSpPr/>
      </dsp:nvSpPr>
      <dsp:spPr>
        <a:xfrm>
          <a:off x="0" y="1331955"/>
          <a:ext cx="11239719" cy="1063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5BCC8E-5271-46B9-8FF0-DA05C7E14620}">
      <dsp:nvSpPr>
        <dsp:cNvPr id="0" name=""/>
        <dsp:cNvSpPr/>
      </dsp:nvSpPr>
      <dsp:spPr>
        <a:xfrm>
          <a:off x="321825" y="1571329"/>
          <a:ext cx="585136" cy="585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6C5157-C8E9-4F1A-A0B5-9A718A3F4C2A}">
      <dsp:nvSpPr>
        <dsp:cNvPr id="0" name=""/>
        <dsp:cNvSpPr/>
      </dsp:nvSpPr>
      <dsp:spPr>
        <a:xfrm>
          <a:off x="1228787" y="1331955"/>
          <a:ext cx="10010931" cy="106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94" tIns="112594" rIns="112594" bIns="112594" numCol="1" spcCol="1270" anchor="ctr" anchorCtr="0">
          <a:noAutofit/>
        </a:bodyPr>
        <a:lstStyle/>
        <a:p>
          <a:pPr marL="0" lvl="0" indent="0" algn="ctr" defTabSz="666750">
            <a:lnSpc>
              <a:spcPct val="90000"/>
            </a:lnSpc>
            <a:spcBef>
              <a:spcPct val="0"/>
            </a:spcBef>
            <a:spcAft>
              <a:spcPct val="35000"/>
            </a:spcAft>
            <a:buNone/>
          </a:pPr>
          <a:r>
            <a:rPr lang="it-IT" sz="1500" b="1" i="1" kern="1200" dirty="0"/>
            <a:t>1) </a:t>
          </a:r>
          <a:r>
            <a:rPr lang="it-IT" sz="1500" b="1" i="1" kern="1200" dirty="0" err="1"/>
            <a:t>Sense</a:t>
          </a:r>
          <a:r>
            <a:rPr lang="it-IT" sz="1500" b="1" i="1" kern="1200" dirty="0"/>
            <a:t>: </a:t>
          </a:r>
          <a:r>
            <a:rPr lang="it-IT" sz="1500" kern="1200" dirty="0"/>
            <a:t>il marketing del </a:t>
          </a:r>
          <a:r>
            <a:rPr lang="it-IT" sz="1500" kern="1200" dirty="0" err="1"/>
            <a:t>sense</a:t>
          </a:r>
          <a:r>
            <a:rPr lang="it-IT" sz="1500" kern="1200" dirty="0"/>
            <a:t> riguarda i sensi e ha l'obiettivo di creare esperienze sensoriali attraverso i famosi cinque sensi: vista, udito, gusto, olfatto e tatto.</a:t>
          </a:r>
          <a:endParaRPr lang="en-US" sz="1500" kern="1200" dirty="0"/>
        </a:p>
      </dsp:txBody>
      <dsp:txXfrm>
        <a:off x="1228787" y="1331955"/>
        <a:ext cx="10010931" cy="1063885"/>
      </dsp:txXfrm>
    </dsp:sp>
    <dsp:sp modelId="{1E7249EC-19FE-4E45-9E26-EDB2E13F0DDB}">
      <dsp:nvSpPr>
        <dsp:cNvPr id="0" name=""/>
        <dsp:cNvSpPr/>
      </dsp:nvSpPr>
      <dsp:spPr>
        <a:xfrm>
          <a:off x="0" y="2661811"/>
          <a:ext cx="11239719" cy="1063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01079D-CB78-468A-892C-8BFA5C7F66F0}">
      <dsp:nvSpPr>
        <dsp:cNvPr id="0" name=""/>
        <dsp:cNvSpPr/>
      </dsp:nvSpPr>
      <dsp:spPr>
        <a:xfrm>
          <a:off x="321825" y="2901185"/>
          <a:ext cx="585136" cy="585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A33F21-540D-4555-A5CD-C2DDF9AF8C97}">
      <dsp:nvSpPr>
        <dsp:cNvPr id="0" name=""/>
        <dsp:cNvSpPr/>
      </dsp:nvSpPr>
      <dsp:spPr>
        <a:xfrm>
          <a:off x="1228787" y="2661811"/>
          <a:ext cx="10010931" cy="106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94" tIns="112594" rIns="112594" bIns="112594" numCol="1" spcCol="1270" anchor="ctr" anchorCtr="0">
          <a:noAutofit/>
        </a:bodyPr>
        <a:lstStyle/>
        <a:p>
          <a:pPr marL="0" lvl="0" indent="0" algn="ctr" defTabSz="666750">
            <a:lnSpc>
              <a:spcPct val="90000"/>
            </a:lnSpc>
            <a:spcBef>
              <a:spcPct val="0"/>
            </a:spcBef>
            <a:spcAft>
              <a:spcPct val="35000"/>
            </a:spcAft>
            <a:buNone/>
          </a:pPr>
          <a:r>
            <a:rPr lang="it-IT" sz="1500" b="1" i="1" kern="1200" dirty="0"/>
            <a:t>2) </a:t>
          </a:r>
          <a:r>
            <a:rPr lang="it-IT" sz="1500" b="1" i="1" kern="1200" dirty="0" err="1"/>
            <a:t>Feel</a:t>
          </a:r>
          <a:r>
            <a:rPr lang="it-IT" sz="1500" b="1" i="1" kern="1200" dirty="0"/>
            <a:t>: </a:t>
          </a:r>
          <a:r>
            <a:rPr lang="it-IT" sz="1500" kern="1200" dirty="0"/>
            <a:t>il marketing del </a:t>
          </a:r>
          <a:r>
            <a:rPr lang="it-IT" sz="1500" kern="1200" dirty="0" err="1"/>
            <a:t>feel</a:t>
          </a:r>
          <a:r>
            <a:rPr lang="it-IT" sz="1500" kern="1200" dirty="0"/>
            <a:t> richiama i sentimenti interiori dei clienti e ha l'obiettivo di creare esperienze affettive che vadano da umori positivi collegati a una marca, a emozioni di forte gioia e orgoglio.</a:t>
          </a:r>
          <a:endParaRPr lang="en-US" sz="1500" kern="1200" dirty="0"/>
        </a:p>
      </dsp:txBody>
      <dsp:txXfrm>
        <a:off x="1228787" y="2661811"/>
        <a:ext cx="10010931" cy="1063885"/>
      </dsp:txXfrm>
    </dsp:sp>
    <dsp:sp modelId="{8088CE1D-A3B7-4963-B55E-098A18D8B5D7}">
      <dsp:nvSpPr>
        <dsp:cNvPr id="0" name=""/>
        <dsp:cNvSpPr/>
      </dsp:nvSpPr>
      <dsp:spPr>
        <a:xfrm>
          <a:off x="0" y="3991667"/>
          <a:ext cx="11239719" cy="1063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09AC3-8B3B-4631-9E88-37C28D07E30F}">
      <dsp:nvSpPr>
        <dsp:cNvPr id="0" name=""/>
        <dsp:cNvSpPr/>
      </dsp:nvSpPr>
      <dsp:spPr>
        <a:xfrm>
          <a:off x="321825" y="4231042"/>
          <a:ext cx="585136" cy="585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FD6BFB-42AA-473F-8553-C511C3BCE5FA}">
      <dsp:nvSpPr>
        <dsp:cNvPr id="0" name=""/>
        <dsp:cNvSpPr/>
      </dsp:nvSpPr>
      <dsp:spPr>
        <a:xfrm>
          <a:off x="1228787" y="3991667"/>
          <a:ext cx="10010931" cy="106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94" tIns="112594" rIns="112594" bIns="112594" numCol="1" spcCol="1270" anchor="ctr" anchorCtr="0">
          <a:noAutofit/>
        </a:bodyPr>
        <a:lstStyle/>
        <a:p>
          <a:pPr marL="0" lvl="0" indent="0" algn="ctr" defTabSz="666750">
            <a:lnSpc>
              <a:spcPct val="90000"/>
            </a:lnSpc>
            <a:spcBef>
              <a:spcPct val="0"/>
            </a:spcBef>
            <a:spcAft>
              <a:spcPct val="35000"/>
            </a:spcAft>
            <a:buNone/>
          </a:pPr>
          <a:r>
            <a:rPr lang="it-IT" sz="1500" b="1" i="1" kern="1200" dirty="0"/>
            <a:t>3) Think</a:t>
          </a:r>
          <a:r>
            <a:rPr lang="it-IT" sz="1500" kern="1200" dirty="0"/>
            <a:t>: il marketing del think fa appello all'intelletto e ha l'obiettivo di creare esperienze cognitive e di </a:t>
          </a:r>
          <a:r>
            <a:rPr lang="it-IT" sz="1500" kern="1200" dirty="0" err="1"/>
            <a:t>problem</a:t>
          </a:r>
          <a:r>
            <a:rPr lang="it-IT" sz="1500" kern="1200" dirty="0"/>
            <a:t>-solving che impegnino i clienti dal punto di vista creativo. Esso fa riferimento al pensiero coinvolgente e differente dei clienti attraverso la sorpresa, l'intrigo e la provocazione. Questo sistema viene utilizzato molto spesso per i prodotti tecnologici.</a:t>
          </a:r>
          <a:endParaRPr lang="en-US" sz="1500" kern="1200" dirty="0"/>
        </a:p>
      </dsp:txBody>
      <dsp:txXfrm>
        <a:off x="1228787" y="3991667"/>
        <a:ext cx="10010931" cy="10638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17C84-7B5A-45AE-B442-B9965DC17877}">
      <dsp:nvSpPr>
        <dsp:cNvPr id="0" name=""/>
        <dsp:cNvSpPr/>
      </dsp:nvSpPr>
      <dsp:spPr>
        <a:xfrm>
          <a:off x="0" y="8107"/>
          <a:ext cx="9436012" cy="15465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i="1" kern="1200" dirty="0"/>
            <a:t>4) Act: </a:t>
          </a:r>
          <a:r>
            <a:rPr lang="it-IT" sz="1800" kern="1200" dirty="0"/>
            <a:t>il marketing dell'act mira a influenzare le esperienze corporee, gli stili di vita e le interazioni. Esso arricchisce la vita dei clienti cercando di ottimizzare le loro esperienze fisiche e mostrando loro stili di vita, interazioni e modi di agire alternativi.</a:t>
          </a:r>
          <a:endParaRPr lang="en-US" sz="1800" kern="1200" dirty="0"/>
        </a:p>
      </dsp:txBody>
      <dsp:txXfrm>
        <a:off x="75498" y="83605"/>
        <a:ext cx="9285016" cy="1395597"/>
      </dsp:txXfrm>
    </dsp:sp>
    <dsp:sp modelId="{2F882DD5-D5CE-4F37-8919-F6449100455C}">
      <dsp:nvSpPr>
        <dsp:cNvPr id="0" name=""/>
        <dsp:cNvSpPr/>
      </dsp:nvSpPr>
      <dsp:spPr>
        <a:xfrm>
          <a:off x="0" y="1606541"/>
          <a:ext cx="9436012" cy="15465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i="1" kern="1200" dirty="0"/>
            <a:t>5) Relate</a:t>
          </a:r>
          <a:r>
            <a:rPr lang="it-IT" sz="1800" kern="1200" dirty="0"/>
            <a:t>: il marketing del relate contiene aspetti del marketing del </a:t>
          </a:r>
          <a:r>
            <a:rPr lang="it-IT" sz="1800" kern="1200" dirty="0" err="1"/>
            <a:t>sense</a:t>
          </a:r>
          <a:r>
            <a:rPr lang="it-IT" sz="1800" kern="1200" dirty="0"/>
            <a:t>, del </a:t>
          </a:r>
          <a:r>
            <a:rPr lang="it-IT" sz="1800" kern="1200" dirty="0" err="1"/>
            <a:t>feel</a:t>
          </a:r>
          <a:r>
            <a:rPr lang="it-IT" sz="1800" kern="1200" dirty="0"/>
            <a:t>, del think e dell'act. </a:t>
          </a:r>
          <a:endParaRPr lang="en-US" sz="1800" kern="1200" dirty="0"/>
        </a:p>
      </dsp:txBody>
      <dsp:txXfrm>
        <a:off x="75498" y="1682039"/>
        <a:ext cx="9285016" cy="1395597"/>
      </dsp:txXfrm>
    </dsp:sp>
    <dsp:sp modelId="{E8E06183-2E09-4753-944A-0D69B3082653}">
      <dsp:nvSpPr>
        <dsp:cNvPr id="0" name=""/>
        <dsp:cNvSpPr/>
      </dsp:nvSpPr>
      <dsp:spPr>
        <a:xfrm>
          <a:off x="0" y="3204974"/>
          <a:ext cx="9436012" cy="15465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I moduli strategici di Schmitt ci mostrano come il marketing relazionale rappresenti l'ultima fase per la costruzione di un marketing sensoriale di successo. In altre parole, per costruire una relazione profonda, basata su esperienze olistiche e coinvolgenti, i marketer dovranno includere nella loro pianificazione diverse dimensioni, legate alla sfera sensoriale, affettiva, intellettuale e comportamentale.</a:t>
          </a:r>
          <a:endParaRPr lang="en-US" sz="1800" kern="1200" dirty="0"/>
        </a:p>
      </dsp:txBody>
      <dsp:txXfrm>
        <a:off x="75498" y="3280472"/>
        <a:ext cx="9285016" cy="13955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547F4-E5BE-4D61-861B-3DA92BD4C57F}" type="datetimeFigureOut">
              <a:rPr lang="it-IT" smtClean="0"/>
              <a:t>12/02/2025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6D4E3-2B85-4A09-B539-0C3F43B450A8}" type="slidenum">
              <a:rPr lang="it-IT" smtClean="0"/>
              <a:t>‹N›</a:t>
            </a:fld>
            <a:endParaRPr lang="it-IT"/>
          </a:p>
        </p:txBody>
      </p:sp>
    </p:spTree>
    <p:extLst>
      <p:ext uri="{BB962C8B-B14F-4D97-AF65-F5344CB8AC3E}">
        <p14:creationId xmlns:p14="http://schemas.microsoft.com/office/powerpoint/2010/main" val="249450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12/02/2025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32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12/02/2025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61626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12/02/2025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9812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12/02/2025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412531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51A84E2-7657-49D2-AE80-4159801CBC30}" type="datetimeFigureOut">
              <a:rPr lang="it-IT" smtClean="0"/>
              <a:t>12/02/2025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51A84E2-7657-49D2-AE80-4159801CBC30}" type="datetimeFigureOut">
              <a:rPr lang="it-IT" smtClean="0"/>
              <a:t>12/02/2025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97437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51A84E2-7657-49D2-AE80-4159801CBC30}" type="datetimeFigureOut">
              <a:rPr lang="it-IT" smtClean="0"/>
              <a:t>12/02/2025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30826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51A84E2-7657-49D2-AE80-4159801CBC30}" type="datetimeFigureOut">
              <a:rPr lang="it-IT" smtClean="0"/>
              <a:t>12/02/2025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99525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1A84E2-7657-49D2-AE80-4159801CBC30}" type="datetimeFigureOut">
              <a:rPr lang="it-IT" smtClean="0"/>
              <a:t>12/02/2025</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38361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1A84E2-7657-49D2-AE80-4159801CBC30}" type="datetimeFigureOut">
              <a:rPr lang="it-IT" smtClean="0"/>
              <a:t>12/02/2025</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13F0F2-9D11-4767-B1F5-8103AB84410E}" type="slidenum">
              <a:rPr lang="it-IT" smtClean="0"/>
              <a:t>‹N›</a:t>
            </a:fld>
            <a:endParaRPr lang="it-IT"/>
          </a:p>
        </p:txBody>
      </p:sp>
    </p:spTree>
    <p:extLst>
      <p:ext uri="{BB962C8B-B14F-4D97-AF65-F5344CB8AC3E}">
        <p14:creationId xmlns:p14="http://schemas.microsoft.com/office/powerpoint/2010/main" val="378981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51A84E2-7657-49D2-AE80-4159801CBC30}" type="datetimeFigureOut">
              <a:rPr lang="it-IT" smtClean="0"/>
              <a:t>12/02/2025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108992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1A84E2-7657-49D2-AE80-4159801CBC30}" type="datetimeFigureOut">
              <a:rPr lang="it-IT" smtClean="0"/>
              <a:t>12/02/2025</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13F0F2-9D11-4767-B1F5-8103AB84410E}"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9724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EFCAA5CE-A4AF-3E24-3459-D348C18AC3C7}"/>
              </a:ext>
            </a:extLst>
          </p:cNvPr>
          <p:cNvSpPr txBox="1">
            <a:spLocks noGrp="1"/>
          </p:cNvSpPr>
          <p:nvPr>
            <p:ph type="ctrTitle"/>
          </p:nvPr>
        </p:nvSpPr>
        <p:spPr>
          <a:xfrm>
            <a:off x="1396196" y="2313630"/>
            <a:ext cx="10058400" cy="1771254"/>
          </a:xfrm>
          <a:prstGeom prst="rect">
            <a:avLst/>
          </a:prstGeom>
          <a:noFill/>
        </p:spPr>
        <p:txBody>
          <a:bodyPr wrap="square" rtlCol="0">
            <a:spAutoFit/>
          </a:bodyPr>
          <a:lstStyle/>
          <a:p>
            <a:pPr algn="l"/>
            <a:r>
              <a:rPr lang="it-IT" sz="4800" b="1" i="0" u="none" strike="noStrike" baseline="0" dirty="0">
                <a:solidFill>
                  <a:srgbClr val="FF0000"/>
                </a:solidFill>
                <a:latin typeface="ProximaNova-Bold" panose="02000506030000020004" pitchFamily="50" charset="0"/>
              </a:rPr>
              <a:t>Capitolo </a:t>
            </a:r>
            <a:r>
              <a:rPr lang="it-IT" sz="4800" b="1" dirty="0">
                <a:solidFill>
                  <a:srgbClr val="FF0000"/>
                </a:solidFill>
                <a:latin typeface="ProximaNova-Bold" panose="02000506030000020004" pitchFamily="50" charset="0"/>
              </a:rPr>
              <a:t>3</a:t>
            </a:r>
            <a:endParaRPr lang="it-IT" sz="4800" b="1" i="0" u="none" strike="noStrike" baseline="0" dirty="0">
              <a:solidFill>
                <a:srgbClr val="FF0000"/>
              </a:solidFill>
              <a:latin typeface="ProximaNova-Bold" panose="02000506030000020004" pitchFamily="50" charset="0"/>
            </a:endParaRPr>
          </a:p>
          <a:p>
            <a:pPr algn="l"/>
            <a:br>
              <a:rPr lang="it-IT" sz="4000" b="1" dirty="0">
                <a:solidFill>
                  <a:srgbClr val="FF0000"/>
                </a:solidFill>
                <a:latin typeface="ProximaNova-Bold" panose="02000506030000020004" pitchFamily="50" charset="0"/>
              </a:rPr>
            </a:br>
            <a:r>
              <a:rPr lang="it-IT" sz="4000" b="1" dirty="0">
                <a:solidFill>
                  <a:srgbClr val="FF0000"/>
                </a:solidFill>
                <a:latin typeface="ProximaNova-Bold" panose="02000506030000020004" pitchFamily="50" charset="0"/>
              </a:rPr>
              <a:t>Capire il comportamento del cliente</a:t>
            </a:r>
            <a:endParaRPr lang="it-IT" sz="4000" dirty="0">
              <a:solidFill>
                <a:srgbClr val="FF0000"/>
              </a:solidFill>
            </a:endParaRPr>
          </a:p>
        </p:txBody>
      </p:sp>
      <p:pic>
        <p:nvPicPr>
          <p:cNvPr id="5" name="Immagine 4">
            <a:extLst>
              <a:ext uri="{FF2B5EF4-FFF2-40B4-BE49-F238E27FC236}">
                <a16:creationId xmlns:a16="http://schemas.microsoft.com/office/drawing/2014/main" id="{3C78D28A-5627-E95B-16A4-AAF49AC5B6F6}"/>
              </a:ext>
            </a:extLst>
          </p:cNvPr>
          <p:cNvPicPr>
            <a:picLocks noChangeAspect="1"/>
          </p:cNvPicPr>
          <p:nvPr/>
        </p:nvPicPr>
        <p:blipFill>
          <a:blip r:embed="rId2"/>
          <a:stretch>
            <a:fillRect/>
          </a:stretch>
        </p:blipFill>
        <p:spPr>
          <a:xfrm>
            <a:off x="10717966" y="0"/>
            <a:ext cx="1473261" cy="2052423"/>
          </a:xfrm>
          <a:prstGeom prst="rect">
            <a:avLst/>
          </a:prstGeom>
        </p:spPr>
      </p:pic>
    </p:spTree>
    <p:extLst>
      <p:ext uri="{BB962C8B-B14F-4D97-AF65-F5344CB8AC3E}">
        <p14:creationId xmlns:p14="http://schemas.microsoft.com/office/powerpoint/2010/main" val="409703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689FAFD-4DE4-F523-6B13-B81780ACEB71}"/>
              </a:ext>
            </a:extLst>
          </p:cNvPr>
          <p:cNvSpPr>
            <a:spLocks noGrp="1"/>
          </p:cNvSpPr>
          <p:nvPr>
            <p:ph idx="4294967295"/>
          </p:nvPr>
        </p:nvSpPr>
        <p:spPr>
          <a:xfrm>
            <a:off x="1066800" y="1714256"/>
            <a:ext cx="10058400" cy="4022725"/>
          </a:xfrm>
        </p:spPr>
        <p:txBody>
          <a:bodyPr/>
          <a:lstStyle/>
          <a:p>
            <a:pPr algn="ctr">
              <a:buFont typeface="Wingdings" panose="05000000000000000000" pitchFamily="2" charset="2"/>
              <a:buChar char="v"/>
            </a:pPr>
            <a:r>
              <a:rPr lang="it-IT" dirty="0"/>
              <a:t>3- </a:t>
            </a:r>
            <a:r>
              <a:rPr lang="it-IT" i="1" u="sng" dirty="0">
                <a:solidFill>
                  <a:schemeClr val="accent1"/>
                </a:solidFill>
              </a:rPr>
              <a:t>I fattori sociali</a:t>
            </a:r>
            <a:r>
              <a:rPr lang="it-IT" dirty="0"/>
              <a:t>: quando l'accettazione sociale dipende da una scelta corretta, è probabile che il coinvolgimento sia alto. I dirigenti possono preoccuparsi del modo in cui l'auto che scelgono influenzerà la loro posizione tra i loro pari, nello stesso modo in cui la pressione dei pari influenza significativamente l'abbigliamento e i gusti musicali degli adolescenti.</a:t>
            </a:r>
          </a:p>
          <a:p>
            <a:pPr algn="ctr">
              <a:buFont typeface="Wingdings" panose="05000000000000000000" pitchFamily="2" charset="2"/>
              <a:buChar char="v"/>
            </a:pPr>
            <a:r>
              <a:rPr lang="it-IT" dirty="0"/>
              <a:t>4- </a:t>
            </a:r>
            <a:r>
              <a:rPr lang="it-IT" i="1" u="sng" dirty="0">
                <a:solidFill>
                  <a:schemeClr val="accent1"/>
                </a:solidFill>
              </a:rPr>
              <a:t>I fattori d'influenze edonistiche</a:t>
            </a:r>
            <a:r>
              <a:rPr lang="it-IT" dirty="0"/>
              <a:t>: quando l'acquisto è in grado di fornire un alto grado di piacere, il coinvolgimento è solitamente alto. La scelta di un ristorante quando si è in vacanza può essere molto coinvolgente poiché la differenza tra fare la scelta giusta o sbagliata può influenzare la quantità di piacere associato all'esperienza di ristorazione e, in senso più ampio, di entertainment durante la vacanza.</a:t>
            </a:r>
          </a:p>
        </p:txBody>
      </p:sp>
    </p:spTree>
    <p:extLst>
      <p:ext uri="{BB962C8B-B14F-4D97-AF65-F5344CB8AC3E}">
        <p14:creationId xmlns:p14="http://schemas.microsoft.com/office/powerpoint/2010/main" val="403470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AA8DB3B-BD32-8720-FF6A-C30570B29446}"/>
              </a:ext>
            </a:extLst>
          </p:cNvPr>
          <p:cNvSpPr>
            <a:spLocks noGrp="1"/>
          </p:cNvSpPr>
          <p:nvPr>
            <p:ph idx="4294967295"/>
          </p:nvPr>
        </p:nvSpPr>
        <p:spPr>
          <a:xfrm>
            <a:off x="1066800" y="2062456"/>
            <a:ext cx="10058400" cy="2989262"/>
          </a:xfrm>
        </p:spPr>
        <p:txBody>
          <a:bodyPr/>
          <a:lstStyle/>
          <a:p>
            <a:pPr algn="ctr"/>
            <a:r>
              <a:rPr lang="it-IT" dirty="0"/>
              <a:t>La distinzione tra situazioni ad </a:t>
            </a:r>
            <a:r>
              <a:rPr lang="it-IT" i="1" u="sng" dirty="0">
                <a:solidFill>
                  <a:schemeClr val="accent1"/>
                </a:solidFill>
              </a:rPr>
              <a:t>alto coinvolgimento e a basso coinvolgimento </a:t>
            </a:r>
            <a:r>
              <a:rPr lang="it-IT" dirty="0"/>
              <a:t>è importante perché le variazioni nel modo in cui i consumatori valutano prodotti e marchi hanno implicazioni di marketing contrastanti. La complessa valutazione nella situazione ad alto coinvolgimento suggerisce che i responsabili marketing debbano fornire molte informazioni per assistere la decisione d'acquisto, per esempio impiegando forze di vendita ben addestrate e ben informate. In situazioni a basso coinvolgimento, fornire un rinforzo positivo attraverso la pubblicità e cercare di vincere un premio (per es., attraverso promozioni) è più importante che fornire informazioni dettagliate.</a:t>
            </a:r>
          </a:p>
        </p:txBody>
      </p:sp>
    </p:spTree>
    <p:extLst>
      <p:ext uri="{BB962C8B-B14F-4D97-AF65-F5344CB8AC3E}">
        <p14:creationId xmlns:p14="http://schemas.microsoft.com/office/powerpoint/2010/main" val="999961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D30288-0535-AB81-E338-3E6DD24BD29F}"/>
              </a:ext>
            </a:extLst>
          </p:cNvPr>
          <p:cNvSpPr>
            <a:spLocks noGrp="1"/>
          </p:cNvSpPr>
          <p:nvPr>
            <p:ph type="title"/>
          </p:nvPr>
        </p:nvSpPr>
        <p:spPr/>
        <p:txBody>
          <a:bodyPr/>
          <a:lstStyle/>
          <a:p>
            <a:pPr algn="ctr"/>
            <a:r>
              <a:rPr lang="it-IT" b="1" i="1" dirty="0"/>
              <a:t>Quali sono i criteri di scelta?</a:t>
            </a:r>
            <a:endParaRPr lang="it-IT" dirty="0"/>
          </a:p>
        </p:txBody>
      </p:sp>
      <p:sp>
        <p:nvSpPr>
          <p:cNvPr id="3" name="Segnaposto contenuto 2">
            <a:extLst>
              <a:ext uri="{FF2B5EF4-FFF2-40B4-BE49-F238E27FC236}">
                <a16:creationId xmlns:a16="http://schemas.microsoft.com/office/drawing/2014/main" id="{531457E8-4C18-F4A1-C7A7-67A7D9F47664}"/>
              </a:ext>
            </a:extLst>
          </p:cNvPr>
          <p:cNvSpPr>
            <a:spLocks noGrp="1"/>
          </p:cNvSpPr>
          <p:nvPr>
            <p:ph idx="1"/>
          </p:nvPr>
        </p:nvSpPr>
        <p:spPr>
          <a:xfrm>
            <a:off x="1066800" y="2732425"/>
            <a:ext cx="10058400" cy="2102811"/>
          </a:xfrm>
        </p:spPr>
        <p:txBody>
          <a:bodyPr/>
          <a:lstStyle/>
          <a:p>
            <a:pPr algn="ctr"/>
            <a:r>
              <a:rPr lang="it-IT" dirty="0"/>
              <a:t>I vari attributi (e benefici) che un cliente utilizza quando valuta beni e servizi sono noti come </a:t>
            </a:r>
            <a:r>
              <a:rPr lang="it-IT" i="1" u="sng" dirty="0">
                <a:solidFill>
                  <a:schemeClr val="accent1"/>
                </a:solidFill>
              </a:rPr>
              <a:t>criteri di scelta</a:t>
            </a:r>
            <a:r>
              <a:rPr lang="it-IT" dirty="0"/>
              <a:t>. Forniscono le basi per decidere d'acquistare una marca o un'altra. I vari membri del centro acquisti possono utilizzare criteri di scelta differenti. Per esempio, i responsabili degli acquisti, che sono valutati in base alla misura in cui riducono le spese d'acquisto, sono probabilmente più attenti ai costi rispetto agli ingegneri di produzione, che vengono valutati in base all'efficienza tecnica del processo di produzione da loro progettato. </a:t>
            </a:r>
          </a:p>
        </p:txBody>
      </p:sp>
    </p:spTree>
    <p:extLst>
      <p:ext uri="{BB962C8B-B14F-4D97-AF65-F5344CB8AC3E}">
        <p14:creationId xmlns:p14="http://schemas.microsoft.com/office/powerpoint/2010/main" val="193791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4B8D8A-9781-2DE7-22CC-59FDC839804E}"/>
              </a:ext>
            </a:extLst>
          </p:cNvPr>
          <p:cNvPicPr>
            <a:picLocks noChangeAspect="1"/>
          </p:cNvPicPr>
          <p:nvPr/>
        </p:nvPicPr>
        <p:blipFill>
          <a:blip r:embed="rId2"/>
          <a:stretch>
            <a:fillRect/>
          </a:stretch>
        </p:blipFill>
        <p:spPr>
          <a:xfrm>
            <a:off x="3820979" y="317102"/>
            <a:ext cx="4550041" cy="5846423"/>
          </a:xfrm>
          <a:prstGeom prst="rect">
            <a:avLst/>
          </a:prstGeom>
        </p:spPr>
      </p:pic>
    </p:spTree>
    <p:extLst>
      <p:ext uri="{BB962C8B-B14F-4D97-AF65-F5344CB8AC3E}">
        <p14:creationId xmlns:p14="http://schemas.microsoft.com/office/powerpoint/2010/main" val="3699518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68B687-74EE-C70A-B12A-DCC5A1F5CCBE}"/>
              </a:ext>
            </a:extLst>
          </p:cNvPr>
          <p:cNvSpPr>
            <a:spLocks noGrp="1"/>
          </p:cNvSpPr>
          <p:nvPr>
            <p:ph type="title"/>
          </p:nvPr>
        </p:nvSpPr>
        <p:spPr/>
        <p:txBody>
          <a:bodyPr>
            <a:normAutofit/>
          </a:bodyPr>
          <a:lstStyle/>
          <a:p>
            <a:pPr algn="ctr"/>
            <a:r>
              <a:rPr lang="it-IT" b="1" i="1" dirty="0"/>
              <a:t>I fattori che influenzano il comportamento del consumatore</a:t>
            </a:r>
            <a:endParaRPr lang="it-IT" dirty="0"/>
          </a:p>
        </p:txBody>
      </p:sp>
      <p:sp>
        <p:nvSpPr>
          <p:cNvPr id="3" name="Segnaposto contenuto 2">
            <a:extLst>
              <a:ext uri="{FF2B5EF4-FFF2-40B4-BE49-F238E27FC236}">
                <a16:creationId xmlns:a16="http://schemas.microsoft.com/office/drawing/2014/main" id="{8E77C962-8C61-7EF8-4671-46080A44B42A}"/>
              </a:ext>
            </a:extLst>
          </p:cNvPr>
          <p:cNvSpPr>
            <a:spLocks noGrp="1"/>
          </p:cNvSpPr>
          <p:nvPr>
            <p:ph idx="1"/>
          </p:nvPr>
        </p:nvSpPr>
        <p:spPr>
          <a:xfrm>
            <a:off x="1274541" y="1915869"/>
            <a:ext cx="9703878" cy="1022157"/>
          </a:xfrm>
        </p:spPr>
        <p:txBody>
          <a:bodyPr>
            <a:normAutofit fontScale="92500"/>
          </a:bodyPr>
          <a:lstStyle/>
          <a:p>
            <a:pPr algn="ctr"/>
            <a:r>
              <a:rPr lang="it-IT" dirty="0"/>
              <a:t>I fattori principali che influenzano il comportamento del consumatore sono i fattori d’influenza personali e i fattori di influenza sociali. I primi descrivono quelli che si riferiscono all’individuo mentre i secondi tengono conto di quelli che scaturiscono dal contesto in cui viviamo.</a:t>
            </a:r>
          </a:p>
        </p:txBody>
      </p:sp>
      <p:pic>
        <p:nvPicPr>
          <p:cNvPr id="6" name="Picture 3">
            <a:extLst>
              <a:ext uri="{FF2B5EF4-FFF2-40B4-BE49-F238E27FC236}">
                <a16:creationId xmlns:a16="http://schemas.microsoft.com/office/drawing/2014/main" id="{826A2C62-F23D-3CA7-2C65-A638D5F14E33}"/>
              </a:ext>
            </a:extLst>
          </p:cNvPr>
          <p:cNvPicPr>
            <a:picLocks noChangeAspect="1"/>
          </p:cNvPicPr>
          <p:nvPr/>
        </p:nvPicPr>
        <p:blipFill>
          <a:blip r:embed="rId2"/>
          <a:stretch>
            <a:fillRect/>
          </a:stretch>
        </p:blipFill>
        <p:spPr>
          <a:xfrm>
            <a:off x="1042501" y="2938026"/>
            <a:ext cx="10167957" cy="3001711"/>
          </a:xfrm>
          <a:prstGeom prst="rect">
            <a:avLst/>
          </a:prstGeom>
        </p:spPr>
      </p:pic>
    </p:spTree>
    <p:extLst>
      <p:ext uri="{BB962C8B-B14F-4D97-AF65-F5344CB8AC3E}">
        <p14:creationId xmlns:p14="http://schemas.microsoft.com/office/powerpoint/2010/main" val="178693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D10FD7-234C-F2E9-4CEE-E029C4188213}"/>
              </a:ext>
            </a:extLst>
          </p:cNvPr>
          <p:cNvSpPr>
            <a:spLocks noGrp="1"/>
          </p:cNvSpPr>
          <p:nvPr>
            <p:ph type="title"/>
          </p:nvPr>
        </p:nvSpPr>
        <p:spPr>
          <a:xfrm>
            <a:off x="1097280" y="286603"/>
            <a:ext cx="10058400" cy="1450757"/>
          </a:xfrm>
        </p:spPr>
        <p:txBody>
          <a:bodyPr>
            <a:normAutofit/>
          </a:bodyPr>
          <a:lstStyle/>
          <a:p>
            <a:pPr algn="ctr"/>
            <a:r>
              <a:rPr lang="it-IT" b="1" i="1" dirty="0"/>
              <a:t>I fattori d’ influenza personali</a:t>
            </a:r>
            <a:endParaRPr lang="it-IT" dirty="0"/>
          </a:p>
        </p:txBody>
      </p:sp>
      <p:graphicFrame>
        <p:nvGraphicFramePr>
          <p:cNvPr id="5" name="Segnaposto contenuto 2">
            <a:extLst>
              <a:ext uri="{FF2B5EF4-FFF2-40B4-BE49-F238E27FC236}">
                <a16:creationId xmlns:a16="http://schemas.microsoft.com/office/drawing/2014/main" id="{6CA13601-F813-1B29-E761-731FDD5C0B66}"/>
              </a:ext>
            </a:extLst>
          </p:cNvPr>
          <p:cNvGraphicFramePr>
            <a:graphicFrameLocks noGrp="1"/>
          </p:cNvGraphicFramePr>
          <p:nvPr>
            <p:ph idx="1"/>
            <p:extLst>
              <p:ext uri="{D42A27DB-BD31-4B8C-83A1-F6EECF244321}">
                <p14:modId xmlns:p14="http://schemas.microsoft.com/office/powerpoint/2010/main" val="291857766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150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D00E36-03E9-36AB-59F3-0C472D3D81B8}"/>
              </a:ext>
            </a:extLst>
          </p:cNvPr>
          <p:cNvSpPr>
            <a:spLocks noGrp="1"/>
          </p:cNvSpPr>
          <p:nvPr>
            <p:ph type="title"/>
          </p:nvPr>
        </p:nvSpPr>
        <p:spPr/>
        <p:txBody>
          <a:bodyPr/>
          <a:lstStyle/>
          <a:p>
            <a:pPr algn="ctr"/>
            <a:r>
              <a:rPr lang="it-IT" b="1" i="1"/>
              <a:t>L’elaborazione delle informazioni</a:t>
            </a:r>
            <a:endParaRPr lang="it-IT" dirty="0"/>
          </a:p>
        </p:txBody>
      </p:sp>
      <p:sp>
        <p:nvSpPr>
          <p:cNvPr id="5" name="Segnaposto contenuto 4">
            <a:extLst>
              <a:ext uri="{FF2B5EF4-FFF2-40B4-BE49-F238E27FC236}">
                <a16:creationId xmlns:a16="http://schemas.microsoft.com/office/drawing/2014/main" id="{ECADA04D-4D4E-764A-A00E-EF3CEDF0C2F3}"/>
              </a:ext>
            </a:extLst>
          </p:cNvPr>
          <p:cNvSpPr>
            <a:spLocks noGrp="1"/>
          </p:cNvSpPr>
          <p:nvPr>
            <p:ph idx="1"/>
          </p:nvPr>
        </p:nvSpPr>
        <p:spPr>
          <a:xfrm>
            <a:off x="1066800" y="2520984"/>
            <a:ext cx="10058400" cy="2599657"/>
          </a:xfrm>
        </p:spPr>
        <p:txBody>
          <a:bodyPr/>
          <a:lstStyle/>
          <a:p>
            <a:pPr algn="ctr"/>
            <a:r>
              <a:rPr lang="it-IT" dirty="0"/>
              <a:t>L'espressione </a:t>
            </a:r>
            <a:r>
              <a:rPr lang="it-IT" i="1" u="sng" dirty="0">
                <a:solidFill>
                  <a:schemeClr val="accent1"/>
                </a:solidFill>
              </a:rPr>
              <a:t>"elaborazione delle informazioni" </a:t>
            </a:r>
            <a:r>
              <a:rPr lang="it-IT" dirty="0"/>
              <a:t>si riferisce al processo mediante il quale uno stimolo viene ricevuto, interpretato, memorizzato e successivamente recuperato, quando il bisogno diventa consapevole. Esso è quindi il collegamento tra i fattori d'influenza esterni, incluse le attività di marketing, e il processo decisionale del consumatore. I suoi due aspetti chiave sono la percezione e l'apprendimento. </a:t>
            </a:r>
          </a:p>
          <a:p>
            <a:pPr algn="ctr"/>
            <a:r>
              <a:rPr lang="it-IT" i="1" dirty="0">
                <a:solidFill>
                  <a:schemeClr val="accent1"/>
                </a:solidFill>
              </a:rPr>
              <a:t>La percezione </a:t>
            </a:r>
            <a:r>
              <a:rPr lang="it-IT" dirty="0"/>
              <a:t>è il mezzo complicato tramite cui selezioniamo, organizziamo e interpretiamo la stimolazione sensoriale trasformandola in un'immagine sensata del mondo. </a:t>
            </a:r>
          </a:p>
        </p:txBody>
      </p:sp>
    </p:spTree>
    <p:extLst>
      <p:ext uri="{BB962C8B-B14F-4D97-AF65-F5344CB8AC3E}">
        <p14:creationId xmlns:p14="http://schemas.microsoft.com/office/powerpoint/2010/main" val="1267805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ACB2BBD3-D388-C4B2-C70D-5BBCD6DBAEFB}"/>
              </a:ext>
            </a:extLst>
          </p:cNvPr>
          <p:cNvSpPr txBox="1">
            <a:spLocks noChangeArrowheads="1"/>
          </p:cNvSpPr>
          <p:nvPr/>
        </p:nvSpPr>
        <p:spPr>
          <a:xfrm>
            <a:off x="946265" y="497697"/>
            <a:ext cx="10360429" cy="1140809"/>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fr-FR" b="1" i="1" dirty="0" err="1"/>
              <a:t>Teorie</a:t>
            </a:r>
            <a:r>
              <a:rPr lang="en-GB" altLang="fr-FR" b="1" i="1" dirty="0"/>
              <a:t> </a:t>
            </a:r>
            <a:r>
              <a:rPr lang="en-GB" altLang="fr-FR" b="1" i="1" dirty="0" err="1"/>
              <a:t>comportamentali</a:t>
            </a:r>
            <a:r>
              <a:rPr lang="en-GB" altLang="fr-FR" b="1" i="1" dirty="0"/>
              <a:t> </a:t>
            </a:r>
            <a:r>
              <a:rPr lang="en-GB" altLang="fr-FR" b="1" i="1" dirty="0" err="1"/>
              <a:t>dell’apprendimento</a:t>
            </a:r>
            <a:endParaRPr lang="en-GB" altLang="fr-FR" b="1" i="1" dirty="0"/>
          </a:p>
        </p:txBody>
      </p:sp>
      <p:sp>
        <p:nvSpPr>
          <p:cNvPr id="12" name="TextBox 9">
            <a:extLst>
              <a:ext uri="{FF2B5EF4-FFF2-40B4-BE49-F238E27FC236}">
                <a16:creationId xmlns:a16="http://schemas.microsoft.com/office/drawing/2014/main" id="{3DB0B42B-4DF0-5F3C-3B85-7950A93D9240}"/>
              </a:ext>
            </a:extLst>
          </p:cNvPr>
          <p:cNvSpPr txBox="1">
            <a:spLocks noChangeArrowheads="1"/>
          </p:cNvSpPr>
          <p:nvPr/>
        </p:nvSpPr>
        <p:spPr bwMode="auto">
          <a:xfrm>
            <a:off x="6979096" y="2132856"/>
            <a:ext cx="3160713" cy="8309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GB" altLang="fr-FR" dirty="0" err="1">
                <a:solidFill>
                  <a:srgbClr val="000090"/>
                </a:solidFill>
                <a:latin typeface="+mj-lt"/>
              </a:rPr>
              <a:t>Condizionamento</a:t>
            </a:r>
            <a:r>
              <a:rPr lang="en-GB" altLang="fr-FR" dirty="0">
                <a:solidFill>
                  <a:srgbClr val="000090"/>
                </a:solidFill>
                <a:latin typeface="+mj-lt"/>
              </a:rPr>
              <a:t> </a:t>
            </a:r>
            <a:r>
              <a:rPr lang="en-GB" altLang="fr-FR" dirty="0" err="1">
                <a:solidFill>
                  <a:srgbClr val="000090"/>
                </a:solidFill>
                <a:latin typeface="+mj-lt"/>
              </a:rPr>
              <a:t>operante</a:t>
            </a:r>
            <a:endParaRPr lang="en-US" altLang="fr-FR" dirty="0">
              <a:solidFill>
                <a:srgbClr val="000090"/>
              </a:solidFill>
              <a:latin typeface="+mj-lt"/>
            </a:endParaRPr>
          </a:p>
        </p:txBody>
      </p:sp>
      <p:sp>
        <p:nvSpPr>
          <p:cNvPr id="13" name="TextBox 11">
            <a:extLst>
              <a:ext uri="{FF2B5EF4-FFF2-40B4-BE49-F238E27FC236}">
                <a16:creationId xmlns:a16="http://schemas.microsoft.com/office/drawing/2014/main" id="{2E0732B5-81FF-CBEE-04D5-CF407AD0F249}"/>
              </a:ext>
            </a:extLst>
          </p:cNvPr>
          <p:cNvSpPr txBox="1">
            <a:spLocks noChangeArrowheads="1"/>
          </p:cNvSpPr>
          <p:nvPr/>
        </p:nvSpPr>
        <p:spPr bwMode="auto">
          <a:xfrm>
            <a:off x="2022029" y="2132856"/>
            <a:ext cx="2881312" cy="830997"/>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GB" sz="2400" dirty="0" err="1">
                <a:solidFill>
                  <a:srgbClr val="732888"/>
                </a:solidFill>
              </a:rPr>
              <a:t>Condizionamento</a:t>
            </a:r>
            <a:r>
              <a:rPr lang="en-GB" sz="2400" dirty="0">
                <a:solidFill>
                  <a:srgbClr val="732888"/>
                </a:solidFill>
              </a:rPr>
              <a:t> </a:t>
            </a:r>
            <a:r>
              <a:rPr lang="en-GB" sz="2400" dirty="0" err="1">
                <a:solidFill>
                  <a:srgbClr val="732888"/>
                </a:solidFill>
              </a:rPr>
              <a:t>classico</a:t>
            </a:r>
            <a:endParaRPr lang="en-GB" sz="2400" dirty="0">
              <a:solidFill>
                <a:srgbClr val="732888"/>
              </a:solidFill>
            </a:endParaRPr>
          </a:p>
        </p:txBody>
      </p:sp>
      <p:sp>
        <p:nvSpPr>
          <p:cNvPr id="14" name="Rectangle 15">
            <a:extLst>
              <a:ext uri="{FF2B5EF4-FFF2-40B4-BE49-F238E27FC236}">
                <a16:creationId xmlns:a16="http://schemas.microsoft.com/office/drawing/2014/main" id="{16209790-3F8A-5D69-0C66-6CBD5FE1BC45}"/>
              </a:ext>
            </a:extLst>
          </p:cNvPr>
          <p:cNvSpPr>
            <a:spLocks noChangeArrowheads="1"/>
          </p:cNvSpPr>
          <p:nvPr/>
        </p:nvSpPr>
        <p:spPr bwMode="auto">
          <a:xfrm>
            <a:off x="6979096" y="3074529"/>
            <a:ext cx="3160713" cy="27813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lnSpc>
                <a:spcPct val="90000"/>
              </a:lnSpc>
              <a:spcAft>
                <a:spcPts val="1200"/>
              </a:spcAft>
              <a:defRPr/>
            </a:pPr>
            <a:r>
              <a:rPr lang="en-GB" altLang="fr-FR" sz="2000" dirty="0" err="1">
                <a:solidFill>
                  <a:srgbClr val="124992"/>
                </a:solidFill>
              </a:rPr>
              <a:t>Gli</a:t>
            </a:r>
            <a:r>
              <a:rPr lang="en-GB" altLang="fr-FR" sz="2000" dirty="0">
                <a:solidFill>
                  <a:srgbClr val="124992"/>
                </a:solidFill>
              </a:rPr>
              <a:t> </a:t>
            </a:r>
            <a:r>
              <a:rPr lang="en-GB" altLang="fr-FR" sz="2000" dirty="0" err="1">
                <a:solidFill>
                  <a:srgbClr val="124992"/>
                </a:solidFill>
              </a:rPr>
              <a:t>individui</a:t>
            </a:r>
            <a:r>
              <a:rPr lang="en-GB" altLang="fr-FR" sz="2000" dirty="0">
                <a:solidFill>
                  <a:srgbClr val="124992"/>
                </a:solidFill>
              </a:rPr>
              <a:t> </a:t>
            </a:r>
            <a:r>
              <a:rPr lang="en-GB" altLang="fr-FR" sz="2000" dirty="0" err="1">
                <a:solidFill>
                  <a:srgbClr val="124992"/>
                </a:solidFill>
              </a:rPr>
              <a:t>rispondono</a:t>
            </a:r>
            <a:r>
              <a:rPr lang="en-GB" altLang="fr-FR" sz="2000" dirty="0">
                <a:solidFill>
                  <a:srgbClr val="124992"/>
                </a:solidFill>
              </a:rPr>
              <a:t> </a:t>
            </a:r>
            <a:r>
              <a:rPr lang="en-GB" altLang="fr-FR" sz="2000" dirty="0" err="1">
                <a:solidFill>
                  <a:srgbClr val="124992"/>
                </a:solidFill>
              </a:rPr>
              <a:t>allo</a:t>
            </a:r>
            <a:r>
              <a:rPr lang="en-GB" altLang="fr-FR" sz="2000" dirty="0">
                <a:solidFill>
                  <a:srgbClr val="124992"/>
                </a:solidFill>
              </a:rPr>
              <a:t> </a:t>
            </a:r>
            <a:r>
              <a:rPr lang="en-GB" altLang="fr-FR" sz="2000" dirty="0" err="1">
                <a:solidFill>
                  <a:srgbClr val="124992"/>
                </a:solidFill>
              </a:rPr>
              <a:t>stimolo</a:t>
            </a:r>
            <a:r>
              <a:rPr lang="en-GB" altLang="fr-FR" sz="2000" dirty="0">
                <a:solidFill>
                  <a:srgbClr val="124992"/>
                </a:solidFill>
              </a:rPr>
              <a:t> </a:t>
            </a:r>
            <a:r>
              <a:rPr lang="en-GB" altLang="fr-FR" sz="2000" dirty="0" err="1">
                <a:solidFill>
                  <a:srgbClr val="124992"/>
                </a:solidFill>
              </a:rPr>
              <a:t>che</a:t>
            </a:r>
            <a:r>
              <a:rPr lang="en-GB" altLang="fr-FR" sz="2000" dirty="0">
                <a:solidFill>
                  <a:srgbClr val="124992"/>
                </a:solidFill>
              </a:rPr>
              <a:t> </a:t>
            </a:r>
            <a:r>
              <a:rPr lang="en-GB" altLang="fr-FR" sz="2000" dirty="0" err="1">
                <a:solidFill>
                  <a:srgbClr val="124992"/>
                </a:solidFill>
              </a:rPr>
              <a:t>offre</a:t>
            </a:r>
            <a:r>
              <a:rPr lang="en-GB" altLang="fr-FR" sz="2000" dirty="0">
                <a:solidFill>
                  <a:srgbClr val="124992"/>
                </a:solidFill>
              </a:rPr>
              <a:t> le </a:t>
            </a:r>
            <a:r>
              <a:rPr lang="en-GB" altLang="fr-FR" sz="2000" dirty="0" err="1">
                <a:solidFill>
                  <a:srgbClr val="124992"/>
                </a:solidFill>
              </a:rPr>
              <a:t>gratificazioni</a:t>
            </a:r>
            <a:r>
              <a:rPr lang="en-GB" altLang="fr-FR" sz="2000" dirty="0">
                <a:solidFill>
                  <a:srgbClr val="124992"/>
                </a:solidFill>
              </a:rPr>
              <a:t> </a:t>
            </a:r>
            <a:r>
              <a:rPr lang="en-GB" altLang="fr-FR" sz="2000" dirty="0" err="1">
                <a:solidFill>
                  <a:srgbClr val="124992"/>
                </a:solidFill>
              </a:rPr>
              <a:t>più</a:t>
            </a:r>
            <a:r>
              <a:rPr lang="en-GB" altLang="fr-FR" sz="2000" dirty="0">
                <a:solidFill>
                  <a:srgbClr val="124992"/>
                </a:solidFill>
              </a:rPr>
              <a:t> </a:t>
            </a:r>
            <a:r>
              <a:rPr lang="en-GB" altLang="fr-FR" sz="2000" dirty="0" err="1">
                <a:solidFill>
                  <a:srgbClr val="124992"/>
                </a:solidFill>
              </a:rPr>
              <a:t>soffisfacenti</a:t>
            </a:r>
            <a:r>
              <a:rPr lang="en-GB" altLang="fr-FR" sz="2000" dirty="0">
                <a:solidFill>
                  <a:srgbClr val="124992"/>
                </a:solidFill>
              </a:rPr>
              <a:t> e </a:t>
            </a:r>
            <a:r>
              <a:rPr lang="en-GB" altLang="fr-FR" sz="2000" dirty="0" err="1">
                <a:solidFill>
                  <a:srgbClr val="124992"/>
                </a:solidFill>
              </a:rPr>
              <a:t>quindi</a:t>
            </a:r>
            <a:r>
              <a:rPr lang="en-GB" altLang="fr-FR" sz="2000" dirty="0">
                <a:solidFill>
                  <a:srgbClr val="124992"/>
                </a:solidFill>
              </a:rPr>
              <a:t> </a:t>
            </a:r>
            <a:r>
              <a:rPr lang="en-GB" altLang="fr-FR" sz="2000" dirty="0" err="1">
                <a:solidFill>
                  <a:srgbClr val="124992"/>
                </a:solidFill>
              </a:rPr>
              <a:t>ripetono</a:t>
            </a:r>
            <a:r>
              <a:rPr lang="en-GB" altLang="fr-FR" sz="2000" dirty="0">
                <a:solidFill>
                  <a:srgbClr val="124992"/>
                </a:solidFill>
              </a:rPr>
              <a:t> </a:t>
            </a:r>
            <a:r>
              <a:rPr lang="en-GB" altLang="fr-FR" sz="2000" dirty="0" err="1">
                <a:solidFill>
                  <a:srgbClr val="124992"/>
                </a:solidFill>
              </a:rPr>
              <a:t>il</a:t>
            </a:r>
            <a:r>
              <a:rPr lang="en-GB" altLang="fr-FR" sz="2000" dirty="0">
                <a:solidFill>
                  <a:srgbClr val="124992"/>
                </a:solidFill>
              </a:rPr>
              <a:t> </a:t>
            </a:r>
            <a:r>
              <a:rPr lang="en-GB" altLang="fr-FR" sz="2000" dirty="0" err="1">
                <a:solidFill>
                  <a:srgbClr val="124992"/>
                </a:solidFill>
              </a:rPr>
              <a:t>comportamento</a:t>
            </a:r>
            <a:r>
              <a:rPr lang="en-GB" altLang="fr-FR" sz="2000" dirty="0">
                <a:solidFill>
                  <a:srgbClr val="124992"/>
                </a:solidFill>
              </a:rPr>
              <a:t>. </a:t>
            </a:r>
          </a:p>
          <a:p>
            <a:pPr algn="ctr">
              <a:lnSpc>
                <a:spcPct val="90000"/>
              </a:lnSpc>
              <a:spcAft>
                <a:spcPts val="1200"/>
              </a:spcAft>
              <a:defRPr/>
            </a:pPr>
            <a:r>
              <a:rPr lang="en-US" sz="2000" dirty="0" err="1">
                <a:solidFill>
                  <a:srgbClr val="124992"/>
                </a:solidFill>
              </a:rPr>
              <a:t>Più</a:t>
            </a:r>
            <a:r>
              <a:rPr lang="en-US" sz="2000" dirty="0">
                <a:solidFill>
                  <a:srgbClr val="124992"/>
                </a:solidFill>
              </a:rPr>
              <a:t> la </a:t>
            </a:r>
            <a:r>
              <a:rPr lang="en-US" sz="2000" dirty="0" err="1">
                <a:solidFill>
                  <a:srgbClr val="124992"/>
                </a:solidFill>
              </a:rPr>
              <a:t>risposta</a:t>
            </a:r>
            <a:r>
              <a:rPr lang="en-US" sz="2000" dirty="0">
                <a:solidFill>
                  <a:srgbClr val="124992"/>
                </a:solidFill>
              </a:rPr>
              <a:t> </a:t>
            </a:r>
            <a:r>
              <a:rPr lang="en-US" sz="2000" dirty="0" err="1">
                <a:solidFill>
                  <a:srgbClr val="124992"/>
                </a:solidFill>
              </a:rPr>
              <a:t>è</a:t>
            </a:r>
            <a:r>
              <a:rPr lang="en-US" sz="2000" dirty="0">
                <a:solidFill>
                  <a:srgbClr val="124992"/>
                </a:solidFill>
              </a:rPr>
              <a:t> </a:t>
            </a:r>
            <a:r>
              <a:rPr lang="en-US" sz="2000" dirty="0" err="1">
                <a:solidFill>
                  <a:srgbClr val="124992"/>
                </a:solidFill>
              </a:rPr>
              <a:t>gratificante</a:t>
            </a:r>
            <a:r>
              <a:rPr lang="en-US" sz="2000" dirty="0">
                <a:solidFill>
                  <a:srgbClr val="124992"/>
                </a:solidFill>
              </a:rPr>
              <a:t>, </a:t>
            </a:r>
            <a:r>
              <a:rPr lang="en-US" sz="2000" dirty="0" err="1">
                <a:solidFill>
                  <a:srgbClr val="124992"/>
                </a:solidFill>
              </a:rPr>
              <a:t>più</a:t>
            </a:r>
            <a:r>
              <a:rPr lang="en-US" sz="2000" dirty="0">
                <a:solidFill>
                  <a:srgbClr val="124992"/>
                </a:solidFill>
              </a:rPr>
              <a:t> </a:t>
            </a:r>
            <a:r>
              <a:rPr lang="en-US" sz="2000" dirty="0" err="1">
                <a:solidFill>
                  <a:srgbClr val="124992"/>
                </a:solidFill>
              </a:rPr>
              <a:t>è</a:t>
            </a:r>
            <a:r>
              <a:rPr lang="en-US" sz="2000" dirty="0">
                <a:solidFill>
                  <a:srgbClr val="124992"/>
                </a:solidFill>
              </a:rPr>
              <a:t> </a:t>
            </a:r>
            <a:r>
              <a:rPr lang="en-US" sz="2000" dirty="0" err="1">
                <a:solidFill>
                  <a:srgbClr val="124992"/>
                </a:solidFill>
              </a:rPr>
              <a:t>probabile</a:t>
            </a:r>
            <a:r>
              <a:rPr lang="en-US" sz="2000" dirty="0">
                <a:solidFill>
                  <a:srgbClr val="124992"/>
                </a:solidFill>
              </a:rPr>
              <a:t> </a:t>
            </a:r>
            <a:r>
              <a:rPr lang="en-US" sz="2000" dirty="0" err="1">
                <a:solidFill>
                  <a:srgbClr val="124992"/>
                </a:solidFill>
              </a:rPr>
              <a:t>che</a:t>
            </a:r>
            <a:r>
              <a:rPr lang="en-US" sz="2000" dirty="0">
                <a:solidFill>
                  <a:srgbClr val="124992"/>
                </a:solidFill>
              </a:rPr>
              <a:t> </a:t>
            </a:r>
            <a:r>
              <a:rPr lang="en-US" sz="2000" dirty="0" err="1">
                <a:solidFill>
                  <a:srgbClr val="124992"/>
                </a:solidFill>
              </a:rPr>
              <a:t>l'acquisto</a:t>
            </a:r>
            <a:r>
              <a:rPr lang="en-US" sz="2000" dirty="0">
                <a:solidFill>
                  <a:srgbClr val="124992"/>
                </a:solidFill>
              </a:rPr>
              <a:t> </a:t>
            </a:r>
            <a:r>
              <a:rPr lang="en-US" sz="2000" dirty="0" err="1">
                <a:solidFill>
                  <a:srgbClr val="124992"/>
                </a:solidFill>
              </a:rPr>
              <a:t>venga</a:t>
            </a:r>
            <a:r>
              <a:rPr lang="en-US" sz="2000" dirty="0">
                <a:solidFill>
                  <a:srgbClr val="124992"/>
                </a:solidFill>
              </a:rPr>
              <a:t> </a:t>
            </a:r>
            <a:r>
              <a:rPr lang="en-US" sz="2000" dirty="0" err="1">
                <a:solidFill>
                  <a:srgbClr val="124992"/>
                </a:solidFill>
              </a:rPr>
              <a:t>ripetuto</a:t>
            </a:r>
            <a:r>
              <a:rPr lang="en-US" sz="2000" dirty="0">
                <a:solidFill>
                  <a:srgbClr val="124992"/>
                </a:solidFill>
              </a:rPr>
              <a:t>. </a:t>
            </a:r>
            <a:endParaRPr lang="en-GB" altLang="fr-FR" sz="2000" dirty="0">
              <a:solidFill>
                <a:srgbClr val="124992"/>
              </a:solidFill>
            </a:endParaRPr>
          </a:p>
        </p:txBody>
      </p:sp>
      <p:sp>
        <p:nvSpPr>
          <p:cNvPr id="15" name="Rectangle 17">
            <a:extLst>
              <a:ext uri="{FF2B5EF4-FFF2-40B4-BE49-F238E27FC236}">
                <a16:creationId xmlns:a16="http://schemas.microsoft.com/office/drawing/2014/main" id="{26E013C1-A66C-E242-C37E-442E2B3F145A}"/>
              </a:ext>
            </a:extLst>
          </p:cNvPr>
          <p:cNvSpPr>
            <a:spLocks noChangeArrowheads="1"/>
          </p:cNvSpPr>
          <p:nvPr/>
        </p:nvSpPr>
        <p:spPr bwMode="auto">
          <a:xfrm>
            <a:off x="2052191" y="3047541"/>
            <a:ext cx="2851150" cy="280828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lvl1pPr eaLnBrk="0" hangingPunct="0">
              <a:spcBef>
                <a:spcPct val="20000"/>
              </a:spcBef>
              <a:buFont typeface="Arial" charset="0"/>
              <a:buChar char="•"/>
              <a:defRPr sz="32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buChar char="–"/>
              <a:defRPr sz="2800">
                <a:solidFill>
                  <a:schemeClr val="tx1"/>
                </a:solidFill>
                <a:latin typeface="Calibri" pitchFamily="-1" charset="0"/>
                <a:ea typeface="ＭＳ Ｐゴシック" pitchFamily="-1" charset="-128"/>
              </a:defRPr>
            </a:lvl2pPr>
            <a:lvl3pPr marL="1143000" indent="-228600" eaLnBrk="0" hangingPunct="0">
              <a:spcBef>
                <a:spcPct val="20000"/>
              </a:spcBef>
              <a:buFont typeface="Arial" charset="0"/>
              <a:buChar char="•"/>
              <a:defRPr sz="2400">
                <a:solidFill>
                  <a:schemeClr val="tx1"/>
                </a:solidFill>
                <a:latin typeface="Calibri" pitchFamily="-1" charset="0"/>
                <a:ea typeface="ＭＳ Ｐゴシック" pitchFamily="-1" charset="-128"/>
              </a:defRPr>
            </a:lvl3pPr>
            <a:lvl4pPr marL="1600200" indent="-228600" eaLnBrk="0" hangingPunct="0">
              <a:spcBef>
                <a:spcPct val="20000"/>
              </a:spcBef>
              <a:buFont typeface="Arial" charset="0"/>
              <a:buChar char="–"/>
              <a:defRPr sz="2000">
                <a:solidFill>
                  <a:schemeClr val="tx1"/>
                </a:solidFill>
                <a:latin typeface="Calibri" pitchFamily="-1" charset="0"/>
                <a:ea typeface="ＭＳ Ｐゴシック" pitchFamily="-1" charset="-128"/>
              </a:defRPr>
            </a:lvl4pPr>
            <a:lvl5pPr marL="2057400" indent="-228600" eaLnBrk="0" hangingPunct="0">
              <a:spcBef>
                <a:spcPct val="20000"/>
              </a:spcBef>
              <a:buFont typeface="Arial" charset="0"/>
              <a:buChar char="»"/>
              <a:defRPr sz="2000">
                <a:solidFill>
                  <a:schemeClr val="tx1"/>
                </a:solidFill>
                <a:latin typeface="Calibri" pitchFamily="-1" charset="0"/>
                <a:ea typeface="ＭＳ Ｐゴシック" pitchFamily="-1"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9pPr>
          </a:lstStyle>
          <a:p>
            <a:pPr algn="ctr" eaLnBrk="1" hangingPunct="1">
              <a:spcBef>
                <a:spcPct val="0"/>
              </a:spcBef>
              <a:buFontTx/>
              <a:buNone/>
              <a:defRPr/>
            </a:pPr>
            <a:r>
              <a:rPr lang="en-GB" altLang="fr-FR" sz="2000" dirty="0" err="1">
                <a:solidFill>
                  <a:srgbClr val="732888"/>
                </a:solidFill>
              </a:rPr>
              <a:t>Processo</a:t>
            </a:r>
            <a:r>
              <a:rPr lang="en-GB" altLang="fr-FR" sz="2000" dirty="0">
                <a:solidFill>
                  <a:srgbClr val="732888"/>
                </a:solidFill>
              </a:rPr>
              <a:t> </a:t>
            </a:r>
            <a:r>
              <a:rPr lang="en-GB" altLang="fr-FR" sz="2000" dirty="0" err="1">
                <a:solidFill>
                  <a:srgbClr val="732888"/>
                </a:solidFill>
              </a:rPr>
              <a:t>che</a:t>
            </a:r>
            <a:r>
              <a:rPr lang="en-GB" altLang="fr-FR" sz="2000" dirty="0">
                <a:solidFill>
                  <a:srgbClr val="732888"/>
                </a:solidFill>
              </a:rPr>
              <a:t> </a:t>
            </a:r>
            <a:r>
              <a:rPr lang="en-US" sz="2000" dirty="0" err="1">
                <a:solidFill>
                  <a:srgbClr val="732888"/>
                </a:solidFill>
              </a:rPr>
              <a:t>usa</a:t>
            </a:r>
            <a:r>
              <a:rPr lang="en-US" sz="2000" dirty="0">
                <a:solidFill>
                  <a:srgbClr val="732888"/>
                </a:solidFill>
              </a:rPr>
              <a:t> </a:t>
            </a:r>
            <a:r>
              <a:rPr lang="en-US" sz="2000" dirty="0" err="1">
                <a:solidFill>
                  <a:srgbClr val="732888"/>
                </a:solidFill>
              </a:rPr>
              <a:t>una</a:t>
            </a:r>
            <a:r>
              <a:rPr lang="en-US" sz="2000" dirty="0">
                <a:solidFill>
                  <a:srgbClr val="732888"/>
                </a:solidFill>
              </a:rPr>
              <a:t> </a:t>
            </a:r>
            <a:r>
              <a:rPr lang="en-US" sz="2000" dirty="0" err="1">
                <a:solidFill>
                  <a:srgbClr val="732888"/>
                </a:solidFill>
              </a:rPr>
              <a:t>relazione</a:t>
            </a:r>
            <a:r>
              <a:rPr lang="en-US" sz="2000" dirty="0">
                <a:solidFill>
                  <a:srgbClr val="732888"/>
                </a:solidFill>
              </a:rPr>
              <a:t> </a:t>
            </a:r>
            <a:r>
              <a:rPr lang="en-US" sz="2000" dirty="0" err="1">
                <a:solidFill>
                  <a:srgbClr val="732888"/>
                </a:solidFill>
              </a:rPr>
              <a:t>stabilita</a:t>
            </a:r>
            <a:r>
              <a:rPr lang="en-US" sz="2000" dirty="0">
                <a:solidFill>
                  <a:srgbClr val="732888"/>
                </a:solidFill>
              </a:rPr>
              <a:t> </a:t>
            </a:r>
            <a:r>
              <a:rPr lang="en-US" sz="2000" dirty="0" err="1">
                <a:solidFill>
                  <a:srgbClr val="732888"/>
                </a:solidFill>
              </a:rPr>
              <a:t>tra</a:t>
            </a:r>
            <a:r>
              <a:rPr lang="en-US" sz="2000" dirty="0">
                <a:solidFill>
                  <a:srgbClr val="732888"/>
                </a:solidFill>
              </a:rPr>
              <a:t> </a:t>
            </a:r>
            <a:r>
              <a:rPr lang="en-US" sz="2000" dirty="0" err="1">
                <a:solidFill>
                  <a:srgbClr val="732888"/>
                </a:solidFill>
              </a:rPr>
              <a:t>uno</a:t>
            </a:r>
            <a:r>
              <a:rPr lang="en-US" sz="2000" dirty="0">
                <a:solidFill>
                  <a:srgbClr val="732888"/>
                </a:solidFill>
              </a:rPr>
              <a:t> </a:t>
            </a:r>
            <a:r>
              <a:rPr lang="en-US" sz="2000" dirty="0" err="1">
                <a:solidFill>
                  <a:srgbClr val="732888"/>
                </a:solidFill>
              </a:rPr>
              <a:t>stimolo</a:t>
            </a:r>
            <a:r>
              <a:rPr lang="en-US" sz="2000" dirty="0">
                <a:solidFill>
                  <a:srgbClr val="732888"/>
                </a:solidFill>
              </a:rPr>
              <a:t> e </a:t>
            </a:r>
            <a:r>
              <a:rPr lang="en-US" sz="2000" dirty="0" err="1">
                <a:solidFill>
                  <a:srgbClr val="732888"/>
                </a:solidFill>
              </a:rPr>
              <a:t>una</a:t>
            </a:r>
            <a:r>
              <a:rPr lang="en-US" sz="2000" dirty="0">
                <a:solidFill>
                  <a:srgbClr val="732888"/>
                </a:solidFill>
              </a:rPr>
              <a:t> </a:t>
            </a:r>
            <a:r>
              <a:rPr lang="en-US" sz="2000" dirty="0" err="1">
                <a:solidFill>
                  <a:srgbClr val="732888"/>
                </a:solidFill>
              </a:rPr>
              <a:t>risposta</a:t>
            </a:r>
            <a:r>
              <a:rPr lang="en-US" sz="2000" dirty="0">
                <a:solidFill>
                  <a:srgbClr val="732888"/>
                </a:solidFill>
              </a:rPr>
              <a:t> per </a:t>
            </a:r>
            <a:r>
              <a:rPr lang="en-US" sz="2000" dirty="0" err="1">
                <a:solidFill>
                  <a:srgbClr val="732888"/>
                </a:solidFill>
              </a:rPr>
              <a:t>generare</a:t>
            </a:r>
            <a:r>
              <a:rPr lang="en-US" sz="2000" dirty="0">
                <a:solidFill>
                  <a:srgbClr val="732888"/>
                </a:solidFill>
              </a:rPr>
              <a:t> </a:t>
            </a:r>
            <a:r>
              <a:rPr lang="en-US" sz="2000" dirty="0" err="1">
                <a:solidFill>
                  <a:srgbClr val="732888"/>
                </a:solidFill>
              </a:rPr>
              <a:t>l'apprendimento</a:t>
            </a:r>
            <a:r>
              <a:rPr lang="en-US" sz="2000" dirty="0">
                <a:solidFill>
                  <a:srgbClr val="732888"/>
                </a:solidFill>
              </a:rPr>
              <a:t>.</a:t>
            </a:r>
            <a:r>
              <a:rPr lang="fr-FR" sz="2000" dirty="0">
                <a:solidFill>
                  <a:srgbClr val="732888"/>
                </a:solidFill>
              </a:rPr>
              <a:t> </a:t>
            </a:r>
            <a:endParaRPr lang="en-GB" altLang="fr-FR" sz="2000" dirty="0">
              <a:solidFill>
                <a:srgbClr val="732888"/>
              </a:solidFill>
            </a:endParaRPr>
          </a:p>
          <a:p>
            <a:pPr eaLnBrk="1" hangingPunct="1">
              <a:spcBef>
                <a:spcPct val="0"/>
              </a:spcBef>
              <a:buFontTx/>
              <a:buNone/>
              <a:defRPr/>
            </a:pPr>
            <a:endParaRPr lang="en-GB" altLang="fr-FR" sz="2400" dirty="0">
              <a:solidFill>
                <a:srgbClr val="FC205F"/>
              </a:solidFill>
            </a:endParaRPr>
          </a:p>
        </p:txBody>
      </p:sp>
    </p:spTree>
    <p:extLst>
      <p:ext uri="{BB962C8B-B14F-4D97-AF65-F5344CB8AC3E}">
        <p14:creationId xmlns:p14="http://schemas.microsoft.com/office/powerpoint/2010/main" val="176185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29B32B-4170-2578-2BC0-1B64C06BF78B}"/>
              </a:ext>
            </a:extLst>
          </p:cNvPr>
          <p:cNvSpPr>
            <a:spLocks noGrp="1"/>
          </p:cNvSpPr>
          <p:nvPr>
            <p:ph type="title"/>
          </p:nvPr>
        </p:nvSpPr>
        <p:spPr/>
        <p:txBody>
          <a:bodyPr/>
          <a:lstStyle/>
          <a:p>
            <a:pPr algn="ctr"/>
            <a:r>
              <a:rPr lang="it-IT" b="1" i="1" dirty="0"/>
              <a:t>La motivazione</a:t>
            </a:r>
          </a:p>
        </p:txBody>
      </p:sp>
      <p:sp>
        <p:nvSpPr>
          <p:cNvPr id="3" name="Segnaposto contenuto 2">
            <a:extLst>
              <a:ext uri="{FF2B5EF4-FFF2-40B4-BE49-F238E27FC236}">
                <a16:creationId xmlns:a16="http://schemas.microsoft.com/office/drawing/2014/main" id="{68C6B7A9-7975-D871-7113-576C1772344D}"/>
              </a:ext>
            </a:extLst>
          </p:cNvPr>
          <p:cNvSpPr>
            <a:spLocks noGrp="1"/>
          </p:cNvSpPr>
          <p:nvPr>
            <p:ph idx="1"/>
          </p:nvPr>
        </p:nvSpPr>
        <p:spPr>
          <a:xfrm>
            <a:off x="1097280" y="2056749"/>
            <a:ext cx="10305011" cy="4023360"/>
          </a:xfrm>
        </p:spPr>
        <p:txBody>
          <a:bodyPr>
            <a:normAutofit/>
          </a:bodyPr>
          <a:lstStyle/>
          <a:p>
            <a:pPr algn="ctr"/>
            <a:r>
              <a:rPr lang="it-IT" dirty="0"/>
              <a:t>Come abbiamo visto nel corso della trattazione, abbiamo a nostra disposizione una gamma infinita di scelte: quali sono i motivi che ci inducono a selezionare un'esperienza piuttosto che un'altra e quali ragioni ci spingono a scegliere di spendere il nostro tempo o il nostro denaro in un certo modo? Una parte fondamentale di questo problema (e dei dibattiti sul marketing in generale) è la distinzione tra </a:t>
            </a:r>
            <a:r>
              <a:rPr lang="it-IT" dirty="0" err="1">
                <a:solidFill>
                  <a:schemeClr val="tx1"/>
                </a:solidFill>
              </a:rPr>
              <a:t>need</a:t>
            </a:r>
            <a:r>
              <a:rPr lang="it-IT" dirty="0"/>
              <a:t> and </a:t>
            </a:r>
            <a:r>
              <a:rPr lang="it-IT" dirty="0" err="1">
                <a:solidFill>
                  <a:schemeClr val="tx1"/>
                </a:solidFill>
              </a:rPr>
              <a:t>want</a:t>
            </a:r>
            <a:r>
              <a:rPr lang="it-IT" dirty="0"/>
              <a:t> (bisogni e desideri). </a:t>
            </a:r>
          </a:p>
          <a:p>
            <a:pPr algn="ctr"/>
            <a:r>
              <a:rPr lang="it-IT" b="1" dirty="0" err="1"/>
              <a:t>Kotler</a:t>
            </a:r>
            <a:r>
              <a:rPr lang="it-IT" b="1" dirty="0"/>
              <a:t> e Keller </a:t>
            </a:r>
            <a:r>
              <a:rPr lang="it-IT" dirty="0"/>
              <a:t>suggeriscono che i marketer devono confrontarsi con tre categorie gerarchiche, concetti core nel marketing: </a:t>
            </a:r>
            <a:r>
              <a:rPr lang="it-IT" i="1" dirty="0">
                <a:solidFill>
                  <a:schemeClr val="accent1"/>
                </a:solidFill>
              </a:rPr>
              <a:t>(1) </a:t>
            </a:r>
            <a:r>
              <a:rPr lang="it-IT" i="1" dirty="0" err="1">
                <a:solidFill>
                  <a:schemeClr val="accent1"/>
                </a:solidFill>
              </a:rPr>
              <a:t>need</a:t>
            </a:r>
            <a:r>
              <a:rPr lang="it-IT" i="1" dirty="0">
                <a:solidFill>
                  <a:schemeClr val="accent1"/>
                </a:solidFill>
              </a:rPr>
              <a:t>; (2) </a:t>
            </a:r>
            <a:r>
              <a:rPr lang="it-IT" i="1" dirty="0" err="1">
                <a:solidFill>
                  <a:schemeClr val="accent1"/>
                </a:solidFill>
              </a:rPr>
              <a:t>want</a:t>
            </a:r>
            <a:r>
              <a:rPr lang="it-IT" i="1" dirty="0">
                <a:solidFill>
                  <a:schemeClr val="accent1"/>
                </a:solidFill>
              </a:rPr>
              <a:t>; (3) demand. </a:t>
            </a:r>
            <a:r>
              <a:rPr lang="it-IT" dirty="0"/>
              <a:t>Mentre i bisogni (</a:t>
            </a:r>
            <a:r>
              <a:rPr lang="it-IT" dirty="0" err="1"/>
              <a:t>need</a:t>
            </a:r>
            <a:r>
              <a:rPr lang="it-IT" dirty="0"/>
              <a:t>) sono "</a:t>
            </a:r>
            <a:r>
              <a:rPr lang="it-IT" i="1" dirty="0"/>
              <a:t>the </a:t>
            </a:r>
            <a:r>
              <a:rPr lang="it-IT" i="1" dirty="0" err="1"/>
              <a:t>basic</a:t>
            </a:r>
            <a:r>
              <a:rPr lang="it-IT" i="1" dirty="0"/>
              <a:t> human </a:t>
            </a:r>
            <a:r>
              <a:rPr lang="it-IT" i="1" dirty="0" err="1"/>
              <a:t>requirements</a:t>
            </a:r>
            <a:r>
              <a:rPr lang="it-IT" i="1" dirty="0"/>
              <a:t> </a:t>
            </a:r>
            <a:r>
              <a:rPr lang="it-IT" i="1" dirty="0" err="1"/>
              <a:t>such</a:t>
            </a:r>
            <a:r>
              <a:rPr lang="it-IT" i="1" dirty="0"/>
              <a:t> </a:t>
            </a:r>
            <a:r>
              <a:rPr lang="it-IT" i="1" dirty="0" err="1"/>
              <a:t>as</a:t>
            </a:r>
            <a:r>
              <a:rPr lang="it-IT" i="1" dirty="0"/>
              <a:t> for air, food, water, </a:t>
            </a:r>
            <a:r>
              <a:rPr lang="it-IT" i="1" dirty="0" err="1"/>
              <a:t>clothing</a:t>
            </a:r>
            <a:r>
              <a:rPr lang="it-IT" i="1" dirty="0"/>
              <a:t>, and shelter"</a:t>
            </a:r>
            <a:r>
              <a:rPr lang="it-IT" dirty="0"/>
              <a:t>, i desideri (</a:t>
            </a:r>
            <a:r>
              <a:rPr lang="it-IT" dirty="0" err="1"/>
              <a:t>want</a:t>
            </a:r>
            <a:r>
              <a:rPr lang="it-IT" dirty="0"/>
              <a:t>) rappresentano invece gli </a:t>
            </a:r>
            <a:r>
              <a:rPr lang="it-IT" i="1" dirty="0"/>
              <a:t>"</a:t>
            </a:r>
            <a:r>
              <a:rPr lang="it-IT" i="1" dirty="0" err="1"/>
              <a:t>specific</a:t>
            </a:r>
            <a:r>
              <a:rPr lang="it-IT" i="1" dirty="0"/>
              <a:t> </a:t>
            </a:r>
            <a:r>
              <a:rPr lang="it-IT" i="1" dirty="0" err="1"/>
              <a:t>objects</a:t>
            </a:r>
            <a:r>
              <a:rPr lang="it-IT" i="1" dirty="0"/>
              <a:t> </a:t>
            </a:r>
            <a:r>
              <a:rPr lang="it-IT" i="1" dirty="0" err="1"/>
              <a:t>that</a:t>
            </a:r>
            <a:r>
              <a:rPr lang="it-IT" i="1" dirty="0"/>
              <a:t> </a:t>
            </a:r>
            <a:r>
              <a:rPr lang="it-IT" i="1" dirty="0" err="1"/>
              <a:t>might</a:t>
            </a:r>
            <a:r>
              <a:rPr lang="it-IT" i="1" dirty="0"/>
              <a:t> </a:t>
            </a:r>
            <a:r>
              <a:rPr lang="it-IT" i="1" dirty="0" err="1"/>
              <a:t>satisfy</a:t>
            </a:r>
            <a:r>
              <a:rPr lang="it-IT" i="1" dirty="0"/>
              <a:t> the </a:t>
            </a:r>
            <a:r>
              <a:rPr lang="it-IT" i="1" dirty="0" err="1"/>
              <a:t>need</a:t>
            </a:r>
            <a:r>
              <a:rPr lang="it-IT" i="1" dirty="0"/>
              <a:t>". </a:t>
            </a:r>
            <a:r>
              <a:rPr lang="it-IT" dirty="0"/>
              <a:t>Infine, la domanda (demand) può essere definita come </a:t>
            </a:r>
            <a:r>
              <a:rPr lang="it-IT" i="1" dirty="0"/>
              <a:t>"</a:t>
            </a:r>
            <a:r>
              <a:rPr lang="it-IT" i="1" dirty="0" err="1"/>
              <a:t>wants</a:t>
            </a:r>
            <a:r>
              <a:rPr lang="it-IT" i="1" dirty="0"/>
              <a:t> for </a:t>
            </a:r>
            <a:r>
              <a:rPr lang="it-IT" i="1" dirty="0" err="1"/>
              <a:t>specific</a:t>
            </a:r>
            <a:r>
              <a:rPr lang="it-IT" i="1" dirty="0"/>
              <a:t> products </a:t>
            </a:r>
            <a:r>
              <a:rPr lang="it-IT" i="1" dirty="0" err="1"/>
              <a:t>backed</a:t>
            </a:r>
            <a:r>
              <a:rPr lang="it-IT" i="1" dirty="0"/>
              <a:t> by an </a:t>
            </a:r>
            <a:r>
              <a:rPr lang="it-IT" i="1" dirty="0" err="1"/>
              <a:t>ability</a:t>
            </a:r>
            <a:r>
              <a:rPr lang="it-IT" i="1" dirty="0"/>
              <a:t> to </a:t>
            </a:r>
            <a:r>
              <a:rPr lang="it-IT" i="1" dirty="0" err="1"/>
              <a:t>pay</a:t>
            </a:r>
            <a:r>
              <a:rPr lang="it-IT" i="1" dirty="0"/>
              <a:t>". </a:t>
            </a:r>
            <a:endParaRPr lang="it-IT" dirty="0"/>
          </a:p>
        </p:txBody>
      </p:sp>
    </p:spTree>
    <p:extLst>
      <p:ext uri="{BB962C8B-B14F-4D97-AF65-F5344CB8AC3E}">
        <p14:creationId xmlns:p14="http://schemas.microsoft.com/office/powerpoint/2010/main" val="34685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75936D-4937-999E-7914-495CFDC826E1}"/>
              </a:ext>
            </a:extLst>
          </p:cNvPr>
          <p:cNvSpPr>
            <a:spLocks noGrp="1"/>
          </p:cNvSpPr>
          <p:nvPr>
            <p:ph idx="4294967295"/>
          </p:nvPr>
        </p:nvSpPr>
        <p:spPr>
          <a:xfrm>
            <a:off x="1066800" y="1691518"/>
            <a:ext cx="10058400" cy="4022725"/>
          </a:xfrm>
        </p:spPr>
        <p:txBody>
          <a:bodyPr/>
          <a:lstStyle/>
          <a:p>
            <a:pPr algn="ctr"/>
            <a:r>
              <a:rPr lang="it-IT" dirty="0"/>
              <a:t>In altre parole, i bisogni umani (</a:t>
            </a:r>
            <a:r>
              <a:rPr lang="it-IT" dirty="0" err="1"/>
              <a:t>need</a:t>
            </a:r>
            <a:r>
              <a:rPr lang="it-IT" dirty="0"/>
              <a:t>) sono rappresentati da bisogni base (</a:t>
            </a:r>
            <a:r>
              <a:rPr lang="it-IT" b="1" i="1" dirty="0"/>
              <a:t>teoria di Maslow</a:t>
            </a:r>
            <a:r>
              <a:rPr lang="it-IT" dirty="0"/>
              <a:t>), ciò che un consumatore vuole (</a:t>
            </a:r>
            <a:r>
              <a:rPr lang="it-IT" dirty="0" err="1"/>
              <a:t>want</a:t>
            </a:r>
            <a:r>
              <a:rPr lang="it-IT" dirty="0"/>
              <a:t>) è rappresentato dall'oggetto che può soddisfare il bisogno emergente, mentre potremo definire domanda (demand) tutto ciò che "è voluto" da un consumatore che può, nel contempo, permettersi di comprare. </a:t>
            </a:r>
          </a:p>
          <a:p>
            <a:pPr algn="ctr"/>
            <a:r>
              <a:rPr lang="it-IT" dirty="0"/>
              <a:t>I critici del marketing sostengono che esso crei bisogni e desideri eccessivi tra i consumatori, che portano a una serie di comportamenti disadattivi come la </a:t>
            </a:r>
            <a:r>
              <a:rPr lang="it-IT" i="1" dirty="0"/>
              <a:t>dipendenza dal consumo, il disturbo da shopping compulsivo</a:t>
            </a:r>
            <a:r>
              <a:rPr lang="it-IT" dirty="0"/>
              <a:t> (Compulsive Shopping Disorder, CSD), </a:t>
            </a:r>
            <a:r>
              <a:rPr lang="it-IT" i="1" dirty="0"/>
              <a:t>il debito dei consumatori e lo spreco delle limitate risorse del pianeta.</a:t>
            </a:r>
          </a:p>
        </p:txBody>
      </p:sp>
    </p:spTree>
    <p:extLst>
      <p:ext uri="{BB962C8B-B14F-4D97-AF65-F5344CB8AC3E}">
        <p14:creationId xmlns:p14="http://schemas.microsoft.com/office/powerpoint/2010/main" val="48415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BC4B23B-5F2C-5222-AC9F-AD1B232BEEE4}"/>
              </a:ext>
            </a:extLst>
          </p:cNvPr>
          <p:cNvSpPr>
            <a:spLocks noGrp="1"/>
          </p:cNvSpPr>
          <p:nvPr>
            <p:ph idx="4294967295"/>
          </p:nvPr>
        </p:nvSpPr>
        <p:spPr>
          <a:xfrm>
            <a:off x="1066800" y="1016000"/>
            <a:ext cx="10058400" cy="4977887"/>
          </a:xfrm>
        </p:spPr>
        <p:txBody>
          <a:bodyPr/>
          <a:lstStyle/>
          <a:p>
            <a:pPr algn="ctr"/>
            <a:r>
              <a:rPr lang="it-IT" sz="3000" i="1" u="sng" dirty="0">
                <a:solidFill>
                  <a:schemeClr val="accent1"/>
                </a:solidFill>
                <a:effectLst>
                  <a:outerShdw blurRad="38100" dist="38100" dir="2700000" algn="tl">
                    <a:srgbClr val="000000">
                      <a:alpha val="43137"/>
                    </a:srgbClr>
                  </a:outerShdw>
                </a:effectLst>
              </a:rPr>
              <a:t>La conoscenza approfondita dei clienti è un prerequisito per il successo del marketing</a:t>
            </a:r>
          </a:p>
          <a:p>
            <a:pPr algn="ctr"/>
            <a:endParaRPr lang="it-IT" sz="3000" i="1" u="sng" dirty="0">
              <a:solidFill>
                <a:schemeClr val="accent1"/>
              </a:solidFill>
              <a:effectLst>
                <a:outerShdw blurRad="38100" dist="38100" dir="2700000" algn="tl">
                  <a:srgbClr val="000000">
                    <a:alpha val="43137"/>
                  </a:srgbClr>
                </a:outerShdw>
              </a:effectLst>
            </a:endParaRPr>
          </a:p>
          <a:p>
            <a:pPr algn="ctr"/>
            <a:r>
              <a:rPr lang="it-IT" dirty="0"/>
              <a:t> In effetti, capire i clienti è la pietra angolare su cui è costruito il concetto di marketing. </a:t>
            </a:r>
          </a:p>
          <a:p>
            <a:pPr algn="ctr"/>
            <a:endParaRPr lang="it-IT" dirty="0"/>
          </a:p>
          <a:p>
            <a:pPr algn="ctr"/>
            <a:r>
              <a:rPr lang="it-IT" dirty="0"/>
              <a:t>Perché il marketing abbia successo bisogna avere grande sensibilità e capacità di analisi per comprendere i fattori che influenzano il comportamento dei consumatori e per acquisire la capacità di anticipare in che modo gli stessi possano influenzare la domanda.</a:t>
            </a:r>
          </a:p>
        </p:txBody>
      </p:sp>
    </p:spTree>
    <p:extLst>
      <p:ext uri="{BB962C8B-B14F-4D97-AF65-F5344CB8AC3E}">
        <p14:creationId xmlns:p14="http://schemas.microsoft.com/office/powerpoint/2010/main" val="113572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D2F6681-5917-04EB-415D-DB96AE24773F}"/>
              </a:ext>
            </a:extLst>
          </p:cNvPr>
          <p:cNvSpPr>
            <a:spLocks noGrp="1"/>
          </p:cNvSpPr>
          <p:nvPr>
            <p:ph type="title"/>
          </p:nvPr>
        </p:nvSpPr>
        <p:spPr>
          <a:xfrm>
            <a:off x="5181601" y="634946"/>
            <a:ext cx="6368142" cy="1450757"/>
          </a:xfrm>
        </p:spPr>
        <p:txBody>
          <a:bodyPr>
            <a:normAutofit/>
          </a:bodyPr>
          <a:lstStyle/>
          <a:p>
            <a:pPr algn="ctr"/>
            <a:r>
              <a:rPr lang="it-IT" sz="4200" dirty="0">
                <a:solidFill>
                  <a:srgbClr val="5F564C"/>
                </a:solidFill>
              </a:rPr>
              <a:t> </a:t>
            </a:r>
            <a:r>
              <a:rPr lang="it-IT" sz="4200" b="1" i="1" dirty="0">
                <a:solidFill>
                  <a:srgbClr val="5F564C"/>
                </a:solidFill>
              </a:rPr>
              <a:t>Le cinque categorie di motivazione secondo Maslow</a:t>
            </a:r>
          </a:p>
        </p:txBody>
      </p:sp>
      <p:pic>
        <p:nvPicPr>
          <p:cNvPr id="5" name="Picture 4" descr="Persone che si tengono le mani">
            <a:extLst>
              <a:ext uri="{FF2B5EF4-FFF2-40B4-BE49-F238E27FC236}">
                <a16:creationId xmlns:a16="http://schemas.microsoft.com/office/drawing/2014/main" id="{AE1764E7-613B-E920-C791-3E4F2F0BF312}"/>
              </a:ext>
            </a:extLst>
          </p:cNvPr>
          <p:cNvPicPr>
            <a:picLocks noChangeAspect="1"/>
          </p:cNvPicPr>
          <p:nvPr/>
        </p:nvPicPr>
        <p:blipFill>
          <a:blip r:embed="rId2"/>
          <a:srcRect l="33470" r="21310"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6F6BFB22-E112-681B-6514-2CFCEC27102C}"/>
              </a:ext>
            </a:extLst>
          </p:cNvPr>
          <p:cNvSpPr>
            <a:spLocks noGrp="1"/>
          </p:cNvSpPr>
          <p:nvPr>
            <p:ph idx="1"/>
          </p:nvPr>
        </p:nvSpPr>
        <p:spPr>
          <a:xfrm>
            <a:off x="5181601" y="2888084"/>
            <a:ext cx="6368142" cy="2573378"/>
          </a:xfrm>
        </p:spPr>
        <p:txBody>
          <a:bodyPr>
            <a:normAutofit/>
          </a:bodyPr>
          <a:lstStyle/>
          <a:p>
            <a:pPr marL="514350" indent="-514350" algn="ctr">
              <a:buFont typeface="+mj-lt"/>
              <a:buAutoNum type="arabicPeriod"/>
              <a:defRPr/>
            </a:pPr>
            <a:r>
              <a:rPr lang="en-GB" dirty="0" err="1"/>
              <a:t>Fisiologica</a:t>
            </a:r>
            <a:endParaRPr lang="en-GB" dirty="0"/>
          </a:p>
          <a:p>
            <a:pPr marL="514350" indent="-514350" algn="ctr">
              <a:buFont typeface="+mj-lt"/>
              <a:buAutoNum type="arabicPeriod"/>
              <a:defRPr/>
            </a:pPr>
            <a:r>
              <a:rPr lang="en-GB" dirty="0" err="1"/>
              <a:t>Sicurezza</a:t>
            </a:r>
            <a:endParaRPr lang="en-GB" dirty="0"/>
          </a:p>
          <a:p>
            <a:pPr marL="514350" indent="-514350" algn="ctr">
              <a:buFont typeface="+mj-lt"/>
              <a:buAutoNum type="arabicPeriod"/>
              <a:defRPr/>
            </a:pPr>
            <a:r>
              <a:rPr lang="en-GB" dirty="0" err="1"/>
              <a:t>Appartenenza</a:t>
            </a:r>
            <a:r>
              <a:rPr lang="en-GB" dirty="0"/>
              <a:t> e amore</a:t>
            </a:r>
          </a:p>
          <a:p>
            <a:pPr marL="514350" indent="-514350" algn="ctr">
              <a:buFont typeface="+mj-lt"/>
              <a:buAutoNum type="arabicPeriod"/>
              <a:defRPr/>
            </a:pPr>
            <a:r>
              <a:rPr lang="en-GB" dirty="0" err="1"/>
              <a:t>Autostima</a:t>
            </a:r>
            <a:r>
              <a:rPr lang="en-GB" dirty="0"/>
              <a:t> e status</a:t>
            </a:r>
          </a:p>
          <a:p>
            <a:pPr marL="514350" indent="-514350" algn="ctr">
              <a:buFont typeface="+mj-lt"/>
              <a:buAutoNum type="arabicPeriod"/>
              <a:defRPr/>
            </a:pPr>
            <a:r>
              <a:rPr lang="en-GB" dirty="0" err="1"/>
              <a:t>Autorealizzazione</a:t>
            </a:r>
            <a:endParaRPr lang="en-GB" dirty="0"/>
          </a:p>
          <a:p>
            <a:endParaRPr lang="it-IT" dirty="0"/>
          </a:p>
        </p:txBody>
      </p:sp>
    </p:spTree>
    <p:extLst>
      <p:ext uri="{BB962C8B-B14F-4D97-AF65-F5344CB8AC3E}">
        <p14:creationId xmlns:p14="http://schemas.microsoft.com/office/powerpoint/2010/main" val="635329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5F25E56-5EFC-5BEF-4E21-D2C1B7AAB8CD}"/>
              </a:ext>
            </a:extLst>
          </p:cNvPr>
          <p:cNvSpPr>
            <a:spLocks noGrp="1"/>
          </p:cNvSpPr>
          <p:nvPr>
            <p:ph idx="4294967295"/>
          </p:nvPr>
        </p:nvSpPr>
        <p:spPr>
          <a:xfrm>
            <a:off x="1066800" y="2054081"/>
            <a:ext cx="10058400" cy="4022725"/>
          </a:xfrm>
        </p:spPr>
        <p:txBody>
          <a:bodyPr/>
          <a:lstStyle/>
          <a:p>
            <a:pPr algn="ctr"/>
            <a:r>
              <a:rPr lang="it-IT" dirty="0"/>
              <a:t>Una delle teorie più note sulla motivazione è quella della </a:t>
            </a:r>
            <a:r>
              <a:rPr lang="it-IT" b="1" i="1" dirty="0"/>
              <a:t>gerarchia dei bisogni di Maslow</a:t>
            </a:r>
            <a:r>
              <a:rPr lang="it-IT" dirty="0"/>
              <a:t>. </a:t>
            </a:r>
          </a:p>
          <a:p>
            <a:pPr algn="ctr"/>
            <a:r>
              <a:rPr lang="it-IT" dirty="0"/>
              <a:t>Lo psicologo Abraham Maslow sostiene che la nostra vita evolutiva si esplica attraverso una gerarchia di motivi (bisogni). Per prima cosa dobbiamo soddisfare i nostri </a:t>
            </a:r>
            <a:r>
              <a:rPr lang="it-IT" i="1" dirty="0"/>
              <a:t>bisogni fisiologici </a:t>
            </a:r>
            <a:r>
              <a:rPr lang="it-IT" dirty="0"/>
              <a:t>di base, come cibo, vestiti e riparo, poi passiamo ai </a:t>
            </a:r>
            <a:r>
              <a:rPr lang="it-IT" i="1" dirty="0"/>
              <a:t>bisogni di sicurezza </a:t>
            </a:r>
            <a:r>
              <a:rPr lang="it-IT" dirty="0"/>
              <a:t>come la protezione dai pericoli e dagli incidenti. Arriviamo poi al </a:t>
            </a:r>
            <a:r>
              <a:rPr lang="it-IT" i="1" dirty="0"/>
              <a:t>bisogno di appartenenza </a:t>
            </a:r>
            <a:r>
              <a:rPr lang="it-IT" dirty="0"/>
              <a:t>come l'amore e le relazioni familiari, per passare poi ai </a:t>
            </a:r>
            <a:r>
              <a:rPr lang="it-IT" i="1" dirty="0"/>
              <a:t>bisogni di autostima e status</a:t>
            </a:r>
            <a:r>
              <a:rPr lang="it-IT" dirty="0"/>
              <a:t>. Al vertice della piramide abbiamo il più alto livello di bisogno, </a:t>
            </a:r>
            <a:r>
              <a:rPr lang="it-IT" i="1" dirty="0"/>
              <a:t>l'autorealizzazione</a:t>
            </a:r>
            <a:r>
              <a:rPr lang="it-IT" dirty="0"/>
              <a:t>, che corrisponde essenzialmente alla nostra idea di quale sia il significato della vita.</a:t>
            </a:r>
          </a:p>
        </p:txBody>
      </p:sp>
    </p:spTree>
    <p:extLst>
      <p:ext uri="{BB962C8B-B14F-4D97-AF65-F5344CB8AC3E}">
        <p14:creationId xmlns:p14="http://schemas.microsoft.com/office/powerpoint/2010/main" val="605291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D3C774-A580-6A64-7D02-D4E0225F597D}"/>
              </a:ext>
            </a:extLst>
          </p:cNvPr>
          <p:cNvSpPr>
            <a:spLocks noGrp="1"/>
          </p:cNvSpPr>
          <p:nvPr>
            <p:ph type="title"/>
          </p:nvPr>
        </p:nvSpPr>
        <p:spPr/>
        <p:txBody>
          <a:bodyPr/>
          <a:lstStyle/>
          <a:p>
            <a:pPr algn="ctr"/>
            <a:r>
              <a:rPr lang="it-IT" b="1" i="1" dirty="0"/>
              <a:t>La personalità</a:t>
            </a:r>
          </a:p>
        </p:txBody>
      </p:sp>
      <p:sp>
        <p:nvSpPr>
          <p:cNvPr id="3" name="Segnaposto contenuto 2">
            <a:extLst>
              <a:ext uri="{FF2B5EF4-FFF2-40B4-BE49-F238E27FC236}">
                <a16:creationId xmlns:a16="http://schemas.microsoft.com/office/drawing/2014/main" id="{2E8CDA66-489C-CDDE-186E-C304281B9508}"/>
              </a:ext>
            </a:extLst>
          </p:cNvPr>
          <p:cNvSpPr>
            <a:spLocks noGrp="1"/>
          </p:cNvSpPr>
          <p:nvPr>
            <p:ph idx="1"/>
          </p:nvPr>
        </p:nvSpPr>
        <p:spPr>
          <a:xfrm>
            <a:off x="1097280" y="2427625"/>
            <a:ext cx="10058400" cy="2837102"/>
          </a:xfrm>
        </p:spPr>
        <p:txBody>
          <a:bodyPr/>
          <a:lstStyle/>
          <a:p>
            <a:pPr algn="ctr"/>
            <a:r>
              <a:rPr lang="it-IT" i="1" u="sng" dirty="0">
                <a:solidFill>
                  <a:schemeClr val="accent1"/>
                </a:solidFill>
              </a:rPr>
              <a:t>La personalità </a:t>
            </a:r>
            <a:r>
              <a:rPr lang="it-IT" dirty="0"/>
              <a:t>è la somma delle caratteristiche psicologiche interiori degli individui, che portano a risposte coerenti rispetto al loro ambiente. Ci sono molte teorie sulla personalità ma la più accettata oggi è quella delle big </a:t>
            </a:r>
            <a:r>
              <a:rPr lang="it-IT" dirty="0" err="1"/>
              <a:t>five</a:t>
            </a:r>
            <a:r>
              <a:rPr lang="it-IT" dirty="0"/>
              <a:t> (cinque grandi dimensioni di personalità).</a:t>
            </a:r>
          </a:p>
          <a:p>
            <a:pPr algn="ctr"/>
            <a:r>
              <a:rPr lang="it-IT" dirty="0"/>
              <a:t>Le cinque grandi dimensioni di personalità sono: </a:t>
            </a:r>
            <a:r>
              <a:rPr lang="it-IT" i="1" u="sng" dirty="0"/>
              <a:t>l'apertura a nuove esperienze</a:t>
            </a:r>
            <a:r>
              <a:rPr lang="it-IT" dirty="0"/>
              <a:t>, la ricerca di novità ecc. (</a:t>
            </a:r>
            <a:r>
              <a:rPr lang="it-IT" dirty="0" err="1"/>
              <a:t>openness</a:t>
            </a:r>
            <a:r>
              <a:rPr lang="it-IT" dirty="0"/>
              <a:t>); </a:t>
            </a:r>
            <a:r>
              <a:rPr lang="it-IT" i="1" u="sng" dirty="0"/>
              <a:t>la coscienziosità, </a:t>
            </a:r>
            <a:r>
              <a:rPr lang="it-IT" dirty="0"/>
              <a:t>che comprende autocontrollo, affidabilità ecc. (</a:t>
            </a:r>
            <a:r>
              <a:rPr lang="it-IT" dirty="0" err="1"/>
              <a:t>conscientiousness</a:t>
            </a:r>
            <a:r>
              <a:rPr lang="it-IT" dirty="0"/>
              <a:t>); </a:t>
            </a:r>
            <a:r>
              <a:rPr lang="it-IT" i="1" u="sng" dirty="0"/>
              <a:t>la gradevolezza</a:t>
            </a:r>
            <a:r>
              <a:rPr lang="it-IT" dirty="0"/>
              <a:t>, che è il calore, la cordialità ecc. (</a:t>
            </a:r>
            <a:r>
              <a:rPr lang="it-IT" dirty="0" err="1"/>
              <a:t>agreeableness</a:t>
            </a:r>
            <a:r>
              <a:rPr lang="it-IT" dirty="0"/>
              <a:t>); </a:t>
            </a:r>
            <a:r>
              <a:rPr lang="it-IT" i="1" u="sng" dirty="0"/>
              <a:t>la stabilità</a:t>
            </a:r>
            <a:r>
              <a:rPr lang="it-IT" dirty="0"/>
              <a:t>, come la stabilità emotiva (</a:t>
            </a:r>
            <a:r>
              <a:rPr lang="it-IT" dirty="0" err="1"/>
              <a:t>neuroticism</a:t>
            </a:r>
            <a:r>
              <a:rPr lang="it-IT" dirty="0"/>
              <a:t>); </a:t>
            </a:r>
            <a:r>
              <a:rPr lang="it-IT" i="1" u="sng" dirty="0"/>
              <a:t>l'estroversione</a:t>
            </a:r>
            <a:r>
              <a:rPr lang="it-IT" dirty="0"/>
              <a:t>, cioè, la misura in cui le persone sono estroverse e loquaci o meno (</a:t>
            </a:r>
            <a:r>
              <a:rPr lang="it-IT" dirty="0" err="1"/>
              <a:t>extraversion</a:t>
            </a:r>
            <a:r>
              <a:rPr lang="it-IT" dirty="0"/>
              <a:t>). La misura in cui una personalità varia in relazione a queste dimensioni va da alta a bassa.</a:t>
            </a:r>
          </a:p>
        </p:txBody>
      </p:sp>
    </p:spTree>
    <p:extLst>
      <p:ext uri="{BB962C8B-B14F-4D97-AF65-F5344CB8AC3E}">
        <p14:creationId xmlns:p14="http://schemas.microsoft.com/office/powerpoint/2010/main" val="164835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15D6717-CEB9-7A0D-F35B-97F9509769DF}"/>
              </a:ext>
            </a:extLst>
          </p:cNvPr>
          <p:cNvSpPr txBox="1"/>
          <p:nvPr/>
        </p:nvSpPr>
        <p:spPr>
          <a:xfrm>
            <a:off x="2161309" y="1536174"/>
            <a:ext cx="7869382" cy="3785652"/>
          </a:xfrm>
          <a:prstGeom prst="rect">
            <a:avLst/>
          </a:prstGeom>
          <a:noFill/>
        </p:spPr>
        <p:txBody>
          <a:bodyPr wrap="square">
            <a:spAutoFit/>
          </a:bodyPr>
          <a:lstStyle/>
          <a:p>
            <a:pPr algn="ctr"/>
            <a:r>
              <a:rPr lang="it-IT" sz="2000" b="1" dirty="0" err="1"/>
              <a:t>Aaker</a:t>
            </a:r>
            <a:r>
              <a:rPr lang="it-IT" sz="2000" dirty="0"/>
              <a:t> propone cinque tratti di personalità per i brand: </a:t>
            </a:r>
          </a:p>
          <a:p>
            <a:pPr algn="ctr"/>
            <a:endParaRPr lang="it-IT" sz="2000" dirty="0"/>
          </a:p>
          <a:p>
            <a:pPr marL="342900" indent="-342900" algn="ctr">
              <a:buAutoNum type="arabicParenBoth"/>
            </a:pPr>
            <a:r>
              <a:rPr lang="it-IT" sz="2000" i="1" u="sng" dirty="0" err="1">
                <a:solidFill>
                  <a:schemeClr val="accent1"/>
                </a:solidFill>
              </a:rPr>
              <a:t>sincerity</a:t>
            </a:r>
            <a:r>
              <a:rPr lang="it-IT" sz="2000" dirty="0"/>
              <a:t> (sincerità: semplice, onesto, sano, allegro); </a:t>
            </a:r>
          </a:p>
          <a:p>
            <a:pPr algn="ctr"/>
            <a:r>
              <a:rPr lang="it-IT" sz="2000" dirty="0"/>
              <a:t>(2) </a:t>
            </a:r>
            <a:r>
              <a:rPr lang="it-IT" sz="2000" i="1" u="sng" dirty="0" err="1">
                <a:solidFill>
                  <a:schemeClr val="accent1"/>
                </a:solidFill>
              </a:rPr>
              <a:t>excitement</a:t>
            </a:r>
            <a:r>
              <a:rPr lang="it-IT" sz="2000" dirty="0"/>
              <a:t> (eccitante: audace, animato, immaginativo, aggiornato); </a:t>
            </a:r>
          </a:p>
          <a:p>
            <a:pPr algn="ctr"/>
            <a:r>
              <a:rPr lang="it-IT" sz="2000" dirty="0"/>
              <a:t>(3) </a:t>
            </a:r>
            <a:r>
              <a:rPr lang="it-IT" sz="2000" i="1" u="sng" dirty="0">
                <a:solidFill>
                  <a:schemeClr val="accent1"/>
                </a:solidFill>
              </a:rPr>
              <a:t>competence</a:t>
            </a:r>
            <a:r>
              <a:rPr lang="it-IT" sz="2000" dirty="0"/>
              <a:t> (competente: affidabile, intelligente, di successo); </a:t>
            </a:r>
          </a:p>
          <a:p>
            <a:pPr algn="ctr"/>
            <a:r>
              <a:rPr lang="it-IT" sz="2000" dirty="0"/>
              <a:t>(4) </a:t>
            </a:r>
            <a:r>
              <a:rPr lang="it-IT" sz="2000" i="1" u="sng" dirty="0" err="1">
                <a:solidFill>
                  <a:schemeClr val="accent1"/>
                </a:solidFill>
              </a:rPr>
              <a:t>sophistication</a:t>
            </a:r>
            <a:r>
              <a:rPr lang="it-IT" sz="2000" i="1" u="sng" dirty="0">
                <a:solidFill>
                  <a:schemeClr val="accent1"/>
                </a:solidFill>
              </a:rPr>
              <a:t> </a:t>
            </a:r>
            <a:r>
              <a:rPr lang="it-IT" sz="2000" dirty="0"/>
              <a:t>(sofisticato: di categoria superiore, charme); </a:t>
            </a:r>
          </a:p>
          <a:p>
            <a:pPr algn="ctr"/>
            <a:r>
              <a:rPr lang="it-IT" sz="2000" dirty="0"/>
              <a:t>(5) </a:t>
            </a:r>
            <a:r>
              <a:rPr lang="it-IT" sz="2000" i="1" u="sng" dirty="0" err="1">
                <a:solidFill>
                  <a:schemeClr val="accent1"/>
                </a:solidFill>
              </a:rPr>
              <a:t>ruggedness</a:t>
            </a:r>
            <a:r>
              <a:rPr lang="it-IT" sz="2000" dirty="0"/>
              <a:t> (rude: aperto e duro). </a:t>
            </a:r>
          </a:p>
          <a:p>
            <a:pPr algn="ctr"/>
            <a:endParaRPr lang="it-IT" sz="2000" dirty="0"/>
          </a:p>
          <a:p>
            <a:pPr algn="ctr"/>
            <a:r>
              <a:rPr lang="it-IT" sz="2000" dirty="0"/>
              <a:t>La brand </a:t>
            </a:r>
            <a:r>
              <a:rPr lang="it-IT" sz="2000" dirty="0" err="1"/>
              <a:t>personality</a:t>
            </a:r>
            <a:r>
              <a:rPr lang="it-IT" sz="2000" dirty="0"/>
              <a:t> va oltre gli attributi fisici (per es., il colore) e funzionali (per es., il gusto) di una marca. Creando la personalità del brand, un marketer può attirare un pubblico che apprezzi tale caratterizzazione.</a:t>
            </a:r>
          </a:p>
        </p:txBody>
      </p:sp>
    </p:spTree>
    <p:extLst>
      <p:ext uri="{BB962C8B-B14F-4D97-AF65-F5344CB8AC3E}">
        <p14:creationId xmlns:p14="http://schemas.microsoft.com/office/powerpoint/2010/main" val="3968134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1F2A2-531F-708A-D368-16B8B178727F}"/>
              </a:ext>
            </a:extLst>
          </p:cNvPr>
          <p:cNvSpPr>
            <a:spLocks noGrp="1"/>
          </p:cNvSpPr>
          <p:nvPr>
            <p:ph type="title"/>
          </p:nvPr>
        </p:nvSpPr>
        <p:spPr/>
        <p:txBody>
          <a:bodyPr/>
          <a:lstStyle/>
          <a:p>
            <a:pPr algn="ctr"/>
            <a:r>
              <a:rPr lang="it-IT" b="1" i="1" dirty="0"/>
              <a:t>Lo stile di vita</a:t>
            </a:r>
          </a:p>
        </p:txBody>
      </p:sp>
      <p:sp>
        <p:nvSpPr>
          <p:cNvPr id="3" name="Segnaposto contenuto 2">
            <a:extLst>
              <a:ext uri="{FF2B5EF4-FFF2-40B4-BE49-F238E27FC236}">
                <a16:creationId xmlns:a16="http://schemas.microsoft.com/office/drawing/2014/main" id="{8C432742-EA0D-BC29-A660-8FAC2223BD29}"/>
              </a:ext>
            </a:extLst>
          </p:cNvPr>
          <p:cNvSpPr>
            <a:spLocks noGrp="1"/>
          </p:cNvSpPr>
          <p:nvPr>
            <p:ph idx="1"/>
          </p:nvPr>
        </p:nvSpPr>
        <p:spPr>
          <a:xfrm>
            <a:off x="1066800" y="2552316"/>
            <a:ext cx="10058400" cy="2421466"/>
          </a:xfrm>
        </p:spPr>
        <p:txBody>
          <a:bodyPr/>
          <a:lstStyle/>
          <a:p>
            <a:pPr algn="ctr"/>
            <a:r>
              <a:rPr lang="it-IT" dirty="0"/>
              <a:t>I modelli di stile di vita sono stati oggetto di grande interesse da parte dei professionisti della ricerca di marketing. Il termine </a:t>
            </a:r>
            <a:r>
              <a:rPr lang="it-IT" i="1" u="sng" dirty="0">
                <a:solidFill>
                  <a:schemeClr val="accent1"/>
                </a:solidFill>
              </a:rPr>
              <a:t>"stile di vita" </a:t>
            </a:r>
            <a:r>
              <a:rPr lang="it-IT" dirty="0"/>
              <a:t>si riferisce al modello di vita espresso nelle attività, negli interessi e nelle opinioni di una persona (le dimensioni AIO). L'analisi dello stile di vita (psicografia) raggruppa i consumatori secondo le loro credenze, attività, valori e caratteristiche demografiche (come l'istruzione e il reddito). Per esempio, l'agenzia pubblicitaria </a:t>
            </a:r>
            <a:r>
              <a:rPr lang="it-IT" i="1" dirty="0"/>
              <a:t>Young &amp; </a:t>
            </a:r>
            <a:r>
              <a:rPr lang="it-IT" i="1" dirty="0" err="1"/>
              <a:t>Rubicam</a:t>
            </a:r>
            <a:r>
              <a:rPr lang="it-IT" dirty="0"/>
              <a:t> ha identificato sette principali tipologie di stili di vita che si possono trovare in Europa e negli Stati Uniti.</a:t>
            </a:r>
          </a:p>
        </p:txBody>
      </p:sp>
    </p:spTree>
    <p:extLst>
      <p:ext uri="{BB962C8B-B14F-4D97-AF65-F5344CB8AC3E}">
        <p14:creationId xmlns:p14="http://schemas.microsoft.com/office/powerpoint/2010/main" val="2493471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473424-86A6-D01A-3B5E-AEF5B5E5493C}"/>
              </a:ext>
            </a:extLst>
          </p:cNvPr>
          <p:cNvSpPr>
            <a:spLocks noGrp="1"/>
          </p:cNvSpPr>
          <p:nvPr>
            <p:ph type="title"/>
          </p:nvPr>
        </p:nvSpPr>
        <p:spPr>
          <a:xfrm>
            <a:off x="1097280" y="286603"/>
            <a:ext cx="10058400" cy="1450757"/>
          </a:xfrm>
        </p:spPr>
        <p:txBody>
          <a:bodyPr>
            <a:normAutofit/>
          </a:bodyPr>
          <a:lstStyle/>
          <a:p>
            <a:pPr algn="ctr"/>
            <a:r>
              <a:rPr lang="it-IT" b="1" i="1" dirty="0"/>
              <a:t>I fattori d’influenza sociali</a:t>
            </a:r>
          </a:p>
        </p:txBody>
      </p:sp>
      <p:graphicFrame>
        <p:nvGraphicFramePr>
          <p:cNvPr id="5" name="Segnaposto contenuto 2">
            <a:extLst>
              <a:ext uri="{FF2B5EF4-FFF2-40B4-BE49-F238E27FC236}">
                <a16:creationId xmlns:a16="http://schemas.microsoft.com/office/drawing/2014/main" id="{EE844F91-2A8D-4229-A5C1-E46C79E36661}"/>
              </a:ext>
            </a:extLst>
          </p:cNvPr>
          <p:cNvGraphicFramePr>
            <a:graphicFrameLocks noGrp="1"/>
          </p:cNvGraphicFramePr>
          <p:nvPr>
            <p:ph idx="1"/>
            <p:extLst>
              <p:ext uri="{D42A27DB-BD31-4B8C-83A1-F6EECF244321}">
                <p14:modId xmlns:p14="http://schemas.microsoft.com/office/powerpoint/2010/main" val="24342378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8173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AD7404-E935-0D7A-4B9F-5EBB1D24D33B}"/>
              </a:ext>
            </a:extLst>
          </p:cNvPr>
          <p:cNvSpPr>
            <a:spLocks noGrp="1"/>
          </p:cNvSpPr>
          <p:nvPr>
            <p:ph type="title"/>
          </p:nvPr>
        </p:nvSpPr>
        <p:spPr/>
        <p:txBody>
          <a:bodyPr/>
          <a:lstStyle/>
          <a:p>
            <a:pPr algn="ctr"/>
            <a:r>
              <a:rPr lang="it-IT" b="1" i="1" dirty="0"/>
              <a:t>La cultura</a:t>
            </a:r>
          </a:p>
        </p:txBody>
      </p:sp>
      <p:sp>
        <p:nvSpPr>
          <p:cNvPr id="3" name="Segnaposto contenuto 2">
            <a:extLst>
              <a:ext uri="{FF2B5EF4-FFF2-40B4-BE49-F238E27FC236}">
                <a16:creationId xmlns:a16="http://schemas.microsoft.com/office/drawing/2014/main" id="{6A581059-505C-6641-452A-511ACFBF411A}"/>
              </a:ext>
            </a:extLst>
          </p:cNvPr>
          <p:cNvSpPr>
            <a:spLocks noGrp="1"/>
          </p:cNvSpPr>
          <p:nvPr>
            <p:ph idx="1"/>
          </p:nvPr>
        </p:nvSpPr>
        <p:spPr>
          <a:xfrm>
            <a:off x="1066800" y="2455334"/>
            <a:ext cx="10058400" cy="3044921"/>
          </a:xfrm>
        </p:spPr>
        <p:txBody>
          <a:bodyPr/>
          <a:lstStyle/>
          <a:p>
            <a:pPr algn="ctr"/>
            <a:r>
              <a:rPr lang="it-IT" dirty="0"/>
              <a:t>La cultura designa le tradizioni, i tabù, i valori e gli atteggiamenti di base dell'intera società in cui viviamo. Questa fornisce il quadro entro il quale si sviluppano gli individui e il loro stile di vita e di conseguenza influisce sul consumo. </a:t>
            </a:r>
            <a:r>
              <a:rPr lang="it-IT" i="1" dirty="0"/>
              <a:t>Per esempio</a:t>
            </a:r>
            <a:r>
              <a:rPr lang="it-IT" dirty="0"/>
              <a:t>, in Giappone sono generalmente le donne a controllare le finanze familiari e a prendere tutte le principali decisioni di spesa delle famiglie. Di conseguenza, molte società di servizi finanziari stanno sviluppando prodotti d'investimento specificamente rivolti alle donne giapponesi. Va ricordato, inoltre, come in una cultura vi siano anche molte sottoculture che influenzano il comportamento dei consumatori e il marketing. La tendenza più degna di nota degli ultimi tre decenni è rappresentata dalla crescente internazionalizzazione delle culture. I beni e i servizi che in precedenza potevano essere disponibili solo in alcuni Paesi, si trovano ormai ovunque.</a:t>
            </a:r>
          </a:p>
        </p:txBody>
      </p:sp>
    </p:spTree>
    <p:extLst>
      <p:ext uri="{BB962C8B-B14F-4D97-AF65-F5344CB8AC3E}">
        <p14:creationId xmlns:p14="http://schemas.microsoft.com/office/powerpoint/2010/main" val="2846596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258859B-AF86-9797-5637-BAE1FE392C7E}"/>
              </a:ext>
            </a:extLst>
          </p:cNvPr>
          <p:cNvSpPr>
            <a:spLocks noGrp="1"/>
          </p:cNvSpPr>
          <p:nvPr>
            <p:ph type="title"/>
          </p:nvPr>
        </p:nvSpPr>
        <p:spPr>
          <a:xfrm>
            <a:off x="1097280" y="286603"/>
            <a:ext cx="10058400" cy="1450757"/>
          </a:xfrm>
        </p:spPr>
        <p:txBody>
          <a:bodyPr>
            <a:normAutofit/>
          </a:bodyPr>
          <a:lstStyle/>
          <a:p>
            <a:pPr algn="ctr"/>
            <a:r>
              <a:rPr lang="it-IT" b="1" i="1" dirty="0"/>
              <a:t>La classe sociale</a:t>
            </a:r>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C09FEBAD-2CCA-4D0B-78B9-1D2335D7A68C}"/>
              </a:ext>
            </a:extLst>
          </p:cNvPr>
          <p:cNvSpPr>
            <a:spLocks noGrp="1"/>
          </p:cNvSpPr>
          <p:nvPr>
            <p:ph idx="1"/>
          </p:nvPr>
        </p:nvSpPr>
        <p:spPr>
          <a:xfrm>
            <a:off x="1090179" y="2084269"/>
            <a:ext cx="6162503" cy="4023360"/>
          </a:xfrm>
        </p:spPr>
        <p:txBody>
          <a:bodyPr>
            <a:normAutofit/>
          </a:bodyPr>
          <a:lstStyle/>
          <a:p>
            <a:pPr algn="ctr"/>
            <a:r>
              <a:rPr lang="it-IT" sz="1700" dirty="0"/>
              <a:t>L'idea della classe sociale, considerata a lungo un </a:t>
            </a:r>
            <a:r>
              <a:rPr lang="it-IT" sz="1700" i="1" dirty="0"/>
              <a:t>importante fattore determinante </a:t>
            </a:r>
            <a:r>
              <a:rPr lang="it-IT" sz="1700" dirty="0"/>
              <a:t>del comportamento del consumatore, si basa in gran parte sull'occupazione (spesso quella del principale percettore di reddito). Gli intervistati nei sondaggi di marketing sono categorizzati in base alla classe sociale e i mezzi pubblicitari (per es., i giornali) danno spesso una descrizione statistica dei lettori suddivisa per classe sociale. Alcuni Paesi, come il Regno Unito e l'India, sono significativamente più attenti alle classi sociali e cambiare classe è molto difficile. In altri Paesi, come il Brasile e la Cina, l'aumento dei redditi sta creando nuovi segmenti di classi medie e alte, che stanno generando una crescente domanda rispettivamente di marchi internazionali e di marchi di lusso. </a:t>
            </a:r>
            <a:r>
              <a:rPr lang="it-IT" sz="1700" i="1" dirty="0"/>
              <a:t>Per esempio</a:t>
            </a:r>
            <a:r>
              <a:rPr lang="it-IT" sz="1700" dirty="0"/>
              <a:t>, in Cina si registra una tale domanda di campi da golf, che ve ne sono molti in costruzione senza permesso di pianificazione, mentre altri non vengono chiamati campi da golf per aggirare la legislazione di pianificazione.</a:t>
            </a:r>
          </a:p>
        </p:txBody>
      </p:sp>
      <p:pic>
        <p:nvPicPr>
          <p:cNvPr id="7" name="Graphic 6" descr="Cycle with People">
            <a:extLst>
              <a:ext uri="{FF2B5EF4-FFF2-40B4-BE49-F238E27FC236}">
                <a16:creationId xmlns:a16="http://schemas.microsoft.com/office/drawing/2014/main" id="{609ABAF1-43D6-234A-FBBD-E5603AFA3B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
        <p:nvSpPr>
          <p:cNvPr id="14" name="Rectangle 13">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135827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208DB5-D744-83D5-85F3-E2E9E25A9F19}"/>
              </a:ext>
            </a:extLst>
          </p:cNvPr>
          <p:cNvSpPr>
            <a:spLocks noGrp="1"/>
          </p:cNvSpPr>
          <p:nvPr>
            <p:ph type="title"/>
          </p:nvPr>
        </p:nvSpPr>
        <p:spPr/>
        <p:txBody>
          <a:bodyPr/>
          <a:lstStyle/>
          <a:p>
            <a:pPr algn="ctr"/>
            <a:r>
              <a:rPr lang="it-IT" b="1" i="1" dirty="0"/>
              <a:t>Influencer marketing</a:t>
            </a:r>
          </a:p>
        </p:txBody>
      </p:sp>
      <p:sp>
        <p:nvSpPr>
          <p:cNvPr id="3" name="Segnaposto contenuto 2">
            <a:extLst>
              <a:ext uri="{FF2B5EF4-FFF2-40B4-BE49-F238E27FC236}">
                <a16:creationId xmlns:a16="http://schemas.microsoft.com/office/drawing/2014/main" id="{0B004C81-291C-91D7-2C58-800E885F3B62}"/>
              </a:ext>
            </a:extLst>
          </p:cNvPr>
          <p:cNvSpPr>
            <a:spLocks noGrp="1"/>
          </p:cNvSpPr>
          <p:nvPr>
            <p:ph idx="1"/>
          </p:nvPr>
        </p:nvSpPr>
        <p:spPr>
          <a:xfrm>
            <a:off x="1066800" y="2427625"/>
            <a:ext cx="10058400" cy="2421466"/>
          </a:xfrm>
        </p:spPr>
        <p:txBody>
          <a:bodyPr/>
          <a:lstStyle/>
          <a:p>
            <a:pPr algn="ctr"/>
            <a:r>
              <a:rPr lang="it-IT" dirty="0"/>
              <a:t>L'influencer marketing consiste nell'utilizzo, da Parte dei brand, di individui che godono di grande influenza sui social media per veicolare il messaggio del marchio e raggiungere i segmenti target. Un (social) influencer è semplicemente una persona in grado di influenzare altre persone. All'inizio molti influencer erano celebrità, ma al giorno d'oggi possono essere persone comuni che vengono ammirate da altri o viste come trendsetter, e che hanno il potenziale per influenzare la loro famiglia, i loro amici e i loro follower. Esistono </a:t>
            </a:r>
            <a:r>
              <a:rPr lang="it-IT" i="1" dirty="0"/>
              <a:t>tre categorie di influencer</a:t>
            </a:r>
            <a:r>
              <a:rPr lang="it-IT" dirty="0"/>
              <a:t>: le </a:t>
            </a:r>
            <a:r>
              <a:rPr lang="it-IT" i="1" u="sng" dirty="0">
                <a:solidFill>
                  <a:schemeClr val="accent1"/>
                </a:solidFill>
              </a:rPr>
              <a:t>celebrità</a:t>
            </a:r>
            <a:r>
              <a:rPr lang="it-IT" dirty="0"/>
              <a:t>, che possono avere milioni di follower, </a:t>
            </a:r>
            <a:r>
              <a:rPr lang="it-IT" i="1" u="sng" dirty="0">
                <a:solidFill>
                  <a:schemeClr val="accent1"/>
                </a:solidFill>
              </a:rPr>
              <a:t>i macro-influencer </a:t>
            </a:r>
            <a:r>
              <a:rPr lang="it-IT" dirty="0"/>
              <a:t>(oltre 100000 follower) e </a:t>
            </a:r>
            <a:r>
              <a:rPr lang="it-IT" i="1" u="sng" dirty="0">
                <a:solidFill>
                  <a:schemeClr val="accent1"/>
                </a:solidFill>
              </a:rPr>
              <a:t>i micro-influencer </a:t>
            </a:r>
            <a:r>
              <a:rPr lang="it-IT" dirty="0"/>
              <a:t>(1000-100000 follower).</a:t>
            </a:r>
          </a:p>
        </p:txBody>
      </p:sp>
    </p:spTree>
    <p:extLst>
      <p:ext uri="{BB962C8B-B14F-4D97-AF65-F5344CB8AC3E}">
        <p14:creationId xmlns:p14="http://schemas.microsoft.com/office/powerpoint/2010/main" val="1668275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7E9EBD6-091F-7CAB-1931-BF08E8CAE3F3}"/>
              </a:ext>
            </a:extLst>
          </p:cNvPr>
          <p:cNvSpPr>
            <a:spLocks noGrp="1"/>
          </p:cNvSpPr>
          <p:nvPr>
            <p:ph idx="4294967295"/>
          </p:nvPr>
        </p:nvSpPr>
        <p:spPr>
          <a:xfrm>
            <a:off x="780171" y="1417637"/>
            <a:ext cx="6105379" cy="4022725"/>
          </a:xfrm>
        </p:spPr>
        <p:txBody>
          <a:bodyPr>
            <a:normAutofit/>
          </a:bodyPr>
          <a:lstStyle/>
          <a:p>
            <a:pPr algn="ctr"/>
            <a:r>
              <a:rPr lang="it-IT" dirty="0"/>
              <a:t>Le aziende li invitano e li pagano perché agiscano come ambasciatori del brand e contribuiscano a diffondere le conversazioni sul loro marchio online. Possono essere guru del fitness, giocatori, beauty blogger, fashionisti, star dei social media o altro. In genere, utilizzano diverse piattaforme come Facebook, Twitter, Instagram, TikTok e YouTube per pubblicizzare i prodotti e le ultime promozioni. Collettivamente, possono essere chiamati social media star, brand influencer o </a:t>
            </a:r>
            <a:r>
              <a:rPr lang="it-IT" dirty="0" err="1"/>
              <a:t>digital</a:t>
            </a:r>
            <a:r>
              <a:rPr lang="it-IT" dirty="0"/>
              <a:t> influencer, mentre termini come </a:t>
            </a:r>
            <a:r>
              <a:rPr lang="it-IT" dirty="0" err="1"/>
              <a:t>YouTubers</a:t>
            </a:r>
            <a:r>
              <a:rPr lang="it-IT" dirty="0"/>
              <a:t>, </a:t>
            </a:r>
            <a:r>
              <a:rPr lang="it-IT" dirty="0" err="1"/>
              <a:t>Instagrammers</a:t>
            </a:r>
            <a:r>
              <a:rPr lang="it-IT" dirty="0"/>
              <a:t>, </a:t>
            </a:r>
            <a:r>
              <a:rPr lang="it-IT" dirty="0" err="1"/>
              <a:t>Snapchatters</a:t>
            </a:r>
            <a:r>
              <a:rPr lang="it-IT" dirty="0"/>
              <a:t>, </a:t>
            </a:r>
            <a:r>
              <a:rPr lang="it-IT" dirty="0" err="1"/>
              <a:t>vloggers</a:t>
            </a:r>
            <a:r>
              <a:rPr lang="it-IT" dirty="0"/>
              <a:t> e bloggers sono utilizzati per descrivere utenti specifici della piattaforma.</a:t>
            </a:r>
          </a:p>
        </p:txBody>
      </p:sp>
      <p:pic>
        <p:nvPicPr>
          <p:cNvPr id="1026" name="Picture 2">
            <a:extLst>
              <a:ext uri="{FF2B5EF4-FFF2-40B4-BE49-F238E27FC236}">
                <a16:creationId xmlns:a16="http://schemas.microsoft.com/office/drawing/2014/main" id="{BA26A74D-9C86-B4F1-AE7B-31A8239DC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971" y="1846263"/>
            <a:ext cx="4139858" cy="275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46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77523C-953D-5119-9743-FD0E56343F0C}"/>
              </a:ext>
            </a:extLst>
          </p:cNvPr>
          <p:cNvSpPr>
            <a:spLocks noGrp="1"/>
          </p:cNvSpPr>
          <p:nvPr>
            <p:ph type="title"/>
          </p:nvPr>
        </p:nvSpPr>
        <p:spPr>
          <a:xfrm>
            <a:off x="2786149" y="-451711"/>
            <a:ext cx="6680662" cy="1450757"/>
          </a:xfrm>
        </p:spPr>
        <p:txBody>
          <a:bodyPr/>
          <a:lstStyle/>
          <a:p>
            <a:pPr algn="ctr"/>
            <a:r>
              <a:rPr lang="it-IT" b="1" i="1" dirty="0">
                <a:solidFill>
                  <a:schemeClr val="tx1"/>
                </a:solidFill>
              </a:rPr>
              <a:t>Tipi di cliente</a:t>
            </a:r>
            <a:endParaRPr lang="it-IT" dirty="0"/>
          </a:p>
        </p:txBody>
      </p:sp>
      <p:sp>
        <p:nvSpPr>
          <p:cNvPr id="5" name="Rectangle 12">
            <a:extLst>
              <a:ext uri="{FF2B5EF4-FFF2-40B4-BE49-F238E27FC236}">
                <a16:creationId xmlns:a16="http://schemas.microsoft.com/office/drawing/2014/main" id="{67F48D0D-E4DB-180F-E253-86146229AD66}"/>
              </a:ext>
            </a:extLst>
          </p:cNvPr>
          <p:cNvSpPr txBox="1">
            <a:spLocks noChangeArrowheads="1"/>
          </p:cNvSpPr>
          <p:nvPr/>
        </p:nvSpPr>
        <p:spPr>
          <a:xfrm>
            <a:off x="7373532" y="1285999"/>
            <a:ext cx="3810000" cy="4897438"/>
          </a:xfrm>
          <a:prstGeom prst="rect">
            <a:avLst/>
          </a:prstGeom>
          <a:solidFill>
            <a:schemeClr val="bg1"/>
          </a:solidFill>
          <a:ln w="19050" cap="flat" algn="ctr">
            <a:solidFill>
              <a:schemeClr val="tx1"/>
            </a:solidFill>
            <a:miter lim="800000"/>
            <a:headEnd type="none" w="med" len="med"/>
            <a:tailEnd type="none" w="med" len="med"/>
          </a:ln>
          <a:effectLst>
            <a:glow rad="25400">
              <a:schemeClr val="tx2">
                <a:alpha val="75000"/>
              </a:schemeClr>
            </a:glow>
          </a:effectLst>
        </p:spPr>
        <p:txBody>
          <a:bodyPr vert="horz" lIns="0" tIns="45720" rIns="0" bIns="45720" rtlCol="0">
            <a:normAutofit/>
          </a:bodyPr>
          <a:lstStyle>
            <a:lvl1pPr marL="342900" indent="-342900" algn="l" defTabSz="914400" rtl="0" eaLnBrk="0" latinLnBrk="0" hangingPunct="0">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solidFill>
                <a:latin typeface="Arial" charset="0"/>
                <a:ea typeface="+mn-ea"/>
                <a:cs typeface="Arial" charset="0"/>
              </a:defRPr>
            </a:lvl1pPr>
            <a:lvl2pPr marL="37931725" indent="-37474525" algn="l" defTabSz="914400" rtl="0" eaLnBrk="0" latinLnBrk="0" hangingPunct="0">
              <a:lnSpc>
                <a:spcPct val="90000"/>
              </a:lnSpc>
              <a:spcBef>
                <a:spcPts val="200"/>
              </a:spcBef>
              <a:spcAft>
                <a:spcPts val="400"/>
              </a:spcAft>
              <a:buClr>
                <a:schemeClr val="accent1"/>
              </a:buClr>
              <a:buFont typeface="Calibri" pitchFamily="34" charset="0"/>
              <a:buChar char="◦"/>
              <a:defRPr sz="2400" kern="1200">
                <a:solidFill>
                  <a:schemeClr val="tx1"/>
                </a:solidFill>
                <a:latin typeface="Arial" charset="0"/>
                <a:ea typeface="+mn-ea"/>
                <a:cs typeface="Arial" charset="0"/>
              </a:defRPr>
            </a:lvl2pPr>
            <a:lvl3pPr marL="566928" indent="-182880" algn="l" defTabSz="914400" rtl="0" eaLnBrk="0" latinLnBrk="0" hangingPunct="0">
              <a:lnSpc>
                <a:spcPct val="90000"/>
              </a:lnSpc>
              <a:spcBef>
                <a:spcPts val="200"/>
              </a:spcBef>
              <a:spcAft>
                <a:spcPts val="400"/>
              </a:spcAft>
              <a:buClr>
                <a:schemeClr val="accent1"/>
              </a:buClr>
              <a:buFont typeface="Calibri" pitchFamily="34" charset="0"/>
              <a:buChar char="◦"/>
              <a:defRPr sz="2400" kern="1200">
                <a:solidFill>
                  <a:schemeClr val="tx1"/>
                </a:solidFill>
                <a:latin typeface="Arial" charset="0"/>
                <a:ea typeface="+mn-ea"/>
                <a:cs typeface="Arial" charset="0"/>
              </a:defRPr>
            </a:lvl3pPr>
            <a:lvl4pPr marL="749808" indent="-182880" algn="l" defTabSz="914400" rtl="0" eaLnBrk="0" latinLnBrk="0" hangingPunct="0">
              <a:lnSpc>
                <a:spcPct val="90000"/>
              </a:lnSpc>
              <a:spcBef>
                <a:spcPts val="200"/>
              </a:spcBef>
              <a:spcAft>
                <a:spcPts val="400"/>
              </a:spcAft>
              <a:buClr>
                <a:schemeClr val="accent1"/>
              </a:buClr>
              <a:buFont typeface="Calibri" pitchFamily="34" charset="0"/>
              <a:buChar char="◦"/>
              <a:defRPr sz="2400" kern="1200">
                <a:solidFill>
                  <a:schemeClr val="tx1"/>
                </a:solidFill>
                <a:latin typeface="Arial" charset="0"/>
                <a:ea typeface="+mn-ea"/>
                <a:cs typeface="Arial" charset="0"/>
              </a:defRPr>
            </a:lvl4pPr>
            <a:lvl5pPr marL="932688" indent="-182880" algn="l" defTabSz="914400" rtl="0" eaLnBrk="0" latinLnBrk="0" hangingPunct="0">
              <a:lnSpc>
                <a:spcPct val="90000"/>
              </a:lnSpc>
              <a:spcBef>
                <a:spcPts val="200"/>
              </a:spcBef>
              <a:spcAft>
                <a:spcPts val="400"/>
              </a:spcAft>
              <a:buClr>
                <a:schemeClr val="accent1"/>
              </a:buClr>
              <a:buFont typeface="Calibri" pitchFamily="34" charset="0"/>
              <a:buChar char="◦"/>
              <a:defRPr sz="2400" kern="1200">
                <a:solidFill>
                  <a:schemeClr val="tx1"/>
                </a:solidFill>
                <a:latin typeface="Arial" charset="0"/>
                <a:ea typeface="+mn-ea"/>
                <a:cs typeface="Arial" charset="0"/>
              </a:defRPr>
            </a:lvl5pPr>
            <a:lvl6pPr marL="457200" indent="-228600" algn="l" defTabSz="914400" rtl="0" eaLnBrk="0" fontAlgn="base" latinLnBrk="0" hangingPunct="0">
              <a:lnSpc>
                <a:spcPct val="90000"/>
              </a:lnSpc>
              <a:spcBef>
                <a:spcPct val="0"/>
              </a:spcBef>
              <a:spcAft>
                <a:spcPct val="0"/>
              </a:spcAft>
              <a:buClr>
                <a:schemeClr val="accent1"/>
              </a:buClr>
              <a:buFont typeface="Calibri" pitchFamily="34" charset="0"/>
              <a:buChar char="◦"/>
              <a:defRPr sz="2400" kern="1200">
                <a:solidFill>
                  <a:schemeClr val="tx1"/>
                </a:solidFill>
                <a:latin typeface="Arial" charset="0"/>
                <a:ea typeface="+mn-ea"/>
                <a:cs typeface="Arial" charset="0"/>
              </a:defRPr>
            </a:lvl6pPr>
            <a:lvl7pPr marL="914400" indent="-228600" algn="l" defTabSz="914400" rtl="0" eaLnBrk="0" fontAlgn="base" latinLnBrk="0" hangingPunct="0">
              <a:lnSpc>
                <a:spcPct val="90000"/>
              </a:lnSpc>
              <a:spcBef>
                <a:spcPct val="0"/>
              </a:spcBef>
              <a:spcAft>
                <a:spcPct val="0"/>
              </a:spcAft>
              <a:buClr>
                <a:schemeClr val="accent1"/>
              </a:buClr>
              <a:buFont typeface="Calibri" pitchFamily="34" charset="0"/>
              <a:buChar char="◦"/>
              <a:defRPr sz="2400" kern="1200">
                <a:solidFill>
                  <a:schemeClr val="tx1"/>
                </a:solidFill>
                <a:latin typeface="Arial" charset="0"/>
                <a:ea typeface="+mn-ea"/>
                <a:cs typeface="Arial" charset="0"/>
              </a:defRPr>
            </a:lvl7pPr>
            <a:lvl8pPr marL="1371600" indent="-228600" algn="l" defTabSz="914400" rtl="0" eaLnBrk="0" fontAlgn="base" latinLnBrk="0" hangingPunct="0">
              <a:lnSpc>
                <a:spcPct val="90000"/>
              </a:lnSpc>
              <a:spcBef>
                <a:spcPct val="0"/>
              </a:spcBef>
              <a:spcAft>
                <a:spcPct val="0"/>
              </a:spcAft>
              <a:buClr>
                <a:schemeClr val="accent1"/>
              </a:buClr>
              <a:buFont typeface="Calibri" pitchFamily="34" charset="0"/>
              <a:buChar char="◦"/>
              <a:defRPr sz="2400" kern="1200">
                <a:solidFill>
                  <a:schemeClr val="tx1"/>
                </a:solidFill>
                <a:latin typeface="Arial" charset="0"/>
                <a:ea typeface="+mn-ea"/>
                <a:cs typeface="Arial" charset="0"/>
              </a:defRPr>
            </a:lvl8pPr>
            <a:lvl9pPr marL="1828800" indent="-228600" algn="l" defTabSz="914400" rtl="0" eaLnBrk="0" fontAlgn="base" latinLnBrk="0" hangingPunct="0">
              <a:lnSpc>
                <a:spcPct val="90000"/>
              </a:lnSpc>
              <a:spcBef>
                <a:spcPct val="0"/>
              </a:spcBef>
              <a:spcAft>
                <a:spcPct val="0"/>
              </a:spcAft>
              <a:buClr>
                <a:schemeClr val="accent1"/>
              </a:buClr>
              <a:buFont typeface="Calibri" pitchFamily="34" charset="0"/>
              <a:buChar char="◦"/>
              <a:defRPr sz="2400" kern="1200">
                <a:solidFill>
                  <a:schemeClr val="tx1"/>
                </a:solidFill>
                <a:latin typeface="Arial" charset="0"/>
                <a:ea typeface="+mn-ea"/>
                <a:cs typeface="Arial" charset="0"/>
              </a:defRPr>
            </a:lvl9pPr>
          </a:lstStyle>
          <a:p>
            <a:pPr marL="0" indent="0" algn="ctr">
              <a:buFont typeface="Calibri" panose="020F0502020204030204" pitchFamily="34" charset="0"/>
              <a:buNone/>
              <a:defRPr/>
            </a:pPr>
            <a:r>
              <a:rPr lang="en-GB" altLang="fr-FR" sz="2000" b="1" dirty="0" err="1">
                <a:solidFill>
                  <a:srgbClr val="732888"/>
                </a:solidFill>
                <a:latin typeface="Calibri" pitchFamily="-1" charset="0"/>
              </a:rPr>
              <a:t>Aziende</a:t>
            </a:r>
            <a:endParaRPr lang="en-GB" altLang="fr-FR" sz="2000" b="1" dirty="0">
              <a:solidFill>
                <a:srgbClr val="732888"/>
              </a:solidFill>
              <a:latin typeface="Calibri" pitchFamily="-1" charset="0"/>
            </a:endParaRPr>
          </a:p>
          <a:p>
            <a:pPr marL="0" indent="0">
              <a:buFont typeface="Calibri" panose="020F0502020204030204" pitchFamily="34" charset="0"/>
              <a:buNone/>
              <a:defRPr/>
            </a:pPr>
            <a:endParaRPr lang="en-GB" altLang="fr-FR" sz="2000" b="1" dirty="0">
              <a:solidFill>
                <a:srgbClr val="732888"/>
              </a:solidFill>
              <a:latin typeface="Calibri" pitchFamily="-1" charset="0"/>
            </a:endParaRPr>
          </a:p>
          <a:p>
            <a:pPr marL="0" indent="0">
              <a:buFont typeface="Calibri" panose="020F0502020204030204" pitchFamily="34" charset="0"/>
              <a:buNone/>
              <a:defRPr/>
            </a:pPr>
            <a:r>
              <a:rPr lang="en-GB" altLang="fr-FR" sz="2000" b="1" dirty="0" err="1">
                <a:solidFill>
                  <a:srgbClr val="732888"/>
                </a:solidFill>
                <a:latin typeface="Calibri" pitchFamily="-1" charset="0"/>
              </a:rPr>
              <a:t>Comprano</a:t>
            </a:r>
            <a:r>
              <a:rPr lang="en-GB" altLang="fr-FR" sz="2000" b="1" dirty="0">
                <a:solidFill>
                  <a:srgbClr val="732888"/>
                </a:solidFill>
                <a:latin typeface="Calibri" pitchFamily="-1" charset="0"/>
              </a:rPr>
              <a:t>:</a:t>
            </a:r>
          </a:p>
          <a:p>
            <a:pPr>
              <a:buFont typeface="Arial" panose="020B0604020202020204" pitchFamily="34" charset="0"/>
              <a:buChar char="•"/>
              <a:defRPr/>
            </a:pPr>
            <a:r>
              <a:rPr lang="en-GB" altLang="fr-FR" sz="2000" dirty="0">
                <a:solidFill>
                  <a:srgbClr val="732888"/>
                </a:solidFill>
                <a:latin typeface="Calibri" pitchFamily="-1" charset="0"/>
              </a:rPr>
              <a:t>Per </a:t>
            </a:r>
            <a:r>
              <a:rPr lang="en-GB" altLang="fr-FR" sz="2000" dirty="0" err="1">
                <a:solidFill>
                  <a:srgbClr val="732888"/>
                </a:solidFill>
                <a:latin typeface="Calibri" pitchFamily="-1" charset="0"/>
              </a:rPr>
              <a:t>uso</a:t>
            </a:r>
            <a:r>
              <a:rPr lang="en-GB" altLang="fr-FR" sz="2000" dirty="0">
                <a:solidFill>
                  <a:srgbClr val="732888"/>
                </a:solidFill>
                <a:latin typeface="Calibri" pitchFamily="-1" charset="0"/>
              </a:rPr>
              <a:t> </a:t>
            </a:r>
            <a:r>
              <a:rPr lang="en-GB" altLang="fr-FR" sz="2000" dirty="0" err="1">
                <a:solidFill>
                  <a:srgbClr val="732888"/>
                </a:solidFill>
                <a:latin typeface="Calibri" pitchFamily="-1" charset="0"/>
              </a:rPr>
              <a:t>nelle</a:t>
            </a:r>
            <a:r>
              <a:rPr lang="en-GB" altLang="fr-FR" sz="2000" dirty="0">
                <a:solidFill>
                  <a:srgbClr val="732888"/>
                </a:solidFill>
                <a:latin typeface="Calibri" pitchFamily="-1" charset="0"/>
              </a:rPr>
              <a:t> </a:t>
            </a:r>
            <a:r>
              <a:rPr lang="en-GB" altLang="fr-FR" sz="2000" dirty="0" err="1">
                <a:solidFill>
                  <a:srgbClr val="732888"/>
                </a:solidFill>
                <a:latin typeface="Calibri" pitchFamily="-1" charset="0"/>
              </a:rPr>
              <a:t>attività</a:t>
            </a:r>
            <a:r>
              <a:rPr lang="en-GB" altLang="fr-FR" sz="2000" dirty="0">
                <a:solidFill>
                  <a:srgbClr val="732888"/>
                </a:solidFill>
                <a:latin typeface="Calibri" pitchFamily="-1" charset="0"/>
              </a:rPr>
              <a:t> di </a:t>
            </a:r>
            <a:r>
              <a:rPr lang="en-GB" altLang="fr-FR" sz="2000" dirty="0" err="1">
                <a:solidFill>
                  <a:srgbClr val="732888"/>
                </a:solidFill>
                <a:latin typeface="Calibri" pitchFamily="-1" charset="0"/>
              </a:rPr>
              <a:t>un’impresa</a:t>
            </a:r>
            <a:r>
              <a:rPr lang="en-GB" altLang="fr-FR" sz="2000" dirty="0">
                <a:solidFill>
                  <a:srgbClr val="732888"/>
                </a:solidFill>
                <a:latin typeface="Calibri" pitchFamily="-1" charset="0"/>
              </a:rPr>
              <a:t> o di un business.</a:t>
            </a:r>
          </a:p>
          <a:p>
            <a:pPr>
              <a:buFont typeface="Arial" panose="020B0604020202020204" pitchFamily="34" charset="0"/>
              <a:buChar char="•"/>
              <a:defRPr/>
            </a:pPr>
            <a:r>
              <a:rPr lang="en-GB" altLang="fr-FR" sz="2000" dirty="0">
                <a:solidFill>
                  <a:srgbClr val="732888"/>
                </a:solidFill>
                <a:latin typeface="Calibri" pitchFamily="-1" charset="0"/>
              </a:rPr>
              <a:t>Per </a:t>
            </a:r>
            <a:r>
              <a:rPr lang="en-GB" altLang="fr-FR" sz="2000" dirty="0" err="1">
                <a:solidFill>
                  <a:srgbClr val="732888"/>
                </a:solidFill>
                <a:latin typeface="Calibri" pitchFamily="-1" charset="0"/>
              </a:rPr>
              <a:t>produrre</a:t>
            </a:r>
            <a:r>
              <a:rPr lang="en-GB" altLang="fr-FR" sz="2000" dirty="0">
                <a:solidFill>
                  <a:srgbClr val="732888"/>
                </a:solidFill>
                <a:latin typeface="Calibri" pitchFamily="-1" charset="0"/>
              </a:rPr>
              <a:t> </a:t>
            </a:r>
            <a:r>
              <a:rPr lang="en-GB" altLang="fr-FR" sz="2000" dirty="0" err="1">
                <a:solidFill>
                  <a:srgbClr val="732888"/>
                </a:solidFill>
                <a:latin typeface="Calibri" pitchFamily="-1" charset="0"/>
              </a:rPr>
              <a:t>altri</a:t>
            </a:r>
            <a:r>
              <a:rPr lang="en-GB" altLang="fr-FR" sz="2000" dirty="0">
                <a:solidFill>
                  <a:srgbClr val="732888"/>
                </a:solidFill>
                <a:latin typeface="Calibri" pitchFamily="-1" charset="0"/>
              </a:rPr>
              <a:t> </a:t>
            </a:r>
            <a:r>
              <a:rPr lang="en-GB" altLang="fr-FR" sz="2000" dirty="0" err="1">
                <a:solidFill>
                  <a:srgbClr val="732888"/>
                </a:solidFill>
                <a:latin typeface="Calibri" pitchFamily="-1" charset="0"/>
              </a:rPr>
              <a:t>prodotti</a:t>
            </a:r>
            <a:endParaRPr lang="en-GB" altLang="fr-FR" sz="2000" dirty="0">
              <a:solidFill>
                <a:srgbClr val="732888"/>
              </a:solidFill>
              <a:latin typeface="Calibri" pitchFamily="-1" charset="0"/>
            </a:endParaRPr>
          </a:p>
          <a:p>
            <a:pPr>
              <a:buFont typeface="Arial" panose="020B0604020202020204" pitchFamily="34" charset="0"/>
              <a:buChar char="•"/>
              <a:defRPr/>
            </a:pPr>
            <a:r>
              <a:rPr lang="en-GB" altLang="fr-FR" sz="2000" dirty="0">
                <a:solidFill>
                  <a:srgbClr val="732888"/>
                </a:solidFill>
                <a:latin typeface="Calibri" pitchFamily="-1" charset="0"/>
              </a:rPr>
              <a:t>Per </a:t>
            </a:r>
            <a:r>
              <a:rPr lang="en-GB" altLang="fr-FR" sz="2000" dirty="0" err="1">
                <a:solidFill>
                  <a:srgbClr val="732888"/>
                </a:solidFill>
                <a:latin typeface="Calibri" pitchFamily="-1" charset="0"/>
              </a:rPr>
              <a:t>rivendere</a:t>
            </a:r>
            <a:r>
              <a:rPr lang="en-GB" altLang="fr-FR" sz="2000" dirty="0">
                <a:solidFill>
                  <a:srgbClr val="732888"/>
                </a:solidFill>
                <a:latin typeface="Calibri" pitchFamily="-1" charset="0"/>
              </a:rPr>
              <a:t> a </a:t>
            </a:r>
            <a:r>
              <a:rPr lang="en-GB" altLang="fr-FR" sz="2000" dirty="0" err="1">
                <a:solidFill>
                  <a:srgbClr val="732888"/>
                </a:solidFill>
                <a:latin typeface="Calibri" pitchFamily="-1" charset="0"/>
              </a:rPr>
              <a:t>altri</a:t>
            </a:r>
            <a:endParaRPr lang="en-GB" altLang="fr-FR" sz="2000" dirty="0">
              <a:solidFill>
                <a:srgbClr val="732888"/>
              </a:solidFill>
              <a:latin typeface="Calibri" pitchFamily="-1" charset="0"/>
            </a:endParaRPr>
          </a:p>
          <a:p>
            <a:pPr>
              <a:buClr>
                <a:srgbClr val="FFFF99"/>
              </a:buClr>
              <a:buFont typeface="Wingdings" pitchFamily="-1" charset="2"/>
              <a:buNone/>
              <a:defRPr/>
            </a:pPr>
            <a:endParaRPr lang="en-GB" altLang="fr-FR" sz="2000" b="1" dirty="0">
              <a:latin typeface="Calibri" pitchFamily="-1" charset="0"/>
            </a:endParaRPr>
          </a:p>
        </p:txBody>
      </p:sp>
      <p:sp>
        <p:nvSpPr>
          <p:cNvPr id="6" name="Rectangle 13">
            <a:extLst>
              <a:ext uri="{FF2B5EF4-FFF2-40B4-BE49-F238E27FC236}">
                <a16:creationId xmlns:a16="http://schemas.microsoft.com/office/drawing/2014/main" id="{806DBD9A-0195-4099-5940-F8926D08334F}"/>
              </a:ext>
            </a:extLst>
          </p:cNvPr>
          <p:cNvSpPr txBox="1">
            <a:spLocks noChangeArrowheads="1"/>
          </p:cNvSpPr>
          <p:nvPr/>
        </p:nvSpPr>
        <p:spPr>
          <a:xfrm>
            <a:off x="1197868" y="1285999"/>
            <a:ext cx="3810000" cy="4897438"/>
          </a:xfrm>
          <a:prstGeom prst="rect">
            <a:avLst/>
          </a:prstGeom>
          <a:solidFill>
            <a:schemeClr val="bg1"/>
          </a:solidFill>
          <a:ln w="19050" cap="flat" algn="ctr">
            <a:solidFill>
              <a:srgbClr val="124992"/>
            </a:solidFill>
            <a:miter lim="800000"/>
            <a:headEnd type="none" w="med" len="med"/>
            <a:tailEnd type="none" w="med" len="med"/>
          </a:ln>
          <a:effectLst>
            <a:glow rad="25400">
              <a:schemeClr val="accent1"/>
            </a:glow>
            <a:outerShdw blurRad="50800" dir="2700000" algn="tl" rotWithShape="0">
              <a:srgbClr val="000000">
                <a:alpha val="43000"/>
              </a:srgbClr>
            </a:outerShdw>
          </a:effectLst>
        </p:spPr>
        <p:txBody>
          <a:bodyPr vert="horz" lIns="0" tIns="45720" rIns="0" bIns="45720" rtlCol="0">
            <a:normAutofit/>
          </a:bodyPr>
          <a:lstStyle>
            <a:lvl1pPr marL="342900" indent="-342900" algn="l" defTabSz="914400" rtl="0" eaLnBrk="0" latinLnBrk="0" hangingPunct="0">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solidFill>
                <a:latin typeface="Arial" charset="0"/>
                <a:ea typeface="+mn-ea"/>
                <a:cs typeface="Arial" charset="0"/>
              </a:defRPr>
            </a:lvl1pPr>
            <a:lvl2pPr marL="37931725" indent="-37474525" algn="l" defTabSz="914400" rtl="0" eaLnBrk="0" latinLnBrk="0" hangingPunct="0">
              <a:lnSpc>
                <a:spcPct val="90000"/>
              </a:lnSpc>
              <a:spcBef>
                <a:spcPts val="200"/>
              </a:spcBef>
              <a:spcAft>
                <a:spcPts val="400"/>
              </a:spcAft>
              <a:buClr>
                <a:schemeClr val="accent1"/>
              </a:buClr>
              <a:buFont typeface="Calibri" pitchFamily="34" charset="0"/>
              <a:buChar char="◦"/>
              <a:defRPr sz="2400" kern="1200">
                <a:solidFill>
                  <a:schemeClr val="tx1"/>
                </a:solidFill>
                <a:latin typeface="Arial" charset="0"/>
                <a:ea typeface="+mn-ea"/>
                <a:cs typeface="Arial" charset="0"/>
              </a:defRPr>
            </a:lvl2pPr>
            <a:lvl3pPr marL="566928" indent="-182880" algn="l" defTabSz="914400" rtl="0" eaLnBrk="0" latinLnBrk="0" hangingPunct="0">
              <a:lnSpc>
                <a:spcPct val="90000"/>
              </a:lnSpc>
              <a:spcBef>
                <a:spcPts val="200"/>
              </a:spcBef>
              <a:spcAft>
                <a:spcPts val="400"/>
              </a:spcAft>
              <a:buClr>
                <a:schemeClr val="accent1"/>
              </a:buClr>
              <a:buFont typeface="Calibri" pitchFamily="34" charset="0"/>
              <a:buChar char="◦"/>
              <a:defRPr sz="2400" kern="1200">
                <a:solidFill>
                  <a:schemeClr val="tx1"/>
                </a:solidFill>
                <a:latin typeface="Arial" charset="0"/>
                <a:ea typeface="+mn-ea"/>
                <a:cs typeface="Arial" charset="0"/>
              </a:defRPr>
            </a:lvl3pPr>
            <a:lvl4pPr marL="749808" indent="-182880" algn="l" defTabSz="914400" rtl="0" eaLnBrk="0" latinLnBrk="0" hangingPunct="0">
              <a:lnSpc>
                <a:spcPct val="90000"/>
              </a:lnSpc>
              <a:spcBef>
                <a:spcPts val="200"/>
              </a:spcBef>
              <a:spcAft>
                <a:spcPts val="400"/>
              </a:spcAft>
              <a:buClr>
                <a:schemeClr val="accent1"/>
              </a:buClr>
              <a:buFont typeface="Calibri" pitchFamily="34" charset="0"/>
              <a:buChar char="◦"/>
              <a:defRPr sz="2400" kern="1200">
                <a:solidFill>
                  <a:schemeClr val="tx1"/>
                </a:solidFill>
                <a:latin typeface="Arial" charset="0"/>
                <a:ea typeface="+mn-ea"/>
                <a:cs typeface="Arial" charset="0"/>
              </a:defRPr>
            </a:lvl4pPr>
            <a:lvl5pPr marL="932688" indent="-182880" algn="l" defTabSz="914400" rtl="0" eaLnBrk="0" latinLnBrk="0" hangingPunct="0">
              <a:lnSpc>
                <a:spcPct val="90000"/>
              </a:lnSpc>
              <a:spcBef>
                <a:spcPts val="200"/>
              </a:spcBef>
              <a:spcAft>
                <a:spcPts val="400"/>
              </a:spcAft>
              <a:buClr>
                <a:schemeClr val="accent1"/>
              </a:buClr>
              <a:buFont typeface="Calibri" pitchFamily="34" charset="0"/>
              <a:buChar char="◦"/>
              <a:defRPr sz="2400" kern="1200">
                <a:solidFill>
                  <a:schemeClr val="tx1"/>
                </a:solidFill>
                <a:latin typeface="Arial" charset="0"/>
                <a:ea typeface="+mn-ea"/>
                <a:cs typeface="Arial" charset="0"/>
              </a:defRPr>
            </a:lvl5pPr>
            <a:lvl6pPr marL="457200" indent="-228600" algn="l" defTabSz="914400" rtl="0" eaLnBrk="0" fontAlgn="base" latinLnBrk="0" hangingPunct="0">
              <a:lnSpc>
                <a:spcPct val="90000"/>
              </a:lnSpc>
              <a:spcBef>
                <a:spcPct val="0"/>
              </a:spcBef>
              <a:spcAft>
                <a:spcPct val="0"/>
              </a:spcAft>
              <a:buClr>
                <a:schemeClr val="accent1"/>
              </a:buClr>
              <a:buFont typeface="Calibri" pitchFamily="34" charset="0"/>
              <a:buChar char="◦"/>
              <a:defRPr sz="2400" kern="1200">
                <a:solidFill>
                  <a:schemeClr val="tx1"/>
                </a:solidFill>
                <a:latin typeface="Arial" charset="0"/>
                <a:ea typeface="+mn-ea"/>
                <a:cs typeface="Arial" charset="0"/>
              </a:defRPr>
            </a:lvl6pPr>
            <a:lvl7pPr marL="914400" indent="-228600" algn="l" defTabSz="914400" rtl="0" eaLnBrk="0" fontAlgn="base" latinLnBrk="0" hangingPunct="0">
              <a:lnSpc>
                <a:spcPct val="90000"/>
              </a:lnSpc>
              <a:spcBef>
                <a:spcPct val="0"/>
              </a:spcBef>
              <a:spcAft>
                <a:spcPct val="0"/>
              </a:spcAft>
              <a:buClr>
                <a:schemeClr val="accent1"/>
              </a:buClr>
              <a:buFont typeface="Calibri" pitchFamily="34" charset="0"/>
              <a:buChar char="◦"/>
              <a:defRPr sz="2400" kern="1200">
                <a:solidFill>
                  <a:schemeClr val="tx1"/>
                </a:solidFill>
                <a:latin typeface="Arial" charset="0"/>
                <a:ea typeface="+mn-ea"/>
                <a:cs typeface="Arial" charset="0"/>
              </a:defRPr>
            </a:lvl7pPr>
            <a:lvl8pPr marL="1371600" indent="-228600" algn="l" defTabSz="914400" rtl="0" eaLnBrk="0" fontAlgn="base" latinLnBrk="0" hangingPunct="0">
              <a:lnSpc>
                <a:spcPct val="90000"/>
              </a:lnSpc>
              <a:spcBef>
                <a:spcPct val="0"/>
              </a:spcBef>
              <a:spcAft>
                <a:spcPct val="0"/>
              </a:spcAft>
              <a:buClr>
                <a:schemeClr val="accent1"/>
              </a:buClr>
              <a:buFont typeface="Calibri" pitchFamily="34" charset="0"/>
              <a:buChar char="◦"/>
              <a:defRPr sz="2400" kern="1200">
                <a:solidFill>
                  <a:schemeClr val="tx1"/>
                </a:solidFill>
                <a:latin typeface="Arial" charset="0"/>
                <a:ea typeface="+mn-ea"/>
                <a:cs typeface="Arial" charset="0"/>
              </a:defRPr>
            </a:lvl8pPr>
            <a:lvl9pPr marL="1828800" indent="-228600" algn="l" defTabSz="914400" rtl="0" eaLnBrk="0" fontAlgn="base" latinLnBrk="0" hangingPunct="0">
              <a:lnSpc>
                <a:spcPct val="90000"/>
              </a:lnSpc>
              <a:spcBef>
                <a:spcPct val="0"/>
              </a:spcBef>
              <a:spcAft>
                <a:spcPct val="0"/>
              </a:spcAft>
              <a:buClr>
                <a:schemeClr val="accent1"/>
              </a:buClr>
              <a:buFont typeface="Calibri" pitchFamily="34" charset="0"/>
              <a:buChar char="◦"/>
              <a:defRPr sz="2400" kern="1200">
                <a:solidFill>
                  <a:schemeClr val="tx1"/>
                </a:solidFill>
                <a:latin typeface="Arial" charset="0"/>
                <a:ea typeface="+mn-ea"/>
                <a:cs typeface="Arial" charset="0"/>
              </a:defRPr>
            </a:lvl9pPr>
          </a:lstStyle>
          <a:p>
            <a:pPr algn="ctr">
              <a:buFont typeface="Monotype Sorts" pitchFamily="-1" charset="2"/>
              <a:buNone/>
              <a:defRPr/>
            </a:pPr>
            <a:r>
              <a:rPr lang="en-GB" altLang="fr-FR" sz="2000" b="1" dirty="0" err="1">
                <a:solidFill>
                  <a:srgbClr val="124992"/>
                </a:solidFill>
                <a:latin typeface="Calibri" pitchFamily="-1" charset="0"/>
              </a:rPr>
              <a:t>Privati</a:t>
            </a:r>
            <a:endParaRPr lang="en-GB" altLang="fr-FR" sz="2000" b="1" dirty="0">
              <a:solidFill>
                <a:srgbClr val="124992"/>
              </a:solidFill>
              <a:latin typeface="Calibri" pitchFamily="-1" charset="0"/>
            </a:endParaRPr>
          </a:p>
          <a:p>
            <a:pPr>
              <a:buClr>
                <a:srgbClr val="FFFF99"/>
              </a:buClr>
              <a:buFont typeface="Wingdings" pitchFamily="-1" charset="2"/>
              <a:buNone/>
              <a:defRPr/>
            </a:pPr>
            <a:r>
              <a:rPr lang="en-GB" altLang="fr-FR" sz="2000" b="1" dirty="0">
                <a:solidFill>
                  <a:srgbClr val="124992"/>
                </a:solidFill>
                <a:latin typeface="Calibri" pitchFamily="-1" charset="0"/>
              </a:rPr>
              <a:t>	</a:t>
            </a:r>
          </a:p>
          <a:p>
            <a:pPr>
              <a:buClr>
                <a:srgbClr val="FFFF99"/>
              </a:buClr>
              <a:buFont typeface="Wingdings" pitchFamily="-1" charset="2"/>
              <a:buNone/>
              <a:defRPr/>
            </a:pPr>
            <a:r>
              <a:rPr lang="en-GB" altLang="fr-FR" sz="2000" b="1" dirty="0" err="1">
                <a:solidFill>
                  <a:srgbClr val="124992"/>
                </a:solidFill>
                <a:latin typeface="Calibri" pitchFamily="-1" charset="0"/>
              </a:rPr>
              <a:t>Comprano</a:t>
            </a:r>
            <a:r>
              <a:rPr lang="en-GB" altLang="fr-FR" sz="2000" b="1" dirty="0">
                <a:solidFill>
                  <a:srgbClr val="124992"/>
                </a:solidFill>
                <a:latin typeface="Calibri" pitchFamily="-1" charset="0"/>
              </a:rPr>
              <a:t>:</a:t>
            </a:r>
          </a:p>
          <a:p>
            <a:pPr>
              <a:buClr>
                <a:srgbClr val="FFFF99"/>
              </a:buClr>
              <a:buFont typeface="Wingdings" pitchFamily="-1" charset="2"/>
              <a:buChar char="Ø"/>
              <a:defRPr/>
            </a:pPr>
            <a:endParaRPr lang="en-GB" altLang="fr-FR" sz="2000" b="1" dirty="0">
              <a:solidFill>
                <a:srgbClr val="124992"/>
              </a:solidFill>
              <a:latin typeface="Calibri" pitchFamily="-1" charset="0"/>
            </a:endParaRPr>
          </a:p>
          <a:p>
            <a:pPr>
              <a:buFont typeface="Arial" panose="020B0604020202020204" pitchFamily="34" charset="0"/>
              <a:buChar char="•"/>
              <a:defRPr/>
            </a:pPr>
            <a:r>
              <a:rPr lang="en-GB" altLang="fr-FR" sz="2000" dirty="0">
                <a:solidFill>
                  <a:srgbClr val="124992"/>
                </a:solidFill>
                <a:latin typeface="Calibri" pitchFamily="-1" charset="0"/>
              </a:rPr>
              <a:t>Per </a:t>
            </a:r>
            <a:r>
              <a:rPr lang="en-GB" altLang="fr-FR" sz="2000" dirty="0" err="1">
                <a:solidFill>
                  <a:srgbClr val="124992"/>
                </a:solidFill>
                <a:latin typeface="Calibri" pitchFamily="-1" charset="0"/>
              </a:rPr>
              <a:t>uso</a:t>
            </a:r>
            <a:r>
              <a:rPr lang="en-GB" altLang="fr-FR" sz="2000" dirty="0">
                <a:solidFill>
                  <a:srgbClr val="124992"/>
                </a:solidFill>
                <a:latin typeface="Calibri" pitchFamily="-1" charset="0"/>
              </a:rPr>
              <a:t> </a:t>
            </a:r>
            <a:r>
              <a:rPr lang="en-GB" altLang="fr-FR" sz="2000" dirty="0" err="1">
                <a:solidFill>
                  <a:srgbClr val="124992"/>
                </a:solidFill>
                <a:latin typeface="Calibri" pitchFamily="-1" charset="0"/>
              </a:rPr>
              <a:t>personale</a:t>
            </a:r>
            <a:r>
              <a:rPr lang="en-GB" altLang="fr-FR" sz="2000" dirty="0">
                <a:solidFill>
                  <a:srgbClr val="124992"/>
                </a:solidFill>
                <a:latin typeface="Calibri" pitchFamily="-1" charset="0"/>
              </a:rPr>
              <a:t> o </a:t>
            </a:r>
            <a:r>
              <a:rPr lang="en-GB" altLang="fr-FR" sz="2000" dirty="0" err="1">
                <a:solidFill>
                  <a:srgbClr val="124992"/>
                </a:solidFill>
                <a:latin typeface="Calibri" pitchFamily="-1" charset="0"/>
              </a:rPr>
              <a:t>domestico</a:t>
            </a:r>
            <a:endParaRPr lang="en-GB" altLang="fr-FR" sz="2000" dirty="0">
              <a:solidFill>
                <a:srgbClr val="124992"/>
              </a:solidFill>
              <a:latin typeface="Calibri" pitchFamily="-1" charset="0"/>
            </a:endParaRPr>
          </a:p>
          <a:p>
            <a:pPr>
              <a:buClr>
                <a:srgbClr val="FFFF99"/>
              </a:buClr>
              <a:buFont typeface="Wingdings" pitchFamily="-1" charset="2"/>
              <a:buChar char="Ø"/>
              <a:defRPr/>
            </a:pPr>
            <a:endParaRPr lang="en-GB" altLang="fr-FR" sz="2000" b="1" dirty="0">
              <a:solidFill>
                <a:srgbClr val="124992"/>
              </a:solidFill>
              <a:latin typeface="Calibri" pitchFamily="-1" charset="0"/>
            </a:endParaRPr>
          </a:p>
        </p:txBody>
      </p:sp>
      <p:sp>
        <p:nvSpPr>
          <p:cNvPr id="7" name="Rectangle 2">
            <a:extLst>
              <a:ext uri="{FF2B5EF4-FFF2-40B4-BE49-F238E27FC236}">
                <a16:creationId xmlns:a16="http://schemas.microsoft.com/office/drawing/2014/main" id="{24A69DAF-B8A4-DADC-42A8-322A2934AFBB}"/>
              </a:ext>
            </a:extLst>
          </p:cNvPr>
          <p:cNvSpPr>
            <a:spLocks noChangeArrowheads="1"/>
          </p:cNvSpPr>
          <p:nvPr/>
        </p:nvSpPr>
        <p:spPr bwMode="auto">
          <a:xfrm>
            <a:off x="1312168" y="6183437"/>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1" charset="0"/>
              </a:defRPr>
            </a:lvl1pPr>
            <a:lvl2pPr marL="37931725" indent="-37474525"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eaLnBrk="1" hangingPunct="1">
              <a:spcBef>
                <a:spcPct val="0"/>
              </a:spcBef>
              <a:buFontTx/>
              <a:buNone/>
            </a:pPr>
            <a:endParaRPr lang="en-GB" altLang="fr-FR" sz="1800">
              <a:latin typeface="Arial" charset="0"/>
              <a:ea typeface="ＭＳ Ｐゴシック" pitchFamily="-1" charset="-128"/>
            </a:endParaRPr>
          </a:p>
        </p:txBody>
      </p:sp>
      <p:sp>
        <p:nvSpPr>
          <p:cNvPr id="8" name="Rectangle 3">
            <a:extLst>
              <a:ext uri="{FF2B5EF4-FFF2-40B4-BE49-F238E27FC236}">
                <a16:creationId xmlns:a16="http://schemas.microsoft.com/office/drawing/2014/main" id="{90DB20CE-DC53-26DE-C173-53E371AD78D7}"/>
              </a:ext>
            </a:extLst>
          </p:cNvPr>
          <p:cNvSpPr>
            <a:spLocks noChangeArrowheads="1"/>
          </p:cNvSpPr>
          <p:nvPr/>
        </p:nvSpPr>
        <p:spPr bwMode="auto">
          <a:xfrm>
            <a:off x="3750568" y="6183437"/>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1" charset="0"/>
              </a:defRPr>
            </a:lvl1pPr>
            <a:lvl2pPr marL="37931725" indent="-37474525"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eaLnBrk="1" hangingPunct="1">
              <a:spcBef>
                <a:spcPct val="0"/>
              </a:spcBef>
              <a:buFontTx/>
              <a:buNone/>
            </a:pPr>
            <a:endParaRPr lang="en-GB" altLang="fr-FR" sz="1800">
              <a:latin typeface="Arial" charset="0"/>
              <a:ea typeface="ＭＳ Ｐゴシック" pitchFamily="-1" charset="-128"/>
            </a:endParaRPr>
          </a:p>
        </p:txBody>
      </p:sp>
      <p:sp>
        <p:nvSpPr>
          <p:cNvPr id="9" name="Rectangle 4">
            <a:extLst>
              <a:ext uri="{FF2B5EF4-FFF2-40B4-BE49-F238E27FC236}">
                <a16:creationId xmlns:a16="http://schemas.microsoft.com/office/drawing/2014/main" id="{AA549E35-B26B-42EF-52B3-3CAB19040394}"/>
              </a:ext>
            </a:extLst>
          </p:cNvPr>
          <p:cNvSpPr>
            <a:spLocks noChangeArrowheads="1"/>
          </p:cNvSpPr>
          <p:nvPr/>
        </p:nvSpPr>
        <p:spPr bwMode="auto">
          <a:xfrm>
            <a:off x="1312168" y="6183437"/>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1" charset="0"/>
              </a:defRPr>
            </a:lvl1pPr>
            <a:lvl2pPr marL="37931725" indent="-37474525"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eaLnBrk="1" hangingPunct="1">
              <a:spcBef>
                <a:spcPct val="0"/>
              </a:spcBef>
              <a:buFontTx/>
              <a:buNone/>
            </a:pPr>
            <a:endParaRPr lang="en-GB" altLang="fr-FR" sz="1800">
              <a:latin typeface="Arial" charset="0"/>
              <a:ea typeface="ＭＳ Ｐゴシック" pitchFamily="-1" charset="-128"/>
            </a:endParaRPr>
          </a:p>
        </p:txBody>
      </p:sp>
      <p:sp>
        <p:nvSpPr>
          <p:cNvPr id="10" name="Rectangle 5">
            <a:extLst>
              <a:ext uri="{FF2B5EF4-FFF2-40B4-BE49-F238E27FC236}">
                <a16:creationId xmlns:a16="http://schemas.microsoft.com/office/drawing/2014/main" id="{44193E13-520C-60DF-2FCC-D9C2E4AB11C3}"/>
              </a:ext>
            </a:extLst>
          </p:cNvPr>
          <p:cNvSpPr>
            <a:spLocks noChangeArrowheads="1"/>
          </p:cNvSpPr>
          <p:nvPr/>
        </p:nvSpPr>
        <p:spPr bwMode="auto">
          <a:xfrm>
            <a:off x="3750568" y="6183437"/>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1" charset="0"/>
              </a:defRPr>
            </a:lvl1pPr>
            <a:lvl2pPr marL="37931725" indent="-37474525"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eaLnBrk="1" hangingPunct="1">
              <a:spcBef>
                <a:spcPct val="0"/>
              </a:spcBef>
              <a:buFontTx/>
              <a:buNone/>
            </a:pPr>
            <a:endParaRPr lang="en-GB" altLang="fr-FR" sz="1800">
              <a:latin typeface="Arial" charset="0"/>
              <a:ea typeface="ＭＳ Ｐゴシック" pitchFamily="-1" charset="-128"/>
            </a:endParaRPr>
          </a:p>
        </p:txBody>
      </p:sp>
      <p:sp>
        <p:nvSpPr>
          <p:cNvPr id="11" name="Rectangle 6">
            <a:extLst>
              <a:ext uri="{FF2B5EF4-FFF2-40B4-BE49-F238E27FC236}">
                <a16:creationId xmlns:a16="http://schemas.microsoft.com/office/drawing/2014/main" id="{C5308A32-8C33-F1E2-05A4-23C0E77CC967}"/>
              </a:ext>
            </a:extLst>
          </p:cNvPr>
          <p:cNvSpPr>
            <a:spLocks noChangeArrowheads="1"/>
          </p:cNvSpPr>
          <p:nvPr/>
        </p:nvSpPr>
        <p:spPr bwMode="auto">
          <a:xfrm>
            <a:off x="1312168" y="6183437"/>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1" charset="0"/>
              </a:defRPr>
            </a:lvl1pPr>
            <a:lvl2pPr marL="37931725" indent="-37474525"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eaLnBrk="1" hangingPunct="1">
              <a:spcBef>
                <a:spcPct val="0"/>
              </a:spcBef>
              <a:buFontTx/>
              <a:buNone/>
            </a:pPr>
            <a:endParaRPr lang="en-GB" altLang="fr-FR" sz="1800">
              <a:latin typeface="Arial" charset="0"/>
              <a:ea typeface="ＭＳ Ｐゴシック" pitchFamily="-1" charset="-128"/>
            </a:endParaRPr>
          </a:p>
        </p:txBody>
      </p:sp>
      <p:sp>
        <p:nvSpPr>
          <p:cNvPr id="12" name="Rectangle 7">
            <a:extLst>
              <a:ext uri="{FF2B5EF4-FFF2-40B4-BE49-F238E27FC236}">
                <a16:creationId xmlns:a16="http://schemas.microsoft.com/office/drawing/2014/main" id="{38FC0099-76B3-940E-C180-6DA9B9A6A77E}"/>
              </a:ext>
            </a:extLst>
          </p:cNvPr>
          <p:cNvSpPr>
            <a:spLocks noChangeArrowheads="1"/>
          </p:cNvSpPr>
          <p:nvPr/>
        </p:nvSpPr>
        <p:spPr bwMode="auto">
          <a:xfrm>
            <a:off x="3750568" y="6183437"/>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1" charset="0"/>
              </a:defRPr>
            </a:lvl1pPr>
            <a:lvl2pPr marL="37931725" indent="-37474525"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eaLnBrk="1" hangingPunct="1">
              <a:spcBef>
                <a:spcPct val="0"/>
              </a:spcBef>
              <a:buFontTx/>
              <a:buNone/>
            </a:pPr>
            <a:endParaRPr lang="en-GB" altLang="fr-FR" sz="1800">
              <a:latin typeface="Arial" charset="0"/>
              <a:ea typeface="ＭＳ Ｐゴシック" pitchFamily="-1" charset="-128"/>
            </a:endParaRPr>
          </a:p>
        </p:txBody>
      </p:sp>
      <p:sp>
        <p:nvSpPr>
          <p:cNvPr id="13" name="Rectangle 8">
            <a:extLst>
              <a:ext uri="{FF2B5EF4-FFF2-40B4-BE49-F238E27FC236}">
                <a16:creationId xmlns:a16="http://schemas.microsoft.com/office/drawing/2014/main" id="{0E46F6EC-1A9B-5138-71C1-604F3F5F5156}"/>
              </a:ext>
            </a:extLst>
          </p:cNvPr>
          <p:cNvSpPr>
            <a:spLocks noChangeArrowheads="1"/>
          </p:cNvSpPr>
          <p:nvPr/>
        </p:nvSpPr>
        <p:spPr bwMode="auto">
          <a:xfrm>
            <a:off x="1312168" y="6183437"/>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1" charset="0"/>
              </a:defRPr>
            </a:lvl1pPr>
            <a:lvl2pPr marL="37931725" indent="-37474525"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eaLnBrk="1" hangingPunct="1">
              <a:spcBef>
                <a:spcPct val="0"/>
              </a:spcBef>
              <a:buFontTx/>
              <a:buNone/>
            </a:pPr>
            <a:endParaRPr lang="en-GB" altLang="fr-FR" sz="1800">
              <a:latin typeface="Arial" charset="0"/>
              <a:ea typeface="ＭＳ Ｐゴシック" pitchFamily="-1" charset="-128"/>
            </a:endParaRPr>
          </a:p>
        </p:txBody>
      </p:sp>
      <p:sp>
        <p:nvSpPr>
          <p:cNvPr id="14" name="Rectangle 9">
            <a:extLst>
              <a:ext uri="{FF2B5EF4-FFF2-40B4-BE49-F238E27FC236}">
                <a16:creationId xmlns:a16="http://schemas.microsoft.com/office/drawing/2014/main" id="{4BC88FB2-32E2-75EC-00FB-2E28ED9F1C7C}"/>
              </a:ext>
            </a:extLst>
          </p:cNvPr>
          <p:cNvSpPr>
            <a:spLocks noChangeArrowheads="1"/>
          </p:cNvSpPr>
          <p:nvPr/>
        </p:nvSpPr>
        <p:spPr bwMode="auto">
          <a:xfrm>
            <a:off x="3750568" y="6183437"/>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1" charset="0"/>
              </a:defRPr>
            </a:lvl1pPr>
            <a:lvl2pPr marL="37931725" indent="-37474525"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eaLnBrk="1" hangingPunct="1">
              <a:spcBef>
                <a:spcPct val="0"/>
              </a:spcBef>
              <a:buFontTx/>
              <a:buNone/>
            </a:pPr>
            <a:endParaRPr lang="en-GB" altLang="fr-FR" sz="1800">
              <a:latin typeface="Arial" charset="0"/>
              <a:ea typeface="ＭＳ Ｐゴシック" pitchFamily="-1" charset="-128"/>
            </a:endParaRPr>
          </a:p>
        </p:txBody>
      </p:sp>
      <p:sp>
        <p:nvSpPr>
          <p:cNvPr id="15" name="Rectangle 10">
            <a:extLst>
              <a:ext uri="{FF2B5EF4-FFF2-40B4-BE49-F238E27FC236}">
                <a16:creationId xmlns:a16="http://schemas.microsoft.com/office/drawing/2014/main" id="{F842296B-DF59-40AF-6765-FBC6B661D7E3}"/>
              </a:ext>
            </a:extLst>
          </p:cNvPr>
          <p:cNvSpPr>
            <a:spLocks noChangeArrowheads="1"/>
          </p:cNvSpPr>
          <p:nvPr/>
        </p:nvSpPr>
        <p:spPr bwMode="auto">
          <a:xfrm>
            <a:off x="1769368" y="6183437"/>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1" charset="0"/>
              </a:defRPr>
            </a:lvl1pPr>
            <a:lvl2pPr marL="37931725" indent="-37474525"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eaLnBrk="1" hangingPunct="1">
              <a:spcBef>
                <a:spcPct val="0"/>
              </a:spcBef>
              <a:buFontTx/>
              <a:buNone/>
            </a:pPr>
            <a:endParaRPr lang="en-GB" altLang="fr-FR" sz="1800">
              <a:latin typeface="Arial" charset="0"/>
              <a:ea typeface="ＭＳ Ｐゴシック" pitchFamily="-1" charset="-128"/>
            </a:endParaRPr>
          </a:p>
        </p:txBody>
      </p:sp>
      <p:sp>
        <p:nvSpPr>
          <p:cNvPr id="16" name="AutoShape 14">
            <a:extLst>
              <a:ext uri="{FF2B5EF4-FFF2-40B4-BE49-F238E27FC236}">
                <a16:creationId xmlns:a16="http://schemas.microsoft.com/office/drawing/2014/main" id="{D4D10025-D2E5-E7C9-35F7-BCABB7DD8763}"/>
              </a:ext>
            </a:extLst>
          </p:cNvPr>
          <p:cNvSpPr>
            <a:spLocks noChangeArrowheads="1"/>
          </p:cNvSpPr>
          <p:nvPr/>
        </p:nvSpPr>
        <p:spPr bwMode="auto">
          <a:xfrm>
            <a:off x="9059773" y="4254781"/>
            <a:ext cx="228600" cy="673100"/>
          </a:xfrm>
          <a:prstGeom prst="downArrow">
            <a:avLst>
              <a:gd name="adj1" fmla="val 50000"/>
              <a:gd name="adj2" fmla="val 147318"/>
            </a:avLst>
          </a:prstGeom>
          <a:solidFill>
            <a:srgbClr val="732888"/>
          </a:solidFill>
          <a:ln w="1270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1" charset="0"/>
              </a:defRPr>
            </a:lvl1pPr>
            <a:lvl2pPr marL="37931725" indent="-37474525"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eaLnBrk="1" hangingPunct="1">
              <a:spcBef>
                <a:spcPct val="0"/>
              </a:spcBef>
              <a:buFontTx/>
              <a:buNone/>
            </a:pPr>
            <a:endParaRPr lang="en-GB" altLang="fr-FR" sz="1800">
              <a:latin typeface="Arial" charset="0"/>
              <a:ea typeface="ＭＳ Ｐゴシック" pitchFamily="-1" charset="-128"/>
            </a:endParaRPr>
          </a:p>
        </p:txBody>
      </p:sp>
      <p:sp>
        <p:nvSpPr>
          <p:cNvPr id="17" name="Rectangle 15">
            <a:extLst>
              <a:ext uri="{FF2B5EF4-FFF2-40B4-BE49-F238E27FC236}">
                <a16:creationId xmlns:a16="http://schemas.microsoft.com/office/drawing/2014/main" id="{8AEDDD1F-BF7E-1906-40B0-091202CA1B69}"/>
              </a:ext>
            </a:extLst>
          </p:cNvPr>
          <p:cNvSpPr>
            <a:spLocks noChangeArrowheads="1"/>
          </p:cNvSpPr>
          <p:nvPr/>
        </p:nvSpPr>
        <p:spPr bwMode="auto">
          <a:xfrm>
            <a:off x="8024118" y="5033620"/>
            <a:ext cx="2406724" cy="80850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GB" altLang="fr-FR" sz="1800" dirty="0">
                <a:solidFill>
                  <a:srgbClr val="7030A0"/>
                </a:solidFill>
                <a:latin typeface="+mn-lt"/>
              </a:rPr>
              <a:t>PRODOTTO</a:t>
            </a:r>
          </a:p>
          <a:p>
            <a:pPr algn="ctr" eaLnBrk="1" hangingPunct="1">
              <a:defRPr/>
            </a:pPr>
            <a:r>
              <a:rPr lang="en-GB" altLang="fr-FR" sz="1800" dirty="0">
                <a:solidFill>
                  <a:srgbClr val="7030A0"/>
                </a:solidFill>
                <a:latin typeface="+mn-lt"/>
              </a:rPr>
              <a:t>INDUSTRIALE</a:t>
            </a:r>
            <a:endParaRPr lang="en-GB" altLang="fr-FR" sz="1800" dirty="0">
              <a:solidFill>
                <a:srgbClr val="33CCFF"/>
              </a:solidFill>
            </a:endParaRPr>
          </a:p>
        </p:txBody>
      </p:sp>
      <p:sp>
        <p:nvSpPr>
          <p:cNvPr id="18" name="Rectangle 16">
            <a:extLst>
              <a:ext uri="{FF2B5EF4-FFF2-40B4-BE49-F238E27FC236}">
                <a16:creationId xmlns:a16="http://schemas.microsoft.com/office/drawing/2014/main" id="{60FAF3DA-C78B-4EE0-AB50-0A2F13C4923F}"/>
              </a:ext>
            </a:extLst>
          </p:cNvPr>
          <p:cNvSpPr>
            <a:spLocks noChangeArrowheads="1"/>
          </p:cNvSpPr>
          <p:nvPr/>
        </p:nvSpPr>
        <p:spPr bwMode="auto">
          <a:xfrm>
            <a:off x="2033686" y="4541994"/>
            <a:ext cx="2414588" cy="6477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spcBef>
                <a:spcPct val="20000"/>
              </a:spcBef>
              <a:defRPr/>
            </a:pPr>
            <a:r>
              <a:rPr lang="en-GB" dirty="0">
                <a:solidFill>
                  <a:srgbClr val="124992"/>
                </a:solidFill>
                <a:latin typeface="+mj-lt"/>
                <a:ea typeface="Arial" pitchFamily="-1" charset="0"/>
                <a:cs typeface="Arial" pitchFamily="-1" charset="0"/>
              </a:rPr>
              <a:t>PRODOTTO </a:t>
            </a:r>
          </a:p>
          <a:p>
            <a:pPr algn="ctr">
              <a:spcBef>
                <a:spcPct val="20000"/>
              </a:spcBef>
              <a:defRPr/>
            </a:pPr>
            <a:r>
              <a:rPr lang="en-GB" dirty="0">
                <a:solidFill>
                  <a:srgbClr val="124992"/>
                </a:solidFill>
                <a:latin typeface="+mj-lt"/>
                <a:ea typeface="Arial" pitchFamily="-1" charset="0"/>
                <a:cs typeface="Arial" pitchFamily="-1" charset="0"/>
              </a:rPr>
              <a:t>DI CONSUMO</a:t>
            </a:r>
          </a:p>
        </p:txBody>
      </p:sp>
      <p:sp>
        <p:nvSpPr>
          <p:cNvPr id="19" name="Rectangle 17">
            <a:extLst>
              <a:ext uri="{FF2B5EF4-FFF2-40B4-BE49-F238E27FC236}">
                <a16:creationId xmlns:a16="http://schemas.microsoft.com/office/drawing/2014/main" id="{C6206679-5DC9-365A-351A-48A1F0E4897D}"/>
              </a:ext>
            </a:extLst>
          </p:cNvPr>
          <p:cNvSpPr>
            <a:spLocks noChangeArrowheads="1"/>
          </p:cNvSpPr>
          <p:nvPr/>
        </p:nvSpPr>
        <p:spPr bwMode="auto">
          <a:xfrm>
            <a:off x="6061968" y="5019803"/>
            <a:ext cx="1962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1" charset="0"/>
              </a:defRPr>
            </a:lvl1pPr>
            <a:lvl2pPr marL="37931725" indent="-37474525"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eaLnBrk="1" hangingPunct="1">
              <a:spcBef>
                <a:spcPct val="0"/>
              </a:spcBef>
              <a:buFontTx/>
              <a:buNone/>
            </a:pPr>
            <a:endParaRPr lang="en-GB" altLang="fr-FR" sz="1800">
              <a:latin typeface="Arial" charset="0"/>
              <a:ea typeface="ＭＳ Ｐゴシック" pitchFamily="-1" charset="-128"/>
            </a:endParaRPr>
          </a:p>
        </p:txBody>
      </p:sp>
      <p:sp>
        <p:nvSpPr>
          <p:cNvPr id="20" name="Rectangle 18">
            <a:extLst>
              <a:ext uri="{FF2B5EF4-FFF2-40B4-BE49-F238E27FC236}">
                <a16:creationId xmlns:a16="http://schemas.microsoft.com/office/drawing/2014/main" id="{6707E21A-D506-E1E5-4D09-F1D8657F1D11}"/>
              </a:ext>
            </a:extLst>
          </p:cNvPr>
          <p:cNvSpPr>
            <a:spLocks noChangeArrowheads="1"/>
          </p:cNvSpPr>
          <p:nvPr/>
        </p:nvSpPr>
        <p:spPr bwMode="auto">
          <a:xfrm>
            <a:off x="7827268" y="6564437"/>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1" charset="0"/>
              </a:defRPr>
            </a:lvl1pPr>
            <a:lvl2pPr marL="37931725" indent="-37474525"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algn="r" eaLnBrk="1" hangingPunct="1">
              <a:spcBef>
                <a:spcPct val="0"/>
              </a:spcBef>
              <a:buFontTx/>
              <a:buNone/>
            </a:pPr>
            <a:r>
              <a:rPr lang="en-US" altLang="fr-FR" sz="1000">
                <a:latin typeface="Arial" charset="0"/>
                <a:ea typeface="ＭＳ Ｐゴシック" pitchFamily="-1" charset="-128"/>
              </a:rPr>
              <a:t>2</a:t>
            </a:r>
          </a:p>
        </p:txBody>
      </p:sp>
      <p:sp>
        <p:nvSpPr>
          <p:cNvPr id="21" name="Rectangle 19">
            <a:extLst>
              <a:ext uri="{FF2B5EF4-FFF2-40B4-BE49-F238E27FC236}">
                <a16:creationId xmlns:a16="http://schemas.microsoft.com/office/drawing/2014/main" id="{FB3E89AE-80A6-8F7D-8738-49B30B4A4957}"/>
              </a:ext>
            </a:extLst>
          </p:cNvPr>
          <p:cNvSpPr>
            <a:spLocks noChangeArrowheads="1"/>
          </p:cNvSpPr>
          <p:nvPr/>
        </p:nvSpPr>
        <p:spPr bwMode="auto">
          <a:xfrm>
            <a:off x="626371" y="6564440"/>
            <a:ext cx="421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1" charset="0"/>
              </a:defRPr>
            </a:lvl1pPr>
            <a:lvl2pPr marL="37931725" indent="-37474525"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algn="ctr" eaLnBrk="1" hangingPunct="1">
              <a:spcBef>
                <a:spcPct val="0"/>
              </a:spcBef>
              <a:buFontTx/>
              <a:buNone/>
            </a:pPr>
            <a:endParaRPr lang="en-GB" altLang="fr-FR" sz="1000">
              <a:latin typeface="Arial" charset="0"/>
              <a:ea typeface="ＭＳ Ｐゴシック" pitchFamily="-1" charset="-128"/>
            </a:endParaRPr>
          </a:p>
        </p:txBody>
      </p:sp>
      <p:sp>
        <p:nvSpPr>
          <p:cNvPr id="22" name="AutoShape 27">
            <a:extLst>
              <a:ext uri="{FF2B5EF4-FFF2-40B4-BE49-F238E27FC236}">
                <a16:creationId xmlns:a16="http://schemas.microsoft.com/office/drawing/2014/main" id="{273B8BBC-73AE-E477-4F03-C1392C3BEAF7}"/>
              </a:ext>
            </a:extLst>
          </p:cNvPr>
          <p:cNvSpPr>
            <a:spLocks noChangeArrowheads="1"/>
          </p:cNvSpPr>
          <p:nvPr/>
        </p:nvSpPr>
        <p:spPr bwMode="auto">
          <a:xfrm>
            <a:off x="3102868" y="3581681"/>
            <a:ext cx="228600" cy="673100"/>
          </a:xfrm>
          <a:prstGeom prst="downArrow">
            <a:avLst>
              <a:gd name="adj1" fmla="val 50000"/>
              <a:gd name="adj2" fmla="val 147318"/>
            </a:avLst>
          </a:prstGeom>
          <a:solidFill>
            <a:srgbClr val="124992"/>
          </a:solidFill>
          <a:ln w="12700">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1" charset="0"/>
              </a:defRPr>
            </a:lvl1pPr>
            <a:lvl2pPr marL="37931725" indent="-37474525"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eaLnBrk="1" hangingPunct="1">
              <a:spcBef>
                <a:spcPct val="0"/>
              </a:spcBef>
              <a:buFontTx/>
              <a:buNone/>
            </a:pPr>
            <a:endParaRPr lang="en-GB" altLang="fr-FR" sz="1800">
              <a:latin typeface="Arial" charset="0"/>
              <a:ea typeface="ＭＳ Ｐゴシック" pitchFamily="-1" charset="-128"/>
            </a:endParaRPr>
          </a:p>
        </p:txBody>
      </p:sp>
    </p:spTree>
    <p:extLst>
      <p:ext uri="{BB962C8B-B14F-4D97-AF65-F5344CB8AC3E}">
        <p14:creationId xmlns:p14="http://schemas.microsoft.com/office/powerpoint/2010/main" val="1284507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CD2C2252-5BAE-7FDF-3970-7256D6779A99}"/>
              </a:ext>
            </a:extLst>
          </p:cNvPr>
          <p:cNvSpPr>
            <a:spLocks noGrp="1"/>
          </p:cNvSpPr>
          <p:nvPr>
            <p:ph type="title"/>
          </p:nvPr>
        </p:nvSpPr>
        <p:spPr>
          <a:xfrm>
            <a:off x="5181601" y="634946"/>
            <a:ext cx="6368142" cy="1450757"/>
          </a:xfrm>
        </p:spPr>
        <p:txBody>
          <a:bodyPr>
            <a:normAutofit/>
          </a:bodyPr>
          <a:lstStyle/>
          <a:p>
            <a:pPr algn="ctr"/>
            <a:r>
              <a:rPr lang="it-IT" sz="5400" b="1" i="1" dirty="0">
                <a:solidFill>
                  <a:schemeClr val="tx1"/>
                </a:solidFill>
              </a:rPr>
              <a:t>Impatto</a:t>
            </a:r>
          </a:p>
        </p:txBody>
      </p:sp>
      <p:pic>
        <p:nvPicPr>
          <p:cNvPr id="7" name="Picture 6" descr="Grafico">
            <a:extLst>
              <a:ext uri="{FF2B5EF4-FFF2-40B4-BE49-F238E27FC236}">
                <a16:creationId xmlns:a16="http://schemas.microsoft.com/office/drawing/2014/main" id="{C13A813B-F358-B786-3B9A-AABC052E8B4F}"/>
              </a:ext>
            </a:extLst>
          </p:cNvPr>
          <p:cNvPicPr>
            <a:picLocks noChangeAspect="1"/>
          </p:cNvPicPr>
          <p:nvPr/>
        </p:nvPicPr>
        <p:blipFill>
          <a:blip r:embed="rId2"/>
          <a:srcRect l="23196" r="34463" b="2"/>
          <a:stretch/>
        </p:blipFill>
        <p:spPr>
          <a:xfrm>
            <a:off x="20" y="-12128"/>
            <a:ext cx="4654276" cy="6870127"/>
          </a:xfrm>
          <a:prstGeom prst="rect">
            <a:avLst/>
          </a:prstGeom>
        </p:spPr>
      </p:pic>
      <p:cxnSp>
        <p:nvCxnSpPr>
          <p:cNvPr id="15" name="Straight Connector 1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Segnaposto contenuto 4">
            <a:extLst>
              <a:ext uri="{FF2B5EF4-FFF2-40B4-BE49-F238E27FC236}">
                <a16:creationId xmlns:a16="http://schemas.microsoft.com/office/drawing/2014/main" id="{4147AB22-5018-29A8-1BA9-B44032F1A63B}"/>
              </a:ext>
            </a:extLst>
          </p:cNvPr>
          <p:cNvSpPr>
            <a:spLocks noGrp="1"/>
          </p:cNvSpPr>
          <p:nvPr>
            <p:ph idx="1"/>
          </p:nvPr>
        </p:nvSpPr>
        <p:spPr>
          <a:xfrm>
            <a:off x="5181601" y="2720648"/>
            <a:ext cx="6368142" cy="3273627"/>
          </a:xfrm>
        </p:spPr>
        <p:txBody>
          <a:bodyPr>
            <a:normAutofit/>
          </a:bodyPr>
          <a:lstStyle/>
          <a:p>
            <a:pPr algn="ctr"/>
            <a:r>
              <a:rPr lang="it-IT" sz="1700" dirty="0"/>
              <a:t>Un punto di forza dell'influencer marketing è che consente ai marchi di collaborare con creatori che sviluppano contenuti percepiti come autentici e relazionabili al loro pubblico. Di solito, il pubblico li conosce da tempo e ha visto le loro recensioni su una serie di beni e servizi diversi. Quando un influencer esprime la sua opinione e integra un marchio nel suo feed, si connette con i propri follower in modo molto più potente rispetto alla semplice visualizzazione di un video o di un annuncio pubblicitario. Attraverso il marketing e la pubblicità con i migliori influencer dei social media, le relazioni e la rilevanza che questi hanno con i loro follower assicurano che il pubblico non solo veda il marchio che un influencer sta promuovendo, ma sia anche più propenso ad agire, spinto dalla sua raccomandazione e approvazione.</a:t>
            </a:r>
          </a:p>
        </p:txBody>
      </p:sp>
    </p:spTree>
    <p:extLst>
      <p:ext uri="{BB962C8B-B14F-4D97-AF65-F5344CB8AC3E}">
        <p14:creationId xmlns:p14="http://schemas.microsoft.com/office/powerpoint/2010/main" val="2776043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5" name="Rectangle 14">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482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7" name="Rectangle 16">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1" name="Rectangle 20">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7" name="CasellaDiTesto 4">
            <a:extLst>
              <a:ext uri="{FF2B5EF4-FFF2-40B4-BE49-F238E27FC236}">
                <a16:creationId xmlns:a16="http://schemas.microsoft.com/office/drawing/2014/main" id="{BE17A3C8-2D08-5EB0-0B78-9B2B2A6FC473}"/>
              </a:ext>
            </a:extLst>
          </p:cNvPr>
          <p:cNvGraphicFramePr/>
          <p:nvPr>
            <p:extLst>
              <p:ext uri="{D42A27DB-BD31-4B8C-83A1-F6EECF244321}">
                <p14:modId xmlns:p14="http://schemas.microsoft.com/office/powerpoint/2010/main" val="3250100833"/>
              </p:ext>
            </p:extLst>
          </p:nvPr>
        </p:nvGraphicFramePr>
        <p:xfrm>
          <a:off x="4104079" y="0"/>
          <a:ext cx="808792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936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5C837FF-BBCD-5833-40DD-7DD05892C2D0}"/>
              </a:ext>
            </a:extLst>
          </p:cNvPr>
          <p:cNvSpPr txBox="1"/>
          <p:nvPr/>
        </p:nvSpPr>
        <p:spPr>
          <a:xfrm>
            <a:off x="1233268" y="316950"/>
            <a:ext cx="9504218" cy="923330"/>
          </a:xfrm>
          <a:prstGeom prst="rect">
            <a:avLst/>
          </a:prstGeom>
          <a:noFill/>
        </p:spPr>
        <p:txBody>
          <a:bodyPr wrap="square">
            <a:spAutoFit/>
          </a:bodyPr>
          <a:lstStyle/>
          <a:p>
            <a:pPr algn="ctr"/>
            <a:r>
              <a:rPr lang="it-IT" dirty="0"/>
              <a:t>La Figura mostra i tre fattori che influenzano il comportamento d'acquisto organizzativo e i criteri di scelta che vengono utilizzati: </a:t>
            </a:r>
          </a:p>
          <a:p>
            <a:pPr algn="ctr"/>
            <a:r>
              <a:rPr lang="it-IT" i="1" u="sng" dirty="0">
                <a:solidFill>
                  <a:schemeClr val="accent1"/>
                </a:solidFill>
              </a:rPr>
              <a:t>la classe d'acquisto, il tipo di prodotto e l'importanza dell'acquisto.</a:t>
            </a:r>
          </a:p>
        </p:txBody>
      </p:sp>
      <p:pic>
        <p:nvPicPr>
          <p:cNvPr id="4" name="Picture 3">
            <a:extLst>
              <a:ext uri="{FF2B5EF4-FFF2-40B4-BE49-F238E27FC236}">
                <a16:creationId xmlns:a16="http://schemas.microsoft.com/office/drawing/2014/main" id="{DAEF3B12-7B9E-3606-A611-212DE0836C22}"/>
              </a:ext>
            </a:extLst>
          </p:cNvPr>
          <p:cNvPicPr>
            <a:picLocks noChangeAspect="1"/>
          </p:cNvPicPr>
          <p:nvPr/>
        </p:nvPicPr>
        <p:blipFill>
          <a:blip r:embed="rId2"/>
          <a:stretch>
            <a:fillRect/>
          </a:stretch>
        </p:blipFill>
        <p:spPr>
          <a:xfrm>
            <a:off x="3923253" y="1407799"/>
            <a:ext cx="4345494" cy="4741925"/>
          </a:xfrm>
          <a:prstGeom prst="rect">
            <a:avLst/>
          </a:prstGeom>
        </p:spPr>
      </p:pic>
    </p:spTree>
    <p:extLst>
      <p:ext uri="{BB962C8B-B14F-4D97-AF65-F5344CB8AC3E}">
        <p14:creationId xmlns:p14="http://schemas.microsoft.com/office/powerpoint/2010/main" val="1034711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698B4A-A73B-16E0-8BB9-CE02B87F9A5B}"/>
              </a:ext>
            </a:extLst>
          </p:cNvPr>
          <p:cNvSpPr>
            <a:spLocks noGrp="1"/>
          </p:cNvSpPr>
          <p:nvPr>
            <p:ph type="title"/>
          </p:nvPr>
        </p:nvSpPr>
        <p:spPr/>
        <p:txBody>
          <a:bodyPr/>
          <a:lstStyle/>
          <a:p>
            <a:pPr algn="ctr"/>
            <a:r>
              <a:rPr lang="it-IT" b="1" i="1" dirty="0"/>
              <a:t>La classe d’acquisto</a:t>
            </a:r>
          </a:p>
        </p:txBody>
      </p:sp>
      <p:sp>
        <p:nvSpPr>
          <p:cNvPr id="3" name="Segnaposto contenuto 2">
            <a:extLst>
              <a:ext uri="{FF2B5EF4-FFF2-40B4-BE49-F238E27FC236}">
                <a16:creationId xmlns:a16="http://schemas.microsoft.com/office/drawing/2014/main" id="{BA837855-8C59-13F7-2FD2-0AE5B21FE16D}"/>
              </a:ext>
            </a:extLst>
          </p:cNvPr>
          <p:cNvSpPr>
            <a:spLocks noGrp="1"/>
          </p:cNvSpPr>
          <p:nvPr>
            <p:ph idx="1"/>
          </p:nvPr>
        </p:nvSpPr>
        <p:spPr>
          <a:xfrm>
            <a:off x="1066800" y="1998134"/>
            <a:ext cx="10058400" cy="4023360"/>
          </a:xfrm>
        </p:spPr>
        <p:txBody>
          <a:bodyPr>
            <a:normAutofit lnSpcReduction="10000"/>
          </a:bodyPr>
          <a:lstStyle/>
          <a:p>
            <a:pPr algn="ctr"/>
            <a:r>
              <a:rPr lang="it-IT" dirty="0"/>
              <a:t>Gli acquisti organizzativi possono essere distinti in: </a:t>
            </a:r>
          </a:p>
          <a:p>
            <a:pPr algn="ctr"/>
            <a:r>
              <a:rPr lang="it-IT" i="1" u="sng" dirty="0">
                <a:solidFill>
                  <a:schemeClr val="accent1"/>
                </a:solidFill>
              </a:rPr>
              <a:t>una nuova attività, un riacquisto diretto o un riacquisto modificato.</a:t>
            </a:r>
          </a:p>
          <a:p>
            <a:pPr algn="ctr"/>
            <a:r>
              <a:rPr lang="it-IT" dirty="0"/>
              <a:t>Si parla di </a:t>
            </a:r>
            <a:r>
              <a:rPr lang="it-IT" b="1" i="1" dirty="0"/>
              <a:t>nuova attività </a:t>
            </a:r>
            <a:r>
              <a:rPr lang="it-IT" dirty="0"/>
              <a:t>quando il bisogno del prodotto non si era mai presentato prima ed essendoci, quindi, in azienda poca o nessuna esperienza riguardo a esso, si necessita di molte informazioni. </a:t>
            </a:r>
          </a:p>
          <a:p>
            <a:pPr algn="ctr"/>
            <a:r>
              <a:rPr lang="it-IT" b="1" i="1" dirty="0"/>
              <a:t>Un riacquisto diretto </a:t>
            </a:r>
            <a:r>
              <a:rPr lang="it-IT" dirty="0"/>
              <a:t>si verifica quando un'organizzazione compra nuovamente gli stessi articoli da fornitori già giudicati accettabili e spesso vengono istituite procedure d'acquisto di routine per facilitare questo processo. </a:t>
            </a:r>
          </a:p>
          <a:p>
            <a:pPr algn="ctr"/>
            <a:r>
              <a:rPr lang="it-IT" b="1" i="1" dirty="0"/>
              <a:t>Il riacquisto modificato </a:t>
            </a:r>
            <a:r>
              <a:rPr lang="it-IT" dirty="0"/>
              <a:t>si trova tra i due casi estremi sopra citati. Esistendo una domanda regolare per un tipo di prodotto, le relative alternative d'acquisto sono note, ma si può verificare un cambiamento tale (per es., un problema di consegna) da dover richiedere alcune modifiche alla normale procedura di rifornimento.</a:t>
            </a:r>
          </a:p>
        </p:txBody>
      </p:sp>
    </p:spTree>
    <p:extLst>
      <p:ext uri="{BB962C8B-B14F-4D97-AF65-F5344CB8AC3E}">
        <p14:creationId xmlns:p14="http://schemas.microsoft.com/office/powerpoint/2010/main" val="1746597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14B8E2-D5A5-EC19-0DE8-1C6FCD6830DC}"/>
              </a:ext>
            </a:extLst>
          </p:cNvPr>
          <p:cNvSpPr>
            <a:spLocks noGrp="1"/>
          </p:cNvSpPr>
          <p:nvPr>
            <p:ph type="title"/>
          </p:nvPr>
        </p:nvSpPr>
        <p:spPr>
          <a:xfrm>
            <a:off x="1097280" y="286603"/>
            <a:ext cx="10058400" cy="1450757"/>
          </a:xfrm>
        </p:spPr>
        <p:txBody>
          <a:bodyPr>
            <a:normAutofit/>
          </a:bodyPr>
          <a:lstStyle/>
          <a:p>
            <a:pPr algn="ctr"/>
            <a:r>
              <a:rPr lang="it-IT" b="1" i="1" dirty="0"/>
              <a:t>Il tipo di prodotto</a:t>
            </a:r>
          </a:p>
        </p:txBody>
      </p:sp>
      <p:graphicFrame>
        <p:nvGraphicFramePr>
          <p:cNvPr id="5" name="Segnaposto contenuto 2">
            <a:extLst>
              <a:ext uri="{FF2B5EF4-FFF2-40B4-BE49-F238E27FC236}">
                <a16:creationId xmlns:a16="http://schemas.microsoft.com/office/drawing/2014/main" id="{F98B6761-A45D-5458-F915-5B9B932D2DA5}"/>
              </a:ext>
            </a:extLst>
          </p:cNvPr>
          <p:cNvGraphicFramePr>
            <a:graphicFrameLocks noGrp="1"/>
          </p:cNvGraphicFramePr>
          <p:nvPr>
            <p:ph idx="1"/>
            <p:extLst>
              <p:ext uri="{D42A27DB-BD31-4B8C-83A1-F6EECF244321}">
                <p14:modId xmlns:p14="http://schemas.microsoft.com/office/powerpoint/2010/main" val="373716123"/>
              </p:ext>
            </p:extLst>
          </p:nvPr>
        </p:nvGraphicFramePr>
        <p:xfrm>
          <a:off x="48491" y="1815514"/>
          <a:ext cx="12095018" cy="4987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a:extLst>
              <a:ext uri="{FF2B5EF4-FFF2-40B4-BE49-F238E27FC236}">
                <a16:creationId xmlns:a16="http://schemas.microsoft.com/office/drawing/2014/main" id="{B6894CC4-AF8F-124B-A346-A3B6299F340B}"/>
              </a:ext>
            </a:extLst>
          </p:cNvPr>
          <p:cNvSpPr txBox="1"/>
          <p:nvPr/>
        </p:nvSpPr>
        <p:spPr>
          <a:xfrm>
            <a:off x="2587764" y="2051041"/>
            <a:ext cx="7720018" cy="646331"/>
          </a:xfrm>
          <a:prstGeom prst="rect">
            <a:avLst/>
          </a:prstGeom>
          <a:noFill/>
        </p:spPr>
        <p:txBody>
          <a:bodyPr wrap="square" rtlCol="0">
            <a:spAutoFit/>
          </a:bodyPr>
          <a:lstStyle/>
          <a:p>
            <a:r>
              <a:rPr lang="it-IT" dirty="0"/>
              <a:t>I prodotti possono essere classificati in base alle seguenti quattro tipologie:</a:t>
            </a:r>
          </a:p>
          <a:p>
            <a:endParaRPr lang="it-IT" dirty="0"/>
          </a:p>
        </p:txBody>
      </p:sp>
    </p:spTree>
    <p:extLst>
      <p:ext uri="{BB962C8B-B14F-4D97-AF65-F5344CB8AC3E}">
        <p14:creationId xmlns:p14="http://schemas.microsoft.com/office/powerpoint/2010/main" val="199684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inestre di dialogo verdi">
            <a:extLst>
              <a:ext uri="{FF2B5EF4-FFF2-40B4-BE49-F238E27FC236}">
                <a16:creationId xmlns:a16="http://schemas.microsoft.com/office/drawing/2014/main" id="{1F4DC159-E88C-5308-480D-9D9613619A65}"/>
              </a:ext>
            </a:extLst>
          </p:cNvPr>
          <p:cNvPicPr>
            <a:picLocks noChangeAspect="1"/>
          </p:cNvPicPr>
          <p:nvPr/>
        </p:nvPicPr>
        <p:blipFill>
          <a:blip r:embed="rId2"/>
          <a:srcRect l="18887" r="24714"/>
          <a:stretch/>
        </p:blipFill>
        <p:spPr>
          <a:xfrm>
            <a:off x="20" y="-12128"/>
            <a:ext cx="4654276" cy="6870127"/>
          </a:xfrm>
          <a:prstGeom prst="rect">
            <a:avLst/>
          </a:prstGeom>
        </p:spPr>
      </p:pic>
      <p:sp>
        <p:nvSpPr>
          <p:cNvPr id="3" name="CasellaDiTesto 2">
            <a:extLst>
              <a:ext uri="{FF2B5EF4-FFF2-40B4-BE49-F238E27FC236}">
                <a16:creationId xmlns:a16="http://schemas.microsoft.com/office/drawing/2014/main" id="{D6C82C73-9D87-CCC6-B48D-533529A8764D}"/>
              </a:ext>
            </a:extLst>
          </p:cNvPr>
          <p:cNvSpPr txBox="1"/>
          <p:nvPr/>
        </p:nvSpPr>
        <p:spPr>
          <a:xfrm>
            <a:off x="5181601" y="789709"/>
            <a:ext cx="6368142" cy="4802294"/>
          </a:xfrm>
          <a:prstGeom prst="rect">
            <a:avLst/>
          </a:prstGeom>
        </p:spPr>
        <p:txBody>
          <a:bodyPr vert="horz" lIns="0" tIns="45720" rIns="0" bIns="45720" rtlCol="0">
            <a:normAutofit fontScale="92500" lnSpcReduction="20000"/>
          </a:bodyPr>
          <a:lstStyle/>
          <a:p>
            <a:pPr algn="ctr" defTabSz="914400">
              <a:lnSpc>
                <a:spcPct val="90000"/>
              </a:lnSpc>
              <a:spcAft>
                <a:spcPts val="600"/>
              </a:spcAft>
              <a:buClr>
                <a:schemeClr val="accent1"/>
              </a:buClr>
              <a:buFont typeface="Calibri" panose="020F0502020204030204" pitchFamily="34" charset="0"/>
            </a:pPr>
            <a:r>
              <a:rPr lang="en-US" i="1" u="sng" dirty="0">
                <a:solidFill>
                  <a:schemeClr val="accent1"/>
                </a:solidFill>
              </a:rPr>
              <a:t> Il marketing </a:t>
            </a:r>
            <a:r>
              <a:rPr lang="en-US" i="1" u="sng" dirty="0" err="1">
                <a:solidFill>
                  <a:schemeClr val="accent1"/>
                </a:solidFill>
              </a:rPr>
              <a:t>relazionale</a:t>
            </a:r>
            <a:r>
              <a:rPr lang="en-US" i="1" u="sng" dirty="0">
                <a:solidFill>
                  <a:schemeClr val="accent1"/>
                </a:solidFill>
              </a:rPr>
              <a:t> </a:t>
            </a:r>
            <a:r>
              <a:rPr lang="en-US" dirty="0">
                <a:solidFill>
                  <a:schemeClr val="tx1">
                    <a:lumMod val="75000"/>
                    <a:lumOff val="25000"/>
                  </a:schemeClr>
                </a:solidFill>
              </a:rPr>
              <a:t>è il </a:t>
            </a:r>
            <a:r>
              <a:rPr lang="en-US" dirty="0" err="1">
                <a:solidFill>
                  <a:schemeClr val="tx1">
                    <a:lumMod val="75000"/>
                    <a:lumOff val="25000"/>
                  </a:schemeClr>
                </a:solidFill>
              </a:rPr>
              <a:t>processo</a:t>
            </a:r>
            <a:r>
              <a:rPr lang="en-US" dirty="0">
                <a:solidFill>
                  <a:schemeClr val="tx1">
                    <a:lumMod val="75000"/>
                    <a:lumOff val="25000"/>
                  </a:schemeClr>
                </a:solidFill>
              </a:rPr>
              <a:t> di </a:t>
            </a:r>
            <a:r>
              <a:rPr lang="en-US" dirty="0" err="1">
                <a:solidFill>
                  <a:schemeClr val="tx1">
                    <a:lumMod val="75000"/>
                    <a:lumOff val="25000"/>
                  </a:schemeClr>
                </a:solidFill>
              </a:rPr>
              <a:t>creazione</a:t>
            </a:r>
            <a:r>
              <a:rPr lang="en-US" dirty="0">
                <a:solidFill>
                  <a:schemeClr val="tx1">
                    <a:lumMod val="75000"/>
                    <a:lumOff val="25000"/>
                  </a:schemeClr>
                </a:solidFill>
              </a:rPr>
              <a:t>, </a:t>
            </a:r>
            <a:r>
              <a:rPr lang="en-US" dirty="0" err="1">
                <a:solidFill>
                  <a:schemeClr val="tx1">
                    <a:lumMod val="75000"/>
                    <a:lumOff val="25000"/>
                  </a:schemeClr>
                </a:solidFill>
              </a:rPr>
              <a:t>sviluppo</a:t>
            </a:r>
            <a:r>
              <a:rPr lang="en-US" dirty="0">
                <a:solidFill>
                  <a:schemeClr val="tx1">
                    <a:lumMod val="75000"/>
                    <a:lumOff val="25000"/>
                  </a:schemeClr>
                </a:solidFill>
              </a:rPr>
              <a:t> e </a:t>
            </a:r>
            <a:r>
              <a:rPr lang="en-US" dirty="0" err="1">
                <a:solidFill>
                  <a:schemeClr val="tx1">
                    <a:lumMod val="75000"/>
                    <a:lumOff val="25000"/>
                  </a:schemeClr>
                </a:solidFill>
              </a:rPr>
              <a:t>miglioramento</a:t>
            </a:r>
            <a:r>
              <a:rPr lang="en-US" dirty="0">
                <a:solidFill>
                  <a:schemeClr val="tx1">
                    <a:lumMod val="75000"/>
                    <a:lumOff val="25000"/>
                  </a:schemeClr>
                </a:solidFill>
              </a:rPr>
              <a:t> </a:t>
            </a:r>
            <a:r>
              <a:rPr lang="en-US" dirty="0" err="1">
                <a:solidFill>
                  <a:schemeClr val="tx1">
                    <a:lumMod val="75000"/>
                    <a:lumOff val="25000"/>
                  </a:schemeClr>
                </a:solidFill>
              </a:rPr>
              <a:t>delle</a:t>
            </a:r>
            <a:r>
              <a:rPr lang="en-US" dirty="0">
                <a:solidFill>
                  <a:schemeClr val="tx1">
                    <a:lumMod val="75000"/>
                    <a:lumOff val="25000"/>
                  </a:schemeClr>
                </a:solidFill>
              </a:rPr>
              <a:t> </a:t>
            </a:r>
            <a:r>
              <a:rPr lang="en-US" dirty="0" err="1">
                <a:solidFill>
                  <a:schemeClr val="tx1">
                    <a:lumMod val="75000"/>
                    <a:lumOff val="25000"/>
                  </a:schemeClr>
                </a:solidFill>
              </a:rPr>
              <a:t>relazioni</a:t>
            </a:r>
            <a:r>
              <a:rPr lang="en-US" dirty="0">
                <a:solidFill>
                  <a:schemeClr val="tx1">
                    <a:lumMod val="75000"/>
                    <a:lumOff val="25000"/>
                  </a:schemeClr>
                </a:solidFill>
              </a:rPr>
              <a:t> con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clienti</a:t>
            </a:r>
            <a:r>
              <a:rPr lang="en-US" dirty="0">
                <a:solidFill>
                  <a:schemeClr val="tx1">
                    <a:lumMod val="75000"/>
                    <a:lumOff val="25000"/>
                  </a:schemeClr>
                </a:solidFill>
              </a:rPr>
              <a:t> e con </a:t>
            </a:r>
            <a:r>
              <a:rPr lang="en-US" dirty="0" err="1">
                <a:solidFill>
                  <a:schemeClr val="tx1">
                    <a:lumMod val="75000"/>
                    <a:lumOff val="25000"/>
                  </a:schemeClr>
                </a:solidFill>
              </a:rPr>
              <a:t>gli</a:t>
            </a:r>
            <a:r>
              <a:rPr lang="en-US" dirty="0">
                <a:solidFill>
                  <a:schemeClr val="tx1">
                    <a:lumMod val="75000"/>
                    <a:lumOff val="25000"/>
                  </a:schemeClr>
                </a:solidFill>
              </a:rPr>
              <a:t> </a:t>
            </a:r>
            <a:r>
              <a:rPr lang="en-US" dirty="0" err="1">
                <a:solidFill>
                  <a:schemeClr val="tx1">
                    <a:lumMod val="75000"/>
                    <a:lumOff val="25000"/>
                  </a:schemeClr>
                </a:solidFill>
              </a:rPr>
              <a:t>altri</a:t>
            </a:r>
            <a:r>
              <a:rPr lang="en-US" dirty="0">
                <a:solidFill>
                  <a:schemeClr val="tx1">
                    <a:lumMod val="75000"/>
                    <a:lumOff val="25000"/>
                  </a:schemeClr>
                </a:solidFill>
              </a:rPr>
              <a:t> stakeholder. </a:t>
            </a:r>
          </a:p>
          <a:p>
            <a:pPr algn="ctr" defTabSz="914400">
              <a:lnSpc>
                <a:spcPct val="90000"/>
              </a:lnSpc>
              <a:spcAft>
                <a:spcPts val="600"/>
              </a:spcAft>
              <a:buClr>
                <a:schemeClr val="accent1"/>
              </a:buClr>
              <a:buFont typeface="Calibri" panose="020F0502020204030204" pitchFamily="34" charset="0"/>
            </a:pPr>
            <a:endParaRPr lang="en-US" i="1" dirty="0">
              <a:solidFill>
                <a:schemeClr val="tx1">
                  <a:lumMod val="75000"/>
                  <a:lumOff val="25000"/>
                </a:schemeClr>
              </a:solidFill>
            </a:endParaRPr>
          </a:p>
          <a:p>
            <a:pPr algn="ctr" defTabSz="914400">
              <a:lnSpc>
                <a:spcPct val="90000"/>
              </a:lnSpc>
              <a:spcAft>
                <a:spcPts val="600"/>
              </a:spcAft>
              <a:buClr>
                <a:schemeClr val="accent1"/>
              </a:buClr>
              <a:buFont typeface="Calibri" panose="020F0502020204030204" pitchFamily="34" charset="0"/>
            </a:pPr>
            <a:r>
              <a:rPr lang="en-US" i="1" dirty="0">
                <a:solidFill>
                  <a:schemeClr val="tx1">
                    <a:lumMod val="75000"/>
                    <a:lumOff val="25000"/>
                  </a:schemeClr>
                </a:solidFill>
              </a:rPr>
              <a:t>Per </a:t>
            </a:r>
            <a:r>
              <a:rPr lang="en-US" i="1" dirty="0" err="1">
                <a:solidFill>
                  <a:schemeClr val="tx1">
                    <a:lumMod val="75000"/>
                    <a:lumOff val="25000"/>
                  </a:schemeClr>
                </a:solidFill>
              </a:rPr>
              <a:t>esempio</a:t>
            </a:r>
            <a:r>
              <a:rPr lang="en-US" dirty="0">
                <a:solidFill>
                  <a:schemeClr val="tx1">
                    <a:lumMod val="75000"/>
                    <a:lumOff val="25000"/>
                  </a:schemeClr>
                </a:solidFill>
              </a:rPr>
              <a:t>, Marks &amp; Spencer ha </a:t>
            </a:r>
            <a:r>
              <a:rPr lang="en-US" dirty="0" err="1">
                <a:solidFill>
                  <a:schemeClr val="tx1">
                    <a:lumMod val="75000"/>
                    <a:lumOff val="25000"/>
                  </a:schemeClr>
                </a:solidFill>
              </a:rPr>
              <a:t>rapporti</a:t>
            </a:r>
            <a:r>
              <a:rPr lang="en-US" dirty="0">
                <a:solidFill>
                  <a:schemeClr val="tx1">
                    <a:lumMod val="75000"/>
                    <a:lumOff val="25000"/>
                  </a:schemeClr>
                </a:solidFill>
              </a:rPr>
              <a:t> </a:t>
            </a:r>
            <a:r>
              <a:rPr lang="en-US" dirty="0" err="1">
                <a:solidFill>
                  <a:schemeClr val="tx1">
                    <a:lumMod val="75000"/>
                    <a:lumOff val="25000"/>
                  </a:schemeClr>
                </a:solidFill>
              </a:rPr>
              <a:t>commerciali</a:t>
            </a:r>
            <a:r>
              <a:rPr lang="en-US" dirty="0">
                <a:solidFill>
                  <a:schemeClr val="tx1">
                    <a:lumMod val="75000"/>
                    <a:lumOff val="25000"/>
                  </a:schemeClr>
                </a:solidFill>
              </a:rPr>
              <a:t> con </a:t>
            </a:r>
            <a:r>
              <a:rPr lang="en-US" dirty="0" err="1">
                <a:solidFill>
                  <a:schemeClr val="tx1">
                    <a:lumMod val="75000"/>
                    <a:lumOff val="25000"/>
                  </a:schemeClr>
                </a:solidFill>
              </a:rPr>
              <a:t>fornitori</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durano</a:t>
            </a:r>
            <a:r>
              <a:rPr lang="en-US" dirty="0">
                <a:solidFill>
                  <a:schemeClr val="tx1">
                    <a:lumMod val="75000"/>
                    <a:lumOff val="25000"/>
                  </a:schemeClr>
                </a:solidFill>
              </a:rPr>
              <a:t> quasi da un </a:t>
            </a:r>
            <a:r>
              <a:rPr lang="en-US" dirty="0" err="1">
                <a:solidFill>
                  <a:schemeClr val="tx1">
                    <a:lumMod val="75000"/>
                    <a:lumOff val="25000"/>
                  </a:schemeClr>
                </a:solidFill>
              </a:rPr>
              <a:t>secolo</a:t>
            </a:r>
            <a:r>
              <a:rPr lang="en-US" dirty="0">
                <a:solidFill>
                  <a:schemeClr val="tx1">
                    <a:lumMod val="75000"/>
                    <a:lumOff val="25000"/>
                  </a:schemeClr>
                </a:solidFill>
              </a:rPr>
              <a:t>. Tali </a:t>
            </a:r>
            <a:r>
              <a:rPr lang="en-US" dirty="0" err="1">
                <a:solidFill>
                  <a:schemeClr val="tx1">
                    <a:lumMod val="75000"/>
                    <a:lumOff val="25000"/>
                  </a:schemeClr>
                </a:solidFill>
              </a:rPr>
              <a:t>relazioni</a:t>
            </a:r>
            <a:r>
              <a:rPr lang="en-US" dirty="0">
                <a:solidFill>
                  <a:schemeClr val="tx1">
                    <a:lumMod val="75000"/>
                    <a:lumOff val="25000"/>
                  </a:schemeClr>
                </a:solidFill>
              </a:rPr>
              <a:t> a </a:t>
            </a:r>
            <a:r>
              <a:rPr lang="en-US" dirty="0" err="1">
                <a:solidFill>
                  <a:schemeClr val="tx1">
                    <a:lumMod val="75000"/>
                    <a:lumOff val="25000"/>
                  </a:schemeClr>
                </a:solidFill>
              </a:rPr>
              <a:t>lungo</a:t>
            </a:r>
            <a:r>
              <a:rPr lang="en-US" dirty="0">
                <a:solidFill>
                  <a:schemeClr val="tx1">
                    <a:lumMod val="75000"/>
                    <a:lumOff val="25000"/>
                  </a:schemeClr>
                </a:solidFill>
              </a:rPr>
              <a:t> </a:t>
            </a:r>
            <a:r>
              <a:rPr lang="en-US" dirty="0" err="1">
                <a:solidFill>
                  <a:schemeClr val="tx1">
                    <a:lumMod val="75000"/>
                    <a:lumOff val="25000"/>
                  </a:schemeClr>
                </a:solidFill>
              </a:rPr>
              <a:t>termine</a:t>
            </a:r>
            <a:r>
              <a:rPr lang="en-US" dirty="0">
                <a:solidFill>
                  <a:schemeClr val="tx1">
                    <a:lumMod val="75000"/>
                    <a:lumOff val="25000"/>
                  </a:schemeClr>
                </a:solidFill>
              </a:rPr>
              <a:t> </a:t>
            </a:r>
            <a:r>
              <a:rPr lang="en-US" dirty="0" err="1">
                <a:solidFill>
                  <a:schemeClr val="tx1">
                    <a:lumMod val="75000"/>
                    <a:lumOff val="25000"/>
                  </a:schemeClr>
                </a:solidFill>
              </a:rPr>
              <a:t>possono</a:t>
            </a:r>
            <a:r>
              <a:rPr lang="en-US" dirty="0">
                <a:solidFill>
                  <a:schemeClr val="tx1">
                    <a:lumMod val="75000"/>
                    <a:lumOff val="25000"/>
                  </a:schemeClr>
                </a:solidFill>
              </a:rPr>
              <a:t> </a:t>
            </a:r>
            <a:r>
              <a:rPr lang="en-US" dirty="0" err="1">
                <a:solidFill>
                  <a:schemeClr val="tx1">
                    <a:lumMod val="75000"/>
                    <a:lumOff val="25000"/>
                  </a:schemeClr>
                </a:solidFill>
              </a:rPr>
              <a:t>avere</a:t>
            </a:r>
            <a:r>
              <a:rPr lang="en-US" dirty="0">
                <a:solidFill>
                  <a:schemeClr val="tx1">
                    <a:lumMod val="75000"/>
                    <a:lumOff val="25000"/>
                  </a:schemeClr>
                </a:solidFill>
              </a:rPr>
              <a:t> </a:t>
            </a:r>
            <a:r>
              <a:rPr lang="en-US" dirty="0" err="1">
                <a:solidFill>
                  <a:schemeClr val="tx1">
                    <a:lumMod val="75000"/>
                    <a:lumOff val="25000"/>
                  </a:schemeClr>
                </a:solidFill>
              </a:rPr>
              <a:t>vantaggi</a:t>
            </a:r>
            <a:r>
              <a:rPr lang="en-US" dirty="0">
                <a:solidFill>
                  <a:schemeClr val="tx1">
                    <a:lumMod val="75000"/>
                    <a:lumOff val="25000"/>
                  </a:schemeClr>
                </a:solidFill>
              </a:rPr>
              <a:t> </a:t>
            </a:r>
            <a:r>
              <a:rPr lang="en-US" dirty="0" err="1">
                <a:solidFill>
                  <a:schemeClr val="tx1">
                    <a:lumMod val="75000"/>
                    <a:lumOff val="25000"/>
                  </a:schemeClr>
                </a:solidFill>
              </a:rPr>
              <a:t>significativi</a:t>
            </a:r>
            <a:r>
              <a:rPr lang="en-US" dirty="0">
                <a:solidFill>
                  <a:schemeClr val="tx1">
                    <a:lumMod val="75000"/>
                    <a:lumOff val="25000"/>
                  </a:schemeClr>
                </a:solidFill>
              </a:rPr>
              <a:t> </a:t>
            </a:r>
            <a:r>
              <a:rPr lang="en-US" dirty="0" err="1">
                <a:solidFill>
                  <a:schemeClr val="tx1">
                    <a:lumMod val="75000"/>
                    <a:lumOff val="25000"/>
                  </a:schemeClr>
                </a:solidFill>
              </a:rPr>
              <a:t>sia</a:t>
            </a:r>
            <a:r>
              <a:rPr lang="en-US" dirty="0">
                <a:solidFill>
                  <a:schemeClr val="tx1">
                    <a:lumMod val="75000"/>
                    <a:lumOff val="25000"/>
                  </a:schemeClr>
                </a:solidFill>
              </a:rPr>
              <a:t> per </a:t>
            </a:r>
            <a:r>
              <a:rPr lang="en-US" dirty="0" err="1">
                <a:solidFill>
                  <a:schemeClr val="tx1">
                    <a:lumMod val="75000"/>
                    <a:lumOff val="25000"/>
                  </a:schemeClr>
                </a:solidFill>
              </a:rPr>
              <a:t>l'acquirente</a:t>
            </a:r>
            <a:r>
              <a:rPr lang="en-US" dirty="0">
                <a:solidFill>
                  <a:schemeClr val="tx1">
                    <a:lumMod val="75000"/>
                    <a:lumOff val="25000"/>
                  </a:schemeClr>
                </a:solidFill>
              </a:rPr>
              <a:t> </a:t>
            </a:r>
            <a:r>
              <a:rPr lang="en-US" dirty="0" err="1">
                <a:solidFill>
                  <a:schemeClr val="tx1">
                    <a:lumMod val="75000"/>
                    <a:lumOff val="25000"/>
                  </a:schemeClr>
                </a:solidFill>
              </a:rPr>
              <a:t>sia</a:t>
            </a:r>
            <a:r>
              <a:rPr lang="en-US" dirty="0">
                <a:solidFill>
                  <a:schemeClr val="tx1">
                    <a:lumMod val="75000"/>
                    <a:lumOff val="25000"/>
                  </a:schemeClr>
                </a:solidFill>
              </a:rPr>
              <a:t> per il </a:t>
            </a:r>
            <a:r>
              <a:rPr lang="en-US" dirty="0" err="1">
                <a:solidFill>
                  <a:schemeClr val="tx1">
                    <a:lumMod val="75000"/>
                    <a:lumOff val="25000"/>
                  </a:schemeClr>
                </a:solidFill>
              </a:rPr>
              <a:t>venditore</a:t>
            </a:r>
            <a:r>
              <a:rPr lang="en-US" dirty="0">
                <a:solidFill>
                  <a:schemeClr val="tx1">
                    <a:lumMod val="75000"/>
                    <a:lumOff val="25000"/>
                  </a:schemeClr>
                </a:solidFill>
              </a:rPr>
              <a:t>. Il </a:t>
            </a:r>
            <a:r>
              <a:rPr lang="en-US" dirty="0" err="1">
                <a:solidFill>
                  <a:schemeClr val="tx1">
                    <a:lumMod val="75000"/>
                    <a:lumOff val="25000"/>
                  </a:schemeClr>
                </a:solidFill>
              </a:rPr>
              <a:t>rischio</a:t>
            </a:r>
            <a:r>
              <a:rPr lang="en-US" dirty="0">
                <a:solidFill>
                  <a:schemeClr val="tx1">
                    <a:lumMod val="75000"/>
                    <a:lumOff val="25000"/>
                  </a:schemeClr>
                </a:solidFill>
              </a:rPr>
              <a:t> è ridotto per </a:t>
            </a:r>
            <a:r>
              <a:rPr lang="en-US" dirty="0" err="1">
                <a:solidFill>
                  <a:schemeClr val="tx1">
                    <a:lumMod val="75000"/>
                    <a:lumOff val="25000"/>
                  </a:schemeClr>
                </a:solidFill>
              </a:rPr>
              <a:t>gli</a:t>
            </a:r>
            <a:r>
              <a:rPr lang="en-US" dirty="0">
                <a:solidFill>
                  <a:schemeClr val="tx1">
                    <a:lumMod val="75000"/>
                    <a:lumOff val="25000"/>
                  </a:schemeClr>
                </a:solidFill>
              </a:rPr>
              <a:t> </a:t>
            </a:r>
            <a:r>
              <a:rPr lang="en-US" dirty="0" err="1">
                <a:solidFill>
                  <a:schemeClr val="tx1">
                    <a:lumMod val="75000"/>
                    <a:lumOff val="25000"/>
                  </a:schemeClr>
                </a:solidFill>
              </a:rPr>
              <a:t>acquirenti</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conoscono</a:t>
            </a:r>
            <a:r>
              <a:rPr lang="en-US" dirty="0">
                <a:solidFill>
                  <a:schemeClr val="tx1">
                    <a:lumMod val="75000"/>
                    <a:lumOff val="25000"/>
                  </a:schemeClr>
                </a:solidFill>
              </a:rPr>
              <a:t> le </a:t>
            </a:r>
            <a:r>
              <a:rPr lang="en-US" dirty="0" err="1">
                <a:solidFill>
                  <a:schemeClr val="tx1">
                    <a:lumMod val="75000"/>
                    <a:lumOff val="25000"/>
                  </a:schemeClr>
                </a:solidFill>
              </a:rPr>
              <a:t>persone</a:t>
            </a:r>
            <a:r>
              <a:rPr lang="en-US" dirty="0">
                <a:solidFill>
                  <a:schemeClr val="tx1">
                    <a:lumMod val="75000"/>
                    <a:lumOff val="25000"/>
                  </a:schemeClr>
                </a:solidFill>
              </a:rPr>
              <a:t> </a:t>
            </a:r>
            <a:r>
              <a:rPr lang="en-US" dirty="0" err="1">
                <a:solidFill>
                  <a:schemeClr val="tx1">
                    <a:lumMod val="75000"/>
                    <a:lumOff val="25000"/>
                  </a:schemeClr>
                </a:solidFill>
              </a:rPr>
              <a:t>nell'azienda</a:t>
            </a:r>
            <a:r>
              <a:rPr lang="en-US" dirty="0">
                <a:solidFill>
                  <a:schemeClr val="tx1">
                    <a:lumMod val="75000"/>
                    <a:lumOff val="25000"/>
                  </a:schemeClr>
                </a:solidFill>
              </a:rPr>
              <a:t> </a:t>
            </a:r>
            <a:r>
              <a:rPr lang="en-US" dirty="0" err="1">
                <a:solidFill>
                  <a:schemeClr val="tx1">
                    <a:lumMod val="75000"/>
                    <a:lumOff val="25000"/>
                  </a:schemeClr>
                </a:solidFill>
              </a:rPr>
              <a:t>fornitrice</a:t>
            </a:r>
            <a:r>
              <a:rPr lang="en-US" dirty="0">
                <a:solidFill>
                  <a:schemeClr val="tx1">
                    <a:lumMod val="75000"/>
                    <a:lumOff val="25000"/>
                  </a:schemeClr>
                </a:solidFill>
              </a:rPr>
              <a:t> e </a:t>
            </a:r>
            <a:r>
              <a:rPr lang="en-US" dirty="0" err="1">
                <a:solidFill>
                  <a:schemeClr val="tx1">
                    <a:lumMod val="75000"/>
                    <a:lumOff val="25000"/>
                  </a:schemeClr>
                </a:solidFill>
              </a:rPr>
              <a:t>sanno</a:t>
            </a:r>
            <a:r>
              <a:rPr lang="en-US" dirty="0">
                <a:solidFill>
                  <a:schemeClr val="tx1">
                    <a:lumMod val="75000"/>
                    <a:lumOff val="25000"/>
                  </a:schemeClr>
                </a:solidFill>
              </a:rPr>
              <a:t> chi </a:t>
            </a:r>
            <a:r>
              <a:rPr lang="en-US" dirty="0" err="1">
                <a:solidFill>
                  <a:schemeClr val="tx1">
                    <a:lumMod val="75000"/>
                    <a:lumOff val="25000"/>
                  </a:schemeClr>
                </a:solidFill>
              </a:rPr>
              <a:t>contattare</a:t>
            </a:r>
            <a:r>
              <a:rPr lang="en-US" dirty="0">
                <a:solidFill>
                  <a:schemeClr val="tx1">
                    <a:lumMod val="75000"/>
                    <a:lumOff val="25000"/>
                  </a:schemeClr>
                </a:solidFill>
              </a:rPr>
              <a:t> </a:t>
            </a:r>
            <a:r>
              <a:rPr lang="en-US" dirty="0" err="1">
                <a:solidFill>
                  <a:schemeClr val="tx1">
                    <a:lumMod val="75000"/>
                    <a:lumOff val="25000"/>
                  </a:schemeClr>
                </a:solidFill>
              </a:rPr>
              <a:t>quando</a:t>
            </a:r>
            <a:r>
              <a:rPr lang="en-US" dirty="0">
                <a:solidFill>
                  <a:schemeClr val="tx1">
                    <a:lumMod val="75000"/>
                    <a:lumOff val="25000"/>
                  </a:schemeClr>
                </a:solidFill>
              </a:rPr>
              <a:t> </a:t>
            </a:r>
            <a:r>
              <a:rPr lang="en-US" dirty="0" err="1">
                <a:solidFill>
                  <a:schemeClr val="tx1">
                    <a:lumMod val="75000"/>
                    <a:lumOff val="25000"/>
                  </a:schemeClr>
                </a:solidFill>
              </a:rPr>
              <a:t>si</a:t>
            </a:r>
            <a:r>
              <a:rPr lang="en-US" dirty="0">
                <a:solidFill>
                  <a:schemeClr val="tx1">
                    <a:lumMod val="75000"/>
                    <a:lumOff val="25000"/>
                  </a:schemeClr>
                </a:solidFill>
              </a:rPr>
              <a:t> </a:t>
            </a:r>
            <a:r>
              <a:rPr lang="en-US" dirty="0" err="1">
                <a:solidFill>
                  <a:schemeClr val="tx1">
                    <a:lumMod val="75000"/>
                    <a:lumOff val="25000"/>
                  </a:schemeClr>
                </a:solidFill>
              </a:rPr>
              <a:t>presentano</a:t>
            </a:r>
            <a:r>
              <a:rPr lang="en-US" dirty="0">
                <a:solidFill>
                  <a:schemeClr val="tx1">
                    <a:lumMod val="75000"/>
                    <a:lumOff val="25000"/>
                  </a:schemeClr>
                </a:solidFill>
              </a:rPr>
              <a:t> </a:t>
            </a:r>
            <a:r>
              <a:rPr lang="en-US" dirty="0" err="1">
                <a:solidFill>
                  <a:schemeClr val="tx1">
                    <a:lumMod val="75000"/>
                    <a:lumOff val="25000"/>
                  </a:schemeClr>
                </a:solidFill>
              </a:rPr>
              <a:t>problemi</a:t>
            </a:r>
            <a:r>
              <a:rPr lang="en-US" dirty="0">
                <a:solidFill>
                  <a:schemeClr val="tx1">
                    <a:lumMod val="75000"/>
                    <a:lumOff val="25000"/>
                  </a:schemeClr>
                </a:solidFill>
              </a:rPr>
              <a:t>. </a:t>
            </a:r>
          </a:p>
          <a:p>
            <a:pPr algn="ct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algn="ct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La </a:t>
            </a:r>
            <a:r>
              <a:rPr lang="en-US" dirty="0" err="1">
                <a:solidFill>
                  <a:schemeClr val="tx1">
                    <a:lumMod val="75000"/>
                    <a:lumOff val="25000"/>
                  </a:schemeClr>
                </a:solidFill>
              </a:rPr>
              <a:t>comunicazione</a:t>
            </a:r>
            <a:r>
              <a:rPr lang="en-US" dirty="0">
                <a:solidFill>
                  <a:schemeClr val="tx1">
                    <a:lumMod val="75000"/>
                    <a:lumOff val="25000"/>
                  </a:schemeClr>
                </a:solidFill>
              </a:rPr>
              <a:t> è </a:t>
            </a:r>
            <a:r>
              <a:rPr lang="en-US" dirty="0" err="1">
                <a:solidFill>
                  <a:schemeClr val="tx1">
                    <a:lumMod val="75000"/>
                    <a:lumOff val="25000"/>
                  </a:schemeClr>
                </a:solidFill>
              </a:rPr>
              <a:t>quindi</a:t>
            </a:r>
            <a:r>
              <a:rPr lang="en-US" dirty="0">
                <a:solidFill>
                  <a:schemeClr val="tx1">
                    <a:lumMod val="75000"/>
                    <a:lumOff val="25000"/>
                  </a:schemeClr>
                </a:solidFill>
              </a:rPr>
              <a:t> </a:t>
            </a:r>
            <a:r>
              <a:rPr lang="en-US" dirty="0" err="1">
                <a:solidFill>
                  <a:schemeClr val="tx1">
                    <a:lumMod val="75000"/>
                    <a:lumOff val="25000"/>
                  </a:schemeClr>
                </a:solidFill>
              </a:rPr>
              <a:t>migliore</a:t>
            </a:r>
            <a:r>
              <a:rPr lang="en-US" dirty="0">
                <a:solidFill>
                  <a:schemeClr val="tx1">
                    <a:lumMod val="75000"/>
                    <a:lumOff val="25000"/>
                  </a:schemeClr>
                </a:solidFill>
              </a:rPr>
              <a:t>, la </a:t>
            </a:r>
            <a:r>
              <a:rPr lang="en-US" dirty="0" err="1">
                <a:solidFill>
                  <a:schemeClr val="tx1">
                    <a:lumMod val="75000"/>
                    <a:lumOff val="25000"/>
                  </a:schemeClr>
                </a:solidFill>
              </a:rPr>
              <a:t>risoluzione</a:t>
            </a:r>
            <a:r>
              <a:rPr lang="en-US" dirty="0">
                <a:solidFill>
                  <a:schemeClr val="tx1">
                    <a:lumMod val="75000"/>
                    <a:lumOff val="25000"/>
                  </a:schemeClr>
                </a:solidFill>
              </a:rPr>
              <a:t> </a:t>
            </a:r>
            <a:r>
              <a:rPr lang="en-US" dirty="0" err="1">
                <a:solidFill>
                  <a:schemeClr val="tx1">
                    <a:lumMod val="75000"/>
                    <a:lumOff val="25000"/>
                  </a:schemeClr>
                </a:solidFill>
              </a:rPr>
              <a:t>dei</a:t>
            </a:r>
            <a:r>
              <a:rPr lang="en-US" dirty="0">
                <a:solidFill>
                  <a:schemeClr val="tx1">
                    <a:lumMod val="75000"/>
                    <a:lumOff val="25000"/>
                  </a:schemeClr>
                </a:solidFill>
              </a:rPr>
              <a:t> </a:t>
            </a:r>
            <a:r>
              <a:rPr lang="en-US" dirty="0" err="1">
                <a:solidFill>
                  <a:schemeClr val="tx1">
                    <a:lumMod val="75000"/>
                    <a:lumOff val="25000"/>
                  </a:schemeClr>
                </a:solidFill>
              </a:rPr>
              <a:t>problemi</a:t>
            </a:r>
            <a:r>
              <a:rPr lang="en-US" dirty="0">
                <a:solidFill>
                  <a:schemeClr val="tx1">
                    <a:lumMod val="75000"/>
                    <a:lumOff val="25000"/>
                  </a:schemeClr>
                </a:solidFill>
              </a:rPr>
              <a:t> e la </a:t>
            </a:r>
            <a:r>
              <a:rPr lang="en-US" dirty="0" err="1">
                <a:solidFill>
                  <a:schemeClr val="tx1">
                    <a:lumMod val="75000"/>
                    <a:lumOff val="25000"/>
                  </a:schemeClr>
                </a:solidFill>
              </a:rPr>
              <a:t>gestione</a:t>
            </a:r>
            <a:r>
              <a:rPr lang="en-US" dirty="0">
                <a:solidFill>
                  <a:schemeClr val="tx1">
                    <a:lumMod val="75000"/>
                    <a:lumOff val="25000"/>
                  </a:schemeClr>
                </a:solidFill>
              </a:rPr>
              <a:t> </a:t>
            </a:r>
            <a:r>
              <a:rPr lang="en-US" dirty="0" err="1">
                <a:solidFill>
                  <a:schemeClr val="tx1">
                    <a:lumMod val="75000"/>
                    <a:lumOff val="25000"/>
                  </a:schemeClr>
                </a:solidFill>
              </a:rPr>
              <a:t>della</a:t>
            </a:r>
            <a:r>
              <a:rPr lang="en-US" dirty="0">
                <a:solidFill>
                  <a:schemeClr val="tx1">
                    <a:lumMod val="75000"/>
                    <a:lumOff val="25000"/>
                  </a:schemeClr>
                </a:solidFill>
              </a:rPr>
              <a:t> </a:t>
            </a:r>
            <a:r>
              <a:rPr lang="en-US" dirty="0" err="1">
                <a:solidFill>
                  <a:schemeClr val="tx1">
                    <a:lumMod val="75000"/>
                    <a:lumOff val="25000"/>
                  </a:schemeClr>
                </a:solidFill>
              </a:rPr>
              <a:t>progettazione</a:t>
            </a:r>
            <a:r>
              <a:rPr lang="en-US" dirty="0">
                <a:solidFill>
                  <a:schemeClr val="tx1">
                    <a:lumMod val="75000"/>
                    <a:lumOff val="25000"/>
                  </a:schemeClr>
                </a:solidFill>
              </a:rPr>
              <a:t> </a:t>
            </a:r>
            <a:r>
              <a:rPr lang="en-US" dirty="0" err="1">
                <a:solidFill>
                  <a:schemeClr val="tx1">
                    <a:lumMod val="75000"/>
                    <a:lumOff val="25000"/>
                  </a:schemeClr>
                </a:solidFill>
              </a:rPr>
              <a:t>possono</a:t>
            </a:r>
            <a:r>
              <a:rPr lang="en-US" dirty="0">
                <a:solidFill>
                  <a:schemeClr val="tx1">
                    <a:lumMod val="75000"/>
                    <a:lumOff val="25000"/>
                  </a:schemeClr>
                </a:solidFill>
              </a:rPr>
              <a:t> </a:t>
            </a:r>
            <a:r>
              <a:rPr lang="en-US" dirty="0" err="1">
                <a:solidFill>
                  <a:schemeClr val="tx1">
                    <a:lumMod val="75000"/>
                    <a:lumOff val="25000"/>
                  </a:schemeClr>
                </a:solidFill>
              </a:rPr>
              <a:t>essere</a:t>
            </a:r>
            <a:r>
              <a:rPr lang="en-US" dirty="0">
                <a:solidFill>
                  <a:schemeClr val="tx1">
                    <a:lumMod val="75000"/>
                    <a:lumOff val="25000"/>
                  </a:schemeClr>
                </a:solidFill>
              </a:rPr>
              <a:t> </a:t>
            </a:r>
            <a:r>
              <a:rPr lang="en-US" dirty="0" err="1">
                <a:solidFill>
                  <a:schemeClr val="tx1">
                    <a:lumMod val="75000"/>
                    <a:lumOff val="25000"/>
                  </a:schemeClr>
                </a:solidFill>
              </a:rPr>
              <a:t>fatte</a:t>
            </a:r>
            <a:r>
              <a:rPr lang="en-US" dirty="0">
                <a:solidFill>
                  <a:schemeClr val="tx1">
                    <a:lumMod val="75000"/>
                    <a:lumOff val="25000"/>
                  </a:schemeClr>
                </a:solidFill>
              </a:rPr>
              <a:t> </a:t>
            </a:r>
            <a:r>
              <a:rPr lang="en-US" dirty="0" err="1">
                <a:solidFill>
                  <a:schemeClr val="tx1">
                    <a:lumMod val="75000"/>
                    <a:lumOff val="25000"/>
                  </a:schemeClr>
                </a:solidFill>
              </a:rPr>
              <a:t>congiuntamente</a:t>
            </a:r>
            <a:r>
              <a:rPr lang="en-US" dirty="0">
                <a:solidFill>
                  <a:schemeClr val="tx1">
                    <a:lumMod val="75000"/>
                    <a:lumOff val="25000"/>
                  </a:schemeClr>
                </a:solidFill>
              </a:rPr>
              <a:t> con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fornitori</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diventano</a:t>
            </a:r>
            <a:r>
              <a:rPr lang="en-US" dirty="0">
                <a:solidFill>
                  <a:schemeClr val="tx1">
                    <a:lumMod val="75000"/>
                    <a:lumOff val="25000"/>
                  </a:schemeClr>
                </a:solidFill>
              </a:rPr>
              <a:t>, di </a:t>
            </a:r>
            <a:r>
              <a:rPr lang="en-US" dirty="0" err="1">
                <a:solidFill>
                  <a:schemeClr val="tx1">
                    <a:lumMod val="75000"/>
                    <a:lumOff val="25000"/>
                  </a:schemeClr>
                </a:solidFill>
              </a:rPr>
              <a:t>fatto</a:t>
            </a:r>
            <a:r>
              <a:rPr lang="en-US" dirty="0">
                <a:solidFill>
                  <a:schemeClr val="tx1">
                    <a:lumMod val="75000"/>
                    <a:lumOff val="25000"/>
                  </a:schemeClr>
                </a:solidFill>
              </a:rPr>
              <a:t>, partner </a:t>
            </a:r>
            <a:r>
              <a:rPr lang="en-US" dirty="0" err="1">
                <a:solidFill>
                  <a:schemeClr val="tx1">
                    <a:lumMod val="75000"/>
                    <a:lumOff val="25000"/>
                  </a:schemeClr>
                </a:solidFill>
              </a:rPr>
              <a:t>strategici</a:t>
            </a:r>
            <a:r>
              <a:rPr lang="en-US" dirty="0">
                <a:solidFill>
                  <a:schemeClr val="tx1">
                    <a:lumMod val="75000"/>
                    <a:lumOff val="25000"/>
                  </a:schemeClr>
                </a:solidFill>
              </a:rPr>
              <a:t>. I </a:t>
            </a:r>
            <a:r>
              <a:rPr lang="en-US" dirty="0" err="1">
                <a:solidFill>
                  <a:schemeClr val="tx1">
                    <a:lumMod val="75000"/>
                    <a:lumOff val="25000"/>
                  </a:schemeClr>
                </a:solidFill>
              </a:rPr>
              <a:t>venditori</a:t>
            </a:r>
            <a:r>
              <a:rPr lang="en-US" dirty="0">
                <a:solidFill>
                  <a:schemeClr val="tx1">
                    <a:lumMod val="75000"/>
                    <a:lumOff val="25000"/>
                  </a:schemeClr>
                </a:solidFill>
              </a:rPr>
              <a:t> </a:t>
            </a:r>
            <a:r>
              <a:rPr lang="en-US" dirty="0" err="1">
                <a:solidFill>
                  <a:schemeClr val="tx1">
                    <a:lumMod val="75000"/>
                    <a:lumOff val="25000"/>
                  </a:schemeClr>
                </a:solidFill>
              </a:rPr>
              <a:t>guadagnano</a:t>
            </a:r>
            <a:r>
              <a:rPr lang="en-US" dirty="0">
                <a:solidFill>
                  <a:schemeClr val="tx1">
                    <a:lumMod val="75000"/>
                    <a:lumOff val="25000"/>
                  </a:schemeClr>
                </a:solidFill>
              </a:rPr>
              <a:t> da </a:t>
            </a:r>
            <a:r>
              <a:rPr lang="en-US" dirty="0" err="1">
                <a:solidFill>
                  <a:schemeClr val="tx1">
                    <a:lumMod val="75000"/>
                    <a:lumOff val="25000"/>
                  </a:schemeClr>
                </a:solidFill>
              </a:rPr>
              <a:t>una</a:t>
            </a:r>
            <a:r>
              <a:rPr lang="en-US" dirty="0">
                <a:solidFill>
                  <a:schemeClr val="tx1">
                    <a:lumMod val="75000"/>
                    <a:lumOff val="25000"/>
                  </a:schemeClr>
                </a:solidFill>
              </a:rPr>
              <a:t> </a:t>
            </a:r>
            <a:r>
              <a:rPr lang="en-US" dirty="0" err="1">
                <a:solidFill>
                  <a:schemeClr val="tx1">
                    <a:lumMod val="75000"/>
                    <a:lumOff val="25000"/>
                  </a:schemeClr>
                </a:solidFill>
              </a:rPr>
              <a:t>conoscenza</a:t>
            </a:r>
            <a:r>
              <a:rPr lang="en-US" dirty="0">
                <a:solidFill>
                  <a:schemeClr val="tx1">
                    <a:lumMod val="75000"/>
                    <a:lumOff val="25000"/>
                  </a:schemeClr>
                </a:solidFill>
              </a:rPr>
              <a:t> </a:t>
            </a:r>
            <a:r>
              <a:rPr lang="en-US" dirty="0" err="1">
                <a:solidFill>
                  <a:schemeClr val="tx1">
                    <a:lumMod val="75000"/>
                    <a:lumOff val="25000"/>
                  </a:schemeClr>
                </a:solidFill>
              </a:rPr>
              <a:t>più</a:t>
            </a:r>
            <a:r>
              <a:rPr lang="en-US" dirty="0">
                <a:solidFill>
                  <a:schemeClr val="tx1">
                    <a:lumMod val="75000"/>
                    <a:lumOff val="25000"/>
                  </a:schemeClr>
                </a:solidFill>
              </a:rPr>
              <a:t> </a:t>
            </a:r>
            <a:r>
              <a:rPr lang="en-US" dirty="0" err="1">
                <a:solidFill>
                  <a:schemeClr val="tx1">
                    <a:lumMod val="75000"/>
                    <a:lumOff val="25000"/>
                  </a:schemeClr>
                </a:solidFill>
              </a:rPr>
              <a:t>approfondita</a:t>
            </a:r>
            <a:r>
              <a:rPr lang="en-US" dirty="0">
                <a:solidFill>
                  <a:schemeClr val="tx1">
                    <a:lumMod val="75000"/>
                    <a:lumOff val="25000"/>
                  </a:schemeClr>
                </a:solidFill>
              </a:rPr>
              <a:t> </a:t>
            </a:r>
            <a:r>
              <a:rPr lang="en-US" dirty="0" err="1">
                <a:solidFill>
                  <a:schemeClr val="tx1">
                    <a:lumMod val="75000"/>
                    <a:lumOff val="25000"/>
                  </a:schemeClr>
                </a:solidFill>
              </a:rPr>
              <a:t>dei</a:t>
            </a:r>
            <a:r>
              <a:rPr lang="en-US" dirty="0">
                <a:solidFill>
                  <a:schemeClr val="tx1">
                    <a:lumMod val="75000"/>
                    <a:lumOff val="25000"/>
                  </a:schemeClr>
                </a:solidFill>
              </a:rPr>
              <a:t> </a:t>
            </a:r>
            <a:r>
              <a:rPr lang="en-US" dirty="0" err="1">
                <a:solidFill>
                  <a:schemeClr val="tx1">
                    <a:lumMod val="75000"/>
                    <a:lumOff val="25000"/>
                  </a:schemeClr>
                </a:solidFill>
              </a:rPr>
              <a:t>bisogni</a:t>
            </a:r>
            <a:r>
              <a:rPr lang="en-US" dirty="0">
                <a:solidFill>
                  <a:schemeClr val="tx1">
                    <a:lumMod val="75000"/>
                    <a:lumOff val="25000"/>
                  </a:schemeClr>
                </a:solidFill>
              </a:rPr>
              <a:t> </a:t>
            </a:r>
            <a:r>
              <a:rPr lang="en-US" dirty="0" err="1">
                <a:solidFill>
                  <a:schemeClr val="tx1">
                    <a:lumMod val="75000"/>
                    <a:lumOff val="25000"/>
                  </a:schemeClr>
                </a:solidFill>
              </a:rPr>
              <a:t>dell'acquirente</a:t>
            </a:r>
            <a:r>
              <a:rPr lang="en-US" dirty="0">
                <a:solidFill>
                  <a:schemeClr val="tx1">
                    <a:lumMod val="75000"/>
                    <a:lumOff val="25000"/>
                  </a:schemeClr>
                </a:solidFill>
              </a:rPr>
              <a:t> e </a:t>
            </a:r>
            <a:r>
              <a:rPr lang="en-US" dirty="0" err="1">
                <a:solidFill>
                  <a:schemeClr val="tx1">
                    <a:lumMod val="75000"/>
                    <a:lumOff val="25000"/>
                  </a:schemeClr>
                </a:solidFill>
              </a:rPr>
              <a:t>molte</a:t>
            </a:r>
            <a:r>
              <a:rPr lang="en-US" dirty="0">
                <a:solidFill>
                  <a:schemeClr val="tx1">
                    <a:lumMod val="75000"/>
                    <a:lumOff val="25000"/>
                  </a:schemeClr>
                </a:solidFill>
              </a:rPr>
              <a:t> </a:t>
            </a:r>
            <a:r>
              <a:rPr lang="en-US" dirty="0" err="1">
                <a:solidFill>
                  <a:schemeClr val="tx1">
                    <a:lumMod val="75000"/>
                    <a:lumOff val="25000"/>
                  </a:schemeClr>
                </a:solidFill>
              </a:rPr>
              <a:t>aziende</a:t>
            </a:r>
            <a:r>
              <a:rPr lang="en-US" dirty="0">
                <a:solidFill>
                  <a:schemeClr val="tx1">
                    <a:lumMod val="75000"/>
                    <a:lumOff val="25000"/>
                  </a:schemeClr>
                </a:solidFill>
              </a:rPr>
              <a:t> </a:t>
            </a:r>
            <a:r>
              <a:rPr lang="en-US" dirty="0" err="1">
                <a:solidFill>
                  <a:schemeClr val="tx1">
                    <a:lumMod val="75000"/>
                    <a:lumOff val="25000"/>
                  </a:schemeClr>
                </a:solidFill>
              </a:rPr>
              <a:t>hanno</a:t>
            </a:r>
            <a:r>
              <a:rPr lang="en-US" dirty="0">
                <a:solidFill>
                  <a:schemeClr val="tx1">
                    <a:lumMod val="75000"/>
                    <a:lumOff val="25000"/>
                  </a:schemeClr>
                </a:solidFill>
              </a:rPr>
              <a:t> </a:t>
            </a:r>
            <a:r>
              <a:rPr lang="en-US" dirty="0" err="1">
                <a:solidFill>
                  <a:schemeClr val="tx1">
                    <a:lumMod val="75000"/>
                    <a:lumOff val="25000"/>
                  </a:schemeClr>
                </a:solidFill>
              </a:rPr>
              <a:t>riorganizzato</a:t>
            </a:r>
            <a:r>
              <a:rPr lang="en-US" dirty="0">
                <a:solidFill>
                  <a:schemeClr val="tx1">
                    <a:lumMod val="75000"/>
                    <a:lumOff val="25000"/>
                  </a:schemeClr>
                </a:solidFill>
              </a:rPr>
              <a:t> le </a:t>
            </a:r>
            <a:r>
              <a:rPr lang="en-US" dirty="0" err="1">
                <a:solidFill>
                  <a:schemeClr val="tx1">
                    <a:lumMod val="75000"/>
                    <a:lumOff val="25000"/>
                  </a:schemeClr>
                </a:solidFill>
              </a:rPr>
              <a:t>proprie</a:t>
            </a:r>
            <a:r>
              <a:rPr lang="en-US" dirty="0">
                <a:solidFill>
                  <a:schemeClr val="tx1">
                    <a:lumMod val="75000"/>
                    <a:lumOff val="25000"/>
                  </a:schemeClr>
                </a:solidFill>
              </a:rPr>
              <a:t> </a:t>
            </a:r>
            <a:r>
              <a:rPr lang="en-US" dirty="0" err="1">
                <a:solidFill>
                  <a:schemeClr val="tx1">
                    <a:lumMod val="75000"/>
                    <a:lumOff val="25000"/>
                  </a:schemeClr>
                </a:solidFill>
              </a:rPr>
              <a:t>forze</a:t>
            </a:r>
            <a:r>
              <a:rPr lang="en-US" dirty="0">
                <a:solidFill>
                  <a:schemeClr val="tx1">
                    <a:lumMod val="75000"/>
                    <a:lumOff val="25000"/>
                  </a:schemeClr>
                </a:solidFill>
              </a:rPr>
              <a:t> di </a:t>
            </a:r>
            <a:r>
              <a:rPr lang="en-US" dirty="0" err="1">
                <a:solidFill>
                  <a:schemeClr val="tx1">
                    <a:lumMod val="75000"/>
                    <a:lumOff val="25000"/>
                  </a:schemeClr>
                </a:solidFill>
              </a:rPr>
              <a:t>vendita</a:t>
            </a:r>
            <a:r>
              <a:rPr lang="en-US" dirty="0">
                <a:solidFill>
                  <a:schemeClr val="tx1">
                    <a:lumMod val="75000"/>
                    <a:lumOff val="25000"/>
                  </a:schemeClr>
                </a:solidFill>
              </a:rPr>
              <a:t> per </a:t>
            </a:r>
            <a:r>
              <a:rPr lang="en-US" dirty="0" err="1">
                <a:solidFill>
                  <a:schemeClr val="tx1">
                    <a:lumMod val="75000"/>
                    <a:lumOff val="25000"/>
                  </a:schemeClr>
                </a:solidFill>
              </a:rPr>
              <a:t>riflettere</a:t>
            </a:r>
            <a:r>
              <a:rPr lang="en-US" dirty="0">
                <a:solidFill>
                  <a:schemeClr val="tx1">
                    <a:lumMod val="75000"/>
                    <a:lumOff val="25000"/>
                  </a:schemeClr>
                </a:solidFill>
              </a:rPr>
              <a:t> </a:t>
            </a:r>
            <a:r>
              <a:rPr lang="en-US" dirty="0" err="1">
                <a:solidFill>
                  <a:schemeClr val="tx1">
                    <a:lumMod val="75000"/>
                    <a:lumOff val="25000"/>
                  </a:schemeClr>
                </a:solidFill>
              </a:rPr>
              <a:t>l'importanza</a:t>
            </a:r>
            <a:r>
              <a:rPr lang="en-US" dirty="0">
                <a:solidFill>
                  <a:schemeClr val="tx1">
                    <a:lumMod val="75000"/>
                    <a:lumOff val="25000"/>
                  </a:schemeClr>
                </a:solidFill>
              </a:rPr>
              <a:t> di </a:t>
            </a:r>
            <a:r>
              <a:rPr lang="en-US" dirty="0" err="1">
                <a:solidFill>
                  <a:schemeClr val="tx1">
                    <a:lumMod val="75000"/>
                    <a:lumOff val="25000"/>
                  </a:schemeClr>
                </a:solidFill>
              </a:rPr>
              <a:t>una</a:t>
            </a:r>
            <a:r>
              <a:rPr lang="en-US" dirty="0">
                <a:solidFill>
                  <a:schemeClr val="tx1">
                    <a:lumMod val="75000"/>
                    <a:lumOff val="25000"/>
                  </a:schemeClr>
                </a:solidFill>
              </a:rPr>
              <a:t> </a:t>
            </a:r>
            <a:r>
              <a:rPr lang="en-US" dirty="0" err="1">
                <a:solidFill>
                  <a:schemeClr val="tx1">
                    <a:lumMod val="75000"/>
                    <a:lumOff val="25000"/>
                  </a:schemeClr>
                </a:solidFill>
              </a:rPr>
              <a:t>gestione</a:t>
            </a:r>
            <a:r>
              <a:rPr lang="en-US" dirty="0">
                <a:solidFill>
                  <a:schemeClr val="tx1">
                    <a:lumMod val="75000"/>
                    <a:lumOff val="25000"/>
                  </a:schemeClr>
                </a:solidFill>
              </a:rPr>
              <a:t> </a:t>
            </a:r>
            <a:r>
              <a:rPr lang="en-US" dirty="0" err="1">
                <a:solidFill>
                  <a:schemeClr val="tx1">
                    <a:lumMod val="75000"/>
                    <a:lumOff val="25000"/>
                  </a:schemeClr>
                </a:solidFill>
              </a:rPr>
              <a:t>efficace</a:t>
            </a:r>
            <a:r>
              <a:rPr lang="en-US" dirty="0">
                <a:solidFill>
                  <a:schemeClr val="tx1">
                    <a:lumMod val="75000"/>
                    <a:lumOff val="25000"/>
                  </a:schemeClr>
                </a:solidFill>
              </a:rPr>
              <a:t> </a:t>
            </a:r>
            <a:r>
              <a:rPr lang="en-US" dirty="0" err="1">
                <a:solidFill>
                  <a:schemeClr val="tx1">
                    <a:lumMod val="75000"/>
                    <a:lumOff val="25000"/>
                  </a:schemeClr>
                </a:solidFill>
              </a:rPr>
              <a:t>delle</a:t>
            </a:r>
            <a:r>
              <a:rPr lang="en-US" dirty="0">
                <a:solidFill>
                  <a:schemeClr val="tx1">
                    <a:lumMod val="75000"/>
                    <a:lumOff val="25000"/>
                  </a:schemeClr>
                </a:solidFill>
              </a:rPr>
              <a:t> </a:t>
            </a:r>
            <a:r>
              <a:rPr lang="en-US" dirty="0" err="1">
                <a:solidFill>
                  <a:schemeClr val="tx1">
                    <a:lumMod val="75000"/>
                    <a:lumOff val="25000"/>
                  </a:schemeClr>
                </a:solidFill>
              </a:rPr>
              <a:t>relazioni</a:t>
            </a:r>
            <a:r>
              <a:rPr lang="en-US" dirty="0">
                <a:solidFill>
                  <a:schemeClr val="tx1">
                    <a:lumMod val="75000"/>
                    <a:lumOff val="25000"/>
                  </a:schemeClr>
                </a:solidFill>
              </a:rPr>
              <a:t> con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clienti</a:t>
            </a:r>
            <a:r>
              <a:rPr lang="en-US" dirty="0">
                <a:solidFill>
                  <a:schemeClr val="tx1">
                    <a:lumMod val="75000"/>
                    <a:lumOff val="25000"/>
                  </a:schemeClr>
                </a:solidFill>
              </a:rPr>
              <a:t>, un </a:t>
            </a:r>
            <a:r>
              <a:rPr lang="en-US" dirty="0" err="1">
                <a:solidFill>
                  <a:schemeClr val="tx1">
                    <a:lumMod val="75000"/>
                    <a:lumOff val="25000"/>
                  </a:schemeClr>
                </a:solidFill>
              </a:rPr>
              <a:t>processo</a:t>
            </a:r>
            <a:r>
              <a:rPr lang="en-US" dirty="0">
                <a:solidFill>
                  <a:schemeClr val="tx1">
                    <a:lumMod val="75000"/>
                    <a:lumOff val="25000"/>
                  </a:schemeClr>
                </a:solidFill>
              </a:rPr>
              <a:t> </a:t>
            </a:r>
            <a:r>
              <a:rPr lang="en-US" dirty="0" err="1">
                <a:solidFill>
                  <a:schemeClr val="tx1">
                    <a:lumMod val="75000"/>
                    <a:lumOff val="25000"/>
                  </a:schemeClr>
                </a:solidFill>
              </a:rPr>
              <a:t>noto</a:t>
            </a:r>
            <a:r>
              <a:rPr lang="en-US" dirty="0">
                <a:solidFill>
                  <a:schemeClr val="tx1">
                    <a:lumMod val="75000"/>
                    <a:lumOff val="25000"/>
                  </a:schemeClr>
                </a:solidFill>
              </a:rPr>
              <a:t> come </a:t>
            </a:r>
            <a:r>
              <a:rPr lang="en-US" b="1" i="1" dirty="0">
                <a:solidFill>
                  <a:schemeClr val="tx1">
                    <a:lumMod val="75000"/>
                    <a:lumOff val="25000"/>
                  </a:schemeClr>
                </a:solidFill>
              </a:rPr>
              <a:t>key account management. </a:t>
            </a:r>
          </a:p>
          <a:p>
            <a:pPr algn="ctr" defTabSz="914400">
              <a:lnSpc>
                <a:spcPct val="90000"/>
              </a:lnSpc>
              <a:spcAft>
                <a:spcPts val="600"/>
              </a:spcAft>
              <a:buClr>
                <a:schemeClr val="accent1"/>
              </a:buClr>
              <a:buFont typeface="Calibri" panose="020F0502020204030204" pitchFamily="34" charset="0"/>
            </a:pPr>
            <a:endParaRPr lang="en-US" b="1" i="1" dirty="0">
              <a:solidFill>
                <a:schemeClr val="tx1">
                  <a:lumMod val="75000"/>
                  <a:lumOff val="25000"/>
                </a:schemeClr>
              </a:solidFill>
            </a:endParaRPr>
          </a:p>
          <a:p>
            <a:pPr algn="ctr" defTabSz="914400">
              <a:lnSpc>
                <a:spcPct val="90000"/>
              </a:lnSpc>
              <a:spcAft>
                <a:spcPts val="600"/>
              </a:spcAft>
              <a:buClr>
                <a:schemeClr val="accent1"/>
              </a:buClr>
              <a:buFont typeface="Calibri" panose="020F0502020204030204" pitchFamily="34" charset="0"/>
            </a:pPr>
            <a:r>
              <a:rPr lang="en-US" dirty="0" err="1">
                <a:solidFill>
                  <a:schemeClr val="tx1">
                    <a:lumMod val="75000"/>
                    <a:lumOff val="25000"/>
                  </a:schemeClr>
                </a:solidFill>
              </a:rPr>
              <a:t>Infatti</a:t>
            </a:r>
            <a:r>
              <a:rPr lang="en-US" dirty="0">
                <a:solidFill>
                  <a:schemeClr val="tx1">
                    <a:lumMod val="75000"/>
                    <a:lumOff val="25000"/>
                  </a:schemeClr>
                </a:solidFill>
              </a:rPr>
              <a:t>, lo </a:t>
            </a:r>
            <a:r>
              <a:rPr lang="en-US" dirty="0" err="1">
                <a:solidFill>
                  <a:schemeClr val="tx1">
                    <a:lumMod val="75000"/>
                    <a:lumOff val="25000"/>
                  </a:schemeClr>
                </a:solidFill>
              </a:rPr>
              <a:t>sviluppo</a:t>
            </a:r>
            <a:r>
              <a:rPr lang="en-US" dirty="0">
                <a:solidFill>
                  <a:schemeClr val="tx1">
                    <a:lumMod val="75000"/>
                    <a:lumOff val="25000"/>
                  </a:schemeClr>
                </a:solidFill>
              </a:rPr>
              <a:t> di </a:t>
            </a:r>
            <a:r>
              <a:rPr lang="en-US" dirty="0" err="1">
                <a:solidFill>
                  <a:schemeClr val="tx1">
                    <a:lumMod val="75000"/>
                    <a:lumOff val="25000"/>
                  </a:schemeClr>
                </a:solidFill>
              </a:rPr>
              <a:t>nuovi</a:t>
            </a:r>
            <a:r>
              <a:rPr lang="en-US" dirty="0">
                <a:solidFill>
                  <a:schemeClr val="tx1">
                    <a:lumMod val="75000"/>
                    <a:lumOff val="25000"/>
                  </a:schemeClr>
                </a:solidFill>
              </a:rPr>
              <a:t> </a:t>
            </a:r>
            <a:r>
              <a:rPr lang="en-US" dirty="0" err="1">
                <a:solidFill>
                  <a:schemeClr val="tx1">
                    <a:lumMod val="75000"/>
                    <a:lumOff val="25000"/>
                  </a:schemeClr>
                </a:solidFill>
              </a:rPr>
              <a:t>prodotti</a:t>
            </a:r>
            <a:r>
              <a:rPr lang="en-US" dirty="0">
                <a:solidFill>
                  <a:schemeClr val="tx1">
                    <a:lumMod val="75000"/>
                    <a:lumOff val="25000"/>
                  </a:schemeClr>
                </a:solidFill>
              </a:rPr>
              <a:t> </a:t>
            </a:r>
            <a:r>
              <a:rPr lang="en-US" dirty="0" err="1">
                <a:solidFill>
                  <a:schemeClr val="tx1">
                    <a:lumMod val="75000"/>
                    <a:lumOff val="25000"/>
                  </a:schemeClr>
                </a:solidFill>
              </a:rPr>
              <a:t>può</a:t>
            </a:r>
            <a:r>
              <a:rPr lang="en-US" dirty="0">
                <a:solidFill>
                  <a:schemeClr val="tx1">
                    <a:lumMod val="75000"/>
                    <a:lumOff val="25000"/>
                  </a:schemeClr>
                </a:solidFill>
              </a:rPr>
              <a:t> </a:t>
            </a:r>
            <a:r>
              <a:rPr lang="en-US" dirty="0" err="1">
                <a:solidFill>
                  <a:schemeClr val="tx1">
                    <a:lumMod val="75000"/>
                    <a:lumOff val="25000"/>
                  </a:schemeClr>
                </a:solidFill>
              </a:rPr>
              <a:t>trarre</a:t>
            </a:r>
            <a:r>
              <a:rPr lang="en-US" dirty="0">
                <a:solidFill>
                  <a:schemeClr val="tx1">
                    <a:lumMod val="75000"/>
                    <a:lumOff val="25000"/>
                  </a:schemeClr>
                </a:solidFill>
              </a:rPr>
              <a:t> </a:t>
            </a:r>
            <a:r>
              <a:rPr lang="en-US" dirty="0" err="1">
                <a:solidFill>
                  <a:schemeClr val="tx1">
                    <a:lumMod val="75000"/>
                    <a:lumOff val="25000"/>
                  </a:schemeClr>
                </a:solidFill>
              </a:rPr>
              <a:t>vantaggio</a:t>
            </a:r>
            <a:r>
              <a:rPr lang="en-US" dirty="0">
                <a:solidFill>
                  <a:schemeClr val="tx1">
                    <a:lumMod val="75000"/>
                    <a:lumOff val="25000"/>
                  </a:schemeClr>
                </a:solidFill>
              </a:rPr>
              <a:t> da </a:t>
            </a:r>
            <a:r>
              <a:rPr lang="en-US" dirty="0" err="1">
                <a:solidFill>
                  <a:schemeClr val="tx1">
                    <a:lumMod val="75000"/>
                    <a:lumOff val="25000"/>
                  </a:schemeClr>
                </a:solidFill>
              </a:rPr>
              <a:t>rapporti</a:t>
            </a:r>
            <a:r>
              <a:rPr lang="en-US" dirty="0">
                <a:solidFill>
                  <a:schemeClr val="tx1">
                    <a:lumMod val="75000"/>
                    <a:lumOff val="25000"/>
                  </a:schemeClr>
                </a:solidFill>
              </a:rPr>
              <a:t> </a:t>
            </a:r>
            <a:r>
              <a:rPr lang="en-US" dirty="0" err="1">
                <a:solidFill>
                  <a:schemeClr val="tx1">
                    <a:lumMod val="75000"/>
                    <a:lumOff val="25000"/>
                  </a:schemeClr>
                </a:solidFill>
              </a:rPr>
              <a:t>così</a:t>
            </a:r>
            <a:r>
              <a:rPr lang="en-US" dirty="0">
                <a:solidFill>
                  <a:schemeClr val="tx1">
                    <a:lumMod val="75000"/>
                    <a:lumOff val="25000"/>
                  </a:schemeClr>
                </a:solidFill>
              </a:rPr>
              <a:t> stretti. Per </a:t>
            </a:r>
            <a:r>
              <a:rPr lang="en-US" dirty="0" err="1">
                <a:solidFill>
                  <a:schemeClr val="tx1">
                    <a:lumMod val="75000"/>
                    <a:lumOff val="25000"/>
                  </a:schemeClr>
                </a:solidFill>
              </a:rPr>
              <a:t>esempio</a:t>
            </a:r>
            <a:r>
              <a:rPr lang="en-US" dirty="0">
                <a:solidFill>
                  <a:schemeClr val="tx1">
                    <a:lumMod val="75000"/>
                    <a:lumOff val="25000"/>
                  </a:schemeClr>
                </a:solidFill>
              </a:rPr>
              <a:t>, lo </a:t>
            </a:r>
            <a:r>
              <a:rPr lang="en-US" dirty="0" err="1">
                <a:solidFill>
                  <a:schemeClr val="tx1">
                    <a:lumMod val="75000"/>
                    <a:lumOff val="25000"/>
                  </a:schemeClr>
                </a:solidFill>
              </a:rPr>
              <a:t>sviluppo</a:t>
            </a:r>
            <a:r>
              <a:rPr lang="en-US" dirty="0">
                <a:solidFill>
                  <a:schemeClr val="tx1">
                    <a:lumMod val="75000"/>
                    <a:lumOff val="25000"/>
                  </a:schemeClr>
                </a:solidFill>
              </a:rPr>
              <a:t> di </a:t>
            </a:r>
            <a:r>
              <a:rPr lang="en-US" dirty="0" err="1">
                <a:solidFill>
                  <a:schemeClr val="tx1">
                    <a:lumMod val="75000"/>
                    <a:lumOff val="25000"/>
                  </a:schemeClr>
                </a:solidFill>
              </a:rPr>
              <a:t>tessuti</a:t>
            </a:r>
            <a:r>
              <a:rPr lang="en-US" dirty="0">
                <a:solidFill>
                  <a:schemeClr val="tx1">
                    <a:lumMod val="75000"/>
                    <a:lumOff val="25000"/>
                  </a:schemeClr>
                </a:solidFill>
              </a:rPr>
              <a:t> in </a:t>
            </a:r>
            <a:r>
              <a:rPr lang="en-US" dirty="0" err="1">
                <a:solidFill>
                  <a:schemeClr val="tx1">
                    <a:lumMod val="75000"/>
                    <a:lumOff val="25000"/>
                  </a:schemeClr>
                </a:solidFill>
              </a:rPr>
              <a:t>lana</a:t>
            </a:r>
            <a:r>
              <a:rPr lang="en-US" dirty="0">
                <a:solidFill>
                  <a:schemeClr val="tx1">
                    <a:lumMod val="75000"/>
                    <a:lumOff val="25000"/>
                  </a:schemeClr>
                </a:solidFill>
              </a:rPr>
              <a:t> di </a:t>
            </a:r>
            <a:r>
              <a:rPr lang="en-US" dirty="0" err="1">
                <a:solidFill>
                  <a:schemeClr val="tx1">
                    <a:lumMod val="75000"/>
                    <a:lumOff val="25000"/>
                  </a:schemeClr>
                </a:solidFill>
              </a:rPr>
              <a:t>agnello</a:t>
            </a:r>
            <a:r>
              <a:rPr lang="en-US" dirty="0">
                <a:solidFill>
                  <a:schemeClr val="tx1">
                    <a:lumMod val="75000"/>
                    <a:lumOff val="25000"/>
                  </a:schemeClr>
                </a:solidFill>
              </a:rPr>
              <a:t> </a:t>
            </a:r>
            <a:r>
              <a:rPr lang="en-US" dirty="0" err="1">
                <a:solidFill>
                  <a:schemeClr val="tx1">
                    <a:lumMod val="75000"/>
                    <a:lumOff val="25000"/>
                  </a:schemeClr>
                </a:solidFill>
              </a:rPr>
              <a:t>lavabili</a:t>
            </a:r>
            <a:r>
              <a:rPr lang="en-US" dirty="0">
                <a:solidFill>
                  <a:schemeClr val="tx1">
                    <a:lumMod val="75000"/>
                    <a:lumOff val="25000"/>
                  </a:schemeClr>
                </a:solidFill>
              </a:rPr>
              <a:t> in </a:t>
            </a:r>
            <a:r>
              <a:rPr lang="en-US" dirty="0" err="1">
                <a:solidFill>
                  <a:schemeClr val="tx1">
                    <a:lumMod val="75000"/>
                    <a:lumOff val="25000"/>
                  </a:schemeClr>
                </a:solidFill>
              </a:rPr>
              <a:t>lavatrice</a:t>
            </a:r>
            <a:r>
              <a:rPr lang="en-US" dirty="0">
                <a:solidFill>
                  <a:schemeClr val="tx1">
                    <a:lumMod val="75000"/>
                    <a:lumOff val="25000"/>
                  </a:schemeClr>
                </a:solidFill>
              </a:rPr>
              <a:t> e di </a:t>
            </a:r>
            <a:r>
              <a:rPr lang="en-US" dirty="0" err="1">
                <a:solidFill>
                  <a:schemeClr val="tx1">
                    <a:lumMod val="75000"/>
                    <a:lumOff val="25000"/>
                  </a:schemeClr>
                </a:solidFill>
              </a:rPr>
              <a:t>camicie</a:t>
            </a:r>
            <a:r>
              <a:rPr lang="en-US" dirty="0">
                <a:solidFill>
                  <a:schemeClr val="tx1">
                    <a:lumMod val="75000"/>
                    <a:lumOff val="25000"/>
                  </a:schemeClr>
                </a:solidFill>
              </a:rPr>
              <a:t> in </a:t>
            </a:r>
            <a:r>
              <a:rPr lang="en-US" dirty="0" err="1">
                <a:solidFill>
                  <a:schemeClr val="tx1">
                    <a:lumMod val="75000"/>
                    <a:lumOff val="25000"/>
                  </a:schemeClr>
                </a:solidFill>
              </a:rPr>
              <a:t>cotone</a:t>
            </a:r>
            <a:r>
              <a:rPr lang="en-US" dirty="0">
                <a:solidFill>
                  <a:schemeClr val="tx1">
                    <a:lumMod val="75000"/>
                    <a:lumOff val="25000"/>
                  </a:schemeClr>
                </a:solidFill>
              </a:rPr>
              <a:t> </a:t>
            </a:r>
            <a:r>
              <a:rPr lang="en-US" dirty="0" err="1">
                <a:solidFill>
                  <a:schemeClr val="tx1">
                    <a:lumMod val="75000"/>
                    <a:lumOff val="25000"/>
                  </a:schemeClr>
                </a:solidFill>
              </a:rPr>
              <a:t>facili</a:t>
            </a:r>
            <a:r>
              <a:rPr lang="en-US" dirty="0">
                <a:solidFill>
                  <a:schemeClr val="tx1">
                    <a:lumMod val="75000"/>
                    <a:lumOff val="25000"/>
                  </a:schemeClr>
                </a:solidFill>
              </a:rPr>
              <a:t> da </a:t>
            </a:r>
            <a:r>
              <a:rPr lang="en-US" dirty="0" err="1">
                <a:solidFill>
                  <a:schemeClr val="tx1">
                    <a:lumMod val="75000"/>
                    <a:lumOff val="25000"/>
                  </a:schemeClr>
                </a:solidFill>
              </a:rPr>
              <a:t>stirare</a:t>
            </a:r>
            <a:r>
              <a:rPr lang="en-US" dirty="0">
                <a:solidFill>
                  <a:schemeClr val="tx1">
                    <a:lumMod val="75000"/>
                    <a:lumOff val="25000"/>
                  </a:schemeClr>
                </a:solidFill>
              </a:rPr>
              <a:t> è </a:t>
            </a:r>
            <a:r>
              <a:rPr lang="en-US" dirty="0" err="1">
                <a:solidFill>
                  <a:schemeClr val="tx1">
                    <a:lumMod val="75000"/>
                    <a:lumOff val="25000"/>
                  </a:schemeClr>
                </a:solidFill>
              </a:rPr>
              <a:t>nato</a:t>
            </a:r>
            <a:r>
              <a:rPr lang="en-US" dirty="0">
                <a:solidFill>
                  <a:schemeClr val="tx1">
                    <a:lumMod val="75000"/>
                    <a:lumOff val="25000"/>
                  </a:schemeClr>
                </a:solidFill>
              </a:rPr>
              <a:t> </a:t>
            </a:r>
            <a:r>
              <a:rPr lang="en-US" dirty="0" err="1">
                <a:solidFill>
                  <a:schemeClr val="tx1">
                    <a:lumMod val="75000"/>
                    <a:lumOff val="25000"/>
                  </a:schemeClr>
                </a:solidFill>
              </a:rPr>
              <a:t>grazie</a:t>
            </a:r>
            <a:r>
              <a:rPr lang="en-US" dirty="0">
                <a:solidFill>
                  <a:schemeClr val="tx1">
                    <a:lumMod val="75000"/>
                    <a:lumOff val="25000"/>
                  </a:schemeClr>
                </a:solidFill>
              </a:rPr>
              <a:t> </a:t>
            </a:r>
            <a:r>
              <a:rPr lang="en-US" dirty="0" err="1">
                <a:solidFill>
                  <a:schemeClr val="tx1">
                    <a:lumMod val="75000"/>
                    <a:lumOff val="25000"/>
                  </a:schemeClr>
                </a:solidFill>
              </a:rPr>
              <a:t>allo</a:t>
            </a:r>
            <a:r>
              <a:rPr lang="en-US" dirty="0">
                <a:solidFill>
                  <a:schemeClr val="tx1">
                    <a:lumMod val="75000"/>
                    <a:lumOff val="25000"/>
                  </a:schemeClr>
                </a:solidFill>
              </a:rPr>
              <a:t> stretto </a:t>
            </a:r>
            <a:r>
              <a:rPr lang="en-US" dirty="0" err="1">
                <a:solidFill>
                  <a:schemeClr val="tx1">
                    <a:lumMod val="75000"/>
                    <a:lumOff val="25000"/>
                  </a:schemeClr>
                </a:solidFill>
              </a:rPr>
              <a:t>rapporto</a:t>
            </a:r>
            <a:r>
              <a:rPr lang="en-US" dirty="0">
                <a:solidFill>
                  <a:schemeClr val="tx1">
                    <a:lumMod val="75000"/>
                    <a:lumOff val="25000"/>
                  </a:schemeClr>
                </a:solidFill>
              </a:rPr>
              <a:t> di Marks &amp; Spencer con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produttori</a:t>
            </a:r>
            <a:r>
              <a:rPr lang="en-US" dirty="0">
                <a:solidFill>
                  <a:schemeClr val="tx1">
                    <a:lumMod val="75000"/>
                    <a:lumOff val="25000"/>
                  </a:schemeClr>
                </a:solidFill>
              </a:rPr>
              <a:t> del Regno </a:t>
            </a:r>
            <a:r>
              <a:rPr lang="en-US" dirty="0" err="1">
                <a:solidFill>
                  <a:schemeClr val="tx1">
                    <a:lumMod val="75000"/>
                    <a:lumOff val="25000"/>
                  </a:schemeClr>
                </a:solidFill>
              </a:rPr>
              <a:t>Unito</a:t>
            </a:r>
            <a:r>
              <a:rPr lang="en-US" dirty="0">
                <a:solidFill>
                  <a:schemeClr val="tx1">
                    <a:lumMod val="75000"/>
                    <a:lumOff val="25000"/>
                  </a:schemeClr>
                </a:solidFill>
              </a:rPr>
              <a:t>. </a:t>
            </a:r>
          </a:p>
        </p:txBody>
      </p:sp>
    </p:spTree>
    <p:extLst>
      <p:ext uri="{BB962C8B-B14F-4D97-AF65-F5344CB8AC3E}">
        <p14:creationId xmlns:p14="http://schemas.microsoft.com/office/powerpoint/2010/main" val="2062230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EADD02-2A12-6DB6-A4E8-138BAC88AC69}"/>
              </a:ext>
            </a:extLst>
          </p:cNvPr>
          <p:cNvSpPr>
            <a:spLocks noGrp="1"/>
          </p:cNvSpPr>
          <p:nvPr>
            <p:ph type="title"/>
          </p:nvPr>
        </p:nvSpPr>
        <p:spPr/>
        <p:txBody>
          <a:bodyPr/>
          <a:lstStyle/>
          <a:p>
            <a:pPr algn="ctr"/>
            <a:r>
              <a:rPr lang="it-IT" b="1" i="1" dirty="0"/>
              <a:t>Il marketing relazionale</a:t>
            </a:r>
          </a:p>
        </p:txBody>
      </p:sp>
      <p:sp>
        <p:nvSpPr>
          <p:cNvPr id="3" name="Segnaposto contenuto 2">
            <a:extLst>
              <a:ext uri="{FF2B5EF4-FFF2-40B4-BE49-F238E27FC236}">
                <a16:creationId xmlns:a16="http://schemas.microsoft.com/office/drawing/2014/main" id="{F65B4888-60F5-B3BD-FA45-6DD2D4997379}"/>
              </a:ext>
            </a:extLst>
          </p:cNvPr>
          <p:cNvSpPr>
            <a:spLocks noGrp="1"/>
          </p:cNvSpPr>
          <p:nvPr>
            <p:ph idx="1"/>
          </p:nvPr>
        </p:nvSpPr>
        <p:spPr>
          <a:xfrm>
            <a:off x="1066800" y="2366028"/>
            <a:ext cx="10058400" cy="2712411"/>
          </a:xfrm>
        </p:spPr>
        <p:txBody>
          <a:bodyPr/>
          <a:lstStyle/>
          <a:p>
            <a:pPr algn="ctr"/>
            <a:r>
              <a:rPr lang="it-IT" dirty="0"/>
              <a:t>La progressiva globalizzazione e la crescente saturazione dei mercati spingono le aziende a cercare nuovi modelli di business, che possano rispondere alle sempre più rilevanti esigenze del consumatore. La disciplina del marketing, nel recepire le nuove esigenze del mercato, è passata dall'adozione di un </a:t>
            </a:r>
            <a:r>
              <a:rPr lang="it-IT" i="1" dirty="0">
                <a:solidFill>
                  <a:schemeClr val="accent1"/>
                </a:solidFill>
              </a:rPr>
              <a:t>modello transazionale</a:t>
            </a:r>
            <a:r>
              <a:rPr lang="it-IT" dirty="0"/>
              <a:t>, basato sulle vendite e focalizzato sulle funzioni razionali della marca legate all'utilità pratica della stessa, a un </a:t>
            </a:r>
            <a:r>
              <a:rPr lang="it-IT" i="1" dirty="0">
                <a:solidFill>
                  <a:schemeClr val="accent1"/>
                </a:solidFill>
              </a:rPr>
              <a:t>modello relazionale</a:t>
            </a:r>
            <a:r>
              <a:rPr lang="it-IT" dirty="0"/>
              <a:t>, in cui l'impresa, per ottenere vantaggi competitivi e di lungo termine, non impone il suo modello di business, ma instaura relazioni complesse con i propri consumatori. Nasce quindi il marketing relazionale, che cerca di colmare le evidenti distanze tra il consumatore e le imprese.</a:t>
            </a:r>
          </a:p>
        </p:txBody>
      </p:sp>
    </p:spTree>
    <p:extLst>
      <p:ext uri="{BB962C8B-B14F-4D97-AF65-F5344CB8AC3E}">
        <p14:creationId xmlns:p14="http://schemas.microsoft.com/office/powerpoint/2010/main" val="27813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B4056F-1959-4627-A683-77F6C0603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magine che contiene testo, schermata, Carattere, numero&#10;&#10;Descrizione generata automaticamente">
            <a:extLst>
              <a:ext uri="{FF2B5EF4-FFF2-40B4-BE49-F238E27FC236}">
                <a16:creationId xmlns:a16="http://schemas.microsoft.com/office/drawing/2014/main" id="{0D367A26-995E-A51D-3A87-4AC4A570F10D}"/>
              </a:ext>
            </a:extLst>
          </p:cNvPr>
          <p:cNvPicPr>
            <a:picLocks noChangeAspect="1"/>
          </p:cNvPicPr>
          <p:nvPr/>
        </p:nvPicPr>
        <p:blipFill>
          <a:blip r:embed="rId2"/>
          <a:stretch>
            <a:fillRect/>
          </a:stretch>
        </p:blipFill>
        <p:spPr>
          <a:xfrm>
            <a:off x="764930" y="223976"/>
            <a:ext cx="10662140" cy="4158235"/>
          </a:xfrm>
          <a:prstGeom prst="rect">
            <a:avLst/>
          </a:prstGeom>
        </p:spPr>
      </p:pic>
      <p:sp>
        <p:nvSpPr>
          <p:cNvPr id="11" name="Rectangle 10">
            <a:extLst>
              <a:ext uri="{FF2B5EF4-FFF2-40B4-BE49-F238E27FC236}">
                <a16:creationId xmlns:a16="http://schemas.microsoft.com/office/drawing/2014/main" id="{D8D7349B-C9FA-4FCE-A1FF-948F460A3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554906"/>
            <a:ext cx="12188952" cy="2303094"/>
          </a:xfrm>
          <a:prstGeom prst="rect">
            <a:avLst/>
          </a:prstGeom>
          <a:solidFill>
            <a:srgbClr val="373A6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873EEA71-D1CC-8583-9B66-9447AC09987E}"/>
              </a:ext>
            </a:extLst>
          </p:cNvPr>
          <p:cNvSpPr>
            <a:spLocks noGrp="1"/>
          </p:cNvSpPr>
          <p:nvPr>
            <p:ph type="title"/>
          </p:nvPr>
        </p:nvSpPr>
        <p:spPr>
          <a:xfrm>
            <a:off x="633998" y="4905301"/>
            <a:ext cx="4988879" cy="1554485"/>
          </a:xfrm>
        </p:spPr>
        <p:txBody>
          <a:bodyPr anchor="ctr">
            <a:normAutofit/>
          </a:bodyPr>
          <a:lstStyle/>
          <a:p>
            <a:pPr algn="ctr"/>
            <a:r>
              <a:rPr lang="it-IT" sz="4000" b="1" i="1" dirty="0">
                <a:solidFill>
                  <a:srgbClr val="FFFFFF"/>
                </a:solidFill>
              </a:rPr>
              <a:t>Lealtà e fidelizzazione del cliente</a:t>
            </a:r>
          </a:p>
        </p:txBody>
      </p:sp>
      <p:sp>
        <p:nvSpPr>
          <p:cNvPr id="13" name="Rectangle 12">
            <a:extLst>
              <a:ext uri="{FF2B5EF4-FFF2-40B4-BE49-F238E27FC236}">
                <a16:creationId xmlns:a16="http://schemas.microsoft.com/office/drawing/2014/main" id="{4AF746F9-E85F-4BED-9D7E-562262E8B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554906"/>
            <a:ext cx="12188952" cy="64008"/>
          </a:xfrm>
          <a:prstGeom prst="rect">
            <a:avLst/>
          </a:prstGeom>
          <a:solidFill>
            <a:srgbClr val="EFA42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5" name="Straight Connector 14">
            <a:extLst>
              <a:ext uri="{FF2B5EF4-FFF2-40B4-BE49-F238E27FC236}">
                <a16:creationId xmlns:a16="http://schemas.microsoft.com/office/drawing/2014/main" id="{55646586-8E5D-4A2B-BDA9-01CE28AC8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0770" y="5247564"/>
            <a:ext cx="0" cy="873457"/>
          </a:xfrm>
          <a:prstGeom prst="line">
            <a:avLst/>
          </a:prstGeom>
          <a:ln w="15875">
            <a:solidFill>
              <a:srgbClr val="EFA42D"/>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4862E556-EBB7-5AD6-0953-22DAF5E48C34}"/>
              </a:ext>
            </a:extLst>
          </p:cNvPr>
          <p:cNvSpPr>
            <a:spLocks noGrp="1"/>
          </p:cNvSpPr>
          <p:nvPr>
            <p:ph idx="1"/>
          </p:nvPr>
        </p:nvSpPr>
        <p:spPr>
          <a:xfrm>
            <a:off x="6064301" y="4905300"/>
            <a:ext cx="5493699" cy="1554485"/>
          </a:xfrm>
        </p:spPr>
        <p:txBody>
          <a:bodyPr anchor="ctr">
            <a:normAutofit/>
          </a:bodyPr>
          <a:lstStyle/>
          <a:p>
            <a:pPr algn="ctr"/>
            <a:r>
              <a:rPr lang="it-IT" sz="1900" dirty="0">
                <a:solidFill>
                  <a:srgbClr val="FFFFFF"/>
                </a:solidFill>
              </a:rPr>
              <a:t>Come anticipato, le strategie di marketing relazionale focalizzano l'attenzione sull'importante questione della fidelizzazione dei clienti. In generale, è stato suggerito che esiste una potenziale scala di fedeltà sulla quale i clienti progrediscono verso l'alto o verso il basso.</a:t>
            </a:r>
          </a:p>
        </p:txBody>
      </p:sp>
    </p:spTree>
    <p:extLst>
      <p:ext uri="{BB962C8B-B14F-4D97-AF65-F5344CB8AC3E}">
        <p14:creationId xmlns:p14="http://schemas.microsoft.com/office/powerpoint/2010/main" val="122365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9205B1-F7E1-77C8-9BEC-6D3256F2C178}"/>
              </a:ext>
            </a:extLst>
          </p:cNvPr>
          <p:cNvSpPr>
            <a:spLocks noGrp="1"/>
          </p:cNvSpPr>
          <p:nvPr>
            <p:ph type="title"/>
          </p:nvPr>
        </p:nvSpPr>
        <p:spPr/>
        <p:txBody>
          <a:bodyPr/>
          <a:lstStyle/>
          <a:p>
            <a:pPr algn="ctr"/>
            <a:r>
              <a:rPr lang="it-IT" b="1" i="1" dirty="0"/>
              <a:t>Il marketing esperienziale</a:t>
            </a:r>
          </a:p>
        </p:txBody>
      </p:sp>
      <p:sp>
        <p:nvSpPr>
          <p:cNvPr id="3" name="Segnaposto contenuto 2">
            <a:extLst>
              <a:ext uri="{FF2B5EF4-FFF2-40B4-BE49-F238E27FC236}">
                <a16:creationId xmlns:a16="http://schemas.microsoft.com/office/drawing/2014/main" id="{13CABA06-9140-07A6-0C36-56B17731597A}"/>
              </a:ext>
            </a:extLst>
          </p:cNvPr>
          <p:cNvSpPr>
            <a:spLocks noGrp="1"/>
          </p:cNvSpPr>
          <p:nvPr>
            <p:ph idx="1"/>
          </p:nvPr>
        </p:nvSpPr>
        <p:spPr>
          <a:xfrm>
            <a:off x="1066800" y="2104473"/>
            <a:ext cx="10058400" cy="3418993"/>
          </a:xfrm>
        </p:spPr>
        <p:txBody>
          <a:bodyPr/>
          <a:lstStyle/>
          <a:p>
            <a:pPr algn="ctr"/>
            <a:r>
              <a:rPr lang="it-IT" dirty="0"/>
              <a:t>La creazione di esperienze per i clienti è un altro modo per le organizzazioni di fornire valore ai clienti. Mira a capitalizzare le tendenze dei consumatori nel mondo occidentale, dove le esperienze sono percepite da molti come più importanti della proprietà dei beni. Questo è ancora più vero nel caso delle nuove coorti generazionali, che non sono legate ai benefici funzionali della marca, ma a quelli relazionali e, in particolare, esperienziali. </a:t>
            </a:r>
            <a:r>
              <a:rPr lang="it-IT" i="1" u="sng" dirty="0">
                <a:solidFill>
                  <a:schemeClr val="accent1"/>
                </a:solidFill>
              </a:rPr>
              <a:t>La Brand Experience </a:t>
            </a:r>
            <a:r>
              <a:rPr lang="it-IT" dirty="0"/>
              <a:t>(l'esperienza di marca) può essere definita come l'insieme delle sensazioni, dei sentimenti, delle risposte cognitive e comportamentali evocate dagli stimoli relativi al brand che fanno parte del design, del brand, del suo packaging, delle comunicazioni e degli ambienti. L'elemento principale, si ravvisa nell'influenza che l'esperienza ha sulla soddisfazione dei clienti. </a:t>
            </a:r>
            <a:r>
              <a:rPr lang="it-IT" i="1" u="sng" dirty="0">
                <a:solidFill>
                  <a:schemeClr val="accent1"/>
                </a:solidFill>
              </a:rPr>
              <a:t>Il marketing esperienziale</a:t>
            </a:r>
            <a:r>
              <a:rPr lang="it-IT" dirty="0"/>
              <a:t> mira dunque a consolidare il legame con il brand, che diventa tanto più forte quanto più il cliente verrà coinvolto nell'esperienza, diventando, in alcuni casi, "</a:t>
            </a:r>
            <a:r>
              <a:rPr lang="it-IT" dirty="0" err="1"/>
              <a:t>consum</a:t>
            </a:r>
            <a:r>
              <a:rPr lang="it-IT" dirty="0"/>
              <a:t>-attore". </a:t>
            </a:r>
          </a:p>
        </p:txBody>
      </p:sp>
    </p:spTree>
    <p:extLst>
      <p:ext uri="{BB962C8B-B14F-4D97-AF65-F5344CB8AC3E}">
        <p14:creationId xmlns:p14="http://schemas.microsoft.com/office/powerpoint/2010/main" val="1030891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asellaDiTesto 4">
            <a:extLst>
              <a:ext uri="{FF2B5EF4-FFF2-40B4-BE49-F238E27FC236}">
                <a16:creationId xmlns:a16="http://schemas.microsoft.com/office/drawing/2014/main" id="{6993B8B0-2EE1-39EE-730C-9501BCF0F00B}"/>
              </a:ext>
            </a:extLst>
          </p:cNvPr>
          <p:cNvGraphicFramePr/>
          <p:nvPr>
            <p:extLst>
              <p:ext uri="{D42A27DB-BD31-4B8C-83A1-F6EECF244321}">
                <p14:modId xmlns:p14="http://schemas.microsoft.com/office/powerpoint/2010/main" val="4166202739"/>
              </p:ext>
            </p:extLst>
          </p:nvPr>
        </p:nvGraphicFramePr>
        <p:xfrm>
          <a:off x="476140" y="597560"/>
          <a:ext cx="11239719" cy="50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53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92E4C3C-B30B-46D3-A31E-79C05DA1AFDB}"/>
              </a:ext>
            </a:extLst>
          </p:cNvPr>
          <p:cNvSpPr>
            <a:spLocks noGrp="1"/>
          </p:cNvSpPr>
          <p:nvPr>
            <p:ph idx="4294967295"/>
          </p:nvPr>
        </p:nvSpPr>
        <p:spPr>
          <a:xfrm>
            <a:off x="1241474" y="889661"/>
            <a:ext cx="9709052" cy="925072"/>
          </a:xfrm>
        </p:spPr>
        <p:txBody>
          <a:bodyPr/>
          <a:lstStyle/>
          <a:p>
            <a:pPr algn="ctr"/>
            <a:r>
              <a:rPr lang="it-IT" dirty="0"/>
              <a:t>Per capire il comportamento d'acquisto dei clienti (siano essi consumatori o aziende) si deve rispondere ad alcune domande chiave. </a:t>
            </a:r>
          </a:p>
          <a:p>
            <a:endParaRPr lang="it-IT" dirty="0"/>
          </a:p>
        </p:txBody>
      </p:sp>
      <p:pic>
        <p:nvPicPr>
          <p:cNvPr id="4" name="Picture 3">
            <a:extLst>
              <a:ext uri="{FF2B5EF4-FFF2-40B4-BE49-F238E27FC236}">
                <a16:creationId xmlns:a16="http://schemas.microsoft.com/office/drawing/2014/main" id="{3BC6430C-D597-6D09-AC5F-4F880E71658B}"/>
              </a:ext>
            </a:extLst>
          </p:cNvPr>
          <p:cNvPicPr>
            <a:picLocks noChangeAspect="1"/>
          </p:cNvPicPr>
          <p:nvPr/>
        </p:nvPicPr>
        <p:blipFill>
          <a:blip r:embed="rId2"/>
          <a:stretch>
            <a:fillRect/>
          </a:stretch>
        </p:blipFill>
        <p:spPr>
          <a:xfrm>
            <a:off x="3428982" y="1645920"/>
            <a:ext cx="5334036" cy="4432390"/>
          </a:xfrm>
          <a:prstGeom prst="rect">
            <a:avLst/>
          </a:prstGeom>
        </p:spPr>
      </p:pic>
    </p:spTree>
    <p:extLst>
      <p:ext uri="{BB962C8B-B14F-4D97-AF65-F5344CB8AC3E}">
        <p14:creationId xmlns:p14="http://schemas.microsoft.com/office/powerpoint/2010/main" val="4009055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8109FF85-8F56-510A-198F-ABBE5B917D95}"/>
              </a:ext>
            </a:extLst>
          </p:cNvPr>
          <p:cNvGraphicFramePr/>
          <p:nvPr>
            <p:extLst>
              <p:ext uri="{D42A27DB-BD31-4B8C-83A1-F6EECF244321}">
                <p14:modId xmlns:p14="http://schemas.microsoft.com/office/powerpoint/2010/main" val="3713123607"/>
              </p:ext>
            </p:extLst>
          </p:nvPr>
        </p:nvGraphicFramePr>
        <p:xfrm>
          <a:off x="1377994" y="906833"/>
          <a:ext cx="9436012" cy="4759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893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9C483-74A9-6CB1-A6C7-87ED56EC6196}"/>
              </a:ext>
            </a:extLst>
          </p:cNvPr>
          <p:cNvSpPr>
            <a:spLocks noGrp="1"/>
          </p:cNvSpPr>
          <p:nvPr>
            <p:ph type="title"/>
          </p:nvPr>
        </p:nvSpPr>
        <p:spPr/>
        <p:txBody>
          <a:bodyPr/>
          <a:lstStyle/>
          <a:p>
            <a:pPr algn="ctr"/>
            <a:r>
              <a:rPr lang="it-IT" b="1" i="1" dirty="0"/>
              <a:t>Riepilogo</a:t>
            </a:r>
          </a:p>
        </p:txBody>
      </p:sp>
      <p:sp>
        <p:nvSpPr>
          <p:cNvPr id="3" name="Segnaposto contenuto 2">
            <a:extLst>
              <a:ext uri="{FF2B5EF4-FFF2-40B4-BE49-F238E27FC236}">
                <a16:creationId xmlns:a16="http://schemas.microsoft.com/office/drawing/2014/main" id="{30ADCBB5-D894-38C8-7142-77707C968A68}"/>
              </a:ext>
            </a:extLst>
          </p:cNvPr>
          <p:cNvSpPr>
            <a:spLocks noGrp="1"/>
          </p:cNvSpPr>
          <p:nvPr>
            <p:ph idx="1"/>
          </p:nvPr>
        </p:nvSpPr>
        <p:spPr>
          <a:xfrm>
            <a:off x="1066800" y="1928861"/>
            <a:ext cx="10058400" cy="4023360"/>
          </a:xfrm>
        </p:spPr>
        <p:txBody>
          <a:bodyPr>
            <a:normAutofit fontScale="92500" lnSpcReduction="20000"/>
          </a:bodyPr>
          <a:lstStyle/>
          <a:p>
            <a:pPr marL="457200" indent="-457200" algn="ctr">
              <a:buFont typeface="Calibri" pitchFamily="-1" charset="0"/>
              <a:buAutoNum type="arabicPeriod"/>
            </a:pPr>
            <a:r>
              <a:rPr lang="it-IT" sz="2000" dirty="0"/>
              <a:t>Le differenze tra il comportamento d’acquisto del consumatore e quello di un’azienda: in quest'ultimo caso, il processo decisionale d’acquisto coinvolge più fasi, l'input di più parti e maggiori livelli di negoziazione; i criteri di scelta tecnici ed economici rivestono un ruolo più importante negli acquisti aziendali. </a:t>
            </a:r>
            <a:endParaRPr lang="fr-FR" altLang="fr-FR" sz="2000" dirty="0"/>
          </a:p>
          <a:p>
            <a:pPr marL="457200" indent="-457200" algn="ctr">
              <a:buFont typeface="Calibri" pitchFamily="-1" charset="0"/>
              <a:buAutoNum type="arabicPeriod"/>
            </a:pPr>
            <a:r>
              <a:rPr lang="it-IT" sz="2000" dirty="0"/>
              <a:t>Chi compra – i cinque ruoli nel processo decisionale d'acquisto sono: iniziatore, influencer, decisore, acquirente e utente</a:t>
            </a:r>
            <a:r>
              <a:rPr lang="en-US" altLang="fr-FR" sz="2000" dirty="0"/>
              <a:t>. </a:t>
            </a:r>
          </a:p>
          <a:p>
            <a:pPr marL="457200" indent="-457200" algn="ctr">
              <a:buFont typeface="Calibri" pitchFamily="-1" charset="0"/>
              <a:buAutoNum type="arabicPeriod"/>
            </a:pPr>
            <a:r>
              <a:rPr lang="it-IT" sz="2000" dirty="0"/>
              <a:t>Ci sono due teorie principali sul comportamento del consumatore: l'approccio dell’elaborazione delle informazioni, che considera il consumo come un processo razionale e utilitaristico e quello della cultura del consumatore, che vede il consumo come un'</a:t>
            </a:r>
            <a:r>
              <a:rPr lang="it-IT" sz="2000" dirty="0" err="1"/>
              <a:t>attivit</a:t>
            </a:r>
            <a:r>
              <a:rPr lang="fr-FR" sz="2000" dirty="0"/>
              <a:t>à </a:t>
            </a:r>
            <a:r>
              <a:rPr lang="it-IT" sz="2000" dirty="0"/>
              <a:t>sociale radicata in un contesto specifico. </a:t>
            </a:r>
          </a:p>
          <a:p>
            <a:pPr marL="457200" indent="-457200" algn="ctr">
              <a:buFont typeface="Calibri" pitchFamily="-1" charset="0"/>
              <a:buAutoNum type="arabicPeriod"/>
            </a:pPr>
            <a:r>
              <a:rPr lang="it-IT" sz="2000" dirty="0"/>
              <a:t>Il processo decisionale d’acquisto comprende le fasi del riconoscimento del bisogno, della ricerca di alternative, della valutazione delle alternative, dell’acquisto e della valutazione post–acquisto. Nel caso di acquisti ad alto coinvolgimento, i consumatori attraversano in genere tutte queste fasi, mentre in una situazione a basso coinvolgimento, possono passare direttamente dal riconoscimento del bisogno all'acquisto. </a:t>
            </a:r>
            <a:endParaRPr lang="en-US" altLang="fr-FR" sz="2000" dirty="0"/>
          </a:p>
          <a:p>
            <a:pPr algn="ctr"/>
            <a:endParaRPr lang="it-IT" dirty="0"/>
          </a:p>
        </p:txBody>
      </p:sp>
    </p:spTree>
    <p:extLst>
      <p:ext uri="{BB962C8B-B14F-4D97-AF65-F5344CB8AC3E}">
        <p14:creationId xmlns:p14="http://schemas.microsoft.com/office/powerpoint/2010/main" val="2354300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34503-F2FE-7682-4F0A-16210E9888FD}"/>
              </a:ext>
            </a:extLst>
          </p:cNvPr>
          <p:cNvSpPr>
            <a:spLocks noGrp="1"/>
          </p:cNvSpPr>
          <p:nvPr>
            <p:ph type="title"/>
          </p:nvPr>
        </p:nvSpPr>
        <p:spPr/>
        <p:txBody>
          <a:bodyPr/>
          <a:lstStyle/>
          <a:p>
            <a:pPr algn="ctr"/>
            <a:r>
              <a:rPr lang="it-IT" b="1" i="1" dirty="0"/>
              <a:t>Riepilogo</a:t>
            </a:r>
          </a:p>
        </p:txBody>
      </p:sp>
      <p:sp>
        <p:nvSpPr>
          <p:cNvPr id="3" name="Segnaposto contenuto 2">
            <a:extLst>
              <a:ext uri="{FF2B5EF4-FFF2-40B4-BE49-F238E27FC236}">
                <a16:creationId xmlns:a16="http://schemas.microsoft.com/office/drawing/2014/main" id="{11FBF7B5-FCFD-18E5-9924-55223946953F}"/>
              </a:ext>
            </a:extLst>
          </p:cNvPr>
          <p:cNvSpPr>
            <a:spLocks noGrp="1"/>
          </p:cNvSpPr>
          <p:nvPr>
            <p:ph idx="1"/>
          </p:nvPr>
        </p:nvSpPr>
        <p:spPr>
          <a:xfrm>
            <a:off x="1097280" y="1998134"/>
            <a:ext cx="10058400" cy="4023360"/>
          </a:xfrm>
        </p:spPr>
        <p:txBody>
          <a:bodyPr/>
          <a:lstStyle/>
          <a:p>
            <a:pPr marL="0" indent="0" algn="ctr">
              <a:buNone/>
            </a:pPr>
            <a:r>
              <a:rPr lang="it-IT" sz="2000" dirty="0">
                <a:solidFill>
                  <a:schemeClr val="accent1"/>
                </a:solidFill>
              </a:rPr>
              <a:t>5. </a:t>
            </a:r>
            <a:r>
              <a:rPr lang="it-IT" sz="2000" dirty="0"/>
              <a:t>I criteri di scelta principali utilizzati nelle decisioni di acquisto sono tecnici, economici, sociali e personali. Nel comportamento d’acquisto dei consumatori, i criteri sociali e personali sono molto importanti, in quanto i consumatori costruiscono la loro </a:t>
            </a:r>
            <a:r>
              <a:rPr lang="it-IT" sz="2000" dirty="0" err="1"/>
              <a:t>identit</a:t>
            </a:r>
            <a:r>
              <a:rPr lang="fr-FR" sz="2000" dirty="0"/>
              <a:t>à </a:t>
            </a:r>
            <a:r>
              <a:rPr lang="it-IT" sz="2000" dirty="0"/>
              <a:t>attraverso la selezione di prodotti e servizi. </a:t>
            </a:r>
            <a:endParaRPr lang="fr-FR" sz="2000" dirty="0"/>
          </a:p>
          <a:p>
            <a:pPr marL="0" indent="0" algn="ctr">
              <a:buNone/>
            </a:pPr>
            <a:r>
              <a:rPr lang="en-US" altLang="en-US" sz="2000" dirty="0">
                <a:solidFill>
                  <a:schemeClr val="accent1"/>
                </a:solidFill>
              </a:rPr>
              <a:t>6. </a:t>
            </a:r>
            <a:r>
              <a:rPr lang="it-IT" sz="2000" dirty="0"/>
              <a:t>I principali elementi che influenzano i comportamenti di acquisto dei consumatori sono i fattori di influenza personali e i fattori di influenza sociali. Fattori emotivi profondamente radicati come un condizionamento, l’apprendimento, l’atteggiamento e la </a:t>
            </a:r>
            <a:r>
              <a:rPr lang="it-IT" sz="2000" dirty="0" err="1"/>
              <a:t>personalit</a:t>
            </a:r>
            <a:r>
              <a:rPr lang="fr-FR" sz="2000" dirty="0"/>
              <a:t>à </a:t>
            </a:r>
            <a:r>
              <a:rPr lang="it-IT" sz="2000" dirty="0"/>
              <a:t>sono fondamentali nelle decisioni di consumo. </a:t>
            </a:r>
          </a:p>
          <a:p>
            <a:pPr marL="0" indent="0" algn="ctr">
              <a:buNone/>
            </a:pPr>
            <a:r>
              <a:rPr lang="en-US" altLang="en-US" sz="2000" dirty="0">
                <a:solidFill>
                  <a:schemeClr val="accent1"/>
                </a:solidFill>
              </a:rPr>
              <a:t>7. </a:t>
            </a:r>
            <a:r>
              <a:rPr lang="it-IT" sz="2000" dirty="0"/>
              <a:t>I principali fattori d’influenza sul comportamento di acquisto aziendale sono la classe di acquisto, il tipo di prodotto e l'importanza dell'acquisto. </a:t>
            </a:r>
            <a:endParaRPr lang="en-US" altLang="en-US" sz="2000" dirty="0"/>
          </a:p>
          <a:p>
            <a:pPr marL="0" indent="0" algn="ctr">
              <a:buNone/>
            </a:pPr>
            <a:r>
              <a:rPr lang="en-US" altLang="en-US" sz="2000" dirty="0">
                <a:solidFill>
                  <a:schemeClr val="accent1"/>
                </a:solidFill>
              </a:rPr>
              <a:t>8. </a:t>
            </a:r>
            <a:r>
              <a:rPr lang="it-IT" sz="2000" dirty="0"/>
              <a:t>Le caratteristiche principali della pratica di acquisto aziendale sono: acquisti just–in–time, acquisti online, acquisti centralizzati, marketing relazionale, reverse marketing e leasing. </a:t>
            </a:r>
            <a:endParaRPr lang="en-US" altLang="en-US" sz="2000" dirty="0"/>
          </a:p>
          <a:p>
            <a:endParaRPr lang="it-IT" dirty="0"/>
          </a:p>
        </p:txBody>
      </p:sp>
    </p:spTree>
    <p:extLst>
      <p:ext uri="{BB962C8B-B14F-4D97-AF65-F5344CB8AC3E}">
        <p14:creationId xmlns:p14="http://schemas.microsoft.com/office/powerpoint/2010/main" val="74719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918FB84-2146-342E-C2E2-0179F50EE953}"/>
              </a:ext>
            </a:extLst>
          </p:cNvPr>
          <p:cNvSpPr>
            <a:spLocks noGrp="1"/>
          </p:cNvSpPr>
          <p:nvPr>
            <p:ph idx="4294967295"/>
          </p:nvPr>
        </p:nvSpPr>
        <p:spPr>
          <a:xfrm>
            <a:off x="815926" y="1823219"/>
            <a:ext cx="4205239" cy="3211561"/>
          </a:xfrm>
        </p:spPr>
        <p:txBody>
          <a:bodyPr>
            <a:normAutofit/>
          </a:bodyPr>
          <a:lstStyle/>
          <a:p>
            <a:pPr algn="ctr"/>
            <a:r>
              <a:rPr lang="it-IT" sz="2500" i="1" dirty="0"/>
              <a:t>Le diverse tipologie di decisioni prese dai consumatori </a:t>
            </a:r>
            <a:r>
              <a:rPr lang="en-US" altLang="fr-FR" sz="2500" i="1" dirty="0" err="1"/>
              <a:t>possono</a:t>
            </a:r>
            <a:r>
              <a:rPr lang="en-US" altLang="fr-FR" sz="2500" i="1" dirty="0"/>
              <a:t> </a:t>
            </a:r>
            <a:r>
              <a:rPr lang="en-US" altLang="fr-FR" sz="2500" i="1" dirty="0" err="1"/>
              <a:t>essere</a:t>
            </a:r>
            <a:r>
              <a:rPr lang="en-US" altLang="fr-FR" sz="2500" i="1" dirty="0"/>
              <a:t> </a:t>
            </a:r>
            <a:r>
              <a:rPr lang="en-US" altLang="fr-FR" sz="2500" i="1" dirty="0" err="1"/>
              <a:t>suddivise</a:t>
            </a:r>
            <a:r>
              <a:rPr lang="en-US" altLang="fr-FR" sz="2500" i="1" dirty="0"/>
              <a:t> in quattro tipi:</a:t>
            </a:r>
            <a:endParaRPr lang="fr-FR" altLang="fr-FR" sz="2500" i="1" dirty="0"/>
          </a:p>
          <a:p>
            <a:pPr algn="ctr"/>
            <a:endParaRPr lang="it-IT" dirty="0"/>
          </a:p>
        </p:txBody>
      </p:sp>
      <p:pic>
        <p:nvPicPr>
          <p:cNvPr id="4" name="Picture 3">
            <a:extLst>
              <a:ext uri="{FF2B5EF4-FFF2-40B4-BE49-F238E27FC236}">
                <a16:creationId xmlns:a16="http://schemas.microsoft.com/office/drawing/2014/main" id="{B3B0C5C6-9268-53BC-9E17-7D9FFB3479EF}"/>
              </a:ext>
            </a:extLst>
          </p:cNvPr>
          <p:cNvPicPr>
            <a:picLocks noChangeAspect="1"/>
          </p:cNvPicPr>
          <p:nvPr/>
        </p:nvPicPr>
        <p:blipFill>
          <a:blip r:embed="rId2"/>
          <a:stretch>
            <a:fillRect/>
          </a:stretch>
        </p:blipFill>
        <p:spPr>
          <a:xfrm>
            <a:off x="5144814" y="1592005"/>
            <a:ext cx="6010866" cy="3903964"/>
          </a:xfrm>
          <a:prstGeom prst="rect">
            <a:avLst/>
          </a:prstGeom>
        </p:spPr>
      </p:pic>
      <p:sp>
        <p:nvSpPr>
          <p:cNvPr id="2" name="Freccia a destra 1">
            <a:extLst>
              <a:ext uri="{FF2B5EF4-FFF2-40B4-BE49-F238E27FC236}">
                <a16:creationId xmlns:a16="http://schemas.microsoft.com/office/drawing/2014/main" id="{982BD880-E547-B41C-86A0-029D547DFAEC}"/>
              </a:ext>
            </a:extLst>
          </p:cNvPr>
          <p:cNvSpPr/>
          <p:nvPr/>
        </p:nvSpPr>
        <p:spPr>
          <a:xfrm>
            <a:off x="2885440" y="3545840"/>
            <a:ext cx="1239520" cy="497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1992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4453B5-66EC-44EA-4A8D-02F68DE21A12}"/>
              </a:ext>
            </a:extLst>
          </p:cNvPr>
          <p:cNvPicPr>
            <a:picLocks noChangeAspect="1"/>
          </p:cNvPicPr>
          <p:nvPr/>
        </p:nvPicPr>
        <p:blipFill>
          <a:blip r:embed="rId2"/>
          <a:srcRect r="3" b="9519"/>
          <a:stretch/>
        </p:blipFill>
        <p:spPr>
          <a:xfrm>
            <a:off x="307425" y="457200"/>
            <a:ext cx="6909801" cy="5314406"/>
          </a:xfrm>
          <a:prstGeom prst="rect">
            <a:avLst/>
          </a:prstGeom>
        </p:spPr>
      </p:pic>
      <p:sp>
        <p:nvSpPr>
          <p:cNvPr id="3" name="Segnaposto contenuto 2">
            <a:extLst>
              <a:ext uri="{FF2B5EF4-FFF2-40B4-BE49-F238E27FC236}">
                <a16:creationId xmlns:a16="http://schemas.microsoft.com/office/drawing/2014/main" id="{F45DA670-315D-D254-AFB6-872C82754171}"/>
              </a:ext>
            </a:extLst>
          </p:cNvPr>
          <p:cNvSpPr>
            <a:spLocks noGrp="1"/>
          </p:cNvSpPr>
          <p:nvPr>
            <p:ph idx="4294967295"/>
          </p:nvPr>
        </p:nvSpPr>
        <p:spPr>
          <a:xfrm>
            <a:off x="7489776" y="1340559"/>
            <a:ext cx="3689350" cy="3670300"/>
          </a:xfrm>
        </p:spPr>
        <p:txBody>
          <a:bodyPr>
            <a:normAutofit fontScale="85000" lnSpcReduction="10000"/>
          </a:bodyPr>
          <a:lstStyle/>
          <a:p>
            <a:pPr algn="ctr"/>
            <a:r>
              <a:rPr lang="it-IT" dirty="0"/>
              <a:t>La Figura seguente mostra il tipico processo decisionale dei consumatori e delle organizzazioni dal punto di vista dell'approccio dell'elaborazione delle informazioni (anche definito </a:t>
            </a:r>
            <a:r>
              <a:rPr lang="it-IT" i="1" u="sng" dirty="0">
                <a:solidFill>
                  <a:schemeClr val="accent1"/>
                </a:solidFill>
              </a:rPr>
              <a:t>Customer </a:t>
            </a:r>
            <a:r>
              <a:rPr lang="it-IT" i="1" u="sng" dirty="0" err="1">
                <a:solidFill>
                  <a:schemeClr val="accent1"/>
                </a:solidFill>
              </a:rPr>
              <a:t>Decision</a:t>
            </a:r>
            <a:r>
              <a:rPr lang="it-IT" i="1" u="sng" dirty="0">
                <a:solidFill>
                  <a:schemeClr val="accent1"/>
                </a:solidFill>
              </a:rPr>
              <a:t> </a:t>
            </a:r>
            <a:r>
              <a:rPr lang="it-IT" i="1" u="sng" dirty="0" err="1">
                <a:solidFill>
                  <a:schemeClr val="accent1"/>
                </a:solidFill>
              </a:rPr>
              <a:t>Journey</a:t>
            </a:r>
            <a:r>
              <a:rPr lang="it-IT" dirty="0"/>
              <a:t>). </a:t>
            </a:r>
          </a:p>
          <a:p>
            <a:pPr algn="ctr"/>
            <a:endParaRPr lang="it-IT" dirty="0"/>
          </a:p>
          <a:p>
            <a:pPr algn="ctr"/>
            <a:r>
              <a:rPr lang="it-IT" dirty="0"/>
              <a:t>Il diagramma illustra che gli acquirenti di solito passano attraverso una serie di fasi, dal riconoscimento dell'esistenza di un problema all'esame delle alternative potenziali a un acquisto, fino ad arrivare alla valutazione dell'acquisto che ne consegue. </a:t>
            </a:r>
          </a:p>
        </p:txBody>
      </p:sp>
    </p:spTree>
    <p:extLst>
      <p:ext uri="{BB962C8B-B14F-4D97-AF65-F5344CB8AC3E}">
        <p14:creationId xmlns:p14="http://schemas.microsoft.com/office/powerpoint/2010/main" val="345632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0BA3E0-203B-39FD-4DD0-4575B19E91F0}"/>
              </a:ext>
            </a:extLst>
          </p:cNvPr>
          <p:cNvSpPr>
            <a:spLocks noGrp="1"/>
          </p:cNvSpPr>
          <p:nvPr>
            <p:ph type="title"/>
          </p:nvPr>
        </p:nvSpPr>
        <p:spPr/>
        <p:txBody>
          <a:bodyPr/>
          <a:lstStyle/>
          <a:p>
            <a:pPr algn="ctr"/>
            <a:r>
              <a:rPr lang="it-IT" b="1" i="1" dirty="0"/>
              <a:t>Il riconoscimento di un bisogno/la consapevolezza del problema</a:t>
            </a:r>
            <a:endParaRPr lang="it-IT" dirty="0"/>
          </a:p>
        </p:txBody>
      </p:sp>
      <p:sp>
        <p:nvSpPr>
          <p:cNvPr id="3" name="Segnaposto contenuto 2">
            <a:extLst>
              <a:ext uri="{FF2B5EF4-FFF2-40B4-BE49-F238E27FC236}">
                <a16:creationId xmlns:a16="http://schemas.microsoft.com/office/drawing/2014/main" id="{17B3FA95-8A23-3DED-A24C-8673A5DB815B}"/>
              </a:ext>
            </a:extLst>
          </p:cNvPr>
          <p:cNvSpPr>
            <a:spLocks noGrp="1"/>
          </p:cNvSpPr>
          <p:nvPr>
            <p:ph idx="1"/>
          </p:nvPr>
        </p:nvSpPr>
        <p:spPr>
          <a:xfrm>
            <a:off x="1097280" y="2413770"/>
            <a:ext cx="10058400" cy="2864811"/>
          </a:xfrm>
        </p:spPr>
        <p:txBody>
          <a:bodyPr>
            <a:normAutofit fontScale="92500" lnSpcReduction="10000"/>
          </a:bodyPr>
          <a:lstStyle/>
          <a:p>
            <a:pPr algn="ctr"/>
            <a:r>
              <a:rPr lang="it-IT" dirty="0"/>
              <a:t>Il riconoscimento di un bisogno può essere </a:t>
            </a:r>
            <a:r>
              <a:rPr lang="it-IT" i="1" dirty="0">
                <a:solidFill>
                  <a:schemeClr val="accent1"/>
                </a:solidFill>
              </a:rPr>
              <a:t>funzionale</a:t>
            </a:r>
            <a:r>
              <a:rPr lang="it-IT" dirty="0"/>
              <a:t> e può essere il risultato di routine dell'esaurimento di una scorta (per es., di benzina o di cibo) o </a:t>
            </a:r>
            <a:r>
              <a:rPr lang="it-IT" i="1" dirty="0">
                <a:solidFill>
                  <a:schemeClr val="accent1"/>
                </a:solidFill>
              </a:rPr>
              <a:t>imprevedibile</a:t>
            </a:r>
            <a:r>
              <a:rPr lang="it-IT" i="1" dirty="0"/>
              <a:t> </a:t>
            </a:r>
            <a:r>
              <a:rPr lang="it-IT" dirty="0"/>
              <a:t>(per es., il guasto di un'auto o di una lavatrice).</a:t>
            </a:r>
          </a:p>
          <a:p>
            <a:pPr algn="ctr"/>
            <a:r>
              <a:rPr lang="it-IT" dirty="0"/>
              <a:t> In altre situazioni, l'acquisto da parte dei consumatori può essere avviato da </a:t>
            </a:r>
            <a:r>
              <a:rPr lang="it-IT" i="1" dirty="0">
                <a:solidFill>
                  <a:schemeClr val="accent1"/>
                </a:solidFill>
              </a:rPr>
              <a:t>bisogni o desideri emozionali </a:t>
            </a:r>
            <a:r>
              <a:rPr lang="it-IT" dirty="0"/>
              <a:t>(per es., sognare a occhi aperti un'esperienza di viaggio). </a:t>
            </a:r>
          </a:p>
          <a:p>
            <a:pPr algn="ctr"/>
            <a:r>
              <a:rPr lang="it-IT" dirty="0"/>
              <a:t>Questi ultimi rivestono un'importanza cruciale, soprattutto in questo terzo millennio, dominato da un </a:t>
            </a:r>
            <a:r>
              <a:rPr lang="it-IT" i="1" u="sng" dirty="0" err="1">
                <a:solidFill>
                  <a:schemeClr val="accent1"/>
                </a:solidFill>
              </a:rPr>
              <a:t>overload</a:t>
            </a:r>
            <a:r>
              <a:rPr lang="it-IT" dirty="0"/>
              <a:t> delle offerte di beni e servizi e da nuove generazioni, come i Millennial, che sono guidati più da bisogni emotivi che da quelli funzionali. Quindi, le aziende spesso lanciano campagne di marketing per attingere direttamente ai bisogni emotivi come modo per stimolare l'acquisto e orientare le preferenze dei consumatori verso un determinato brand.</a:t>
            </a:r>
          </a:p>
        </p:txBody>
      </p:sp>
    </p:spTree>
    <p:extLst>
      <p:ext uri="{BB962C8B-B14F-4D97-AF65-F5344CB8AC3E}">
        <p14:creationId xmlns:p14="http://schemas.microsoft.com/office/powerpoint/2010/main" val="221555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059E4E-C541-4751-E54F-B9F282424A0D}"/>
              </a:ext>
            </a:extLst>
          </p:cNvPr>
          <p:cNvSpPr>
            <a:spLocks noGrp="1"/>
          </p:cNvSpPr>
          <p:nvPr>
            <p:ph type="title"/>
          </p:nvPr>
        </p:nvSpPr>
        <p:spPr/>
        <p:txBody>
          <a:bodyPr>
            <a:normAutofit/>
          </a:bodyPr>
          <a:lstStyle/>
          <a:p>
            <a:pPr algn="ctr"/>
            <a:r>
              <a:rPr lang="it-IT" b="1" i="1" dirty="0"/>
              <a:t>La ricerca di informazioni</a:t>
            </a:r>
            <a:endParaRPr lang="it-IT" dirty="0"/>
          </a:p>
        </p:txBody>
      </p:sp>
      <p:sp>
        <p:nvSpPr>
          <p:cNvPr id="3" name="Segnaposto contenuto 2">
            <a:extLst>
              <a:ext uri="{FF2B5EF4-FFF2-40B4-BE49-F238E27FC236}">
                <a16:creationId xmlns:a16="http://schemas.microsoft.com/office/drawing/2014/main" id="{D1C609DF-4894-5886-87ED-6725BF4BA93A}"/>
              </a:ext>
            </a:extLst>
          </p:cNvPr>
          <p:cNvSpPr>
            <a:spLocks noGrp="1"/>
          </p:cNvSpPr>
          <p:nvPr>
            <p:ph idx="1"/>
          </p:nvPr>
        </p:nvSpPr>
        <p:spPr>
          <a:xfrm>
            <a:off x="1097280" y="2247516"/>
            <a:ext cx="10058400" cy="3274907"/>
          </a:xfrm>
        </p:spPr>
        <p:txBody>
          <a:bodyPr/>
          <a:lstStyle/>
          <a:p>
            <a:pPr algn="ctr"/>
            <a:r>
              <a:rPr lang="it-IT" sz="2500" i="1" dirty="0">
                <a:solidFill>
                  <a:schemeClr val="accent1"/>
                </a:solidFill>
                <a:effectLst>
                  <a:outerShdw blurRad="38100" dist="38100" dir="2700000" algn="tl">
                    <a:srgbClr val="000000">
                      <a:alpha val="43137"/>
                    </a:srgbClr>
                  </a:outerShdw>
                </a:effectLst>
              </a:rPr>
              <a:t>Nel caso di una decisione d'acquisto aziendale</a:t>
            </a:r>
            <a:r>
              <a:rPr lang="it-IT" i="1" dirty="0"/>
              <a:t>, </a:t>
            </a:r>
            <a:r>
              <a:rPr lang="it-IT" dirty="0"/>
              <a:t>l'unità decisionale (DMU) compila una descrizione di ciò che le serve e inizia a cercare alternative potenziali. Quando i marketer possono influenzare le specifiche descritte, l'azienda è avvantaggiata nelle fasi successive del processo d'acquisto. </a:t>
            </a:r>
          </a:p>
          <a:p>
            <a:pPr algn="ctr"/>
            <a:r>
              <a:rPr lang="it-IT" sz="2500" i="1" dirty="0">
                <a:solidFill>
                  <a:schemeClr val="accent1"/>
                </a:solidFill>
                <a:effectLst>
                  <a:outerShdw blurRad="38100" dist="38100" dir="2700000" algn="tl">
                    <a:srgbClr val="000000">
                      <a:alpha val="43137"/>
                    </a:srgbClr>
                  </a:outerShdw>
                </a:effectLst>
              </a:rPr>
              <a:t>Nel caso di un consumatore, </a:t>
            </a:r>
            <a:r>
              <a:rPr lang="it-IT" dirty="0"/>
              <a:t>la ricerca può essere </a:t>
            </a:r>
            <a:r>
              <a:rPr lang="it-IT" i="1" u="sng" dirty="0">
                <a:solidFill>
                  <a:schemeClr val="accent1"/>
                </a:solidFill>
              </a:rPr>
              <a:t>interna o esterna</a:t>
            </a:r>
            <a:r>
              <a:rPr lang="it-IT" dirty="0"/>
              <a:t>. La </a:t>
            </a:r>
            <a:r>
              <a:rPr lang="it-IT" b="1" dirty="0"/>
              <a:t>ricerca interna </a:t>
            </a:r>
            <a:r>
              <a:rPr lang="it-IT" dirty="0"/>
              <a:t>comporta una revisione delle informazioni archiviate nella propria memoria. Questa revisione include potenziali soluzioni, metodi di confronto di soluzioni, riferimenti a esperienze personali e/o a comunicazioni di marketing. Se non si trova una soluzione soddisfacente, si comincia una </a:t>
            </a:r>
            <a:r>
              <a:rPr lang="it-IT" b="1" dirty="0"/>
              <a:t>ricerca esterna. </a:t>
            </a:r>
            <a:r>
              <a:rPr lang="it-IT" dirty="0"/>
              <a:t>Ciò coinvolge </a:t>
            </a:r>
            <a:r>
              <a:rPr lang="it-IT" i="1" dirty="0"/>
              <a:t>fonti personali </a:t>
            </a:r>
            <a:r>
              <a:rPr lang="it-IT" dirty="0"/>
              <a:t>come amici, familiari, colleghi di lavoro e vicini di casa e </a:t>
            </a:r>
            <a:r>
              <a:rPr lang="it-IT" i="1" dirty="0"/>
              <a:t>fonti commerciali</a:t>
            </a:r>
            <a:r>
              <a:rPr lang="it-IT" dirty="0"/>
              <a:t> come pubblicità e venditori.</a:t>
            </a:r>
          </a:p>
        </p:txBody>
      </p:sp>
    </p:spTree>
    <p:extLst>
      <p:ext uri="{BB962C8B-B14F-4D97-AF65-F5344CB8AC3E}">
        <p14:creationId xmlns:p14="http://schemas.microsoft.com/office/powerpoint/2010/main" val="86933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DBF8A60-0588-0384-8397-6EA5A1574B26}"/>
              </a:ext>
            </a:extLst>
          </p:cNvPr>
          <p:cNvSpPr>
            <a:spLocks noGrp="1"/>
          </p:cNvSpPr>
          <p:nvPr>
            <p:ph idx="4294967295"/>
          </p:nvPr>
        </p:nvSpPr>
        <p:spPr>
          <a:xfrm>
            <a:off x="1066800" y="1547348"/>
            <a:ext cx="10058400" cy="4024313"/>
          </a:xfrm>
        </p:spPr>
        <p:txBody>
          <a:bodyPr/>
          <a:lstStyle/>
          <a:p>
            <a:pPr algn="ctr"/>
            <a:r>
              <a:rPr lang="it-IT" dirty="0"/>
              <a:t>Una ricerca condotta da Laurent e </a:t>
            </a:r>
            <a:r>
              <a:rPr lang="it-IT" dirty="0" err="1"/>
              <a:t>Kapferer</a:t>
            </a:r>
            <a:r>
              <a:rPr lang="it-IT" dirty="0"/>
              <a:t> ha identificato quattro fattori che influenzano il coinvolgimento.</a:t>
            </a:r>
          </a:p>
          <a:p>
            <a:pPr algn="ctr">
              <a:buFont typeface="Wingdings" panose="05000000000000000000" pitchFamily="2" charset="2"/>
              <a:buChar char="v"/>
            </a:pPr>
            <a:r>
              <a:rPr lang="it-IT" dirty="0"/>
              <a:t>1- </a:t>
            </a:r>
            <a:r>
              <a:rPr lang="it-IT" i="1" u="sng" dirty="0">
                <a:solidFill>
                  <a:schemeClr val="accent1"/>
                </a:solidFill>
              </a:rPr>
              <a:t>L'immagine di sé</a:t>
            </a:r>
            <a:r>
              <a:rPr lang="it-IT" dirty="0"/>
              <a:t>: il coinvolgimento è solitamente più alto quando la decisione influenza potenzialmente l'immagine di sé. Quindi l'acquisto di gioielli, vestiti e chirurgia estetica richiede un coinvolgimento maggiore rispetto alla scelta di una marca di sapone o di dentifricio.</a:t>
            </a:r>
          </a:p>
          <a:p>
            <a:pPr algn="ctr">
              <a:buFont typeface="Wingdings" panose="05000000000000000000" pitchFamily="2" charset="2"/>
              <a:buChar char="v"/>
            </a:pPr>
            <a:r>
              <a:rPr lang="it-IT" dirty="0"/>
              <a:t>2- </a:t>
            </a:r>
            <a:r>
              <a:rPr lang="it-IT" i="1" u="sng" dirty="0">
                <a:solidFill>
                  <a:schemeClr val="accent1"/>
                </a:solidFill>
              </a:rPr>
              <a:t>Il rischio percepito</a:t>
            </a:r>
            <a:r>
              <a:rPr lang="it-IT" dirty="0"/>
              <a:t>: il coinvolgimento è in genere elevato quando la percezione del rischio di commettere un errore è elevata. Il rischio d'acquistare la casa sbagliata è molto più alto di quello di comprare un pacchetto di chewing </a:t>
            </a:r>
            <a:r>
              <a:rPr lang="it-IT" dirty="0" err="1"/>
              <a:t>gum</a:t>
            </a:r>
            <a:r>
              <a:rPr lang="it-IT" dirty="0"/>
              <a:t> che non piace, perché le potenziali conseguenze negative della decisione sbagliata sono più alte. Il rischio di solito aumenta all'aumentare del prezzo dell'acquisto.</a:t>
            </a:r>
          </a:p>
        </p:txBody>
      </p:sp>
    </p:spTree>
    <p:extLst>
      <p:ext uri="{BB962C8B-B14F-4D97-AF65-F5344CB8AC3E}">
        <p14:creationId xmlns:p14="http://schemas.microsoft.com/office/powerpoint/2010/main" val="879468519"/>
      </p:ext>
    </p:extLst>
  </p:cSld>
  <p:clrMapOvr>
    <a:masterClrMapping/>
  </p:clrMapOvr>
</p:sld>
</file>

<file path=ppt/theme/theme1.xml><?xml version="1.0" encoding="utf-8"?>
<a:theme xmlns:a="http://schemas.openxmlformats.org/drawingml/2006/main" name="Retrospettivo">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15266</TotalTime>
  <Words>4425</Words>
  <Application>Microsoft Office PowerPoint</Application>
  <PresentationFormat>Widescreen</PresentationFormat>
  <Paragraphs>150</Paragraphs>
  <Slides>42</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42</vt:i4>
      </vt:variant>
    </vt:vector>
  </HeadingPairs>
  <TitlesOfParts>
    <vt:vector size="50" baseType="lpstr">
      <vt:lpstr>Aptos</vt:lpstr>
      <vt:lpstr>Arial</vt:lpstr>
      <vt:lpstr>Calibri</vt:lpstr>
      <vt:lpstr>Calibri Light</vt:lpstr>
      <vt:lpstr>Monotype Sorts</vt:lpstr>
      <vt:lpstr>ProximaNova-Bold</vt:lpstr>
      <vt:lpstr>Wingdings</vt:lpstr>
      <vt:lpstr>Retrospettivo</vt:lpstr>
      <vt:lpstr>Capitolo 3  Capire il comportamento del cliente</vt:lpstr>
      <vt:lpstr>Presentazione standard di PowerPoint</vt:lpstr>
      <vt:lpstr>Tipi di cliente</vt:lpstr>
      <vt:lpstr>Presentazione standard di PowerPoint</vt:lpstr>
      <vt:lpstr>Presentazione standard di PowerPoint</vt:lpstr>
      <vt:lpstr>Presentazione standard di PowerPoint</vt:lpstr>
      <vt:lpstr>Il riconoscimento di un bisogno/la consapevolezza del problema</vt:lpstr>
      <vt:lpstr>La ricerca di informazioni</vt:lpstr>
      <vt:lpstr>Presentazione standard di PowerPoint</vt:lpstr>
      <vt:lpstr>Presentazione standard di PowerPoint</vt:lpstr>
      <vt:lpstr>Presentazione standard di PowerPoint</vt:lpstr>
      <vt:lpstr>Quali sono i criteri di scelta?</vt:lpstr>
      <vt:lpstr>Presentazione standard di PowerPoint</vt:lpstr>
      <vt:lpstr>I fattori che influenzano il comportamento del consumatore</vt:lpstr>
      <vt:lpstr>I fattori d’ influenza personali</vt:lpstr>
      <vt:lpstr>L’elaborazione delle informazioni</vt:lpstr>
      <vt:lpstr>Presentazione standard di PowerPoint</vt:lpstr>
      <vt:lpstr>La motivazione</vt:lpstr>
      <vt:lpstr>Presentazione standard di PowerPoint</vt:lpstr>
      <vt:lpstr> Le cinque categorie di motivazione secondo Maslow</vt:lpstr>
      <vt:lpstr>Presentazione standard di PowerPoint</vt:lpstr>
      <vt:lpstr>La personalità</vt:lpstr>
      <vt:lpstr>Presentazione standard di PowerPoint</vt:lpstr>
      <vt:lpstr>Lo stile di vita</vt:lpstr>
      <vt:lpstr>I fattori d’influenza sociali</vt:lpstr>
      <vt:lpstr>La cultura</vt:lpstr>
      <vt:lpstr>La classe sociale</vt:lpstr>
      <vt:lpstr>Influencer marketing</vt:lpstr>
      <vt:lpstr>Presentazione standard di PowerPoint</vt:lpstr>
      <vt:lpstr>Impatto</vt:lpstr>
      <vt:lpstr>Presentazione standard di PowerPoint</vt:lpstr>
      <vt:lpstr>Presentazione standard di PowerPoint</vt:lpstr>
      <vt:lpstr>La classe d’acquisto</vt:lpstr>
      <vt:lpstr>Il tipo di prodotto</vt:lpstr>
      <vt:lpstr>Presentazione standard di PowerPoint</vt:lpstr>
      <vt:lpstr>Il marketing relazionale</vt:lpstr>
      <vt:lpstr>Lealtà e fidelizzazione del cliente</vt:lpstr>
      <vt:lpstr>Il marketing esperienziale</vt:lpstr>
      <vt:lpstr>Presentazione standard di PowerPoint</vt:lpstr>
      <vt:lpstr>Presentazione standard di PowerPoint</vt:lpstr>
      <vt:lpstr>Riepilogo</vt:lpstr>
      <vt:lpstr>Riepilogo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Capitolo 3  Capire il comportamento del cliente</dc:title>
  <dc:creator>Alice Barone</dc:creator>
  <cp:lastModifiedBy>Rossana Piccolo</cp:lastModifiedBy>
  <cp:revision>41</cp:revision>
  <dcterms:created xsi:type="dcterms:W3CDTF">2024-09-19T10:40:34Z</dcterms:created>
  <dcterms:modified xsi:type="dcterms:W3CDTF">2025-02-12T19:10:04Z</dcterms:modified>
</cp:coreProperties>
</file>