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7"/>
  </p:notesMasterIdLst>
  <p:sldIdLst>
    <p:sldId id="396" r:id="rId2"/>
    <p:sldId id="315" r:id="rId3"/>
    <p:sldId id="327" r:id="rId4"/>
    <p:sldId id="336" r:id="rId5"/>
    <p:sldId id="343" r:id="rId6"/>
    <p:sldId id="350" r:id="rId7"/>
    <p:sldId id="351" r:id="rId8"/>
    <p:sldId id="353" r:id="rId9"/>
    <p:sldId id="354" r:id="rId10"/>
    <p:sldId id="358" r:id="rId11"/>
    <p:sldId id="367" r:id="rId12"/>
    <p:sldId id="387" r:id="rId13"/>
    <p:sldId id="388" r:id="rId14"/>
    <p:sldId id="391" r:id="rId15"/>
    <p:sldId id="39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EF082F-3A56-4E66-934B-123A0AF28CC6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00605B24-D0A5-4916-BFB8-77673DB3C041}">
      <dgm:prSet phldrT="[Testo]"/>
      <dgm:spPr/>
      <dgm:t>
        <a:bodyPr/>
        <a:lstStyle/>
        <a:p>
          <a:r>
            <a:rPr lang="it-IT" dirty="0"/>
            <a:t>CONDIZIONI DI PREZZO</a:t>
          </a:r>
        </a:p>
      </dgm:t>
    </dgm:pt>
    <dgm:pt modelId="{B1CB00C0-4747-4F2D-A404-DC297BB677A6}" type="parTrans" cxnId="{5E5C9641-FA99-4153-A1DF-A0CF35CDC21C}">
      <dgm:prSet/>
      <dgm:spPr/>
      <dgm:t>
        <a:bodyPr/>
        <a:lstStyle/>
        <a:p>
          <a:endParaRPr lang="it-IT"/>
        </a:p>
      </dgm:t>
    </dgm:pt>
    <dgm:pt modelId="{BA11AD12-E3F4-4AFC-AA4F-8741D02BB416}" type="sibTrans" cxnId="{5E5C9641-FA99-4153-A1DF-A0CF35CDC21C}">
      <dgm:prSet/>
      <dgm:spPr/>
      <dgm:t>
        <a:bodyPr/>
        <a:lstStyle/>
        <a:p>
          <a:endParaRPr lang="it-IT"/>
        </a:p>
      </dgm:t>
    </dgm:pt>
    <dgm:pt modelId="{7A199335-DD21-41DE-91D1-29D02874150F}">
      <dgm:prSet phldrT="[Testo]"/>
      <dgm:spPr/>
      <dgm:t>
        <a:bodyPr/>
        <a:lstStyle/>
        <a:p>
          <a:r>
            <a:rPr lang="it-IT" dirty="0"/>
            <a:t>CONTRIBUTI PER L’INSERIMENTO E LA PRESENZA IN ASSORTIMENTO</a:t>
          </a:r>
        </a:p>
      </dgm:t>
    </dgm:pt>
    <dgm:pt modelId="{CE07E663-E730-49B4-B686-6527D8A1A02E}" type="parTrans" cxnId="{18703E28-28B8-43E3-9475-F7DD15E6F9DA}">
      <dgm:prSet/>
      <dgm:spPr/>
      <dgm:t>
        <a:bodyPr/>
        <a:lstStyle/>
        <a:p>
          <a:endParaRPr lang="it-IT"/>
        </a:p>
      </dgm:t>
    </dgm:pt>
    <dgm:pt modelId="{9D2A9F64-00A1-4F79-835B-A829052B07A6}" type="sibTrans" cxnId="{18703E28-28B8-43E3-9475-F7DD15E6F9DA}">
      <dgm:prSet/>
      <dgm:spPr/>
      <dgm:t>
        <a:bodyPr/>
        <a:lstStyle/>
        <a:p>
          <a:endParaRPr lang="it-IT"/>
        </a:p>
      </dgm:t>
    </dgm:pt>
    <dgm:pt modelId="{9DB4EC3F-5681-4B4B-A3A6-7BCD0D54B04B}">
      <dgm:prSet phldrT="[Testo]"/>
      <dgm:spPr/>
      <dgm:t>
        <a:bodyPr/>
        <a:lstStyle/>
        <a:p>
          <a:r>
            <a:rPr lang="it-IT" dirty="0"/>
            <a:t>SERVIZI PROMOZIONALI NON RETRIBUITI E PENALI</a:t>
          </a:r>
        </a:p>
      </dgm:t>
    </dgm:pt>
    <dgm:pt modelId="{8856EF80-94F4-4600-ADFD-C303B97591A0}" type="parTrans" cxnId="{9DB2DCFA-61BE-4948-8544-475E0D0D48B4}">
      <dgm:prSet/>
      <dgm:spPr/>
      <dgm:t>
        <a:bodyPr/>
        <a:lstStyle/>
        <a:p>
          <a:endParaRPr lang="it-IT"/>
        </a:p>
      </dgm:t>
    </dgm:pt>
    <dgm:pt modelId="{710689FF-F0F5-4B2A-A64C-ED3B2EFF9C0D}" type="sibTrans" cxnId="{9DB2DCFA-61BE-4948-8544-475E0D0D48B4}">
      <dgm:prSet/>
      <dgm:spPr/>
      <dgm:t>
        <a:bodyPr/>
        <a:lstStyle/>
        <a:p>
          <a:endParaRPr lang="it-IT"/>
        </a:p>
      </dgm:t>
    </dgm:pt>
    <dgm:pt modelId="{EE64F1AC-00E0-470C-8D04-D2FC59FA79DF}">
      <dgm:prSet phldrT="[Testo]"/>
      <dgm:spPr/>
      <dgm:t>
        <a:bodyPr/>
        <a:lstStyle/>
        <a:p>
          <a:r>
            <a:rPr lang="it-IT" dirty="0"/>
            <a:t>INDENNITA’ PER SERVIZI DEL RETAILER</a:t>
          </a:r>
        </a:p>
      </dgm:t>
    </dgm:pt>
    <dgm:pt modelId="{328B8AB8-98A4-4313-9492-789DBF559ECD}" type="parTrans" cxnId="{129CB31E-04D3-44DF-90DE-B36D55477BC0}">
      <dgm:prSet/>
      <dgm:spPr/>
      <dgm:t>
        <a:bodyPr/>
        <a:lstStyle/>
        <a:p>
          <a:endParaRPr lang="it-IT"/>
        </a:p>
      </dgm:t>
    </dgm:pt>
    <dgm:pt modelId="{2B5734A6-FB24-4CD8-89B4-76CEA23245E1}" type="sibTrans" cxnId="{129CB31E-04D3-44DF-90DE-B36D55477BC0}">
      <dgm:prSet/>
      <dgm:spPr/>
      <dgm:t>
        <a:bodyPr/>
        <a:lstStyle/>
        <a:p>
          <a:endParaRPr lang="it-IT"/>
        </a:p>
      </dgm:t>
    </dgm:pt>
    <dgm:pt modelId="{1DEBA67C-ED75-40C0-A484-6B022C9681A1}" type="pres">
      <dgm:prSet presAssocID="{E9EF082F-3A56-4E66-934B-123A0AF28CC6}" presName="linear" presStyleCnt="0">
        <dgm:presLayoutVars>
          <dgm:dir/>
          <dgm:animLvl val="lvl"/>
          <dgm:resizeHandles val="exact"/>
        </dgm:presLayoutVars>
      </dgm:prSet>
      <dgm:spPr/>
    </dgm:pt>
    <dgm:pt modelId="{37999989-AAC3-4317-8B97-AA601B4E521A}" type="pres">
      <dgm:prSet presAssocID="{00605B24-D0A5-4916-BFB8-77673DB3C041}" presName="parentLin" presStyleCnt="0"/>
      <dgm:spPr/>
    </dgm:pt>
    <dgm:pt modelId="{43EB3503-2322-4197-A857-B99282634E0D}" type="pres">
      <dgm:prSet presAssocID="{00605B24-D0A5-4916-BFB8-77673DB3C041}" presName="parentLeftMargin" presStyleLbl="node1" presStyleIdx="0" presStyleCnt="4"/>
      <dgm:spPr/>
    </dgm:pt>
    <dgm:pt modelId="{6E153A04-A717-47CD-9107-81468B7FD410}" type="pres">
      <dgm:prSet presAssocID="{00605B24-D0A5-4916-BFB8-77673DB3C04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08C32DA-63D2-4371-9311-351936862B61}" type="pres">
      <dgm:prSet presAssocID="{00605B24-D0A5-4916-BFB8-77673DB3C041}" presName="negativeSpace" presStyleCnt="0"/>
      <dgm:spPr/>
    </dgm:pt>
    <dgm:pt modelId="{25FD4AB9-D0C1-4283-97B7-56EA638A4E30}" type="pres">
      <dgm:prSet presAssocID="{00605B24-D0A5-4916-BFB8-77673DB3C041}" presName="childText" presStyleLbl="conFgAcc1" presStyleIdx="0" presStyleCnt="4">
        <dgm:presLayoutVars>
          <dgm:bulletEnabled val="1"/>
        </dgm:presLayoutVars>
      </dgm:prSet>
      <dgm:spPr/>
    </dgm:pt>
    <dgm:pt modelId="{45B49BA8-DFA9-4F08-962B-9BF10DB0B757}" type="pres">
      <dgm:prSet presAssocID="{BA11AD12-E3F4-4AFC-AA4F-8741D02BB416}" presName="spaceBetweenRectangles" presStyleCnt="0"/>
      <dgm:spPr/>
    </dgm:pt>
    <dgm:pt modelId="{3E7133EA-E23C-4D1B-933D-4D640F8AAA83}" type="pres">
      <dgm:prSet presAssocID="{7A199335-DD21-41DE-91D1-29D02874150F}" presName="parentLin" presStyleCnt="0"/>
      <dgm:spPr/>
    </dgm:pt>
    <dgm:pt modelId="{1780D6B9-EFFD-4ABC-A104-B58C14281DD0}" type="pres">
      <dgm:prSet presAssocID="{7A199335-DD21-41DE-91D1-29D02874150F}" presName="parentLeftMargin" presStyleLbl="node1" presStyleIdx="0" presStyleCnt="4"/>
      <dgm:spPr/>
    </dgm:pt>
    <dgm:pt modelId="{F9E387F6-00B7-44E9-8B91-5896D403F2F4}" type="pres">
      <dgm:prSet presAssocID="{7A199335-DD21-41DE-91D1-29D02874150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2227E5D-339E-4F1B-962A-508F97A53455}" type="pres">
      <dgm:prSet presAssocID="{7A199335-DD21-41DE-91D1-29D02874150F}" presName="negativeSpace" presStyleCnt="0"/>
      <dgm:spPr/>
    </dgm:pt>
    <dgm:pt modelId="{28C017FE-C8CC-4433-98CE-358E9C23305A}" type="pres">
      <dgm:prSet presAssocID="{7A199335-DD21-41DE-91D1-29D02874150F}" presName="childText" presStyleLbl="conFgAcc1" presStyleIdx="1" presStyleCnt="4">
        <dgm:presLayoutVars>
          <dgm:bulletEnabled val="1"/>
        </dgm:presLayoutVars>
      </dgm:prSet>
      <dgm:spPr/>
    </dgm:pt>
    <dgm:pt modelId="{CCE7485D-F87B-4B1F-B95A-4C2ED5BE00B7}" type="pres">
      <dgm:prSet presAssocID="{9D2A9F64-00A1-4F79-835B-A829052B07A6}" presName="spaceBetweenRectangles" presStyleCnt="0"/>
      <dgm:spPr/>
    </dgm:pt>
    <dgm:pt modelId="{88B7F6B0-1009-45FF-9BE2-A7B1231EB1CC}" type="pres">
      <dgm:prSet presAssocID="{9DB4EC3F-5681-4B4B-A3A6-7BCD0D54B04B}" presName="parentLin" presStyleCnt="0"/>
      <dgm:spPr/>
    </dgm:pt>
    <dgm:pt modelId="{CE17D6FC-43AC-43FE-85BA-AC21190E0080}" type="pres">
      <dgm:prSet presAssocID="{9DB4EC3F-5681-4B4B-A3A6-7BCD0D54B04B}" presName="parentLeftMargin" presStyleLbl="node1" presStyleIdx="1" presStyleCnt="4"/>
      <dgm:spPr/>
    </dgm:pt>
    <dgm:pt modelId="{73B3765C-0870-4572-85EE-6878D69ABB97}" type="pres">
      <dgm:prSet presAssocID="{9DB4EC3F-5681-4B4B-A3A6-7BCD0D54B04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84C4A03-2757-489E-85A4-7433CCAEBC2A}" type="pres">
      <dgm:prSet presAssocID="{9DB4EC3F-5681-4B4B-A3A6-7BCD0D54B04B}" presName="negativeSpace" presStyleCnt="0"/>
      <dgm:spPr/>
    </dgm:pt>
    <dgm:pt modelId="{679F514C-BC8A-4623-B070-270ADAC9A3A0}" type="pres">
      <dgm:prSet presAssocID="{9DB4EC3F-5681-4B4B-A3A6-7BCD0D54B04B}" presName="childText" presStyleLbl="conFgAcc1" presStyleIdx="2" presStyleCnt="4">
        <dgm:presLayoutVars>
          <dgm:bulletEnabled val="1"/>
        </dgm:presLayoutVars>
      </dgm:prSet>
      <dgm:spPr/>
    </dgm:pt>
    <dgm:pt modelId="{4452640C-096D-4EE5-8C58-0D34CB62F027}" type="pres">
      <dgm:prSet presAssocID="{710689FF-F0F5-4B2A-A64C-ED3B2EFF9C0D}" presName="spaceBetweenRectangles" presStyleCnt="0"/>
      <dgm:spPr/>
    </dgm:pt>
    <dgm:pt modelId="{B377BEE7-54AB-4378-8C83-7D44E393F513}" type="pres">
      <dgm:prSet presAssocID="{EE64F1AC-00E0-470C-8D04-D2FC59FA79DF}" presName="parentLin" presStyleCnt="0"/>
      <dgm:spPr/>
    </dgm:pt>
    <dgm:pt modelId="{1D32C85A-3DBF-496D-A890-59021E21BAED}" type="pres">
      <dgm:prSet presAssocID="{EE64F1AC-00E0-470C-8D04-D2FC59FA79DF}" presName="parentLeftMargin" presStyleLbl="node1" presStyleIdx="2" presStyleCnt="4"/>
      <dgm:spPr/>
    </dgm:pt>
    <dgm:pt modelId="{6CBC119E-3800-4147-A066-31123F0B2F6E}" type="pres">
      <dgm:prSet presAssocID="{EE64F1AC-00E0-470C-8D04-D2FC59FA79D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C1F56A5-4B38-48F0-B48B-4A48E85D2C95}" type="pres">
      <dgm:prSet presAssocID="{EE64F1AC-00E0-470C-8D04-D2FC59FA79DF}" presName="negativeSpace" presStyleCnt="0"/>
      <dgm:spPr/>
    </dgm:pt>
    <dgm:pt modelId="{BF88F86E-A398-4825-BA75-063BFDEED6D2}" type="pres">
      <dgm:prSet presAssocID="{EE64F1AC-00E0-470C-8D04-D2FC59FA79D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7830D19-B0DB-4A0D-B2AC-7CD4D32455AB}" type="presOf" srcId="{EE64F1AC-00E0-470C-8D04-D2FC59FA79DF}" destId="{6CBC119E-3800-4147-A066-31123F0B2F6E}" srcOrd="1" destOrd="0" presId="urn:microsoft.com/office/officeart/2005/8/layout/list1"/>
    <dgm:cxn modelId="{129CB31E-04D3-44DF-90DE-B36D55477BC0}" srcId="{E9EF082F-3A56-4E66-934B-123A0AF28CC6}" destId="{EE64F1AC-00E0-470C-8D04-D2FC59FA79DF}" srcOrd="3" destOrd="0" parTransId="{328B8AB8-98A4-4313-9492-789DBF559ECD}" sibTransId="{2B5734A6-FB24-4CD8-89B4-76CEA23245E1}"/>
    <dgm:cxn modelId="{18703E28-28B8-43E3-9475-F7DD15E6F9DA}" srcId="{E9EF082F-3A56-4E66-934B-123A0AF28CC6}" destId="{7A199335-DD21-41DE-91D1-29D02874150F}" srcOrd="1" destOrd="0" parTransId="{CE07E663-E730-49B4-B686-6527D8A1A02E}" sibTransId="{9D2A9F64-00A1-4F79-835B-A829052B07A6}"/>
    <dgm:cxn modelId="{5E5C9641-FA99-4153-A1DF-A0CF35CDC21C}" srcId="{E9EF082F-3A56-4E66-934B-123A0AF28CC6}" destId="{00605B24-D0A5-4916-BFB8-77673DB3C041}" srcOrd="0" destOrd="0" parTransId="{B1CB00C0-4747-4F2D-A404-DC297BB677A6}" sibTransId="{BA11AD12-E3F4-4AFC-AA4F-8741D02BB416}"/>
    <dgm:cxn modelId="{C3492F76-15EB-4300-BDE3-61CF0120A4BF}" type="presOf" srcId="{7A199335-DD21-41DE-91D1-29D02874150F}" destId="{1780D6B9-EFFD-4ABC-A104-B58C14281DD0}" srcOrd="0" destOrd="0" presId="urn:microsoft.com/office/officeart/2005/8/layout/list1"/>
    <dgm:cxn modelId="{E58FD1CC-CE54-409D-B9B4-2C2199290A28}" type="presOf" srcId="{9DB4EC3F-5681-4B4B-A3A6-7BCD0D54B04B}" destId="{CE17D6FC-43AC-43FE-85BA-AC21190E0080}" srcOrd="0" destOrd="0" presId="urn:microsoft.com/office/officeart/2005/8/layout/list1"/>
    <dgm:cxn modelId="{A3772ED0-824E-4278-B31E-D683D44E8DCB}" type="presOf" srcId="{E9EF082F-3A56-4E66-934B-123A0AF28CC6}" destId="{1DEBA67C-ED75-40C0-A484-6B022C9681A1}" srcOrd="0" destOrd="0" presId="urn:microsoft.com/office/officeart/2005/8/layout/list1"/>
    <dgm:cxn modelId="{8A70CBD0-4234-4DAD-BBB4-BA8FD5584081}" type="presOf" srcId="{7A199335-DD21-41DE-91D1-29D02874150F}" destId="{F9E387F6-00B7-44E9-8B91-5896D403F2F4}" srcOrd="1" destOrd="0" presId="urn:microsoft.com/office/officeart/2005/8/layout/list1"/>
    <dgm:cxn modelId="{45CD57DE-256E-4616-909F-4070E87E18CE}" type="presOf" srcId="{00605B24-D0A5-4916-BFB8-77673DB3C041}" destId="{43EB3503-2322-4197-A857-B99282634E0D}" srcOrd="0" destOrd="0" presId="urn:microsoft.com/office/officeart/2005/8/layout/list1"/>
    <dgm:cxn modelId="{6493DDE3-B675-4ACF-9644-7832F3BAC578}" type="presOf" srcId="{9DB4EC3F-5681-4B4B-A3A6-7BCD0D54B04B}" destId="{73B3765C-0870-4572-85EE-6878D69ABB97}" srcOrd="1" destOrd="0" presId="urn:microsoft.com/office/officeart/2005/8/layout/list1"/>
    <dgm:cxn modelId="{8A49DBE6-D250-44F4-BB70-1C94EA78114B}" type="presOf" srcId="{00605B24-D0A5-4916-BFB8-77673DB3C041}" destId="{6E153A04-A717-47CD-9107-81468B7FD410}" srcOrd="1" destOrd="0" presId="urn:microsoft.com/office/officeart/2005/8/layout/list1"/>
    <dgm:cxn modelId="{466479F3-A243-44C3-B541-BB984B0AF25F}" type="presOf" srcId="{EE64F1AC-00E0-470C-8D04-D2FC59FA79DF}" destId="{1D32C85A-3DBF-496D-A890-59021E21BAED}" srcOrd="0" destOrd="0" presId="urn:microsoft.com/office/officeart/2005/8/layout/list1"/>
    <dgm:cxn modelId="{9DB2DCFA-61BE-4948-8544-475E0D0D48B4}" srcId="{E9EF082F-3A56-4E66-934B-123A0AF28CC6}" destId="{9DB4EC3F-5681-4B4B-A3A6-7BCD0D54B04B}" srcOrd="2" destOrd="0" parTransId="{8856EF80-94F4-4600-ADFD-C303B97591A0}" sibTransId="{710689FF-F0F5-4B2A-A64C-ED3B2EFF9C0D}"/>
    <dgm:cxn modelId="{5F44267C-2061-4DDC-AED1-7DDBC8D03DFE}" type="presParOf" srcId="{1DEBA67C-ED75-40C0-A484-6B022C9681A1}" destId="{37999989-AAC3-4317-8B97-AA601B4E521A}" srcOrd="0" destOrd="0" presId="urn:microsoft.com/office/officeart/2005/8/layout/list1"/>
    <dgm:cxn modelId="{25368EFC-30D4-4DF5-A333-8C201F8A5732}" type="presParOf" srcId="{37999989-AAC3-4317-8B97-AA601B4E521A}" destId="{43EB3503-2322-4197-A857-B99282634E0D}" srcOrd="0" destOrd="0" presId="urn:microsoft.com/office/officeart/2005/8/layout/list1"/>
    <dgm:cxn modelId="{518A3820-D89E-4094-A388-3BE755D59B8A}" type="presParOf" srcId="{37999989-AAC3-4317-8B97-AA601B4E521A}" destId="{6E153A04-A717-47CD-9107-81468B7FD410}" srcOrd="1" destOrd="0" presId="urn:microsoft.com/office/officeart/2005/8/layout/list1"/>
    <dgm:cxn modelId="{18E4F6A9-A465-4270-B432-1CDD8608D851}" type="presParOf" srcId="{1DEBA67C-ED75-40C0-A484-6B022C9681A1}" destId="{C08C32DA-63D2-4371-9311-351936862B61}" srcOrd="1" destOrd="0" presId="urn:microsoft.com/office/officeart/2005/8/layout/list1"/>
    <dgm:cxn modelId="{ECE13BE3-03D6-4828-9DE8-9B93A2160078}" type="presParOf" srcId="{1DEBA67C-ED75-40C0-A484-6B022C9681A1}" destId="{25FD4AB9-D0C1-4283-97B7-56EA638A4E30}" srcOrd="2" destOrd="0" presId="urn:microsoft.com/office/officeart/2005/8/layout/list1"/>
    <dgm:cxn modelId="{DE667E2B-AACC-4816-91D5-D047620503F6}" type="presParOf" srcId="{1DEBA67C-ED75-40C0-A484-6B022C9681A1}" destId="{45B49BA8-DFA9-4F08-962B-9BF10DB0B757}" srcOrd="3" destOrd="0" presId="urn:microsoft.com/office/officeart/2005/8/layout/list1"/>
    <dgm:cxn modelId="{B2A30304-73A1-4663-9BD1-22847C56F83D}" type="presParOf" srcId="{1DEBA67C-ED75-40C0-A484-6B022C9681A1}" destId="{3E7133EA-E23C-4D1B-933D-4D640F8AAA83}" srcOrd="4" destOrd="0" presId="urn:microsoft.com/office/officeart/2005/8/layout/list1"/>
    <dgm:cxn modelId="{999FB154-8247-4E1D-98CD-1A107B2438AB}" type="presParOf" srcId="{3E7133EA-E23C-4D1B-933D-4D640F8AAA83}" destId="{1780D6B9-EFFD-4ABC-A104-B58C14281DD0}" srcOrd="0" destOrd="0" presId="urn:microsoft.com/office/officeart/2005/8/layout/list1"/>
    <dgm:cxn modelId="{FC971BBA-CDA7-46EE-A963-3715B21842C7}" type="presParOf" srcId="{3E7133EA-E23C-4D1B-933D-4D640F8AAA83}" destId="{F9E387F6-00B7-44E9-8B91-5896D403F2F4}" srcOrd="1" destOrd="0" presId="urn:microsoft.com/office/officeart/2005/8/layout/list1"/>
    <dgm:cxn modelId="{4B884B9E-5257-47C0-B52E-9A33E1A8B44B}" type="presParOf" srcId="{1DEBA67C-ED75-40C0-A484-6B022C9681A1}" destId="{32227E5D-339E-4F1B-962A-508F97A53455}" srcOrd="5" destOrd="0" presId="urn:microsoft.com/office/officeart/2005/8/layout/list1"/>
    <dgm:cxn modelId="{DBAE64BF-7C0F-45AB-B6B9-FED1877EBC5B}" type="presParOf" srcId="{1DEBA67C-ED75-40C0-A484-6B022C9681A1}" destId="{28C017FE-C8CC-4433-98CE-358E9C23305A}" srcOrd="6" destOrd="0" presId="urn:microsoft.com/office/officeart/2005/8/layout/list1"/>
    <dgm:cxn modelId="{1ADCEB1C-D2C2-46C7-A486-B997033B1C91}" type="presParOf" srcId="{1DEBA67C-ED75-40C0-A484-6B022C9681A1}" destId="{CCE7485D-F87B-4B1F-B95A-4C2ED5BE00B7}" srcOrd="7" destOrd="0" presId="urn:microsoft.com/office/officeart/2005/8/layout/list1"/>
    <dgm:cxn modelId="{2E9D0A32-1BE7-4D01-A50C-3CE972E2E7F5}" type="presParOf" srcId="{1DEBA67C-ED75-40C0-A484-6B022C9681A1}" destId="{88B7F6B0-1009-45FF-9BE2-A7B1231EB1CC}" srcOrd="8" destOrd="0" presId="urn:microsoft.com/office/officeart/2005/8/layout/list1"/>
    <dgm:cxn modelId="{DC37354A-7ED5-4FB5-BE34-0A7595163609}" type="presParOf" srcId="{88B7F6B0-1009-45FF-9BE2-A7B1231EB1CC}" destId="{CE17D6FC-43AC-43FE-85BA-AC21190E0080}" srcOrd="0" destOrd="0" presId="urn:microsoft.com/office/officeart/2005/8/layout/list1"/>
    <dgm:cxn modelId="{C2E7A722-71E2-4995-AF0D-C3C3D285349B}" type="presParOf" srcId="{88B7F6B0-1009-45FF-9BE2-A7B1231EB1CC}" destId="{73B3765C-0870-4572-85EE-6878D69ABB97}" srcOrd="1" destOrd="0" presId="urn:microsoft.com/office/officeart/2005/8/layout/list1"/>
    <dgm:cxn modelId="{AE743839-5F28-43B6-ABC8-98D983F30437}" type="presParOf" srcId="{1DEBA67C-ED75-40C0-A484-6B022C9681A1}" destId="{A84C4A03-2757-489E-85A4-7433CCAEBC2A}" srcOrd="9" destOrd="0" presId="urn:microsoft.com/office/officeart/2005/8/layout/list1"/>
    <dgm:cxn modelId="{4C93917D-F384-43BA-AF69-0B7ED1D58775}" type="presParOf" srcId="{1DEBA67C-ED75-40C0-A484-6B022C9681A1}" destId="{679F514C-BC8A-4623-B070-270ADAC9A3A0}" srcOrd="10" destOrd="0" presId="urn:microsoft.com/office/officeart/2005/8/layout/list1"/>
    <dgm:cxn modelId="{05AC050C-F374-4639-BEEA-6C0DB1B6A551}" type="presParOf" srcId="{1DEBA67C-ED75-40C0-A484-6B022C9681A1}" destId="{4452640C-096D-4EE5-8C58-0D34CB62F027}" srcOrd="11" destOrd="0" presId="urn:microsoft.com/office/officeart/2005/8/layout/list1"/>
    <dgm:cxn modelId="{BA33B2E5-17C2-426B-BFEB-415A6E59D9F5}" type="presParOf" srcId="{1DEBA67C-ED75-40C0-A484-6B022C9681A1}" destId="{B377BEE7-54AB-4378-8C83-7D44E393F513}" srcOrd="12" destOrd="0" presId="urn:microsoft.com/office/officeart/2005/8/layout/list1"/>
    <dgm:cxn modelId="{3625E0D4-649F-461A-B2DF-710EEB730365}" type="presParOf" srcId="{B377BEE7-54AB-4378-8C83-7D44E393F513}" destId="{1D32C85A-3DBF-496D-A890-59021E21BAED}" srcOrd="0" destOrd="0" presId="urn:microsoft.com/office/officeart/2005/8/layout/list1"/>
    <dgm:cxn modelId="{9124E324-00F6-4CD0-B455-D0B9B09F7135}" type="presParOf" srcId="{B377BEE7-54AB-4378-8C83-7D44E393F513}" destId="{6CBC119E-3800-4147-A066-31123F0B2F6E}" srcOrd="1" destOrd="0" presId="urn:microsoft.com/office/officeart/2005/8/layout/list1"/>
    <dgm:cxn modelId="{9F86599D-B0EF-4804-99E4-DDF315208D3D}" type="presParOf" srcId="{1DEBA67C-ED75-40C0-A484-6B022C9681A1}" destId="{CC1F56A5-4B38-48F0-B48B-4A48E85D2C95}" srcOrd="13" destOrd="0" presId="urn:microsoft.com/office/officeart/2005/8/layout/list1"/>
    <dgm:cxn modelId="{25E43FB5-CDDE-484D-9A96-26C2D0607C63}" type="presParOf" srcId="{1DEBA67C-ED75-40C0-A484-6B022C9681A1}" destId="{BF88F86E-A398-4825-BA75-063BFDEED6D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FD4AB9-D0C1-4283-97B7-56EA638A4E30}">
      <dsp:nvSpPr>
        <dsp:cNvPr id="0" name=""/>
        <dsp:cNvSpPr/>
      </dsp:nvSpPr>
      <dsp:spPr>
        <a:xfrm>
          <a:off x="0" y="374880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53A04-A717-47CD-9107-81468B7FD410}">
      <dsp:nvSpPr>
        <dsp:cNvPr id="0" name=""/>
        <dsp:cNvSpPr/>
      </dsp:nvSpPr>
      <dsp:spPr>
        <a:xfrm>
          <a:off x="406400" y="50160"/>
          <a:ext cx="5689600" cy="6494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CONDIZIONI DI PREZZO</a:t>
          </a:r>
        </a:p>
      </dsp:txBody>
      <dsp:txXfrm>
        <a:off x="438103" y="81863"/>
        <a:ext cx="5626194" cy="586034"/>
      </dsp:txXfrm>
    </dsp:sp>
    <dsp:sp modelId="{28C017FE-C8CC-4433-98CE-358E9C23305A}">
      <dsp:nvSpPr>
        <dsp:cNvPr id="0" name=""/>
        <dsp:cNvSpPr/>
      </dsp:nvSpPr>
      <dsp:spPr>
        <a:xfrm>
          <a:off x="0" y="1372800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E387F6-00B7-44E9-8B91-5896D403F2F4}">
      <dsp:nvSpPr>
        <dsp:cNvPr id="0" name=""/>
        <dsp:cNvSpPr/>
      </dsp:nvSpPr>
      <dsp:spPr>
        <a:xfrm>
          <a:off x="406400" y="1048080"/>
          <a:ext cx="5689600" cy="64944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CONTRIBUTI PER L’INSERIMENTO E LA PRESENZA IN ASSORTIMENTO</a:t>
          </a:r>
        </a:p>
      </dsp:txBody>
      <dsp:txXfrm>
        <a:off x="438103" y="1079783"/>
        <a:ext cx="5626194" cy="586034"/>
      </dsp:txXfrm>
    </dsp:sp>
    <dsp:sp modelId="{679F514C-BC8A-4623-B070-270ADAC9A3A0}">
      <dsp:nvSpPr>
        <dsp:cNvPr id="0" name=""/>
        <dsp:cNvSpPr/>
      </dsp:nvSpPr>
      <dsp:spPr>
        <a:xfrm>
          <a:off x="0" y="2370720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3765C-0870-4572-85EE-6878D69ABB97}">
      <dsp:nvSpPr>
        <dsp:cNvPr id="0" name=""/>
        <dsp:cNvSpPr/>
      </dsp:nvSpPr>
      <dsp:spPr>
        <a:xfrm>
          <a:off x="406400" y="2046000"/>
          <a:ext cx="5689600" cy="64944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SERVIZI PROMOZIONALI NON RETRIBUITI E PENALI</a:t>
          </a:r>
        </a:p>
      </dsp:txBody>
      <dsp:txXfrm>
        <a:off x="438103" y="2077703"/>
        <a:ext cx="5626194" cy="586034"/>
      </dsp:txXfrm>
    </dsp:sp>
    <dsp:sp modelId="{BF88F86E-A398-4825-BA75-063BFDEED6D2}">
      <dsp:nvSpPr>
        <dsp:cNvPr id="0" name=""/>
        <dsp:cNvSpPr/>
      </dsp:nvSpPr>
      <dsp:spPr>
        <a:xfrm>
          <a:off x="0" y="3368641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C119E-3800-4147-A066-31123F0B2F6E}">
      <dsp:nvSpPr>
        <dsp:cNvPr id="0" name=""/>
        <dsp:cNvSpPr/>
      </dsp:nvSpPr>
      <dsp:spPr>
        <a:xfrm>
          <a:off x="406400" y="3043921"/>
          <a:ext cx="5689600" cy="64944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INDENNITA’ PER SERVIZI DEL RETAILER</a:t>
          </a:r>
        </a:p>
      </dsp:txBody>
      <dsp:txXfrm>
        <a:off x="438103" y="3075624"/>
        <a:ext cx="562619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29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008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673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607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237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773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917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27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613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412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793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8082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61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b="1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64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B3DEFDF-B19E-4368-8956-F80511495B80}"/>
              </a:ext>
            </a:extLst>
          </p:cNvPr>
          <p:cNvSpPr txBox="1"/>
          <p:nvPr/>
        </p:nvSpPr>
        <p:spPr>
          <a:xfrm>
            <a:off x="451944" y="181305"/>
            <a:ext cx="11067393" cy="25083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9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RADAEV, 2013</a:t>
            </a:r>
          </a:p>
          <a:p>
            <a:r>
              <a:rPr lang="it-IT" sz="2900" dirty="0">
                <a:solidFill>
                  <a:schemeClr val="tx2"/>
                </a:solidFill>
              </a:rPr>
              <a:t>Termini contrattuali che riflettono situazioni di esercizio di potere nei rapporti tra retailer e produttori:</a:t>
            </a:r>
          </a:p>
          <a:p>
            <a:endParaRPr lang="it-IT" sz="35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500" i="1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98198F35-14FA-80E1-9C89-32B38595D8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6107276"/>
              </p:ext>
            </p:extLst>
          </p:nvPr>
        </p:nvGraphicFramePr>
        <p:xfrm>
          <a:off x="2131847" y="2181716"/>
          <a:ext cx="8128000" cy="3973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869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116" y="421406"/>
            <a:ext cx="10783657" cy="9265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L’IMPATTO SULL’ACQUIRENTE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9127EF2-4609-3C9E-FF95-EDFB9ECB3EAB}"/>
              </a:ext>
            </a:extLst>
          </p:cNvPr>
          <p:cNvSpPr txBox="1"/>
          <p:nvPr/>
        </p:nvSpPr>
        <p:spPr>
          <a:xfrm>
            <a:off x="1066800" y="2008827"/>
            <a:ext cx="10552386" cy="17543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 che l’attore chiave della catena del valore è L’ACQUIRENTE/CONSUMATORE FINALE è opportuno riflettere sulle conseguenze dei rapporti tra industria e distribuzione sui comportamenti d’acquisto</a:t>
            </a:r>
            <a:endParaRPr lang="it-IT" sz="2700" dirty="0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61345C9-A32B-0979-2E1B-9DBD0295E7D9}"/>
              </a:ext>
            </a:extLst>
          </p:cNvPr>
          <p:cNvSpPr txBox="1"/>
          <p:nvPr/>
        </p:nvSpPr>
        <p:spPr>
          <a:xfrm>
            <a:off x="914400" y="4465057"/>
            <a:ext cx="10552386" cy="16927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tx2"/>
                </a:solidFill>
              </a:rPr>
              <a:t>I retailer offrono al consumatore un’ampia gamma di prodotti che presentano un ottimo rapporto qualità-prezzo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chemeClr val="tx2"/>
                </a:solidFill>
              </a:rPr>
              <a:t>Grazie all’utilizzo di internet, il consumatore moderno è maggiormente informato in termini di prezzo, qualità e offerte promozionali. </a:t>
            </a:r>
          </a:p>
        </p:txBody>
      </p:sp>
    </p:spTree>
    <p:extLst>
      <p:ext uri="{BB962C8B-B14F-4D97-AF65-F5344CB8AC3E}">
        <p14:creationId xmlns:p14="http://schemas.microsoft.com/office/powerpoint/2010/main" val="246961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2AFC730A-077D-4EF8-8900-23579D45B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754"/>
          <a:stretch>
            <a:fillRect/>
          </a:stretch>
        </p:blipFill>
        <p:spPr bwMode="auto">
          <a:xfrm>
            <a:off x="1129039" y="91580"/>
            <a:ext cx="8382437" cy="629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861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E7E799-9878-4698-8E6A-EF09BDA09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69"/>
          <a:stretch>
            <a:fillRect/>
          </a:stretch>
        </p:blipFill>
        <p:spPr bwMode="auto">
          <a:xfrm>
            <a:off x="1529255" y="567558"/>
            <a:ext cx="8255876" cy="5927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098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B3DEFDF-B19E-4368-8956-F80511495B80}"/>
              </a:ext>
            </a:extLst>
          </p:cNvPr>
          <p:cNvSpPr txBox="1"/>
          <p:nvPr/>
        </p:nvSpPr>
        <p:spPr>
          <a:xfrm>
            <a:off x="607934" y="2329087"/>
            <a:ext cx="11277599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7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 EFFICIENT CONSUMER RESPONSE (ECR)</a:t>
            </a:r>
          </a:p>
          <a:p>
            <a:pPr algn="ctr"/>
            <a:endParaRPr lang="it-IT" sz="27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700" dirty="0">
                <a:solidFill>
                  <a:schemeClr val="tx2"/>
                </a:solidFill>
              </a:rPr>
              <a:t>Le iniziative ECR hanno contribuito allo sviluppo di accordi collaborativi, programmi aziendali congiunti, previsioni di vendita condivise e un flusso continuo di ordinativi grazie a interventi integrati nelle aree del </a:t>
            </a:r>
            <a:r>
              <a:rPr lang="it-IT" sz="2700" dirty="0" err="1">
                <a:solidFill>
                  <a:schemeClr val="tx2"/>
                </a:solidFill>
              </a:rPr>
              <a:t>category</a:t>
            </a:r>
            <a:r>
              <a:rPr lang="it-IT" sz="2700" dirty="0">
                <a:solidFill>
                  <a:schemeClr val="tx2"/>
                </a:solidFill>
              </a:rPr>
              <a:t> </a:t>
            </a:r>
            <a:r>
              <a:rPr lang="it-IT" sz="2700" dirty="0" err="1">
                <a:solidFill>
                  <a:schemeClr val="tx2"/>
                </a:solidFill>
              </a:rPr>
              <a:t>mangement</a:t>
            </a:r>
            <a:r>
              <a:rPr lang="it-IT" sz="2700" dirty="0">
                <a:solidFill>
                  <a:schemeClr val="tx2"/>
                </a:solidFill>
              </a:rPr>
              <a:t>, del rifornimento di prodotto e dell’applicazione di tecnologie abilitanti.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6BB0D86-9466-6A00-460D-E6B7A7CFD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876" y="517536"/>
            <a:ext cx="10783657" cy="6198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AREE DI COLLABORAZIONE E COORDINAMENTO</a:t>
            </a:r>
          </a:p>
        </p:txBody>
      </p:sp>
    </p:spTree>
    <p:extLst>
      <p:ext uri="{BB962C8B-B14F-4D97-AF65-F5344CB8AC3E}">
        <p14:creationId xmlns:p14="http://schemas.microsoft.com/office/powerpoint/2010/main" val="193903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2EC862D-5EDB-443C-A200-067525F5B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945" y="903249"/>
            <a:ext cx="8923283" cy="567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2C6ADB-4129-6507-64C3-D452EEFF599E}"/>
              </a:ext>
            </a:extLst>
          </p:cNvPr>
          <p:cNvSpPr txBox="1"/>
          <p:nvPr/>
        </p:nvSpPr>
        <p:spPr>
          <a:xfrm>
            <a:off x="798786" y="78275"/>
            <a:ext cx="1127759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PRINCIPALI AREE DI INTERESSE </a:t>
            </a:r>
            <a:endParaRPr lang="it-IT" sz="3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2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4</a:t>
            </a:r>
            <a:b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RAPPORTI TRA INDUSTRIA E DISTRIBUZIONE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D48CC959-D51C-94BD-58A8-57483617656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985448" y="5414566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522" y="158647"/>
            <a:ext cx="10783657" cy="1499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TENDENZE E SVILUPPI NELLE RELAZIONI CON GLI STAKEHOLDER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994972D-2DBB-0856-7307-6D56799F4211}"/>
              </a:ext>
            </a:extLst>
          </p:cNvPr>
          <p:cNvSpPr txBox="1"/>
          <p:nvPr/>
        </p:nvSpPr>
        <p:spPr>
          <a:xfrm>
            <a:off x="451945" y="2154704"/>
            <a:ext cx="11288110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un contesto B2B _ </a:t>
            </a:r>
            <a:r>
              <a:rPr lang="it-IT" sz="3000" i="1" dirty="0">
                <a:solidFill>
                  <a:schemeClr val="tx2"/>
                </a:solidFill>
              </a:rPr>
              <a:t>Necessità di un passaggio da relazioni transazionali e conflittuali a relazioni che siano caratterizzate dalla collaborazione e dalla cooperazione tra i principali stakeholder della filiera</a:t>
            </a:r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(Hansen, 2009)</a:t>
            </a:r>
            <a:endParaRPr lang="it-IT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5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0A33F5-9E34-45AD-9943-D46FD44EB337}"/>
              </a:ext>
            </a:extLst>
          </p:cNvPr>
          <p:cNvSpPr txBox="1"/>
          <p:nvPr/>
        </p:nvSpPr>
        <p:spPr>
          <a:xfrm>
            <a:off x="357350" y="324683"/>
            <a:ext cx="6190595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vantaggi </a:t>
            </a:r>
            <a:r>
              <a:rPr lang="it-IT" sz="2500" dirty="0">
                <a:solidFill>
                  <a:schemeClr val="tx2"/>
                </a:solidFill>
              </a:rPr>
              <a:t>delle parti interessate nella relazione, che lavorano a  stretto contatto per raggiungere obiettivi reciprocamente vantaggiosi, superano di gran lunga i benefici che possono derivare dalla tradizionale natura concorrenziale di rapporti tradizionali </a:t>
            </a:r>
          </a:p>
          <a:p>
            <a:pPr algn="r"/>
            <a:r>
              <a:rPr lang="it-IT" sz="2500" i="1" dirty="0">
                <a:solidFill>
                  <a:schemeClr val="tx2"/>
                </a:solidFill>
              </a:rPr>
              <a:t>(Berry, 1983; 	</a:t>
            </a:r>
            <a:r>
              <a:rPr lang="it-IT" sz="2500" i="1" dirty="0" err="1">
                <a:solidFill>
                  <a:schemeClr val="tx2"/>
                </a:solidFill>
              </a:rPr>
              <a:t>Gummesson</a:t>
            </a:r>
            <a:r>
              <a:rPr lang="it-IT" sz="2500" i="1" dirty="0">
                <a:solidFill>
                  <a:schemeClr val="tx2"/>
                </a:solidFill>
              </a:rPr>
              <a:t>, 1999; Webster, 1992)</a:t>
            </a: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05019476-41D9-4836-B4C1-2B2426174BA0}"/>
              </a:ext>
            </a:extLst>
          </p:cNvPr>
          <p:cNvSpPr/>
          <p:nvPr/>
        </p:nvSpPr>
        <p:spPr>
          <a:xfrm>
            <a:off x="7052441" y="3280412"/>
            <a:ext cx="1061545" cy="59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6BDB76-FBD3-9F2B-BFF7-062E1B4FE260}"/>
              </a:ext>
            </a:extLst>
          </p:cNvPr>
          <p:cNvSpPr txBox="1"/>
          <p:nvPr/>
        </p:nvSpPr>
        <p:spPr>
          <a:xfrm>
            <a:off x="6369269" y="4495802"/>
            <a:ext cx="5728138" cy="163121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bg1"/>
                </a:solidFill>
              </a:rPr>
              <a:t>Queste relazioni collaborative si fondano su una visione a lungo termine dei rapporti commerciali dei partner, che si impegnano in attività altamente interattive.</a:t>
            </a:r>
          </a:p>
        </p:txBody>
      </p:sp>
    </p:spTree>
    <p:extLst>
      <p:ext uri="{BB962C8B-B14F-4D97-AF65-F5344CB8AC3E}">
        <p14:creationId xmlns:p14="http://schemas.microsoft.com/office/powerpoint/2010/main" val="32850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78F7998E-2518-62C0-266B-B3D8A920197F}"/>
              </a:ext>
            </a:extLst>
          </p:cNvPr>
          <p:cNvSpPr txBox="1">
            <a:spLocks/>
          </p:cNvSpPr>
          <p:nvPr/>
        </p:nvSpPr>
        <p:spPr>
          <a:xfrm>
            <a:off x="861827" y="473958"/>
            <a:ext cx="10783657" cy="894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CONCETTO DI POTERE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556E0E1-F9BD-CE66-8236-E950FC344A32}"/>
              </a:ext>
            </a:extLst>
          </p:cNvPr>
          <p:cNvSpPr txBox="1"/>
          <p:nvPr/>
        </p:nvSpPr>
        <p:spPr>
          <a:xfrm>
            <a:off x="199718" y="1468822"/>
            <a:ext cx="5696585" cy="32778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FONTI DI POTERE</a:t>
            </a:r>
            <a:endParaRPr lang="it-IT" sz="3200" dirty="0">
              <a:solidFill>
                <a:schemeClr val="tx2"/>
              </a:solidFill>
            </a:endParaRPr>
          </a:p>
          <a:p>
            <a:pPr algn="ctr"/>
            <a:r>
              <a:rPr lang="it-IT" sz="2500" dirty="0">
                <a:solidFill>
                  <a:schemeClr val="tx2"/>
                </a:solidFill>
              </a:rPr>
              <a:t>Possono derivare da una serie di condizioni differenti. </a:t>
            </a:r>
          </a:p>
          <a:p>
            <a:pPr algn="ctr"/>
            <a:r>
              <a:rPr lang="it-IT" sz="2500" dirty="0">
                <a:solidFill>
                  <a:schemeClr val="tx2"/>
                </a:solidFill>
              </a:rPr>
              <a:t>Man mano che le organizzazioni diventano più grandi, queste possono ottenere economie di scala che consentano loro di richiedere offerte migliori e sconti da parte delle imprese industriali fornitrici.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818B6BB-8E3D-890E-DE37-B5739A6BAA30}"/>
              </a:ext>
            </a:extLst>
          </p:cNvPr>
          <p:cNvSpPr txBox="1"/>
          <p:nvPr/>
        </p:nvSpPr>
        <p:spPr>
          <a:xfrm>
            <a:off x="7315222" y="2731892"/>
            <a:ext cx="4330262" cy="383181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700" i="1" dirty="0">
                <a:solidFill>
                  <a:schemeClr val="tx2"/>
                </a:solidFill>
              </a:rPr>
              <a:t>«L’emergere di mega retailer dimostra che in alcuni mercati si sta verificando un probabile spostamento del potere nelle relazioni di canale dei produttori industriali alla grande distribuzione»</a:t>
            </a:r>
          </a:p>
          <a:p>
            <a:pPr algn="r"/>
            <a:r>
              <a:rPr lang="it-IT" sz="2700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(AMATO e AMATO, 2009)</a:t>
            </a:r>
          </a:p>
          <a:p>
            <a:pPr algn="ctr"/>
            <a:endParaRPr lang="it-IT" sz="27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4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0A33F5-9E34-45AD-9943-D46FD44EB337}"/>
              </a:ext>
            </a:extLst>
          </p:cNvPr>
          <p:cNvSpPr txBox="1"/>
          <p:nvPr/>
        </p:nvSpPr>
        <p:spPr>
          <a:xfrm>
            <a:off x="588580" y="659525"/>
            <a:ext cx="1128811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MATRICE ELABORATA DA DAPIRAN e HOGARTH-SCOTT, 2003</a:t>
            </a:r>
          </a:p>
          <a:p>
            <a:r>
              <a:rPr lang="it-IT" sz="3000" i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(evidenzia diverse situazioni di relazioni di potere)</a:t>
            </a:r>
          </a:p>
          <a:p>
            <a:endParaRPr lang="it-IT" sz="3000" i="1" dirty="0">
              <a:solidFill>
                <a:schemeClr val="tx2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B3DEFDF-B19E-4368-8956-F80511495B80}"/>
              </a:ext>
            </a:extLst>
          </p:cNvPr>
          <p:cNvSpPr txBox="1"/>
          <p:nvPr/>
        </p:nvSpPr>
        <p:spPr>
          <a:xfrm>
            <a:off x="751490" y="2312276"/>
            <a:ext cx="5491655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700" i="1" dirty="0">
                <a:solidFill>
                  <a:schemeClr val="tx2"/>
                </a:solidFill>
              </a:rPr>
              <a:t>SI basa su 2 DIMENSIONI CRITICHE:</a:t>
            </a:r>
          </a:p>
          <a:p>
            <a:pPr marL="514350" indent="-514350">
              <a:buAutoNum type="arabicPeriod"/>
            </a:pPr>
            <a:r>
              <a:rPr lang="it-IT" sz="2700" i="1" dirty="0">
                <a:solidFill>
                  <a:schemeClr val="tx2"/>
                </a:solidFill>
              </a:rPr>
              <a:t>IL GRADO DI CONCENTRAZIONE DELLE QUOTE DI MERCATO da parte del retailer</a:t>
            </a:r>
          </a:p>
          <a:p>
            <a:pPr marL="514350" indent="-514350">
              <a:buAutoNum type="arabicPeriod"/>
            </a:pPr>
            <a:r>
              <a:rPr lang="it-IT" sz="2700" i="1" dirty="0">
                <a:solidFill>
                  <a:schemeClr val="tx2"/>
                </a:solidFill>
              </a:rPr>
              <a:t> IL LIVELLO DI DIPENDENZA DI QUESTI dal produttore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330A8711-D5D9-4E63-9682-FD6DC86B28EE}"/>
              </a:ext>
            </a:extLst>
          </p:cNvPr>
          <p:cNvSpPr/>
          <p:nvPr/>
        </p:nvSpPr>
        <p:spPr>
          <a:xfrm>
            <a:off x="1807779" y="1684909"/>
            <a:ext cx="451945" cy="5885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26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87E45D3A-5D63-4E77-8D3C-1DC0D2BF3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65" y="167268"/>
            <a:ext cx="7995423" cy="599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0CDC9B-CBDB-678A-4D52-628AC8158458}"/>
              </a:ext>
            </a:extLst>
          </p:cNvPr>
          <p:cNvSpPr txBox="1"/>
          <p:nvPr/>
        </p:nvSpPr>
        <p:spPr>
          <a:xfrm>
            <a:off x="8140389" y="2073166"/>
            <a:ext cx="3599665" cy="30008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2700" i="1" dirty="0">
                <a:solidFill>
                  <a:schemeClr val="tx2"/>
                </a:solidFill>
              </a:rPr>
              <a:t>Quando la </a:t>
            </a:r>
          </a:p>
          <a:p>
            <a:r>
              <a:rPr lang="it-IT" sz="2700" i="1" dirty="0">
                <a:solidFill>
                  <a:schemeClr val="tx2"/>
                </a:solidFill>
              </a:rPr>
              <a:t>CONCENTRAZIONE DEL RETAILER </a:t>
            </a:r>
            <a:r>
              <a:rPr lang="it-IT" sz="27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E’ BASSA </a:t>
            </a:r>
            <a:r>
              <a:rPr lang="it-IT" sz="2700" i="1" dirty="0">
                <a:solidFill>
                  <a:schemeClr val="tx2"/>
                </a:solidFill>
              </a:rPr>
              <a:t>E</a:t>
            </a:r>
          </a:p>
          <a:p>
            <a:r>
              <a:rPr lang="it-IT" sz="2700" i="1" dirty="0">
                <a:solidFill>
                  <a:schemeClr val="tx2"/>
                </a:solidFill>
              </a:rPr>
              <a:t> LA DIPENDENZA DELL’IMPRESA DI PRODUZIONE </a:t>
            </a:r>
            <a:r>
              <a:rPr lang="it-IT" sz="27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E’ ELEVATA</a:t>
            </a:r>
          </a:p>
        </p:txBody>
      </p:sp>
    </p:spTree>
    <p:extLst>
      <p:ext uri="{BB962C8B-B14F-4D97-AF65-F5344CB8AC3E}">
        <p14:creationId xmlns:p14="http://schemas.microsoft.com/office/powerpoint/2010/main" val="75693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B3DEFDF-B19E-4368-8956-F80511495B80}"/>
              </a:ext>
            </a:extLst>
          </p:cNvPr>
          <p:cNvSpPr txBox="1"/>
          <p:nvPr/>
        </p:nvSpPr>
        <p:spPr>
          <a:xfrm>
            <a:off x="620109" y="254877"/>
            <a:ext cx="10699531" cy="44012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sz="35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tx2"/>
                </a:solidFill>
              </a:rPr>
              <a:t>Il primo cercherà di indebolire la posizione della seconda facendo leva su prodotti imitativi a marca commerciale </a:t>
            </a:r>
            <a:r>
              <a:rPr lang="it-IT" sz="30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(QUADRANTE 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tx2"/>
                </a:solidFill>
              </a:rPr>
              <a:t>Quando entrambe le variabili sono elevate, è più probabile che i retailer esercitano un potere di competenza derivante dalla loro superiore conoscenza del mercato, attraverso iniziative come il CATEGORY MANAGEMENT che possono incoraggiare la fiducia e la cooperazione tra le parti </a:t>
            </a:r>
            <a:r>
              <a:rPr lang="it-IT" sz="30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(QUADRANTE 2)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5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40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B3DEFDF-B19E-4368-8956-F80511495B80}"/>
              </a:ext>
            </a:extLst>
          </p:cNvPr>
          <p:cNvSpPr txBox="1"/>
          <p:nvPr/>
        </p:nvSpPr>
        <p:spPr>
          <a:xfrm>
            <a:off x="903890" y="696311"/>
            <a:ext cx="10552386" cy="47859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sz="30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tx2"/>
                </a:solidFill>
              </a:rPr>
              <a:t>All’opposto si ha una situazione in cui nessuno dei soggetti è predominante e le relazioni sono basate su aspetti tradizionali</a:t>
            </a:r>
            <a:r>
              <a:rPr lang="it-IT" sz="30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(QUADRANTE 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tx2"/>
                </a:solidFill>
              </a:rPr>
              <a:t>Nel caso in cui la dipendenza dal produttore è trascurabile e pochi retailer totalizzano la maggioranza del fatturato del comparto, questi ultimi saranno più orientati a utilizzare metodi coercitivi nelle politiche di fornitura, con il rischio che, nel peggiore dei casi, si arrivi a una totale rottura delle relazioni </a:t>
            </a:r>
            <a:r>
              <a:rPr lang="it-IT" sz="30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(QUADRANTE 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5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46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4163</TotalTime>
  <Words>633</Words>
  <Application>Microsoft Office PowerPoint</Application>
  <PresentationFormat>Widescreen</PresentationFormat>
  <Paragraphs>59</Paragraphs>
  <Slides>15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   LEZIONE 4 I RAPPORTI TRA INDUSTRIA E DISTRIBUZIONE </vt:lpstr>
      <vt:lpstr>TENDENZE E SVILUPPI NELLE RELAZIONI CON GLI STAKEHOLDER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L’IMPATTO SULL’ACQUIRENTE</vt:lpstr>
      <vt:lpstr>Presentazione standard di PowerPoint</vt:lpstr>
      <vt:lpstr>Presentazione standard di PowerPoint</vt:lpstr>
      <vt:lpstr>AREE DI COLLABORAZIONE E COORDINAMENTO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218</cp:revision>
  <dcterms:created xsi:type="dcterms:W3CDTF">2023-02-17T15:38:06Z</dcterms:created>
  <dcterms:modified xsi:type="dcterms:W3CDTF">2023-03-15T15:52:18Z</dcterms:modified>
</cp:coreProperties>
</file>