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sldIdLst>
    <p:sldId id="257" r:id="rId2"/>
    <p:sldId id="259" r:id="rId3"/>
    <p:sldId id="408" r:id="rId4"/>
    <p:sldId id="407" r:id="rId5"/>
    <p:sldId id="406" r:id="rId6"/>
    <p:sldId id="405" r:id="rId7"/>
    <p:sldId id="404" r:id="rId8"/>
    <p:sldId id="403" r:id="rId9"/>
    <p:sldId id="402" r:id="rId10"/>
    <p:sldId id="401" r:id="rId11"/>
    <p:sldId id="400" r:id="rId12"/>
    <p:sldId id="397" r:id="rId13"/>
    <p:sldId id="384" r:id="rId14"/>
    <p:sldId id="413" r:id="rId15"/>
    <p:sldId id="410" r:id="rId16"/>
    <p:sldId id="411" r:id="rId17"/>
    <p:sldId id="41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9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948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96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1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12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105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16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3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9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904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77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09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05B45-B902-949C-32F0-8A1A5525C4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4400" dirty="0">
                <a:solidFill>
                  <a:srgbClr val="0070C0"/>
                </a:solidFill>
              </a:rPr>
              <a:t>Lezione 7</a:t>
            </a:r>
            <a:br>
              <a:rPr lang="it-IT" sz="1800" dirty="0"/>
            </a:br>
            <a:br>
              <a:rPr lang="it-IT" sz="3600" dirty="0"/>
            </a:br>
            <a:r>
              <a:rPr lang="it-IT" sz="3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notorietà, immagine e risonanza</a:t>
            </a:r>
            <a:endParaRPr lang="it-IT" sz="1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0A23A82-90F9-E6D0-E2C4-D1F99D5B5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760" y="4859365"/>
            <a:ext cx="3108960" cy="166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714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4F47E8-C2CA-43A6-9404-03BADA34D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01D43C-86DB-4B5D-A163-81BC94201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5" y="620720"/>
            <a:ext cx="4193173" cy="5571069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A995F0-906C-4573-A739-16EED217D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9343" y="620720"/>
            <a:ext cx="6442480" cy="5593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120" y="1105351"/>
            <a:ext cx="5477071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100" spc="200">
                <a:solidFill>
                  <a:schemeClr val="bg1"/>
                </a:solidFill>
              </a:rPr>
              <a:t>Per poter accrescere il </a:t>
            </a:r>
            <a:r>
              <a:rPr lang="en-US" sz="2100" b="1" spc="200">
                <a:solidFill>
                  <a:schemeClr val="bg1"/>
                </a:solidFill>
              </a:rPr>
              <a:t>valore della marca</a:t>
            </a:r>
            <a:r>
              <a:rPr lang="en-US" sz="2100" spc="200">
                <a:solidFill>
                  <a:schemeClr val="bg1"/>
                </a:solidFill>
              </a:rPr>
              <a:t>, le associazioni mentali che ne definiscono l'immagine devono connotarsi in termini di forza, desiderabilità e unicità. </a:t>
            </a:r>
            <a:br>
              <a:rPr lang="en-US" sz="2100" spc="200">
                <a:solidFill>
                  <a:schemeClr val="bg1"/>
                </a:solidFill>
              </a:rPr>
            </a:br>
            <a:br>
              <a:rPr lang="en-US" sz="2100" spc="200">
                <a:solidFill>
                  <a:schemeClr val="bg1"/>
                </a:solidFill>
              </a:rPr>
            </a:br>
            <a:r>
              <a:rPr lang="en-US" sz="2100" spc="200">
                <a:solidFill>
                  <a:schemeClr val="bg1"/>
                </a:solidFill>
              </a:rPr>
              <a:t>La forza fa riferimento alla rapidità con cui l'individuo, è in grado di richiamare alla mente il nome della marca unitamente a un insieme di associazioni mentali a esso riferite.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F5F06D-7250-43A5-9B61-0B7F1FD7E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09960" y="4214336"/>
            <a:ext cx="512064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054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4F47E8-C2CA-43A6-9404-03BADA34D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01D43C-86DB-4B5D-A163-81BC94201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5" y="620720"/>
            <a:ext cx="4193173" cy="5571069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A995F0-906C-4573-A739-16EED217D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9343" y="620720"/>
            <a:ext cx="6442480" cy="5593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120" y="1105351"/>
            <a:ext cx="5477071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 spc="200" dirty="0" err="1">
                <a:solidFill>
                  <a:schemeClr val="bg1"/>
                </a:solidFill>
              </a:rPr>
              <a:t>L’associazione</a:t>
            </a:r>
            <a:r>
              <a:rPr lang="en-US" sz="3400" spc="200" dirty="0">
                <a:solidFill>
                  <a:schemeClr val="bg1"/>
                </a:solidFill>
              </a:rPr>
              <a:t> </a:t>
            </a:r>
            <a:r>
              <a:rPr lang="en-US" sz="3400" spc="200" dirty="0" err="1">
                <a:solidFill>
                  <a:schemeClr val="bg1"/>
                </a:solidFill>
              </a:rPr>
              <a:t>può</a:t>
            </a:r>
            <a:r>
              <a:rPr lang="en-US" sz="3400" spc="200" dirty="0">
                <a:solidFill>
                  <a:schemeClr val="bg1"/>
                </a:solidFill>
              </a:rPr>
              <a:t> </a:t>
            </a:r>
            <a:r>
              <a:rPr lang="en-US" sz="3400" spc="200" dirty="0" err="1">
                <a:solidFill>
                  <a:schemeClr val="bg1"/>
                </a:solidFill>
              </a:rPr>
              <a:t>assumere</a:t>
            </a:r>
            <a:r>
              <a:rPr lang="en-US" sz="3400" spc="200" dirty="0">
                <a:solidFill>
                  <a:schemeClr val="bg1"/>
                </a:solidFill>
              </a:rPr>
              <a:t> </a:t>
            </a:r>
            <a:r>
              <a:rPr lang="en-US" sz="3400" spc="200" dirty="0" err="1">
                <a:solidFill>
                  <a:schemeClr val="bg1"/>
                </a:solidFill>
              </a:rPr>
              <a:t>valenza</a:t>
            </a:r>
            <a:r>
              <a:rPr lang="en-US" sz="3400" spc="200" dirty="0">
                <a:solidFill>
                  <a:schemeClr val="bg1"/>
                </a:solidFill>
              </a:rPr>
              <a:t> </a:t>
            </a:r>
            <a:r>
              <a:rPr lang="en-US" sz="3400" spc="200" dirty="0" err="1">
                <a:solidFill>
                  <a:schemeClr val="bg1"/>
                </a:solidFill>
              </a:rPr>
              <a:t>positiva</a:t>
            </a:r>
            <a:r>
              <a:rPr lang="en-US" sz="3400" spc="200" dirty="0">
                <a:solidFill>
                  <a:schemeClr val="bg1"/>
                </a:solidFill>
              </a:rPr>
              <a:t> o </a:t>
            </a:r>
            <a:r>
              <a:rPr lang="en-US" sz="3400" spc="200" dirty="0" err="1">
                <a:solidFill>
                  <a:schemeClr val="bg1"/>
                </a:solidFill>
              </a:rPr>
              <a:t>negativa</a:t>
            </a:r>
            <a:r>
              <a:rPr lang="en-US" sz="3400" spc="200" dirty="0">
                <a:solidFill>
                  <a:schemeClr val="bg1"/>
                </a:solidFill>
              </a:rPr>
              <a:t> a </a:t>
            </a:r>
            <a:r>
              <a:rPr lang="en-US" sz="3400" spc="200" dirty="0" err="1">
                <a:solidFill>
                  <a:schemeClr val="bg1"/>
                </a:solidFill>
              </a:rPr>
              <a:t>seconda</a:t>
            </a:r>
            <a:r>
              <a:rPr lang="en-US" sz="3400" spc="200" dirty="0">
                <a:solidFill>
                  <a:schemeClr val="bg1"/>
                </a:solidFill>
              </a:rPr>
              <a:t> </a:t>
            </a:r>
            <a:r>
              <a:rPr lang="en-US" sz="3400" spc="200" dirty="0" err="1">
                <a:solidFill>
                  <a:schemeClr val="bg1"/>
                </a:solidFill>
              </a:rPr>
              <a:t>degli</a:t>
            </a:r>
            <a:r>
              <a:rPr lang="en-US" sz="3400" spc="200" dirty="0">
                <a:solidFill>
                  <a:schemeClr val="bg1"/>
                </a:solidFill>
              </a:rPr>
              <a:t> </a:t>
            </a:r>
            <a:r>
              <a:rPr lang="en-US" sz="3400" spc="200" dirty="0" err="1">
                <a:solidFill>
                  <a:schemeClr val="bg1"/>
                </a:solidFill>
              </a:rPr>
              <a:t>individui</a:t>
            </a:r>
            <a:r>
              <a:rPr lang="en-US" sz="3400" spc="200" dirty="0">
                <a:solidFill>
                  <a:schemeClr val="bg1"/>
                </a:solidFill>
              </a:rPr>
              <a:t>. </a:t>
            </a:r>
            <a:br>
              <a:rPr lang="en-US" sz="3400" spc="200" dirty="0">
                <a:solidFill>
                  <a:schemeClr val="bg1"/>
                </a:solidFill>
              </a:rPr>
            </a:br>
            <a:br>
              <a:rPr lang="en-US" sz="3400" spc="200" dirty="0">
                <a:solidFill>
                  <a:schemeClr val="bg1"/>
                </a:solidFill>
              </a:rPr>
            </a:br>
            <a:endParaRPr lang="en-US" sz="3400" spc="200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F5F06D-7250-43A5-9B61-0B7F1FD7E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09960" y="4214336"/>
            <a:ext cx="512064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3154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 spc="200">
                <a:solidFill>
                  <a:srgbClr val="FFFFFF"/>
                </a:solidFill>
              </a:rPr>
              <a:t>Fra le tecniche di ricerca qualitativa maggiormente utilizzate, vi sono i test proiettivi, i quali - fornendo ai soggetti coinvolti nell'indagine stimoli incompleti o ambigui - consentono di far emergere, almeno in parte, le vere opinioni e sensazioni dei consumatori.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606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600" spc="200">
                <a:solidFill>
                  <a:srgbClr val="FFFFFF"/>
                </a:solidFill>
              </a:rPr>
              <a:t>I test proiettivi maggiormente utilizzati per la ricerca sulle associazioni alla marca sono i seguenti:</a:t>
            </a:r>
            <a:br>
              <a:rPr lang="en-US" sz="2600" spc="200">
                <a:solidFill>
                  <a:srgbClr val="FFFFFF"/>
                </a:solidFill>
              </a:rPr>
            </a:br>
            <a:br>
              <a:rPr lang="en-US" sz="2600" spc="200">
                <a:solidFill>
                  <a:srgbClr val="FFFFFF"/>
                </a:solidFill>
              </a:rPr>
            </a:br>
            <a:r>
              <a:rPr lang="en-US" sz="2600" spc="200">
                <a:solidFill>
                  <a:srgbClr val="FFFFFF"/>
                </a:solidFill>
              </a:rPr>
              <a:t>• test visuali;</a:t>
            </a:r>
            <a:br>
              <a:rPr lang="en-US" sz="2600" spc="200">
                <a:solidFill>
                  <a:srgbClr val="FFFFFF"/>
                </a:solidFill>
              </a:rPr>
            </a:br>
            <a:r>
              <a:rPr lang="en-US" sz="2600" spc="200">
                <a:solidFill>
                  <a:srgbClr val="FFFFFF"/>
                </a:solidFill>
              </a:rPr>
              <a:t>• test di comparazione;</a:t>
            </a:r>
            <a:br>
              <a:rPr lang="en-US" sz="2600" spc="200">
                <a:solidFill>
                  <a:srgbClr val="FFFFFF"/>
                </a:solidFill>
              </a:rPr>
            </a:br>
            <a:r>
              <a:rPr lang="en-US" sz="2600" spc="200">
                <a:solidFill>
                  <a:srgbClr val="FFFFFF"/>
                </a:solidFill>
              </a:rPr>
              <a:t>• test di completamento di frasi e storie;</a:t>
            </a:r>
            <a:br>
              <a:rPr lang="en-US" sz="2600" spc="200">
                <a:solidFill>
                  <a:srgbClr val="FFFFFF"/>
                </a:solidFill>
              </a:rPr>
            </a:br>
            <a:r>
              <a:rPr lang="en-US" sz="2600" spc="200">
                <a:solidFill>
                  <a:srgbClr val="FFFFFF"/>
                </a:solidFill>
              </a:rPr>
              <a:t>• test di Zaltman; </a:t>
            </a:r>
            <a:br>
              <a:rPr lang="en-US" sz="2600" spc="200">
                <a:solidFill>
                  <a:srgbClr val="FFFFFF"/>
                </a:solidFill>
              </a:rPr>
            </a:br>
            <a:r>
              <a:rPr lang="en-US" sz="2600" spc="200">
                <a:solidFill>
                  <a:srgbClr val="FFFFFF"/>
                </a:solidFill>
              </a:rPr>
              <a:t>• test di libera associazione.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255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9EC7800E-0B7A-74DC-7D4C-D51705C5B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837" y="317982"/>
            <a:ext cx="10806323" cy="3897107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5CA502D9-569D-CE7A-EA42-B4461D2E6A56}"/>
              </a:ext>
            </a:extLst>
          </p:cNvPr>
          <p:cNvSpPr txBox="1"/>
          <p:nvPr/>
        </p:nvSpPr>
        <p:spPr>
          <a:xfrm>
            <a:off x="692837" y="4560983"/>
            <a:ext cx="10806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latin typeface="Trebuchet MS" panose="020B0603020202020204" pitchFamily="34" charset="0"/>
              </a:rPr>
              <a:t>Nella figura è rappresentato un esempio di </a:t>
            </a:r>
            <a:r>
              <a:rPr lang="it-IT" sz="2400" b="1" dirty="0">
                <a:solidFill>
                  <a:srgbClr val="92D050"/>
                </a:solidFill>
                <a:latin typeface="Trebuchet MS" panose="020B0603020202020204" pitchFamily="34" charset="0"/>
              </a:rPr>
              <a:t>mappa percettiva </a:t>
            </a:r>
            <a:r>
              <a:rPr lang="it-IT" sz="2400" dirty="0">
                <a:latin typeface="Trebuchet MS" panose="020B0603020202020204" pitchFamily="34" charset="0"/>
              </a:rPr>
              <a:t>a due dimensioni delle ipotetiche marche considerate.</a:t>
            </a:r>
          </a:p>
        </p:txBody>
      </p:sp>
    </p:spTree>
    <p:extLst>
      <p:ext uri="{BB962C8B-B14F-4D97-AF65-F5344CB8AC3E}">
        <p14:creationId xmlns:p14="http://schemas.microsoft.com/office/powerpoint/2010/main" val="1119815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5CA502D9-569D-CE7A-EA42-B4461D2E6A56}"/>
              </a:ext>
            </a:extLst>
          </p:cNvPr>
          <p:cNvSpPr txBox="1"/>
          <p:nvPr/>
        </p:nvSpPr>
        <p:spPr>
          <a:xfrm>
            <a:off x="1308608" y="1351280"/>
            <a:ext cx="3133580" cy="39319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600" dirty="0" err="1"/>
              <a:t>Graficamente</a:t>
            </a:r>
            <a:r>
              <a:rPr lang="en-US" sz="2600" dirty="0"/>
              <a:t>, </a:t>
            </a:r>
            <a:r>
              <a:rPr lang="en-US" sz="2600" dirty="0" err="1"/>
              <a:t>gli</a:t>
            </a:r>
            <a:r>
              <a:rPr lang="en-US" sz="2600" dirty="0"/>
              <a:t> </a:t>
            </a:r>
            <a:r>
              <a:rPr lang="en-US" sz="2600" dirty="0" err="1"/>
              <a:t>attributi</a:t>
            </a:r>
            <a:r>
              <a:rPr lang="en-US" sz="2600" dirty="0"/>
              <a:t> </a:t>
            </a:r>
            <a:r>
              <a:rPr lang="en-US" sz="2600" dirty="0" err="1"/>
              <a:t>sono</a:t>
            </a:r>
            <a:r>
              <a:rPr lang="en-US" sz="2600" dirty="0"/>
              <a:t> </a:t>
            </a:r>
            <a:r>
              <a:rPr lang="en-US" sz="2600" dirty="0" err="1"/>
              <a:t>rappresentati</a:t>
            </a:r>
            <a:r>
              <a:rPr lang="en-US" sz="2600" dirty="0"/>
              <a:t> </a:t>
            </a:r>
            <a:r>
              <a:rPr lang="en-US" sz="2600" dirty="0" err="1"/>
              <a:t>nella</a:t>
            </a:r>
            <a:r>
              <a:rPr lang="en-US" sz="2600" dirty="0"/>
              <a:t> </a:t>
            </a:r>
            <a:r>
              <a:rPr lang="en-US" sz="2600" dirty="0" err="1"/>
              <a:t>mappa</a:t>
            </a:r>
            <a:r>
              <a:rPr lang="en-US" sz="2600" dirty="0"/>
              <a:t> </a:t>
            </a:r>
            <a:r>
              <a:rPr lang="en-US" sz="2600" dirty="0" err="1"/>
              <a:t>percettiva</a:t>
            </a:r>
            <a:r>
              <a:rPr lang="en-US" sz="2600" dirty="0"/>
              <a:t> come </a:t>
            </a:r>
            <a:r>
              <a:rPr lang="en-US" sz="2600" dirty="0" err="1"/>
              <a:t>vettori</a:t>
            </a:r>
            <a:r>
              <a:rPr lang="en-US" sz="2600" dirty="0"/>
              <a:t>: </a:t>
            </a:r>
            <a:r>
              <a:rPr lang="en-US" sz="2600" dirty="0" err="1"/>
              <a:t>l'inclinazione</a:t>
            </a:r>
            <a:r>
              <a:rPr lang="en-US" sz="2600" dirty="0"/>
              <a:t> </a:t>
            </a:r>
            <a:r>
              <a:rPr lang="en-US" sz="2600" dirty="0" err="1"/>
              <a:t>misura</a:t>
            </a:r>
            <a:r>
              <a:rPr lang="en-US" sz="2600" dirty="0"/>
              <a:t> il </a:t>
            </a:r>
            <a:r>
              <a:rPr lang="en-US" sz="2600" dirty="0" err="1"/>
              <a:t>legame</a:t>
            </a:r>
            <a:r>
              <a:rPr lang="en-US" sz="2600" dirty="0"/>
              <a:t> rispetto a </a:t>
            </a:r>
            <a:r>
              <a:rPr lang="en-US" sz="2600" dirty="0" err="1"/>
              <a:t>ogni</a:t>
            </a:r>
            <a:r>
              <a:rPr lang="en-US" sz="2600" dirty="0"/>
              <a:t> </a:t>
            </a:r>
            <a:r>
              <a:rPr lang="en-US" sz="2600" dirty="0" err="1"/>
              <a:t>dimensione</a:t>
            </a:r>
            <a:r>
              <a:rPr lang="en-US" sz="2600" dirty="0"/>
              <a:t>, la </a:t>
            </a:r>
            <a:r>
              <a:rPr lang="en-US" sz="2600" dirty="0" err="1"/>
              <a:t>lunghezza</a:t>
            </a:r>
            <a:r>
              <a:rPr lang="en-US" sz="2600" dirty="0"/>
              <a:t> </a:t>
            </a:r>
            <a:r>
              <a:rPr lang="en-US" sz="2600" dirty="0" err="1"/>
              <a:t>l'intensità</a:t>
            </a:r>
            <a:r>
              <a:rPr lang="en-US" sz="2600" dirty="0"/>
              <a:t> di tale </a:t>
            </a:r>
            <a:r>
              <a:rPr lang="en-US" sz="2600" dirty="0" err="1"/>
              <a:t>legame</a:t>
            </a:r>
            <a:r>
              <a:rPr lang="en-US" sz="2600" dirty="0"/>
              <a:t>.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83C9013-894F-933A-69D7-A0A965B35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2342" y="1995262"/>
            <a:ext cx="6909577" cy="28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192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8D726A5-7900-41B4-8D49-49B4A201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alline colorate su una linea colpite dalla luce">
            <a:extLst>
              <a:ext uri="{FF2B5EF4-FFF2-40B4-BE49-F238E27FC236}">
                <a16:creationId xmlns:a16="http://schemas.microsoft.com/office/drawing/2014/main" id="{D8BDECA2-A041-27C7-DAA7-AC7075E8C5C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45000"/>
          </a:blip>
          <a:srcRect t="8037" r="-1" b="7671"/>
          <a:stretch/>
        </p:blipFill>
        <p:spPr>
          <a:xfrm>
            <a:off x="0" y="152399"/>
            <a:ext cx="12188932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179" y="1566332"/>
            <a:ext cx="7164674" cy="40301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600" spc="200" dirty="0">
                <a:solidFill>
                  <a:schemeClr val="tx1"/>
                </a:solidFill>
              </a:rPr>
              <a:t>Ai </a:t>
            </a:r>
            <a:r>
              <a:rPr lang="en-US" sz="3600" spc="200" dirty="0" err="1">
                <a:solidFill>
                  <a:schemeClr val="tx1"/>
                </a:solidFill>
              </a:rPr>
              <a:t>punti</a:t>
            </a:r>
            <a:r>
              <a:rPr lang="en-US" sz="3600" spc="200" dirty="0">
                <a:solidFill>
                  <a:schemeClr val="tx1"/>
                </a:solidFill>
              </a:rPr>
              <a:t> di </a:t>
            </a:r>
            <a:r>
              <a:rPr lang="en-US" sz="3600" spc="200" dirty="0" err="1">
                <a:solidFill>
                  <a:schemeClr val="tx1"/>
                </a:solidFill>
              </a:rPr>
              <a:t>differenza</a:t>
            </a:r>
            <a:r>
              <a:rPr lang="en-US" sz="3600" spc="200" dirty="0">
                <a:solidFill>
                  <a:schemeClr val="tx1"/>
                </a:solidFill>
              </a:rPr>
              <a:t> </a:t>
            </a:r>
            <a:r>
              <a:rPr lang="en-US" sz="3600" spc="200" dirty="0" err="1">
                <a:solidFill>
                  <a:schemeClr val="tx1"/>
                </a:solidFill>
              </a:rPr>
              <a:t>si</a:t>
            </a:r>
            <a:r>
              <a:rPr lang="en-US" sz="3600" spc="200" dirty="0">
                <a:solidFill>
                  <a:schemeClr val="tx1"/>
                </a:solidFill>
              </a:rPr>
              <a:t> </a:t>
            </a:r>
            <a:r>
              <a:rPr lang="en-US" sz="3600" spc="200" dirty="0" err="1">
                <a:solidFill>
                  <a:schemeClr val="tx1"/>
                </a:solidFill>
              </a:rPr>
              <a:t>contrappongono</a:t>
            </a:r>
            <a:r>
              <a:rPr lang="en-US" sz="3600" spc="200" dirty="0">
                <a:solidFill>
                  <a:schemeClr val="tx1"/>
                </a:solidFill>
              </a:rPr>
              <a:t> </a:t>
            </a:r>
            <a:r>
              <a:rPr lang="en-US" sz="3600" spc="200" dirty="0" err="1">
                <a:solidFill>
                  <a:schemeClr val="tx1"/>
                </a:solidFill>
              </a:rPr>
              <a:t>quelli</a:t>
            </a:r>
            <a:r>
              <a:rPr lang="en-US" sz="3600" spc="200" dirty="0">
                <a:solidFill>
                  <a:schemeClr val="tx1"/>
                </a:solidFill>
              </a:rPr>
              <a:t> di </a:t>
            </a:r>
            <a:r>
              <a:rPr lang="en-US" sz="3600" spc="200" dirty="0" err="1">
                <a:solidFill>
                  <a:schemeClr val="tx1"/>
                </a:solidFill>
              </a:rPr>
              <a:t>parità</a:t>
            </a:r>
            <a:r>
              <a:rPr lang="en-US" sz="3600" spc="200" dirty="0">
                <a:solidFill>
                  <a:schemeClr val="tx1"/>
                </a:solidFill>
              </a:rPr>
              <a:t>,</a:t>
            </a:r>
            <a:br>
              <a:rPr lang="en-US" sz="3600" spc="200" dirty="0">
                <a:solidFill>
                  <a:schemeClr val="tx1"/>
                </a:solidFill>
              </a:rPr>
            </a:br>
            <a:br>
              <a:rPr lang="en-US" sz="3600" spc="200" dirty="0">
                <a:solidFill>
                  <a:schemeClr val="tx1"/>
                </a:solidFill>
              </a:rPr>
            </a:br>
            <a:r>
              <a:rPr lang="en-US" sz="3600" spc="200" dirty="0">
                <a:solidFill>
                  <a:schemeClr val="tx1"/>
                </a:solidFill>
              </a:rPr>
              <a:t> ossia </a:t>
            </a:r>
            <a:r>
              <a:rPr lang="en-US" sz="3600" spc="200" dirty="0" err="1">
                <a:solidFill>
                  <a:schemeClr val="tx1"/>
                </a:solidFill>
              </a:rPr>
              <a:t>associazioni</a:t>
            </a:r>
            <a:r>
              <a:rPr lang="en-US" sz="3600" spc="200" dirty="0">
                <a:solidFill>
                  <a:schemeClr val="tx1"/>
                </a:solidFill>
              </a:rPr>
              <a:t> </a:t>
            </a:r>
            <a:r>
              <a:rPr lang="en-US" sz="3600" spc="200" dirty="0" err="1">
                <a:solidFill>
                  <a:schemeClr val="tx1"/>
                </a:solidFill>
              </a:rPr>
              <a:t>mentali</a:t>
            </a:r>
            <a:r>
              <a:rPr lang="en-US" sz="3600" spc="200" dirty="0">
                <a:solidFill>
                  <a:schemeClr val="tx1"/>
                </a:solidFill>
              </a:rPr>
              <a:t> </a:t>
            </a:r>
            <a:r>
              <a:rPr lang="en-US" sz="3600" spc="200" dirty="0" err="1">
                <a:solidFill>
                  <a:schemeClr val="tx1"/>
                </a:solidFill>
              </a:rPr>
              <a:t>condivise</a:t>
            </a:r>
            <a:r>
              <a:rPr lang="en-US" sz="3600" spc="200" dirty="0">
                <a:solidFill>
                  <a:schemeClr val="tx1"/>
                </a:solidFill>
              </a:rPr>
              <a:t> con le </a:t>
            </a:r>
            <a:r>
              <a:rPr lang="en-US" sz="3600" spc="200" dirty="0" err="1">
                <a:solidFill>
                  <a:schemeClr val="tx1"/>
                </a:solidFill>
              </a:rPr>
              <a:t>marche</a:t>
            </a:r>
            <a:r>
              <a:rPr lang="en-US" sz="3600" spc="200" dirty="0">
                <a:solidFill>
                  <a:schemeClr val="tx1"/>
                </a:solidFill>
              </a:rPr>
              <a:t> </a:t>
            </a:r>
            <a:r>
              <a:rPr lang="en-US" sz="3600" spc="200" dirty="0" err="1">
                <a:solidFill>
                  <a:schemeClr val="tx1"/>
                </a:solidFill>
              </a:rPr>
              <a:t>concorrenti</a:t>
            </a:r>
            <a:r>
              <a:rPr lang="en-US" sz="3600" spc="200" dirty="0">
                <a:solidFill>
                  <a:schemeClr val="tx1"/>
                </a:solidFill>
              </a:rPr>
              <a:t>. </a:t>
            </a:r>
            <a:br>
              <a:rPr lang="en-US" sz="3600" spc="200" dirty="0">
                <a:solidFill>
                  <a:schemeClr val="tx1"/>
                </a:solidFill>
              </a:rPr>
            </a:br>
            <a:br>
              <a:rPr lang="en-US" sz="3600" spc="200" dirty="0">
                <a:solidFill>
                  <a:schemeClr val="tx1"/>
                </a:solidFill>
              </a:rPr>
            </a:br>
            <a:endParaRPr lang="en-US" sz="3600" spc="200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6E49661-E258-450C-8150-A91A6B30D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828800"/>
            <a:ext cx="0" cy="3200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3439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EFC22744-0401-13D3-23FF-AEC5BB41B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960" y="699175"/>
            <a:ext cx="10240080" cy="545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81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2" name="Straight Connector 1041">
            <a:extLst>
              <a:ext uri="{FF2B5EF4-FFF2-40B4-BE49-F238E27FC236}">
                <a16:creationId xmlns:a16="http://schemas.microsoft.com/office/drawing/2014/main" id="{988A901F-2380-409D-B12F-3A0FDAFAE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14CD50C8-2F85-4F12-A5B5-9336E254A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46" name="Rectangle 1045">
            <a:extLst>
              <a:ext uri="{FF2B5EF4-FFF2-40B4-BE49-F238E27FC236}">
                <a16:creationId xmlns:a16="http://schemas.microsoft.com/office/drawing/2014/main" id="{B8D726A5-7900-41B4-8D49-49B4A201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What is Brand Awareness?: Everything You Need to KnowWhat is Brand ...">
            <a:extLst>
              <a:ext uri="{FF2B5EF4-FFF2-40B4-BE49-F238E27FC236}">
                <a16:creationId xmlns:a16="http://schemas.microsoft.com/office/drawing/2014/main" id="{93825505-FAE9-2AB0-B477-83594831FD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73" r="-1" b="836"/>
          <a:stretch/>
        </p:blipFill>
        <p:spPr bwMode="auto">
          <a:xfrm>
            <a:off x="20" y="-1"/>
            <a:ext cx="121889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7164674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100" spc="200">
                <a:solidFill>
                  <a:schemeClr val="tx1"/>
                </a:solidFill>
              </a:rPr>
              <a:t>La brand awareness attiene alla forza del nodo rappresentato dalla marca nella memoria del consumatore e si riflette sulla sua capacità di identificare il brand in condizioni diverse. </a:t>
            </a:r>
            <a:br>
              <a:rPr lang="en-US" sz="3100" spc="200">
                <a:solidFill>
                  <a:schemeClr val="tx1"/>
                </a:solidFill>
              </a:rPr>
            </a:br>
            <a:br>
              <a:rPr lang="en-US" sz="3100" spc="200">
                <a:solidFill>
                  <a:schemeClr val="tx1"/>
                </a:solidFill>
              </a:rPr>
            </a:br>
            <a:r>
              <a:rPr lang="en-US" sz="3100" spc="200">
                <a:solidFill>
                  <a:schemeClr val="tx1"/>
                </a:solidFill>
              </a:rPr>
              <a:t>Più precisamente, la notorietà si articola nelle dimensioni del riconoscimento e del ricordo, le quali fanno rispettivamente riferimento alla probabilità/velocità con cui il consumatore identifica la marca se esposto a stimoli rappresentati da:</a:t>
            </a:r>
          </a:p>
        </p:txBody>
      </p:sp>
      <p:cxnSp>
        <p:nvCxnSpPr>
          <p:cNvPr id="1048" name="Straight Connector 1047">
            <a:extLst>
              <a:ext uri="{FF2B5EF4-FFF2-40B4-BE49-F238E27FC236}">
                <a16:creationId xmlns:a16="http://schemas.microsoft.com/office/drawing/2014/main" id="{46E49661-E258-450C-8150-A91A6B30D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828800"/>
            <a:ext cx="0" cy="3200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065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2299" y="679494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000" spc="200" dirty="0"/>
              <a:t>• Uno o </a:t>
            </a:r>
            <a:r>
              <a:rPr lang="en-US" sz="3000" spc="200" dirty="0" err="1"/>
              <a:t>più</a:t>
            </a:r>
            <a:r>
              <a:rPr lang="en-US" sz="3000" spc="200" dirty="0"/>
              <a:t> </a:t>
            </a:r>
            <a:r>
              <a:rPr lang="en-US" sz="3000" spc="200" dirty="0" err="1"/>
              <a:t>segni</a:t>
            </a:r>
            <a:r>
              <a:rPr lang="en-US" sz="3000" spc="200" dirty="0"/>
              <a:t> di </a:t>
            </a:r>
            <a:r>
              <a:rPr lang="en-US" sz="3000" spc="200" dirty="0" err="1"/>
              <a:t>riconoscimento</a:t>
            </a:r>
            <a:r>
              <a:rPr lang="en-US" sz="3000" spc="200" dirty="0"/>
              <a:t> </a:t>
            </a:r>
            <a:r>
              <a:rPr lang="en-US" sz="3000" spc="200" dirty="0" err="1"/>
              <a:t>della</a:t>
            </a:r>
            <a:r>
              <a:rPr lang="en-US" sz="3000" spc="200" dirty="0"/>
              <a:t> </a:t>
            </a:r>
            <a:r>
              <a:rPr lang="en-US" sz="3000" spc="200" dirty="0" err="1"/>
              <a:t>stessa</a:t>
            </a:r>
            <a:r>
              <a:rPr lang="en-US" sz="3000" spc="200" dirty="0"/>
              <a:t>;</a:t>
            </a:r>
            <a:br>
              <a:rPr lang="en-US" sz="3000" spc="200" dirty="0"/>
            </a:br>
            <a:br>
              <a:rPr lang="en-US" sz="3000" spc="200" dirty="0"/>
            </a:br>
            <a:r>
              <a:rPr lang="en-US" sz="3000" spc="200" dirty="0"/>
              <a:t>• la </a:t>
            </a:r>
            <a:r>
              <a:rPr lang="en-US" sz="3000" spc="200" dirty="0" err="1"/>
              <a:t>categoria</a:t>
            </a:r>
            <a:r>
              <a:rPr lang="en-US" sz="3000" spc="200" dirty="0"/>
              <a:t> di </a:t>
            </a:r>
            <a:r>
              <a:rPr lang="en-US" sz="3000" spc="200" dirty="0" err="1"/>
              <a:t>prodotto</a:t>
            </a:r>
            <a:r>
              <a:rPr lang="en-US" sz="3000" spc="200" dirty="0"/>
              <a:t>, </a:t>
            </a:r>
            <a:r>
              <a:rPr lang="en-US" sz="3000" spc="200" dirty="0" err="1"/>
              <a:t>i</a:t>
            </a:r>
            <a:r>
              <a:rPr lang="en-US" sz="3000" spc="200" dirty="0"/>
              <a:t> </a:t>
            </a:r>
            <a:r>
              <a:rPr lang="en-US" sz="3000" spc="200" dirty="0" err="1"/>
              <a:t>bisogni</a:t>
            </a:r>
            <a:r>
              <a:rPr lang="en-US" sz="3000" spc="200" dirty="0"/>
              <a:t> </a:t>
            </a:r>
            <a:r>
              <a:rPr lang="en-US" sz="3000" spc="200" dirty="0" err="1"/>
              <a:t>soddisfatti</a:t>
            </a:r>
            <a:r>
              <a:rPr lang="en-US" sz="3000" spc="200" dirty="0"/>
              <a:t> da tale </a:t>
            </a:r>
            <a:r>
              <a:rPr lang="en-US" sz="3000" spc="200" dirty="0" err="1"/>
              <a:t>categoria</a:t>
            </a:r>
            <a:r>
              <a:rPr lang="en-US" sz="3000" spc="200" dirty="0"/>
              <a:t>, le </a:t>
            </a:r>
            <a:r>
              <a:rPr lang="en-US" sz="3000" spc="200" dirty="0" err="1"/>
              <a:t>occasioni</a:t>
            </a:r>
            <a:r>
              <a:rPr lang="en-US" sz="3000" spc="200" dirty="0"/>
              <a:t> </a:t>
            </a:r>
            <a:r>
              <a:rPr lang="en-US" sz="3000" spc="200" dirty="0" err="1"/>
              <a:t>d'uso</a:t>
            </a:r>
            <a:r>
              <a:rPr lang="en-US" sz="3000" spc="200" dirty="0"/>
              <a:t>, </a:t>
            </a:r>
            <a:r>
              <a:rPr lang="en-US" sz="3000" spc="200" dirty="0" err="1"/>
              <a:t>gli</a:t>
            </a:r>
            <a:r>
              <a:rPr lang="en-US" sz="3000" spc="200" dirty="0"/>
              <a:t> </a:t>
            </a:r>
            <a:r>
              <a:rPr lang="en-US" sz="3000" spc="200" dirty="0" err="1"/>
              <a:t>utilizzatori</a:t>
            </a:r>
            <a:r>
              <a:rPr lang="en-US" sz="3000" spc="200" dirty="0"/>
              <a:t> </a:t>
            </a:r>
            <a:r>
              <a:rPr lang="en-US" sz="3000" spc="200" dirty="0" err="1"/>
              <a:t>tipici</a:t>
            </a:r>
            <a:r>
              <a:rPr lang="en-US" sz="3000" spc="200" dirty="0"/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292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 spc="200">
                <a:solidFill>
                  <a:srgbClr val="FFFFFF"/>
                </a:solidFill>
              </a:rPr>
              <a:t>La </a:t>
            </a:r>
            <a:r>
              <a:rPr lang="en-US" sz="3400" b="1" spc="200">
                <a:solidFill>
                  <a:srgbClr val="FFFFFF"/>
                </a:solidFill>
              </a:rPr>
              <a:t>notorietà</a:t>
            </a:r>
            <a:r>
              <a:rPr lang="en-US" sz="3400" spc="200">
                <a:solidFill>
                  <a:srgbClr val="FFFFFF"/>
                </a:solidFill>
              </a:rPr>
              <a:t> si sviluppa lungo un continuum, che parte dalla non consapevolezza della marca fino ad arrivare alla convinzione che essa sia l'unica presente in una determinata categoria di prodotto.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0078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B81D9DB5-3377-7B05-8F44-A9607BB5E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50" y="595018"/>
            <a:ext cx="11156899" cy="5607003"/>
          </a:xfrm>
          <a:prstGeom prst="rect">
            <a:avLst/>
          </a:prstGeom>
          <a:effectLst>
            <a:glow rad="63500">
              <a:srgbClr val="92D05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2286505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900" spc="200">
                <a:solidFill>
                  <a:srgbClr val="FFFFFF"/>
                </a:solidFill>
              </a:rPr>
              <a:t>Per acquisire informazioni utili sul ricordo spontaneo, è quindi necessaria un'attenta contestualizzazione, che può avvenire definendo:</a:t>
            </a:r>
            <a:br>
              <a:rPr lang="en-US" sz="1900" spc="200">
                <a:solidFill>
                  <a:srgbClr val="FFFFFF"/>
                </a:solidFill>
              </a:rPr>
            </a:br>
            <a:br>
              <a:rPr lang="en-US" sz="1900" b="1" spc="200">
                <a:solidFill>
                  <a:srgbClr val="FFFFFF"/>
                </a:solidFill>
              </a:rPr>
            </a:br>
            <a:r>
              <a:rPr lang="en-US" sz="1900" b="1" spc="200">
                <a:solidFill>
                  <a:srgbClr val="FFFFFF"/>
                </a:solidFill>
              </a:rPr>
              <a:t>• la categoria merceologica; </a:t>
            </a:r>
            <a:br>
              <a:rPr lang="en-US" sz="1900" b="1" spc="200">
                <a:solidFill>
                  <a:srgbClr val="FFFFFF"/>
                </a:solidFill>
              </a:rPr>
            </a:br>
            <a:r>
              <a:rPr lang="en-US" sz="1900" b="1" spc="200">
                <a:solidFill>
                  <a:srgbClr val="FFFFFF"/>
                </a:solidFill>
              </a:rPr>
              <a:t>• la funzione d'uso prevalente della marca, nell'ambito di tale categoria; </a:t>
            </a:r>
            <a:br>
              <a:rPr lang="en-US" sz="1900" b="1" spc="200">
                <a:solidFill>
                  <a:srgbClr val="FFFFFF"/>
                </a:solidFill>
              </a:rPr>
            </a:br>
            <a:r>
              <a:rPr lang="en-US" sz="1900" b="1" spc="200">
                <a:solidFill>
                  <a:srgbClr val="FFFFFF"/>
                </a:solidFill>
              </a:rPr>
              <a:t>• il luogo di origine; </a:t>
            </a:r>
            <a:br>
              <a:rPr lang="en-US" sz="1900" b="1" spc="200">
                <a:solidFill>
                  <a:srgbClr val="FFFFFF"/>
                </a:solidFill>
              </a:rPr>
            </a:br>
            <a:r>
              <a:rPr lang="en-US" sz="1900" b="1" spc="200">
                <a:solidFill>
                  <a:srgbClr val="FFFFFF"/>
                </a:solidFill>
              </a:rPr>
              <a:t>• i luoghi d'acquisto e di consumo; </a:t>
            </a:r>
            <a:br>
              <a:rPr lang="en-US" sz="1900" b="1" spc="200">
                <a:solidFill>
                  <a:srgbClr val="FFFFFF"/>
                </a:solidFill>
              </a:rPr>
            </a:br>
            <a:r>
              <a:rPr lang="en-US" sz="1900" b="1" spc="200">
                <a:solidFill>
                  <a:srgbClr val="FFFFFF"/>
                </a:solidFill>
              </a:rPr>
              <a:t>• le occasioni d'acquisto e di consumo; </a:t>
            </a:r>
            <a:br>
              <a:rPr lang="en-US" sz="1900" b="1" spc="200">
                <a:solidFill>
                  <a:srgbClr val="FFFFFF"/>
                </a:solidFill>
              </a:rPr>
            </a:br>
            <a:r>
              <a:rPr lang="en-US" sz="1900" b="1" spc="200">
                <a:solidFill>
                  <a:srgbClr val="FFFFFF"/>
                </a:solidFill>
              </a:rPr>
              <a:t>• i tempi di acquisto e di consumo.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66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700" spc="200">
                <a:solidFill>
                  <a:srgbClr val="FFFFFF"/>
                </a:solidFill>
              </a:rPr>
              <a:t>Se in alcuni casi, per ottenere una risposta favorevole da parte del consumatore, è sufficiente la sola notorietà della marca, in molte altre situazioni entra in gioco anche l'immagine di questa.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802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7164674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000" b="1" spc="200" dirty="0" err="1">
                <a:solidFill>
                  <a:schemeClr val="tx1">
                    <a:alpha val="80000"/>
                  </a:schemeClr>
                </a:solidFill>
              </a:rPr>
              <a:t>L'immagine</a:t>
            </a:r>
            <a:r>
              <a:rPr lang="en-US" sz="3000" b="1" spc="200" dirty="0">
                <a:solidFill>
                  <a:schemeClr val="tx1">
                    <a:alpha val="80000"/>
                  </a:schemeClr>
                </a:solidFill>
              </a:rPr>
              <a:t> di </a:t>
            </a:r>
            <a:r>
              <a:rPr lang="en-US" sz="3000" b="1" spc="200" dirty="0" err="1">
                <a:solidFill>
                  <a:schemeClr val="tx1">
                    <a:alpha val="80000"/>
                  </a:schemeClr>
                </a:solidFill>
              </a:rPr>
              <a:t>marca</a:t>
            </a:r>
            <a:r>
              <a:rPr lang="en-US" sz="3000" b="1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non pre-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esiste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rispetto al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momento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in cui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l'individuo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colloca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nel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proprio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sistema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mentale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di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riferimento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gli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elementi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di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significato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che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hanno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attirato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la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sua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attenzione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riguardo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a </a:t>
            </a:r>
            <a:r>
              <a:rPr lang="en-US" sz="3000" spc="200" dirty="0" err="1">
                <a:solidFill>
                  <a:schemeClr val="tx1">
                    <a:alpha val="80000"/>
                  </a:schemeClr>
                </a:solidFill>
              </a:rPr>
              <a:t>quel</a:t>
            </a:r>
            <a:r>
              <a:rPr lang="en-US" sz="3000" spc="200" dirty="0">
                <a:solidFill>
                  <a:schemeClr val="tx1">
                    <a:alpha val="80000"/>
                  </a:schemeClr>
                </a:solidFill>
              </a:rPr>
              <a:t> brand.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645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4D87A0-BA55-4A8B-9FD6-6109543D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20720"/>
            <a:ext cx="3366054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224" y="1105351"/>
            <a:ext cx="6353967" cy="30239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 spc="200">
                <a:solidFill>
                  <a:srgbClr val="FFFFFF"/>
                </a:solidFill>
              </a:rPr>
              <a:t>L'origine di tali elementi è da individuare nelle azioni di comunicazione realizzate dall'impresa, il cui obiettivo è proprio quello di inviare stimoli potenzialmente rilevanti per i consumatori e atti a creare un'immagine positiva della marca.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708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376</TotalTime>
  <Words>562</Words>
  <Application>Microsoft Office PowerPoint</Application>
  <PresentationFormat>Widescreen</PresentationFormat>
  <Paragraphs>15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Trebuchet MS</vt:lpstr>
      <vt:lpstr>Tw Cen MT</vt:lpstr>
      <vt:lpstr>Tw Cen MT Condensed</vt:lpstr>
      <vt:lpstr>Wingdings 3</vt:lpstr>
      <vt:lpstr>Integrale</vt:lpstr>
      <vt:lpstr>Lezione 7  notorietà, immagine e risonanza</vt:lpstr>
      <vt:lpstr>La brand awareness attiene alla forza del nodo rappresentato dalla marca nella memoria del consumatore e si riflette sulla sua capacità di identificare il brand in condizioni diverse.   Più precisamente, la notorietà si articola nelle dimensioni del riconoscimento e del ricordo, le quali fanno rispettivamente riferimento alla probabilità/velocità con cui il consumatore identifica la marca se esposto a stimoli rappresentati da:</vt:lpstr>
      <vt:lpstr>• Uno o più segni di riconoscimento della stessa;  • la categoria di prodotto, i bisogni soddisfatti da tale categoria, le occasioni d'uso, gli utilizzatori tipici.</vt:lpstr>
      <vt:lpstr>La notorietà si sviluppa lungo un continuum, che parte dalla non consapevolezza della marca fino ad arrivare alla convinzione che essa sia l'unica presente in una determinata categoria di prodotto.</vt:lpstr>
      <vt:lpstr>Presentazione standard di PowerPoint</vt:lpstr>
      <vt:lpstr>Per acquisire informazioni utili sul ricordo spontaneo, è quindi necessaria un'attenta contestualizzazione, che può avvenire definendo:  • la categoria merceologica;  • la funzione d'uso prevalente della marca, nell'ambito di tale categoria;  • il luogo di origine;  • i luoghi d'acquisto e di consumo;  • le occasioni d'acquisto e di consumo;  • i tempi di acquisto e di consumo.</vt:lpstr>
      <vt:lpstr>Se in alcuni casi, per ottenere una risposta favorevole da parte del consumatore, è sufficiente la sola notorietà della marca, in molte altre situazioni entra in gioco anche l'immagine di questa.</vt:lpstr>
      <vt:lpstr>L'immagine di marca non pre-esiste rispetto al momento in cui l'individuo colloca nel proprio sistema mentale di riferimento gli elementi di significato che hanno attirato la sua attenzione riguardo a quel brand.</vt:lpstr>
      <vt:lpstr>L'origine di tali elementi è da individuare nelle azioni di comunicazione realizzate dall'impresa, il cui obiettivo è proprio quello di inviare stimoli potenzialmente rilevanti per i consumatori e atti a creare un'immagine positiva della marca.</vt:lpstr>
      <vt:lpstr>Per poter accrescere il valore della marca, le associazioni mentali che ne definiscono l'immagine devono connotarsi in termini di forza, desiderabilità e unicità.   La forza fa riferimento alla rapidità con cui l'individuo, è in grado di richiamare alla mente il nome della marca unitamente a un insieme di associazioni mentali a esso riferite.</vt:lpstr>
      <vt:lpstr>L’associazione può assumere valenza positiva o negativa a seconda degli individui.   </vt:lpstr>
      <vt:lpstr>Fra le tecniche di ricerca qualitativa maggiormente utilizzate, vi sono i test proiettivi, i quali - fornendo ai soggetti coinvolti nell'indagine stimoli incompleti o ambigui - consentono di far emergere, almeno in parte, le vere opinioni e sensazioni dei consumatori.</vt:lpstr>
      <vt:lpstr>I test proiettivi maggiormente utilizzati per la ricerca sulle associazioni alla marca sono i seguenti:  • test visuali; • test di comparazione; • test di completamento di frasi e storie; • test di Zaltman;  • test di libera associazione.</vt:lpstr>
      <vt:lpstr>Presentazione standard di PowerPoint</vt:lpstr>
      <vt:lpstr>Presentazione standard di PowerPoint</vt:lpstr>
      <vt:lpstr>Ai punti di differenza si contrappongono quelli di parità,   ossia associazioni mentali condivise con le marche concorrenti.  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11</cp:revision>
  <dcterms:created xsi:type="dcterms:W3CDTF">2023-04-11T18:36:44Z</dcterms:created>
  <dcterms:modified xsi:type="dcterms:W3CDTF">2023-04-28T13:03:44Z</dcterms:modified>
</cp:coreProperties>
</file>