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37E55F-5D0C-466E-A515-57CDFB20F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Le fasi del turismo: quarta fase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2ABAF60-141C-4C7E-9FD0-4D835E5742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it-IT" dirty="0"/>
              <a:t>Prof. Pasquale Iuso</a:t>
            </a:r>
          </a:p>
          <a:p>
            <a:pPr algn="ctr"/>
            <a:r>
              <a:rPr lang="it-IT" dirty="0"/>
              <a:t>A.A. 2021-2022</a:t>
            </a:r>
          </a:p>
          <a:p>
            <a:pPr algn="ctr"/>
            <a:r>
              <a:rPr lang="it-IT" dirty="0" err="1"/>
              <a:t>CdS</a:t>
            </a:r>
            <a:r>
              <a:rPr lang="it-IT" dirty="0"/>
              <a:t> in Turismo Sostenibile</a:t>
            </a:r>
          </a:p>
        </p:txBody>
      </p:sp>
    </p:spTree>
    <p:extLst>
      <p:ext uri="{BB962C8B-B14F-4D97-AF65-F5344CB8AC3E}">
        <p14:creationId xmlns:p14="http://schemas.microsoft.com/office/powerpoint/2010/main" val="506986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C79FA-2807-4BCB-A958-30899F24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FF1660-8351-4ED2-A570-5E22C35E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2711"/>
          </a:xfrm>
        </p:spPr>
        <p:txBody>
          <a:bodyPr>
            <a:normAutofit/>
          </a:bodyPr>
          <a:lstStyle/>
          <a:p>
            <a:pPr algn="just"/>
            <a:r>
              <a:rPr lang="it-IT" sz="1600" dirty="0"/>
              <a:t>Il prodotto turistico è il punto di intersezione tra un mercato e un insieme di risorse e servizi, di rilevanza turistica, localizzati presso una località. E’, quindi, un insieme di componenti e non un bene esistente che può essere fruito o «sfruttato»</a:t>
            </a:r>
          </a:p>
          <a:p>
            <a:pPr algn="just"/>
            <a:r>
              <a:rPr lang="it-IT" sz="1600" dirty="0"/>
              <a:t>Per fare turismo non basta disporre di una località o di un bene potenzialmente turistici (città d’arte, lungomare in uno splendido golfo, una campagna sempre verde, o borgo di montagna). </a:t>
            </a:r>
          </a:p>
          <a:p>
            <a:pPr algn="just"/>
            <a:r>
              <a:rPr lang="it-IT" sz="1600" dirty="0"/>
              <a:t>Ambiente e cultura valgono ben poco sul piano turistico se non sono adeguatamente valorizzati, inseriti in itinerari che ne arricchiscano il senso, fatti oggetto di mete raggiungibili con trasporti adeguati e aventi a disposizione strutture ricettive di buon livello. </a:t>
            </a:r>
          </a:p>
          <a:p>
            <a:pPr algn="just"/>
            <a:r>
              <a:rPr lang="it-IT" sz="1600" dirty="0"/>
              <a:t>Ciò che caratterizza il prodotto turistico rispetto ad altri prodotti è il fattore attrattivo che identifica qualunque elemento o qualunque gruppo di elementi di qualsiasi natura, che costituisce oggetto di interesse da parte della domanda turistica.</a:t>
            </a:r>
          </a:p>
          <a:p>
            <a:pPr marL="0" indent="0" algn="just">
              <a:buNone/>
            </a:pPr>
            <a:r>
              <a:rPr lang="it-IT" sz="1100" dirty="0"/>
              <a:t>*) G.A.L. del Ducato, Linee guida per la costruzione dei percorsi turistici, </a:t>
            </a:r>
          </a:p>
          <a:p>
            <a:pPr marL="0" indent="0" algn="just">
              <a:buNone/>
            </a:pP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377359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C79FA-2807-4BCB-A958-30899F24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FF1660-8351-4ED2-A570-5E22C35E7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Gli elementi strutturali del prodotto turistico in questa 4 fase sono:</a:t>
            </a:r>
          </a:p>
          <a:p>
            <a:pPr lvl="1" algn="just"/>
            <a:r>
              <a:rPr lang="it-IT" sz="1800" dirty="0"/>
              <a:t>Attrattività: tutto ciò che orienta la scelta del turista. Queste attrattività possono essere storiche, culturali, ambientali, naturali, artistiche </a:t>
            </a:r>
            <a:r>
              <a:rPr lang="it-IT" sz="1800" dirty="0" err="1"/>
              <a:t>etcc</a:t>
            </a:r>
            <a:r>
              <a:rPr lang="it-IT" sz="1800" dirty="0"/>
              <a:t>..</a:t>
            </a:r>
          </a:p>
          <a:p>
            <a:pPr lvl="1" algn="just"/>
            <a:r>
              <a:rPr lang="it-IT" sz="1800" dirty="0"/>
              <a:t>Servizi: alberghi, ospitalità extra alberghiera, ristoranti </a:t>
            </a:r>
            <a:r>
              <a:rPr lang="it-IT" sz="1800" dirty="0" err="1"/>
              <a:t>etcc</a:t>
            </a:r>
            <a:r>
              <a:rPr lang="it-IT" sz="1800" dirty="0"/>
              <a:t>.. La presenza e qualità incide molto nella attività turistica</a:t>
            </a:r>
          </a:p>
          <a:p>
            <a:pPr lvl="1" algn="just"/>
            <a:r>
              <a:rPr lang="it-IT" sz="1800" dirty="0"/>
              <a:t>Infrastrutture: accessibilità, raggiungibilità, immagine</a:t>
            </a:r>
          </a:p>
          <a:p>
            <a:pPr lvl="1" algn="just"/>
            <a:r>
              <a:rPr lang="it-IT" sz="1800" dirty="0"/>
              <a:t>Immagine e comunicazione del prodotto</a:t>
            </a:r>
          </a:p>
          <a:p>
            <a:pPr marL="457200" lvl="1" indent="0" algn="just">
              <a:buNone/>
            </a:pPr>
            <a:endParaRPr lang="it-IT" sz="1800" dirty="0"/>
          </a:p>
          <a:p>
            <a:pPr algn="just"/>
            <a:r>
              <a:rPr lang="it-IT" dirty="0"/>
              <a:t>Approfondiamo la prima perché inerente la storia lasciando ad altri lo sviluppo degli altri elementi strutturali</a:t>
            </a:r>
          </a:p>
        </p:txBody>
      </p:sp>
    </p:spTree>
    <p:extLst>
      <p:ext uri="{BB962C8B-B14F-4D97-AF65-F5344CB8AC3E}">
        <p14:creationId xmlns:p14="http://schemas.microsoft.com/office/powerpoint/2010/main" val="1853339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C79FA-2807-4BCB-A958-30899F24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fase: l’attrattività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FF1660-8351-4ED2-A570-5E22C35E7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La prima e primaria componente dell’offerta, senza la quale il turismo non potrebbe di per sé stesso esistere, è costituita da quegli elementi capaci di richiamare i viaggiatori verso una specifica destinazione, in quanto la caratterizzano rendendola unica. </a:t>
            </a:r>
          </a:p>
          <a:p>
            <a:pPr algn="just"/>
            <a:r>
              <a:rPr lang="it-IT" dirty="0"/>
              <a:t>Sono attrattive: le risorse naturali: fiumi, laghi, boschi, spiagge, ecc. </a:t>
            </a:r>
          </a:p>
          <a:p>
            <a:pPr algn="just"/>
            <a:r>
              <a:rPr lang="it-IT" dirty="0"/>
              <a:t>Sono di fatto il primo elemento che caratterizza un luogo, o un’area territoriale. Fanno parte di questa categoria anche i paesaggi antropizzati in considerazione dell’impatto che le attività umane hanno impresso sul paesaggio nel suo complesso; basti pensare al profilo di certi paesaggi dominati dalle produzioni vitivinicole, o ai terrazzamenti di molte parti del suolo italiano, esito del lavoro di generazioni di agricoltori.  </a:t>
            </a:r>
          </a:p>
          <a:p>
            <a:pPr algn="just"/>
            <a:r>
              <a:rPr lang="it-IT" dirty="0"/>
              <a:t>Altre risorse primarie possono essere la presenza di aree protette e il clima</a:t>
            </a:r>
          </a:p>
        </p:txBody>
      </p:sp>
    </p:spTree>
    <p:extLst>
      <p:ext uri="{BB962C8B-B14F-4D97-AF65-F5344CB8AC3E}">
        <p14:creationId xmlns:p14="http://schemas.microsoft.com/office/powerpoint/2010/main" val="2208125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C79FA-2807-4BCB-A958-30899F24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fase: l’attrattività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FF1660-8351-4ED2-A570-5E22C35E7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sz="2600" dirty="0"/>
              <a:t>Sono attrattive: la cultura e le risorse storiche. </a:t>
            </a:r>
          </a:p>
          <a:p>
            <a:pPr algn="just"/>
            <a:r>
              <a:rPr lang="it-IT" sz="2600" dirty="0"/>
              <a:t>In questa categoria dell’attrattività turistica rientrano tutti quei beni di carattere materiale (patrimonio storico ereditato dal passato, costruito con una funzione primaria differente e divenuto oggetto di interesse da parte dei visitatori per una mutata funzione d’uso) ed immateriale (tradizioni, usanze, folklore locale).</a:t>
            </a:r>
          </a:p>
          <a:p>
            <a:pPr algn="just"/>
            <a:r>
              <a:rPr lang="it-IT" sz="2600" dirty="0"/>
              <a:t>Parliamo perciò di edifici di interesse turistico riferibili ad una originaria funzione bellica o militare (castelli, fortificazioni, borghi che celebrano la potenza di una famiglia; cimiteri o musei della memoria che servono a mantenere vivo il ricordo di un avvenimento), ad una funzione religiosa (abbazie, chiese, conventi, sinagoghe), o ad una funzione abitativa e di rappresentanza (palazzi e residenze nobiliari, palazzi del potere e annessi musei/archivi storici) ed infine ad una funzione ricreativa (biblioteche, teatri, parchi, strutture per lo sport) </a:t>
            </a:r>
          </a:p>
          <a:p>
            <a:pPr marL="0" indent="0" algn="just">
              <a:buNone/>
            </a:pPr>
            <a:r>
              <a:rPr lang="it-IT" sz="1200" dirty="0"/>
              <a:t>*) G.A.L. del Ducato, Linee guida per la costruzione dei percorsi turistici, </a:t>
            </a:r>
          </a:p>
        </p:txBody>
      </p:sp>
    </p:spTree>
    <p:extLst>
      <p:ext uri="{BB962C8B-B14F-4D97-AF65-F5344CB8AC3E}">
        <p14:creationId xmlns:p14="http://schemas.microsoft.com/office/powerpoint/2010/main" val="3028368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C79FA-2807-4BCB-A958-30899F24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fase: l’attrattività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FF1660-8351-4ED2-A570-5E22C35E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Sono attrattivi gli eventi. </a:t>
            </a:r>
          </a:p>
          <a:p>
            <a:pPr algn="just"/>
            <a:r>
              <a:rPr lang="it-IT" dirty="0"/>
              <a:t>Gli eventi possono essere perciò utilizzati per fornire aggiuntive occasioni di attrazione verso un luogo. </a:t>
            </a:r>
          </a:p>
          <a:p>
            <a:pPr algn="just"/>
            <a:r>
              <a:rPr lang="it-IT" dirty="0"/>
              <a:t>In ragione dell’accresciuta ricerca di un turismo di tipo esperienziale da parte del visitatore, essi rappresentano oggi parte essenziale dell’animazione del territorio e delle strategie di promozione turistica, e sono pertanto messi in campo sempre più copiosamente da parte delle destinazioni turistiche. </a:t>
            </a:r>
          </a:p>
          <a:p>
            <a:pPr algn="just"/>
            <a:r>
              <a:rPr lang="it-IT" dirty="0"/>
              <a:t>Gli eventi possono essere realizzati a servizio della popolazione locale pur richiamando visitatori dall’esterno, oppure appositamente programmati ed organizzati con la sola finalità di attrarre turisti. </a:t>
            </a:r>
          </a:p>
          <a:p>
            <a:pPr algn="just"/>
            <a:r>
              <a:rPr lang="it-IT" dirty="0"/>
              <a:t>Nell’uno o nell’altro caso è importante che gli eventi abbiano la caratteristica, per effetto della loro unicità, di far vivere ai turisti esperienze che li mettano in contatto diretto con il territorio, la popolazione locale e la sua cultura; ovvero un’occasione imperdibile ed insostituibile per la scoperta di un territorio, tale da legittimare la visita proprio in quella data o in quel periodo.</a:t>
            </a:r>
          </a:p>
          <a:p>
            <a:pPr marL="0" indent="0" algn="just">
              <a:buNone/>
            </a:pPr>
            <a:r>
              <a:rPr lang="it-IT" sz="1300" dirty="0"/>
              <a:t>*) G.A.L. del Ducato, Linee guida per la costruzione dei percorsi turistici, </a:t>
            </a:r>
          </a:p>
        </p:txBody>
      </p:sp>
    </p:spTree>
    <p:extLst>
      <p:ext uri="{BB962C8B-B14F-4D97-AF65-F5344CB8AC3E}">
        <p14:creationId xmlns:p14="http://schemas.microsoft.com/office/powerpoint/2010/main" val="3837002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375BBC-DA2C-43E9-8AFF-BDC20881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Definizione di turismo nella seconda metà del 900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F9678A-6746-4E47-A331-835F150E4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Insieme dei fenomeni e dei rapporti risultanti dal soggiorno e dal viaggio o – comunque – un temporaneo trasferimento dall’abituale luogo di residenza ad un altro per ragioni diverse.</a:t>
            </a:r>
          </a:p>
          <a:p>
            <a:pPr algn="just"/>
            <a:r>
              <a:rPr lang="it-IT" dirty="0"/>
              <a:t>Ne deriva – per il numero di attori ed elementi coinvolti – che sia un fenomeno complesso</a:t>
            </a:r>
          </a:p>
          <a:p>
            <a:pPr algn="just"/>
            <a:r>
              <a:rPr lang="it-IT" dirty="0"/>
              <a:t>OMT: un fenomeno sociale, culturale ed economico che comporta lo spostamento di persone verso paesi o luoghi diversi dall’ambiente in cui esse sono solite vivere</a:t>
            </a:r>
          </a:p>
          <a:p>
            <a:pPr algn="just"/>
            <a:r>
              <a:rPr lang="it-IT" dirty="0"/>
              <a:t>Questa impostazione supera di gran lunga il concetto di un fenomeno legato solo alle vacanze, allargandosi alla globalità del viaggio e alle sue declinazioni.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880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B117DC-2EB8-48D9-B98E-60271E739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Connessioni e rotture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010139-6154-4833-B8F2-0FBDC7EC1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E’ evidente come il fenomeno si intrecci con le trasformazioni culturali, economiche, sociali e politiche che si susseguono nel tempo, seguendo le cesure, le accelerazioni, le continuità e le discontinuità della Storia. </a:t>
            </a:r>
          </a:p>
          <a:p>
            <a:pPr algn="just"/>
            <a:r>
              <a:rPr lang="it-IT" dirty="0"/>
              <a:t>In particolare per come si modificano la società (si sviluppa, si modifica) e il lavoro gli effetti hanno una ricaduta nel breve e nel medio periodo sul fenomeno producendone in tempi più o meno lunghi effetti duraturi o modifiche strutturali permanenti.</a:t>
            </a:r>
          </a:p>
          <a:p>
            <a:pPr algn="just"/>
            <a:r>
              <a:rPr lang="it-IT" dirty="0"/>
              <a:t>Individuare e conoscere continuità e discontinuità nella storia della società, dell’economia e del lavoro significa guardare anche al fenomeno del turismo cogliendone le modifiche intervenute e le evoluzioni future.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674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D545C-48FE-4721-8C08-A75698887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prodotto turismo dagli anni 90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20EEBA-1334-4F61-B828-CF34ACB13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produzione turistica è fortemente legata (nella fase iniziata con gli anni 90) all’utilizzo e valorizzazione delle risorse primarie dei territori che rappresentano gli attrattori della domanda.</a:t>
            </a:r>
          </a:p>
          <a:p>
            <a:pPr algn="just"/>
            <a:r>
              <a:rPr lang="it-IT" dirty="0"/>
              <a:t>Domanda e offerta quindi non sono scollegate.</a:t>
            </a:r>
          </a:p>
          <a:p>
            <a:pPr algn="just"/>
            <a:r>
              <a:rPr lang="it-IT" dirty="0"/>
              <a:t>La produzione legata al turismo è atipica in quanto il prodotto non è omogeneo né dal lato della domanda né dal lato dell’offerta</a:t>
            </a:r>
          </a:p>
          <a:p>
            <a:pPr algn="just"/>
            <a:r>
              <a:rPr lang="it-IT" dirty="0"/>
              <a:t>Si tratta quindi di un prodotto complesso, composito, trasversale rispetto ai diversi soggetti economici coinvolti, ma anche rispetto anche ai diversi servizi e beni (materiali e immateriali) che prende a riferimento.</a:t>
            </a:r>
          </a:p>
          <a:p>
            <a:pPr algn="just"/>
            <a:r>
              <a:rPr lang="it-IT" dirty="0"/>
              <a:t>Domanda e offerta non dunque omogenee.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1704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71A2C3-126B-4FB9-93D4-2A5DCE010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Dal turismo ai turismi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54FC5D-5BB8-4D21-8C66-4B674DEED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A partire dagli anni 90 la diversificazione della domanda turistica esprime modi di viaggiare e spostarsi estremamente diversificati.</a:t>
            </a:r>
          </a:p>
          <a:p>
            <a:pPr algn="just"/>
            <a:r>
              <a:rPr lang="it-IT" dirty="0"/>
              <a:t>Questo aspetto rappresenta l’affermazione di esigenze (lato domanda) del tutto nuove rispetto alla fase del turismo di massa, in quanto siamo di fronte – in questa fase – ad una dinamica dei consumi che si è evoluta in una direzione in cui il turista assume comportamenti </a:t>
            </a:r>
            <a:r>
              <a:rPr lang="it-IT" dirty="0" err="1"/>
              <a:t>multiprofilo</a:t>
            </a:r>
            <a:r>
              <a:rPr lang="it-IT" dirty="0"/>
              <a:t> tesi a soddisfare un protagonismo del turista stesso che – simultaneamente – è consumatore e attore.</a:t>
            </a:r>
          </a:p>
          <a:p>
            <a:pPr algn="just"/>
            <a:r>
              <a:rPr lang="it-IT" dirty="0"/>
              <a:t>La rivoluzione digitale e il sistema dei social ha rafforzato queste tendenze nella vita quotidiana, con effetti sul turismo che rintracciamo nella sua frammentazione temporale (</a:t>
            </a:r>
            <a:r>
              <a:rPr lang="it-IT" dirty="0" err="1"/>
              <a:t>ll</a:t>
            </a:r>
            <a:r>
              <a:rPr lang="it-IT" dirty="0"/>
              <a:t> viaggio dura meno, il mordi e fuggi), nell’affermarsi di segmenti sempre più di nicchia (stimolati da una domanda crescente), all’elevazione generalizzata degli standard qualitativi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20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B805B-0203-422A-90A0-25D68D853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tendenze della domanda </a:t>
            </a:r>
            <a:br>
              <a:rPr lang="it-IT" dirty="0"/>
            </a:br>
            <a:r>
              <a:rPr lang="it-IT" dirty="0"/>
              <a:t>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96B3-EEA4-4950-A95E-5698F35A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Dal punto di vista sociale dagli anni 90 si assiste a:</a:t>
            </a:r>
          </a:p>
          <a:p>
            <a:pPr lvl="1" algn="just"/>
            <a:r>
              <a:rPr lang="it-IT" sz="1800" dirty="0"/>
              <a:t>Frammentazione delle vacanze: più brevi e spalmate nell’anno. Ciò implica una spesa maggiore da parte del turista</a:t>
            </a:r>
          </a:p>
          <a:p>
            <a:pPr lvl="1" algn="just"/>
            <a:r>
              <a:rPr lang="it-IT" sz="1800" dirty="0"/>
              <a:t>Integrazione dei prodotti fruibili: sempre più ciò che il turista cerca è un’integrazione di più elementi fruibili in un dato tempo</a:t>
            </a:r>
          </a:p>
          <a:p>
            <a:pPr lvl="1" algn="just"/>
            <a:r>
              <a:rPr lang="it-IT" sz="1800" dirty="0"/>
              <a:t>Incrementi dei viaggi programmati per una singola opportunità (mostra, eventi sportivi o musicali, culturali)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8655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B805B-0203-422A-90A0-25D68D853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tendenze della domanda </a:t>
            </a:r>
            <a:br>
              <a:rPr lang="it-IT" dirty="0"/>
            </a:br>
            <a:r>
              <a:rPr lang="it-IT" dirty="0"/>
              <a:t>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96B3-EEA4-4950-A95E-5698F35A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Dal punto di vista ambientale (per il crescente interesse che la domanda riserva all’ambiente a partire dagli anni 80 e poi 90) si assiste a un radicamento di:</a:t>
            </a:r>
          </a:p>
          <a:p>
            <a:pPr lvl="1"/>
            <a:r>
              <a:rPr lang="it-IT" sz="1800" dirty="0"/>
              <a:t>Trekking e percorsi legati al turismo verde</a:t>
            </a:r>
          </a:p>
          <a:p>
            <a:pPr lvl="1"/>
            <a:r>
              <a:rPr lang="it-IT" sz="1800" dirty="0"/>
              <a:t>Itinerari faunistici in aree protette terrestri e marine; birdwatching </a:t>
            </a:r>
          </a:p>
          <a:p>
            <a:pPr lvl="1"/>
            <a:r>
              <a:rPr lang="it-IT" sz="1800" dirty="0"/>
              <a:t>Itinerari archeologici fuori dalle aree urbane</a:t>
            </a:r>
          </a:p>
          <a:p>
            <a:pPr lvl="1"/>
            <a:r>
              <a:rPr lang="it-IT" sz="1800" dirty="0"/>
              <a:t>Itinerari enogastronomici, slow food in aree rurali o urbanizzate</a:t>
            </a:r>
          </a:p>
          <a:p>
            <a:pPr lvl="1"/>
            <a:r>
              <a:rPr lang="it-IT" sz="1800" dirty="0"/>
              <a:t>Itinerari a piedi (i cammini), in bicicletta, a cavallo lungo direttrici storiche (i sentieri delle guerre </a:t>
            </a:r>
            <a:r>
              <a:rPr lang="it-IT" sz="1800" dirty="0" err="1"/>
              <a:t>etcc</a:t>
            </a:r>
            <a:r>
              <a:rPr lang="it-IT" sz="1800" dirty="0"/>
              <a:t>..) o di interesse ecologico, religioso, culturale </a:t>
            </a:r>
          </a:p>
          <a:p>
            <a:pPr lvl="1"/>
            <a:r>
              <a:rPr lang="it-IT" sz="1800" dirty="0"/>
              <a:t>Parchi letterari, parchi enogastronomici </a:t>
            </a:r>
            <a:r>
              <a:rPr lang="it-IT" sz="1800" dirty="0" err="1"/>
              <a:t>etcc</a:t>
            </a:r>
            <a:r>
              <a:rPr lang="it-IT" sz="1800" dirty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365707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AB805B-0203-422A-90A0-25D68D853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tendenze della domanda </a:t>
            </a:r>
            <a:br>
              <a:rPr lang="it-IT" dirty="0"/>
            </a:br>
            <a:r>
              <a:rPr lang="it-IT" dirty="0"/>
              <a:t>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96B3-EEA4-4950-A95E-5698F35A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sz="2000" dirty="0"/>
              <a:t>Dal punto di vista tecnologico (la rivoluzione informatica e digitale dagli anni 90 in poi) si assiste a:</a:t>
            </a:r>
          </a:p>
          <a:p>
            <a:pPr lvl="1"/>
            <a:r>
              <a:rPr lang="it-IT" sz="1800" dirty="0"/>
              <a:t>Crescita stabile dell’e-</a:t>
            </a:r>
            <a:r>
              <a:rPr lang="it-IT" sz="1800" dirty="0" err="1"/>
              <a:t>tourism</a:t>
            </a:r>
            <a:endParaRPr lang="it-IT" sz="1800" dirty="0"/>
          </a:p>
          <a:p>
            <a:pPr lvl="1"/>
            <a:r>
              <a:rPr lang="it-IT" sz="1800" dirty="0"/>
              <a:t>Ruolo dei social media nella scelta, nella ricerca di informazioni, nello scambio di esperienze e quindi di giudizi</a:t>
            </a:r>
          </a:p>
          <a:p>
            <a:pPr lvl="1"/>
            <a:r>
              <a:rPr lang="it-IT" sz="1800" dirty="0"/>
              <a:t>Diffusione degli smartphone ha accelerato entrambi i punti precedenti</a:t>
            </a:r>
          </a:p>
        </p:txBody>
      </p:sp>
    </p:spTree>
    <p:extLst>
      <p:ext uri="{BB962C8B-B14F-4D97-AF65-F5344CB8AC3E}">
        <p14:creationId xmlns:p14="http://schemas.microsoft.com/office/powerpoint/2010/main" val="1990566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5A5ADF-A2FF-46AB-A49B-1A43764D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risposte e le tendenze dell’offerta nella 4 fase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5DAD8C-FC5B-49DD-A8A3-DA542BF44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Ai punti che abbiamo sottolineato si sommano: crescita mobilità internazionale, nuovi mercati, nuovi sistemi distributivi, mutamenti demografici, evoluzione degli stili di vita</a:t>
            </a:r>
          </a:p>
          <a:p>
            <a:pPr algn="just"/>
            <a:r>
              <a:rPr lang="it-IT" dirty="0"/>
              <a:t>Dagli anni 90 il turismo dal lato dell’offerta ha risposto con:</a:t>
            </a:r>
          </a:p>
          <a:p>
            <a:pPr lvl="1" algn="just"/>
            <a:r>
              <a:rPr lang="it-IT" dirty="0"/>
              <a:t>Specializzazione e segmentazione del mercato</a:t>
            </a:r>
          </a:p>
          <a:p>
            <a:pPr lvl="1" algn="just"/>
            <a:r>
              <a:rPr lang="it-IT" dirty="0"/>
              <a:t>Diversificazione del prodotto.</a:t>
            </a:r>
          </a:p>
          <a:p>
            <a:pPr algn="just"/>
            <a:r>
              <a:rPr lang="it-IT" dirty="0"/>
              <a:t>La competizione si è sempre più spostata dal prodotto standard alla capacità di produrre interesse costruendo prodotti dinamici e creativi. </a:t>
            </a:r>
          </a:p>
          <a:p>
            <a:pPr algn="just"/>
            <a:r>
              <a:rPr lang="it-IT" dirty="0"/>
              <a:t>Ancor più per la </a:t>
            </a:r>
            <a:r>
              <a:rPr lang="it-IT" dirty="0" err="1"/>
              <a:t>trasversatilità</a:t>
            </a:r>
            <a:r>
              <a:rPr lang="it-IT" dirty="0"/>
              <a:t> delle scelte del turista</a:t>
            </a:r>
          </a:p>
        </p:txBody>
      </p:sp>
    </p:spTree>
    <p:extLst>
      <p:ext uri="{BB962C8B-B14F-4D97-AF65-F5344CB8AC3E}">
        <p14:creationId xmlns:p14="http://schemas.microsoft.com/office/powerpoint/2010/main" val="3706107201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243</TotalTime>
  <Words>1661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Filo</vt:lpstr>
      <vt:lpstr>Le fasi del turismo: quarta fase</vt:lpstr>
      <vt:lpstr>Definizione di turismo nella seconda metà del 900</vt:lpstr>
      <vt:lpstr>Connessioni e rotture</vt:lpstr>
      <vt:lpstr>Il prodotto turismo dagli anni 90</vt:lpstr>
      <vt:lpstr>Dal turismo ai turismi</vt:lpstr>
      <vt:lpstr>Le tendenze della domanda  nella 4 fase</vt:lpstr>
      <vt:lpstr>Le tendenze della domanda  nella 4 fase</vt:lpstr>
      <vt:lpstr>Le tendenze della domanda  nella 4 fase</vt:lpstr>
      <vt:lpstr>Le risposte e le tendenze dell’offerta nella 4 fase</vt:lpstr>
      <vt:lpstr>Le risposte e le tendenze dell’offerta nella 4 fase</vt:lpstr>
      <vt:lpstr>Le risposte e le tendenze dell’offerta nella 4 fase</vt:lpstr>
      <vt:lpstr>Le risposte e le tendenze dell’offerta nella 4 fase: l’attrattività</vt:lpstr>
      <vt:lpstr>Le risposte e le tendenze dell’offerta nella 4 fase: l’attrattività</vt:lpstr>
      <vt:lpstr>Le risposte e le tendenze dell’offerta nella 4 fase: l’attrattività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fasi del turismo: quarta fase</dc:title>
  <dc:creator>utente</dc:creator>
  <cp:lastModifiedBy>utente</cp:lastModifiedBy>
  <cp:revision>14</cp:revision>
  <dcterms:created xsi:type="dcterms:W3CDTF">2021-11-08T11:43:30Z</dcterms:created>
  <dcterms:modified xsi:type="dcterms:W3CDTF">2021-11-08T15:46:45Z</dcterms:modified>
</cp:coreProperties>
</file>