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1" r:id="rId2"/>
    <p:sldId id="282" r:id="rId3"/>
    <p:sldId id="283" r:id="rId4"/>
    <p:sldId id="265" r:id="rId5"/>
    <p:sldId id="266" r:id="rId6"/>
    <p:sldId id="267" r:id="rId7"/>
    <p:sldId id="268" r:id="rId8"/>
    <p:sldId id="269" r:id="rId9"/>
    <p:sldId id="271" r:id="rId10"/>
    <p:sldId id="292" r:id="rId11"/>
    <p:sldId id="293" r:id="rId12"/>
    <p:sldId id="285" r:id="rId13"/>
    <p:sldId id="295" r:id="rId14"/>
    <p:sldId id="284" r:id="rId15"/>
    <p:sldId id="286" r:id="rId16"/>
    <p:sldId id="273" r:id="rId17"/>
    <p:sldId id="274" r:id="rId18"/>
    <p:sldId id="287" r:id="rId19"/>
    <p:sldId id="288" r:id="rId20"/>
    <p:sldId id="289" r:id="rId21"/>
    <p:sldId id="290" r:id="rId22"/>
    <p:sldId id="291" r:id="rId23"/>
    <p:sldId id="272"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3" d="100"/>
          <a:sy n="113"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12/22/2023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upload.wikimedia.org/wikipedia/commons/c/c0/League_of_Nations_Anachronous_Map.PNG"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76CC98-214F-4BD2-9917-FCB96516218C}"/>
              </a:ext>
            </a:extLst>
          </p:cNvPr>
          <p:cNvSpPr>
            <a:spLocks noGrp="1"/>
          </p:cNvSpPr>
          <p:nvPr>
            <p:ph type="ctrTitle"/>
          </p:nvPr>
        </p:nvSpPr>
        <p:spPr>
          <a:xfrm>
            <a:off x="2589213" y="2514601"/>
            <a:ext cx="8915399" cy="1422400"/>
          </a:xfrm>
        </p:spPr>
        <p:txBody>
          <a:bodyPr>
            <a:normAutofit/>
          </a:bodyPr>
          <a:lstStyle/>
          <a:p>
            <a:r>
              <a:rPr lang="it-IT" sz="4400" dirty="0"/>
              <a:t>Dopo la prima guerra mondiale</a:t>
            </a:r>
          </a:p>
        </p:txBody>
      </p:sp>
      <p:sp>
        <p:nvSpPr>
          <p:cNvPr id="3" name="Sottotitolo 2">
            <a:extLst>
              <a:ext uri="{FF2B5EF4-FFF2-40B4-BE49-F238E27FC236}">
                <a16:creationId xmlns:a16="http://schemas.microsoft.com/office/drawing/2014/main" id="{A8B1F3E1-0778-4BE7-8858-951511317BD0}"/>
              </a:ext>
            </a:extLst>
          </p:cNvPr>
          <p:cNvSpPr>
            <a:spLocks noGrp="1"/>
          </p:cNvSpPr>
          <p:nvPr>
            <p:ph type="subTitle" idx="1"/>
          </p:nvPr>
        </p:nvSpPr>
        <p:spPr/>
        <p:txBody>
          <a:bodyPr>
            <a:normAutofit lnSpcReduction="10000"/>
          </a:bodyPr>
          <a:lstStyle/>
          <a:p>
            <a:r>
              <a:rPr lang="it-IT" dirty="0"/>
              <a:t>Pasquale Iuso</a:t>
            </a:r>
          </a:p>
          <a:p>
            <a:r>
              <a:rPr lang="it-IT" dirty="0"/>
              <a:t>Corso di Laurea Magistrale in Politiche Internazionali e della Sostenibilità</a:t>
            </a:r>
          </a:p>
          <a:p>
            <a:r>
              <a:rPr lang="it-IT" dirty="0"/>
              <a:t>Cattedra di Storia e Geopolitica del Novecento</a:t>
            </a:r>
          </a:p>
        </p:txBody>
      </p:sp>
    </p:spTree>
    <p:extLst>
      <p:ext uri="{BB962C8B-B14F-4D97-AF65-F5344CB8AC3E}">
        <p14:creationId xmlns:p14="http://schemas.microsoft.com/office/powerpoint/2010/main" val="1100761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592925" y="624110"/>
            <a:ext cx="8911687" cy="645890"/>
          </a:xfrm>
        </p:spPr>
        <p:txBody>
          <a:bodyPr>
            <a:normAutofit/>
          </a:bodyPr>
          <a:lstStyle/>
          <a:p>
            <a:pPr algn="ctr"/>
            <a:r>
              <a:rPr lang="it-IT" sz="3200" dirty="0"/>
              <a:t>L’Europa di Versailles: un’analisi geopolitica</a:t>
            </a:r>
          </a:p>
        </p:txBody>
      </p:sp>
      <p:sp>
        <p:nvSpPr>
          <p:cNvPr id="27651" name="Rectangle 3"/>
          <p:cNvSpPr>
            <a:spLocks noGrp="1" noChangeArrowheads="1"/>
          </p:cNvSpPr>
          <p:nvPr>
            <p:ph type="body" idx="1"/>
          </p:nvPr>
        </p:nvSpPr>
        <p:spPr>
          <a:xfrm>
            <a:off x="2682345" y="1820334"/>
            <a:ext cx="8915400" cy="3777622"/>
          </a:xfrm>
        </p:spPr>
        <p:txBody>
          <a:bodyPr>
            <a:normAutofit lnSpcReduction="10000"/>
          </a:bodyPr>
          <a:lstStyle/>
          <a:p>
            <a:pPr algn="just">
              <a:lnSpc>
                <a:spcPct val="120000"/>
              </a:lnSpc>
            </a:pPr>
            <a:r>
              <a:rPr lang="it-IT" dirty="0"/>
              <a:t>L’assetto politico dell’Europa orientale, nei territori che precedentemente appartenevano agli Imperi tedesco, austro-ungarico e russo, divenne un tassello fondamentale dell’ordine internazionale immaginato dalle potenze vincitrici. </a:t>
            </a:r>
          </a:p>
          <a:p>
            <a:pPr algn="just">
              <a:lnSpc>
                <a:spcPct val="120000"/>
              </a:lnSpc>
            </a:pPr>
            <a:endParaRPr lang="it-IT" dirty="0"/>
          </a:p>
          <a:p>
            <a:pPr algn="just">
              <a:lnSpc>
                <a:spcPct val="120000"/>
              </a:lnSpc>
            </a:pPr>
            <a:r>
              <a:rPr lang="it-IT" dirty="0"/>
              <a:t>Il sostegno fornito, in particolare da Gran Bretagna e Francia, alla nascita – o alla rinascita – di un cospicuo gruppo di Stati in questa regione (Finlandia, Estonia, Lettonia, Lituania, Polonia, Cecoslovacchia, Ungheria e Jugoslavia) seguì una serie di considerazioni “geopolitiche”. </a:t>
            </a:r>
          </a:p>
          <a:p>
            <a:pPr marL="0" indent="0" algn="just">
              <a:lnSpc>
                <a:spcPct val="120000"/>
              </a:lnSpc>
              <a:buNone/>
            </a:pPr>
            <a:endParaRPr lang="it-IT" dirty="0"/>
          </a:p>
          <a:p>
            <a:pPr marL="0" indent="0" algn="just">
              <a:lnSpc>
                <a:spcPct val="120000"/>
              </a:lnSpc>
              <a:buNone/>
            </a:pPr>
            <a:r>
              <a:rPr lang="it-IT" sz="900" dirty="0"/>
              <a:t>*) G. Natalizia, Il sistema internazionale, la Russia e la Grande Guerra in https://www.geopolitica.info/il-sistema-internazionale-la-russia-e-la-grande-guerra/</a:t>
            </a:r>
          </a:p>
          <a:p>
            <a:pPr marL="0" indent="0" algn="just">
              <a:lnSpc>
                <a:spcPct val="120000"/>
              </a:lnSpc>
              <a:buNone/>
            </a:pPr>
            <a:endParaRPr lang="it-IT" dirty="0"/>
          </a:p>
        </p:txBody>
      </p:sp>
    </p:spTree>
    <p:extLst>
      <p:ext uri="{BB962C8B-B14F-4D97-AF65-F5344CB8AC3E}">
        <p14:creationId xmlns:p14="http://schemas.microsoft.com/office/powerpoint/2010/main" val="3400902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592925" y="624110"/>
            <a:ext cx="8911687" cy="645890"/>
          </a:xfrm>
        </p:spPr>
        <p:txBody>
          <a:bodyPr>
            <a:normAutofit/>
          </a:bodyPr>
          <a:lstStyle/>
          <a:p>
            <a:r>
              <a:rPr lang="it-IT" sz="3200" dirty="0"/>
              <a:t>L’Europa di Versailles: un’analisi geopolitica</a:t>
            </a:r>
          </a:p>
        </p:txBody>
      </p:sp>
      <p:sp>
        <p:nvSpPr>
          <p:cNvPr id="27651" name="Rectangle 3"/>
          <p:cNvSpPr>
            <a:spLocks noGrp="1" noChangeArrowheads="1"/>
          </p:cNvSpPr>
          <p:nvPr>
            <p:ph type="body" idx="1"/>
          </p:nvPr>
        </p:nvSpPr>
        <p:spPr>
          <a:xfrm>
            <a:off x="2682345" y="1820333"/>
            <a:ext cx="8915400" cy="4571999"/>
          </a:xfrm>
        </p:spPr>
        <p:txBody>
          <a:bodyPr>
            <a:normAutofit fontScale="92500" lnSpcReduction="20000"/>
          </a:bodyPr>
          <a:lstStyle/>
          <a:p>
            <a:pPr algn="just">
              <a:lnSpc>
                <a:spcPct val="120000"/>
              </a:lnSpc>
            </a:pPr>
            <a:r>
              <a:rPr lang="it-IT" dirty="0"/>
              <a:t>1) “disinnescare” il pericolo tedesco, parcellizzando l’ex Impero Austro-Ungarico e utilizzandone i territori per creare degli Stati cuscinetto che avrebbero dovuto impedire qualsiasi tipo di espansione tedesca verso est e verso sud. </a:t>
            </a:r>
          </a:p>
          <a:p>
            <a:pPr algn="just">
              <a:lnSpc>
                <a:spcPct val="120000"/>
              </a:lnSpc>
            </a:pPr>
            <a:r>
              <a:rPr lang="it-IT" dirty="0"/>
              <a:t>2) utilizzare i nuovi Stati come “cordone sanitario” contro la possibilità dell’avanzata della rivoluzione bolscevica, che in una prima fase era considerata un obiettivo “permanente” da una componente di primo rilievo della classe dirigente sovietica. </a:t>
            </a:r>
          </a:p>
          <a:p>
            <a:pPr algn="just">
              <a:lnSpc>
                <a:spcPct val="120000"/>
              </a:lnSpc>
            </a:pPr>
            <a:r>
              <a:rPr lang="it-IT" dirty="0"/>
              <a:t>3) la funzione degli Stati di nuova indipendenza rispose anche alla necessità strategica di Gran Bretagna e Francia – sulla base delle considerazioni di Sir John </a:t>
            </a:r>
            <a:r>
              <a:rPr lang="it-IT" dirty="0" err="1"/>
              <a:t>Halford</a:t>
            </a:r>
            <a:r>
              <a:rPr lang="it-IT" dirty="0"/>
              <a:t> </a:t>
            </a:r>
            <a:r>
              <a:rPr lang="it-IT" dirty="0" err="1"/>
              <a:t>Mackinder</a:t>
            </a:r>
            <a:r>
              <a:rPr lang="it-IT" dirty="0"/>
              <a:t> – di impedire che una ritrovata sinergia tra la Germania e gli eredi della Russia avesse potuto render realizzabile il progetto di riunificare il del continente eurasiatico, che avrebbe comportato il bilanciamento di potere della potenza marittima inglese.</a:t>
            </a:r>
          </a:p>
          <a:p>
            <a:pPr marL="0" indent="0" algn="just">
              <a:lnSpc>
                <a:spcPct val="120000"/>
              </a:lnSpc>
              <a:buNone/>
            </a:pPr>
            <a:endParaRPr lang="it-IT" dirty="0"/>
          </a:p>
          <a:p>
            <a:pPr marL="0" indent="0" algn="just">
              <a:lnSpc>
                <a:spcPct val="120000"/>
              </a:lnSpc>
              <a:buNone/>
            </a:pPr>
            <a:r>
              <a:rPr lang="it-IT" sz="1000" dirty="0"/>
              <a:t>*) G. Natalizia, Il sistema internazionale, la Russia e la Grande Guerra in https://www.geopolitica.info/il-sistema-internazionale-la-russia-e-la-grande-guerra/</a:t>
            </a:r>
          </a:p>
        </p:txBody>
      </p:sp>
    </p:spTree>
    <p:extLst>
      <p:ext uri="{BB962C8B-B14F-4D97-AF65-F5344CB8AC3E}">
        <p14:creationId xmlns:p14="http://schemas.microsoft.com/office/powerpoint/2010/main" val="1854629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9B0E2F-BC07-44F6-8972-8D35AABEFC05}"/>
              </a:ext>
            </a:extLst>
          </p:cNvPr>
          <p:cNvSpPr>
            <a:spLocks noGrp="1"/>
          </p:cNvSpPr>
          <p:nvPr>
            <p:ph type="title"/>
          </p:nvPr>
        </p:nvSpPr>
        <p:spPr>
          <a:xfrm>
            <a:off x="2209801" y="609127"/>
            <a:ext cx="9396412" cy="675301"/>
          </a:xfrm>
        </p:spPr>
        <p:txBody>
          <a:bodyPr>
            <a:normAutofit/>
          </a:bodyPr>
          <a:lstStyle/>
          <a:p>
            <a:pPr algn="ctr"/>
            <a:r>
              <a:rPr lang="it-IT" sz="3200" dirty="0"/>
              <a:t>Alcune altre osservazioni</a:t>
            </a:r>
          </a:p>
        </p:txBody>
      </p:sp>
      <p:sp>
        <p:nvSpPr>
          <p:cNvPr id="3" name="Segnaposto contenuto 2">
            <a:extLst>
              <a:ext uri="{FF2B5EF4-FFF2-40B4-BE49-F238E27FC236}">
                <a16:creationId xmlns:a16="http://schemas.microsoft.com/office/drawing/2014/main" id="{B4F4AC34-EB2F-4D6A-9203-4D1C312E252B}"/>
              </a:ext>
            </a:extLst>
          </p:cNvPr>
          <p:cNvSpPr>
            <a:spLocks noGrp="1"/>
          </p:cNvSpPr>
          <p:nvPr>
            <p:ph idx="1"/>
          </p:nvPr>
        </p:nvSpPr>
        <p:spPr>
          <a:xfrm>
            <a:off x="1913467" y="1523999"/>
            <a:ext cx="9591145" cy="4724873"/>
          </a:xfrm>
        </p:spPr>
        <p:txBody>
          <a:bodyPr>
            <a:normAutofit/>
          </a:bodyPr>
          <a:lstStyle/>
          <a:p>
            <a:pPr algn="just">
              <a:lnSpc>
                <a:spcPct val="110000"/>
              </a:lnSpc>
            </a:pPr>
            <a:r>
              <a:rPr lang="it-IT" dirty="0"/>
              <a:t>Raramente si considera che i nuovi regimi sorti dalla 1GM e da Versailles poggiavano su basi di legittimità assai fragili.</a:t>
            </a:r>
          </a:p>
          <a:p>
            <a:pPr algn="just">
              <a:lnSpc>
                <a:spcPct val="110000"/>
              </a:lnSpc>
            </a:pPr>
            <a:r>
              <a:rPr lang="it-IT" dirty="0"/>
              <a:t>Nati dalla dissoluzione di imperi secolari sono disegnati nell’interesse delle potenze vincitrici e non secondo il principio nazionale e dell’autodeterminazione</a:t>
            </a:r>
          </a:p>
          <a:p>
            <a:pPr algn="just">
              <a:lnSpc>
                <a:spcPct val="110000"/>
              </a:lnSpc>
            </a:pPr>
            <a:r>
              <a:rPr lang="it-IT" dirty="0"/>
              <a:t>In quelle che possono essere considerate vere «terre mobili» (l’Oriente vicino)il conflitto di fatto si prolunga fino al 1923 con la conclusione della guerra greco-turca</a:t>
            </a:r>
          </a:p>
          <a:p>
            <a:pPr algn="just">
              <a:lnSpc>
                <a:spcPct val="110000"/>
              </a:lnSpc>
            </a:pPr>
            <a:r>
              <a:rPr lang="it-IT" dirty="0"/>
              <a:t>Gettiamo l’occhio su un «tempo lungo»: fra il 1917 e il 1993 questi paesi hanno conosciuto nove mutamenti di confine e quattro sistemi politici: dall’impero, all’indipendenza, dal regime sovietico, al post guerra fredda.</a:t>
            </a:r>
          </a:p>
          <a:p>
            <a:pPr algn="just"/>
            <a:r>
              <a:rPr lang="it-IT" dirty="0"/>
              <a:t>L’Europa è l’estremo occidente dell’isola mondo (periferia dell’isola mondo). Sa la osserviamo su un mappa mondo e non su una carta ci rendiamo conto come l’eurocentrismo è una nostra proiezione.</a:t>
            </a:r>
          </a:p>
          <a:p>
            <a:endParaRPr lang="it-IT" dirty="0"/>
          </a:p>
        </p:txBody>
      </p:sp>
    </p:spTree>
    <p:extLst>
      <p:ext uri="{BB962C8B-B14F-4D97-AF65-F5344CB8AC3E}">
        <p14:creationId xmlns:p14="http://schemas.microsoft.com/office/powerpoint/2010/main" val="3831061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04EA2D-F682-4884-B551-3219697118D9}"/>
              </a:ext>
            </a:extLst>
          </p:cNvPr>
          <p:cNvSpPr>
            <a:spLocks noGrp="1"/>
          </p:cNvSpPr>
          <p:nvPr>
            <p:ph type="title"/>
          </p:nvPr>
        </p:nvSpPr>
        <p:spPr>
          <a:xfrm>
            <a:off x="2592925" y="624110"/>
            <a:ext cx="8911687" cy="882957"/>
          </a:xfrm>
        </p:spPr>
        <p:txBody>
          <a:bodyPr>
            <a:normAutofit/>
          </a:bodyPr>
          <a:lstStyle/>
          <a:p>
            <a:pPr algn="ctr"/>
            <a:r>
              <a:rPr lang="it-IT" sz="3200" dirty="0"/>
              <a:t>Alcune altre osservazioni</a:t>
            </a:r>
          </a:p>
        </p:txBody>
      </p:sp>
      <p:sp>
        <p:nvSpPr>
          <p:cNvPr id="3" name="Segnaposto contenuto 2">
            <a:extLst>
              <a:ext uri="{FF2B5EF4-FFF2-40B4-BE49-F238E27FC236}">
                <a16:creationId xmlns:a16="http://schemas.microsoft.com/office/drawing/2014/main" id="{282BE9D5-3506-4D4A-9479-08AAA8CA7C0E}"/>
              </a:ext>
            </a:extLst>
          </p:cNvPr>
          <p:cNvSpPr>
            <a:spLocks noGrp="1"/>
          </p:cNvSpPr>
          <p:nvPr>
            <p:ph idx="1"/>
          </p:nvPr>
        </p:nvSpPr>
        <p:spPr>
          <a:xfrm>
            <a:off x="2142067" y="1820333"/>
            <a:ext cx="9362545" cy="4090889"/>
          </a:xfrm>
        </p:spPr>
        <p:txBody>
          <a:bodyPr>
            <a:normAutofit/>
          </a:bodyPr>
          <a:lstStyle/>
          <a:p>
            <a:pPr algn="just"/>
            <a:r>
              <a:rPr lang="it-IT" dirty="0"/>
              <a:t>Il Giappone è l’altro estremo (orientale) dell’isola mondo (la guerra russo giapponese è l’esempio di un conflitto importante ma sull’altro estremo) </a:t>
            </a:r>
          </a:p>
          <a:p>
            <a:pPr algn="just"/>
            <a:r>
              <a:rPr lang="it-IT" dirty="0"/>
              <a:t>La rivalità Russia/GB è un conflitto di lunga durata che dagli anni di pace sfocia nel conflitto in modo indiretto (in funzione antitedesca per evitare l’avvicinamento con la Germania e controllare l’isola mondo) e poi diretto (impedire l’avanzata della rivoluzione)</a:t>
            </a:r>
          </a:p>
          <a:p>
            <a:pPr algn="just"/>
            <a:r>
              <a:rPr lang="it-IT" dirty="0"/>
              <a:t>I titolari del processo di pace furono però i vincitori che esclusero per principio i perdenti che poterono solo firmare i trattati: politiche di potenza, tradizioni imperiali, spazi economici rimangono elementi che condizionano il processo di pace.</a:t>
            </a:r>
          </a:p>
          <a:p>
            <a:pPr algn="just"/>
            <a:r>
              <a:rPr lang="it-IT" dirty="0"/>
              <a:t>Esclusero anche la Russia che firmò il trattato di Brest-</a:t>
            </a:r>
            <a:r>
              <a:rPr lang="it-IT" dirty="0" err="1"/>
              <a:t>Litovsk</a:t>
            </a:r>
            <a:r>
              <a:rPr lang="it-IT" dirty="0"/>
              <a:t> di fatto posta in una condizione di subalternità, ridotta a potenza secondaria (con conseguenze non di poco conto)</a:t>
            </a:r>
          </a:p>
          <a:p>
            <a:pPr algn="just"/>
            <a:endParaRPr lang="it-IT" dirty="0"/>
          </a:p>
          <a:p>
            <a:endParaRPr lang="it-IT" dirty="0"/>
          </a:p>
        </p:txBody>
      </p:sp>
    </p:spTree>
    <p:extLst>
      <p:ext uri="{BB962C8B-B14F-4D97-AF65-F5344CB8AC3E}">
        <p14:creationId xmlns:p14="http://schemas.microsoft.com/office/powerpoint/2010/main" val="2757913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5D72AF52-E7C6-4787-B6D2-3A01DC0BE422}"/>
              </a:ext>
            </a:extLst>
          </p:cNvPr>
          <p:cNvPicPr>
            <a:picLocks noChangeAspect="1"/>
          </p:cNvPicPr>
          <p:nvPr/>
        </p:nvPicPr>
        <p:blipFill>
          <a:blip r:embed="rId2"/>
          <a:stretch>
            <a:fillRect/>
          </a:stretch>
        </p:blipFill>
        <p:spPr>
          <a:xfrm>
            <a:off x="2816391" y="473111"/>
            <a:ext cx="8862261" cy="5911777"/>
          </a:xfrm>
          <a:prstGeom prst="rect">
            <a:avLst/>
          </a:prstGeom>
        </p:spPr>
      </p:pic>
      <p:sp>
        <p:nvSpPr>
          <p:cNvPr id="4" name="CasellaDiTesto 3">
            <a:extLst>
              <a:ext uri="{FF2B5EF4-FFF2-40B4-BE49-F238E27FC236}">
                <a16:creationId xmlns:a16="http://schemas.microsoft.com/office/drawing/2014/main" id="{5AEC3673-3BF9-44AD-9D58-A29D71220FB4}"/>
              </a:ext>
            </a:extLst>
          </p:cNvPr>
          <p:cNvSpPr txBox="1"/>
          <p:nvPr/>
        </p:nvSpPr>
        <p:spPr>
          <a:xfrm>
            <a:off x="1299411" y="5037221"/>
            <a:ext cx="1171074" cy="954107"/>
          </a:xfrm>
          <a:prstGeom prst="rect">
            <a:avLst/>
          </a:prstGeom>
          <a:noFill/>
        </p:spPr>
        <p:txBody>
          <a:bodyPr wrap="square" rtlCol="0">
            <a:spAutoFit/>
          </a:bodyPr>
          <a:lstStyle/>
          <a:p>
            <a:r>
              <a:rPr lang="it-IT" sz="1400" dirty="0"/>
              <a:t>Limes 2/2016, Frammenti d’Europa</a:t>
            </a:r>
          </a:p>
        </p:txBody>
      </p:sp>
    </p:spTree>
    <p:extLst>
      <p:ext uri="{BB962C8B-B14F-4D97-AF65-F5344CB8AC3E}">
        <p14:creationId xmlns:p14="http://schemas.microsoft.com/office/powerpoint/2010/main" val="1643550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1C325204-788D-4FE1-83C3-E464F8AE0586}"/>
              </a:ext>
            </a:extLst>
          </p:cNvPr>
          <p:cNvPicPr>
            <a:picLocks noChangeAspect="1"/>
          </p:cNvPicPr>
          <p:nvPr/>
        </p:nvPicPr>
        <p:blipFill>
          <a:blip r:embed="rId2"/>
          <a:stretch>
            <a:fillRect/>
          </a:stretch>
        </p:blipFill>
        <p:spPr>
          <a:xfrm>
            <a:off x="3757864" y="392198"/>
            <a:ext cx="7523746" cy="6073604"/>
          </a:xfrm>
          <a:prstGeom prst="rect">
            <a:avLst/>
          </a:prstGeom>
        </p:spPr>
      </p:pic>
      <p:sp>
        <p:nvSpPr>
          <p:cNvPr id="4" name="CasellaDiTesto 3">
            <a:extLst>
              <a:ext uri="{FF2B5EF4-FFF2-40B4-BE49-F238E27FC236}">
                <a16:creationId xmlns:a16="http://schemas.microsoft.com/office/drawing/2014/main" id="{1ACD8381-3CA9-4A02-8DB4-019529DE1458}"/>
              </a:ext>
            </a:extLst>
          </p:cNvPr>
          <p:cNvSpPr txBox="1"/>
          <p:nvPr/>
        </p:nvSpPr>
        <p:spPr>
          <a:xfrm>
            <a:off x="1411705" y="5518484"/>
            <a:ext cx="1732548" cy="738664"/>
          </a:xfrm>
          <a:prstGeom prst="rect">
            <a:avLst/>
          </a:prstGeom>
          <a:noFill/>
        </p:spPr>
        <p:txBody>
          <a:bodyPr wrap="square" rtlCol="0">
            <a:spAutoFit/>
          </a:bodyPr>
          <a:lstStyle/>
          <a:p>
            <a:r>
              <a:rPr lang="it-IT" sz="1400" dirty="0"/>
              <a:t>Limes, 10/2016, La Turchia secondo Erdogan</a:t>
            </a:r>
          </a:p>
        </p:txBody>
      </p:sp>
    </p:spTree>
    <p:extLst>
      <p:ext uri="{BB962C8B-B14F-4D97-AF65-F5344CB8AC3E}">
        <p14:creationId xmlns:p14="http://schemas.microsoft.com/office/powerpoint/2010/main" val="2814809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normAutofit/>
          </a:bodyPr>
          <a:lstStyle/>
          <a:p>
            <a:pPr algn="ctr"/>
            <a:r>
              <a:rPr lang="it-IT" sz="3200" dirty="0"/>
              <a:t>I 14 punti di Wilson</a:t>
            </a:r>
          </a:p>
        </p:txBody>
      </p:sp>
      <p:sp>
        <p:nvSpPr>
          <p:cNvPr id="39939" name="Rectangle 3"/>
          <p:cNvSpPr>
            <a:spLocks noGrp="1" noChangeArrowheads="1"/>
          </p:cNvSpPr>
          <p:nvPr>
            <p:ph type="body" idx="1"/>
          </p:nvPr>
        </p:nvSpPr>
        <p:spPr/>
        <p:txBody>
          <a:bodyPr>
            <a:normAutofit/>
          </a:bodyPr>
          <a:lstStyle/>
          <a:p>
            <a:pPr algn="just"/>
            <a:r>
              <a:rPr lang="it-IT" dirty="0"/>
              <a:t>Nel gennaio del 1918 – prima della fine della guerra - Wilson espose i suoi principi relativi all'ordine mondiale post-bellico: </a:t>
            </a:r>
          </a:p>
          <a:p>
            <a:pPr lvl="1" algn="just"/>
            <a:r>
              <a:rPr lang="it-IT" sz="1800" dirty="0"/>
              <a:t>promuovere una “pace senza vincitori”, poiché  era convinto che una pace imposta con la forza ai vinti avrebbe contenuto in sé gli elementi di un'altra guerra.</a:t>
            </a:r>
          </a:p>
          <a:p>
            <a:pPr lvl="1" algn="just"/>
            <a:r>
              <a:rPr lang="it-IT" sz="1800" dirty="0"/>
              <a:t>una pace basata sull'eguaglianza delle nazioni, sull'autogoverno dei popoli, sulla libertà dei mari, su una riduzione generalizzata degli armamenti.</a:t>
            </a:r>
          </a:p>
          <a:p>
            <a:pPr lvl="1" algn="just"/>
            <a:r>
              <a:rPr lang="it-IT" sz="1800" dirty="0"/>
              <a:t>La diplomazia “segreta” doveva essere abbandonata. </a:t>
            </a:r>
          </a:p>
          <a:p>
            <a:pPr lvl="1" algn="just"/>
            <a:r>
              <a:rPr lang="it-IT" sz="1800" dirty="0"/>
              <a:t>Bisognava, infine, costituire una lega perpetua di tutte le nazioni pacifiche e indipendenti.</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rmAutofit/>
          </a:bodyPr>
          <a:lstStyle/>
          <a:p>
            <a:pPr algn="ctr"/>
            <a:r>
              <a:rPr lang="it-IT" sz="3200" dirty="0"/>
              <a:t>I 14 punti di Wilson</a:t>
            </a:r>
          </a:p>
        </p:txBody>
      </p:sp>
      <p:sp>
        <p:nvSpPr>
          <p:cNvPr id="40963" name="Rectangle 3"/>
          <p:cNvSpPr>
            <a:spLocks noGrp="1" noChangeArrowheads="1"/>
          </p:cNvSpPr>
          <p:nvPr>
            <p:ph type="body" idx="1"/>
          </p:nvPr>
        </p:nvSpPr>
        <p:spPr>
          <a:xfrm>
            <a:off x="2589212" y="1778000"/>
            <a:ext cx="8915400" cy="4133222"/>
          </a:xfrm>
        </p:spPr>
        <p:txBody>
          <a:bodyPr>
            <a:normAutofit fontScale="85000" lnSpcReduction="20000"/>
          </a:bodyPr>
          <a:lstStyle/>
          <a:p>
            <a:pPr algn="just">
              <a:lnSpc>
                <a:spcPct val="110000"/>
              </a:lnSpc>
            </a:pPr>
            <a:r>
              <a:rPr lang="it-IT" sz="2000" dirty="0"/>
              <a:t>Quella che di fatto divenne la promozione del nazionalismo - popolarizzata come “autodeterminazione dei popoli”,  destinata soprattutto all'Europa orientale e al medio oriente - lasciava del tutto intatti gli interessi degli Stati Uniti.</a:t>
            </a:r>
          </a:p>
          <a:p>
            <a:pPr marL="0" indent="0" algn="just">
              <a:lnSpc>
                <a:spcPct val="110000"/>
              </a:lnSpc>
              <a:buNone/>
            </a:pPr>
            <a:endParaRPr lang="it-IT" sz="2000" dirty="0"/>
          </a:p>
          <a:p>
            <a:pPr algn="just">
              <a:lnSpc>
                <a:spcPct val="110000"/>
              </a:lnSpc>
            </a:pPr>
            <a:r>
              <a:rPr lang="it-IT" sz="2000" dirty="0"/>
              <a:t>Questo concetto era teso:  </a:t>
            </a:r>
          </a:p>
          <a:p>
            <a:pPr lvl="1" algn="just">
              <a:lnSpc>
                <a:spcPct val="110000"/>
              </a:lnSpc>
            </a:pPr>
            <a:r>
              <a:rPr lang="it-IT" sz="1800" dirty="0"/>
              <a:t>a riempire il vuoto lasciato dal crollo simultaneo di quattro grandi imperi storici</a:t>
            </a:r>
          </a:p>
          <a:p>
            <a:pPr lvl="1" algn="just">
              <a:lnSpc>
                <a:spcPct val="110000"/>
              </a:lnSpc>
            </a:pPr>
            <a:r>
              <a:rPr lang="it-IT" sz="1800" dirty="0"/>
              <a:t>a creare un cordone di nuove nazioni-nazionaliste ostili all'internazionalismo della Russia bolscevica - che andava isolata negli intendimenti dei vincitori della guerra </a:t>
            </a:r>
          </a:p>
          <a:p>
            <a:pPr lvl="1" algn="just">
              <a:lnSpc>
                <a:spcPct val="110000"/>
              </a:lnSpc>
            </a:pPr>
            <a:r>
              <a:rPr lang="it-IT" sz="1800" dirty="0"/>
              <a:t>a distrarre l'opinione pubblica dagli accordi segreti che riguardavano il destino deciso dai governi dell'Intesa e che erano stati denunciati a Mosca subito dopo la conclusione del conflitto </a:t>
            </a:r>
          </a:p>
          <a:p>
            <a:pPr marL="457200" lvl="1" indent="0" algn="just">
              <a:lnSpc>
                <a:spcPct val="110000"/>
              </a:lnSpc>
              <a:buNone/>
            </a:pPr>
            <a:endParaRPr lang="it-IT" sz="1800" dirty="0"/>
          </a:p>
          <a:p>
            <a:pPr algn="just">
              <a:lnSpc>
                <a:spcPct val="110000"/>
              </a:lnSpc>
            </a:pPr>
            <a:r>
              <a:rPr lang="it-IT" sz="2000" dirty="0"/>
              <a:t>Divenne in alcuni casi uno dei punti della crisi dell’equilibrio di Versailles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BFD84D-BE1E-4520-8533-B51A39A74374}"/>
              </a:ext>
            </a:extLst>
          </p:cNvPr>
          <p:cNvSpPr>
            <a:spLocks noGrp="1"/>
          </p:cNvSpPr>
          <p:nvPr>
            <p:ph type="title"/>
          </p:nvPr>
        </p:nvSpPr>
        <p:spPr>
          <a:xfrm>
            <a:off x="2592925" y="624110"/>
            <a:ext cx="8911687" cy="730557"/>
          </a:xfrm>
        </p:spPr>
        <p:txBody>
          <a:bodyPr>
            <a:normAutofit/>
          </a:bodyPr>
          <a:lstStyle/>
          <a:p>
            <a:pPr algn="ctr"/>
            <a:r>
              <a:rPr lang="it-IT" sz="3200" dirty="0"/>
              <a:t>Un nuovo ordine mondiale?</a:t>
            </a:r>
          </a:p>
        </p:txBody>
      </p:sp>
      <p:sp>
        <p:nvSpPr>
          <p:cNvPr id="3" name="Segnaposto contenuto 2">
            <a:extLst>
              <a:ext uri="{FF2B5EF4-FFF2-40B4-BE49-F238E27FC236}">
                <a16:creationId xmlns:a16="http://schemas.microsoft.com/office/drawing/2014/main" id="{E8DB0B9E-44C2-4C91-AE38-9205CA9FDDC8}"/>
              </a:ext>
            </a:extLst>
          </p:cNvPr>
          <p:cNvSpPr>
            <a:spLocks noGrp="1"/>
          </p:cNvSpPr>
          <p:nvPr>
            <p:ph idx="1"/>
          </p:nvPr>
        </p:nvSpPr>
        <p:spPr>
          <a:xfrm>
            <a:off x="2760133" y="2048934"/>
            <a:ext cx="8748192" cy="4412622"/>
          </a:xfrm>
        </p:spPr>
        <p:txBody>
          <a:bodyPr/>
          <a:lstStyle/>
          <a:p>
            <a:r>
              <a:rPr lang="it-IT" dirty="0"/>
              <a:t>Nell’Europa del 1919 il superamento della vecchia logica delle relazioni fra Stati e quella della Politica di Potenza era delegittimata</a:t>
            </a:r>
          </a:p>
          <a:p>
            <a:endParaRPr lang="it-IT" dirty="0"/>
          </a:p>
          <a:p>
            <a:r>
              <a:rPr lang="it-IT" dirty="0"/>
              <a:t>Wilson e Lenin nel 1919 divennero i due punti di riferimento personificando due contrapposte ma radicali uscite dal passato</a:t>
            </a:r>
          </a:p>
          <a:p>
            <a:pPr lvl="1"/>
            <a:r>
              <a:rPr lang="it-IT" dirty="0"/>
              <a:t>Wilson transizione riformista accolta da una parte della classe dirigente europea , rilanciando il principio nazionale e quello democratico</a:t>
            </a:r>
          </a:p>
          <a:p>
            <a:pPr lvl="1"/>
            <a:r>
              <a:rPr lang="it-IT" dirty="0"/>
              <a:t>Lenin: al posto della tradizione poneva l’idea della rivoluzione e sul contagio spontaneo delle rivolte</a:t>
            </a:r>
          </a:p>
          <a:p>
            <a:pPr marL="457200" lvl="1" indent="0">
              <a:buNone/>
            </a:pPr>
            <a:endParaRPr lang="it-IT" dirty="0"/>
          </a:p>
          <a:p>
            <a:r>
              <a:rPr lang="it-IT" dirty="0"/>
              <a:t>Entrambi sembrano già rappresentare le due future potenze globali contrapposte nella seconda parte del secolo</a:t>
            </a:r>
          </a:p>
        </p:txBody>
      </p:sp>
    </p:spTree>
    <p:extLst>
      <p:ext uri="{BB962C8B-B14F-4D97-AF65-F5344CB8AC3E}">
        <p14:creationId xmlns:p14="http://schemas.microsoft.com/office/powerpoint/2010/main" val="24219751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BFD84D-BE1E-4520-8533-B51A39A74374}"/>
              </a:ext>
            </a:extLst>
          </p:cNvPr>
          <p:cNvSpPr>
            <a:spLocks noGrp="1"/>
          </p:cNvSpPr>
          <p:nvPr>
            <p:ph type="title"/>
          </p:nvPr>
        </p:nvSpPr>
        <p:spPr>
          <a:xfrm>
            <a:off x="2592925" y="624110"/>
            <a:ext cx="8911687" cy="730557"/>
          </a:xfrm>
        </p:spPr>
        <p:txBody>
          <a:bodyPr>
            <a:normAutofit/>
          </a:bodyPr>
          <a:lstStyle/>
          <a:p>
            <a:pPr algn="ctr"/>
            <a:r>
              <a:rPr lang="it-IT" sz="3200" dirty="0"/>
              <a:t>Un nuovo ordine mondiale?</a:t>
            </a:r>
          </a:p>
        </p:txBody>
      </p:sp>
      <p:sp>
        <p:nvSpPr>
          <p:cNvPr id="3" name="Segnaposto contenuto 2">
            <a:extLst>
              <a:ext uri="{FF2B5EF4-FFF2-40B4-BE49-F238E27FC236}">
                <a16:creationId xmlns:a16="http://schemas.microsoft.com/office/drawing/2014/main" id="{E8DB0B9E-44C2-4C91-AE38-9205CA9FDDC8}"/>
              </a:ext>
            </a:extLst>
          </p:cNvPr>
          <p:cNvSpPr>
            <a:spLocks noGrp="1"/>
          </p:cNvSpPr>
          <p:nvPr>
            <p:ph idx="1"/>
          </p:nvPr>
        </p:nvSpPr>
        <p:spPr>
          <a:xfrm>
            <a:off x="2674672" y="1591734"/>
            <a:ext cx="8748192" cy="4412622"/>
          </a:xfrm>
        </p:spPr>
        <p:txBody>
          <a:bodyPr/>
          <a:lstStyle/>
          <a:p>
            <a:r>
              <a:rPr lang="it-IT" dirty="0"/>
              <a:t>Il 28 aprile 1919 la Conferenza di Versailles approva il trattato costitutivo della </a:t>
            </a:r>
            <a:r>
              <a:rPr lang="it-IT" dirty="0" err="1"/>
              <a:t>SdN</a:t>
            </a:r>
            <a:r>
              <a:rPr lang="it-IT" dirty="0"/>
              <a:t> che prevedeva 5 membri permanenti (le grandi potenze) e altri 4 eletti periodicamente dall’assemblea. La continuità operativa era assicurata da un Segretario permanente</a:t>
            </a:r>
          </a:p>
          <a:p>
            <a:r>
              <a:rPr lang="it-IT" dirty="0"/>
              <a:t>Nascendo sull’asse dei vincitori la </a:t>
            </a:r>
            <a:r>
              <a:rPr lang="it-IT" dirty="0" err="1"/>
              <a:t>SdN</a:t>
            </a:r>
            <a:r>
              <a:rPr lang="it-IT" dirty="0"/>
              <a:t> nasce debole e con pochissimi impegni sulla regolazione dei rapporti economici internazionali (oggetto delle durissime critiche di Keynes)</a:t>
            </a:r>
          </a:p>
          <a:p>
            <a:r>
              <a:rPr lang="it-IT" dirty="0"/>
              <a:t>Wilson è costretto a pagare molti compromessi per portare a casa la </a:t>
            </a:r>
            <a:r>
              <a:rPr lang="it-IT" dirty="0" err="1"/>
              <a:t>SdN</a:t>
            </a:r>
            <a:r>
              <a:rPr lang="it-IT" dirty="0"/>
              <a:t>, soprattutto non </a:t>
            </a:r>
            <a:r>
              <a:rPr lang="it-IT" dirty="0" err="1"/>
              <a:t>potè</a:t>
            </a:r>
            <a:r>
              <a:rPr lang="it-IT" dirty="0"/>
              <a:t> limitare le </a:t>
            </a:r>
            <a:r>
              <a:rPr lang="it-IT" dirty="0" err="1"/>
              <a:t>le</a:t>
            </a:r>
            <a:r>
              <a:rPr lang="it-IT" dirty="0"/>
              <a:t> prospettive dei vincitori espresse tradizionalmente nei termini di difesa dei singoli interessi nazionali</a:t>
            </a:r>
          </a:p>
          <a:p>
            <a:r>
              <a:rPr lang="it-IT" dirty="0"/>
              <a:t>Un qualcosa di simile accadde nell’applicare il principio di nazionalità attraverso il quale si entrava nel delicato problema dei rapporti fra le nazioni, dovendo definire confini e territori seguendo linee etniche poco chiare e istanze nazionali potenzialmente in conflitto fra loro</a:t>
            </a:r>
          </a:p>
        </p:txBody>
      </p:sp>
    </p:spTree>
    <p:extLst>
      <p:ext uri="{BB962C8B-B14F-4D97-AF65-F5344CB8AC3E}">
        <p14:creationId xmlns:p14="http://schemas.microsoft.com/office/powerpoint/2010/main" val="2500934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5FED1C-97F8-402A-AA8A-272FCD5729E1}"/>
              </a:ext>
            </a:extLst>
          </p:cNvPr>
          <p:cNvSpPr>
            <a:spLocks noGrp="1"/>
          </p:cNvSpPr>
          <p:nvPr>
            <p:ph type="title"/>
          </p:nvPr>
        </p:nvSpPr>
        <p:spPr/>
        <p:txBody>
          <a:bodyPr>
            <a:normAutofit/>
          </a:bodyPr>
          <a:lstStyle/>
          <a:p>
            <a:pPr algn="ctr"/>
            <a:r>
              <a:rPr lang="it-IT" sz="3200" dirty="0"/>
              <a:t>L’Europa alla fine del conflitto</a:t>
            </a:r>
          </a:p>
        </p:txBody>
      </p:sp>
      <p:sp>
        <p:nvSpPr>
          <p:cNvPr id="3" name="Segnaposto contenuto 2">
            <a:extLst>
              <a:ext uri="{FF2B5EF4-FFF2-40B4-BE49-F238E27FC236}">
                <a16:creationId xmlns:a16="http://schemas.microsoft.com/office/drawing/2014/main" id="{F31FB994-5AE6-46E7-B12F-C3B57E2C0895}"/>
              </a:ext>
            </a:extLst>
          </p:cNvPr>
          <p:cNvSpPr>
            <a:spLocks noGrp="1"/>
          </p:cNvSpPr>
          <p:nvPr>
            <p:ph idx="1"/>
          </p:nvPr>
        </p:nvSpPr>
        <p:spPr/>
        <p:txBody>
          <a:bodyPr>
            <a:normAutofit lnSpcReduction="10000"/>
          </a:bodyPr>
          <a:lstStyle/>
          <a:p>
            <a:pPr algn="just"/>
            <a:r>
              <a:rPr lang="it-IT" dirty="0"/>
              <a:t>La 1GM e la rivoluzione russa portarono alla fine dei 4 imperi  (tedesco, austro-ungarico, russo, ottomano). </a:t>
            </a:r>
          </a:p>
          <a:p>
            <a:pPr algn="just"/>
            <a:r>
              <a:rPr lang="it-IT" dirty="0"/>
              <a:t>I trattati che seguirono mutarono radicalmente la carta europea.</a:t>
            </a:r>
          </a:p>
          <a:p>
            <a:pPr algn="just"/>
            <a:r>
              <a:rPr lang="it-IT" dirty="0"/>
              <a:t>Malgrado le idee di Wilson il principio dell’</a:t>
            </a:r>
            <a:r>
              <a:rPr lang="it-IT" dirty="0" err="1"/>
              <a:t>autoderminazione</a:t>
            </a:r>
            <a:r>
              <a:rPr lang="it-IT" dirty="0"/>
              <a:t> venne ampiamente disatteso così come la </a:t>
            </a:r>
            <a:r>
              <a:rPr lang="it-IT" dirty="0" err="1"/>
              <a:t>SdN</a:t>
            </a:r>
            <a:r>
              <a:rPr lang="it-IT" dirty="0"/>
              <a:t> nacque zoppa</a:t>
            </a:r>
          </a:p>
          <a:p>
            <a:pPr algn="just"/>
            <a:r>
              <a:rPr lang="it-IT" dirty="0"/>
              <a:t>Germania: forti penalizzazioni </a:t>
            </a:r>
            <a:r>
              <a:rPr lang="it-IT" dirty="0" err="1"/>
              <a:t>economicehe</a:t>
            </a:r>
            <a:r>
              <a:rPr lang="it-IT" dirty="0"/>
              <a:t>, cede Alsazia e Lorena alla Francia e parte dei territori orientali alla Polonia che, con il corridoio di Danzica ottiene l’accesso al mare; la Prussia orientale rimane staccata dalla Germania.</a:t>
            </a:r>
          </a:p>
          <a:p>
            <a:pPr algn="just"/>
            <a:r>
              <a:rPr lang="it-IT" dirty="0"/>
              <a:t>Austria Ungheria: dalle ceneri dell’impero nascono Regno SHS, Cecoslovacchia (mix di nazionalità anche tedesche), Austria e Ungheria.</a:t>
            </a:r>
          </a:p>
          <a:p>
            <a:pPr algn="just"/>
            <a:r>
              <a:rPr lang="it-IT" dirty="0"/>
              <a:t>La Romania ottiene territori dall’impero austriaco e dalla Bulgaria</a:t>
            </a:r>
          </a:p>
          <a:p>
            <a:endParaRPr lang="it-IT" dirty="0"/>
          </a:p>
        </p:txBody>
      </p:sp>
    </p:spTree>
    <p:extLst>
      <p:ext uri="{BB962C8B-B14F-4D97-AF65-F5344CB8AC3E}">
        <p14:creationId xmlns:p14="http://schemas.microsoft.com/office/powerpoint/2010/main" val="209099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BFD84D-BE1E-4520-8533-B51A39A74374}"/>
              </a:ext>
            </a:extLst>
          </p:cNvPr>
          <p:cNvSpPr>
            <a:spLocks noGrp="1"/>
          </p:cNvSpPr>
          <p:nvPr>
            <p:ph type="title"/>
          </p:nvPr>
        </p:nvSpPr>
        <p:spPr>
          <a:xfrm>
            <a:off x="2592925" y="624110"/>
            <a:ext cx="8911687" cy="730557"/>
          </a:xfrm>
        </p:spPr>
        <p:txBody>
          <a:bodyPr>
            <a:normAutofit/>
          </a:bodyPr>
          <a:lstStyle/>
          <a:p>
            <a:pPr algn="ctr"/>
            <a:r>
              <a:rPr lang="it-IT" sz="3200" dirty="0"/>
              <a:t>Un nuovo ordine mondiale?</a:t>
            </a:r>
          </a:p>
        </p:txBody>
      </p:sp>
      <p:sp>
        <p:nvSpPr>
          <p:cNvPr id="3" name="Segnaposto contenuto 2">
            <a:extLst>
              <a:ext uri="{FF2B5EF4-FFF2-40B4-BE49-F238E27FC236}">
                <a16:creationId xmlns:a16="http://schemas.microsoft.com/office/drawing/2014/main" id="{E8DB0B9E-44C2-4C91-AE38-9205CA9FDDC8}"/>
              </a:ext>
            </a:extLst>
          </p:cNvPr>
          <p:cNvSpPr>
            <a:spLocks noGrp="1"/>
          </p:cNvSpPr>
          <p:nvPr>
            <p:ph idx="1"/>
          </p:nvPr>
        </p:nvSpPr>
        <p:spPr>
          <a:xfrm>
            <a:off x="2674672" y="1591734"/>
            <a:ext cx="8748192" cy="4412622"/>
          </a:xfrm>
        </p:spPr>
        <p:txBody>
          <a:bodyPr>
            <a:normAutofit fontScale="92500"/>
          </a:bodyPr>
          <a:lstStyle/>
          <a:p>
            <a:pPr>
              <a:lnSpc>
                <a:spcPct val="110000"/>
              </a:lnSpc>
            </a:pPr>
            <a:r>
              <a:rPr lang="it-IT" dirty="0"/>
              <a:t>Ne risultarono nazionalità soddisfatte e nazionalità non soddisfatte</a:t>
            </a:r>
          </a:p>
          <a:p>
            <a:pPr>
              <a:lnSpc>
                <a:spcPct val="110000"/>
              </a:lnSpc>
            </a:pPr>
            <a:r>
              <a:rPr lang="it-IT" dirty="0"/>
              <a:t>Non più stati plurinazionali ma progressivamente dominati da una singola nazionalità</a:t>
            </a:r>
          </a:p>
          <a:p>
            <a:pPr>
              <a:lnSpc>
                <a:spcPct val="110000"/>
              </a:lnSpc>
            </a:pPr>
            <a:r>
              <a:rPr lang="it-IT" dirty="0"/>
              <a:t>Necessità di creare un cordone sanitario attorno all’URSS composto da Stati solidamente antibolscevichi</a:t>
            </a:r>
          </a:p>
          <a:p>
            <a:pPr>
              <a:lnSpc>
                <a:spcPct val="110000"/>
              </a:lnSpc>
            </a:pPr>
            <a:r>
              <a:rPr lang="it-IT" dirty="0"/>
              <a:t>Paradossalmente risultarono più omogenee alcune delle nazioni sconfitte e ridimensionate (Ungheria e Bulgaria) </a:t>
            </a:r>
          </a:p>
          <a:p>
            <a:pPr>
              <a:lnSpc>
                <a:spcPct val="110000"/>
              </a:lnSpc>
            </a:pPr>
            <a:r>
              <a:rPr lang="it-IT" dirty="0"/>
              <a:t>L’Italia (la sola con la Francia ad essere interessata al continente mentre USA e Gran Bretagna lo erano solo in parte) non scelse la strada di «grande potenza» ma preferì orientarsi in direzione nazionale e particolaristica concentrandosi sull’Adriatico e sul «promesso» contenuto nel Patto di Londra del 1915.  Si diffonde il mito della «vittoria mutilata»(di origine nazionalista) alimentato poi dal «revisionismo» di Mussolini negli anni Venti</a:t>
            </a:r>
          </a:p>
        </p:txBody>
      </p:sp>
    </p:spTree>
    <p:extLst>
      <p:ext uri="{BB962C8B-B14F-4D97-AF65-F5344CB8AC3E}">
        <p14:creationId xmlns:p14="http://schemas.microsoft.com/office/powerpoint/2010/main" val="23238559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BFD84D-BE1E-4520-8533-B51A39A74374}"/>
              </a:ext>
            </a:extLst>
          </p:cNvPr>
          <p:cNvSpPr>
            <a:spLocks noGrp="1"/>
          </p:cNvSpPr>
          <p:nvPr>
            <p:ph type="title"/>
          </p:nvPr>
        </p:nvSpPr>
        <p:spPr>
          <a:xfrm>
            <a:off x="2592925" y="624110"/>
            <a:ext cx="8911687" cy="730557"/>
          </a:xfrm>
        </p:spPr>
        <p:txBody>
          <a:bodyPr>
            <a:normAutofit/>
          </a:bodyPr>
          <a:lstStyle/>
          <a:p>
            <a:pPr algn="ctr"/>
            <a:r>
              <a:rPr lang="it-IT" sz="3200" dirty="0"/>
              <a:t>Un nuovo ordine mondiale?</a:t>
            </a:r>
          </a:p>
        </p:txBody>
      </p:sp>
      <p:sp>
        <p:nvSpPr>
          <p:cNvPr id="3" name="Segnaposto contenuto 2">
            <a:extLst>
              <a:ext uri="{FF2B5EF4-FFF2-40B4-BE49-F238E27FC236}">
                <a16:creationId xmlns:a16="http://schemas.microsoft.com/office/drawing/2014/main" id="{E8DB0B9E-44C2-4C91-AE38-9205CA9FDDC8}"/>
              </a:ext>
            </a:extLst>
          </p:cNvPr>
          <p:cNvSpPr>
            <a:spLocks noGrp="1"/>
          </p:cNvSpPr>
          <p:nvPr>
            <p:ph idx="1"/>
          </p:nvPr>
        </p:nvSpPr>
        <p:spPr>
          <a:xfrm>
            <a:off x="2674672" y="1591734"/>
            <a:ext cx="8748192" cy="4412622"/>
          </a:xfrm>
        </p:spPr>
        <p:txBody>
          <a:bodyPr>
            <a:normAutofit/>
          </a:bodyPr>
          <a:lstStyle/>
          <a:p>
            <a:pPr>
              <a:lnSpc>
                <a:spcPct val="110000"/>
              </a:lnSpc>
            </a:pPr>
            <a:r>
              <a:rPr lang="it-IT" dirty="0"/>
              <a:t>Al di fuori dell’Europa vanno segnalate: la questione giapponese (acquisisce le posizioni tedesche in Cina e russe in Manciuria), l’allargamento imperiale di Francia e Gran Bretagna (attraverso i mandati) in Medio Oriente, il flusso di migrazioni ebraiche verso la Palestina e contrasti con i popoli arabi</a:t>
            </a:r>
          </a:p>
          <a:p>
            <a:pPr>
              <a:lnSpc>
                <a:spcPct val="110000"/>
              </a:lnSpc>
            </a:pPr>
            <a:r>
              <a:rPr lang="it-IT" dirty="0"/>
              <a:t>Soffermiamoci invece sulla </a:t>
            </a:r>
            <a:r>
              <a:rPr lang="it-IT" dirty="0" err="1"/>
              <a:t>SdN</a:t>
            </a:r>
            <a:endParaRPr lang="it-IT" dirty="0"/>
          </a:p>
          <a:p>
            <a:pPr lvl="1">
              <a:lnSpc>
                <a:spcPct val="110000"/>
              </a:lnSpc>
            </a:pPr>
            <a:r>
              <a:rPr lang="it-IT" dirty="0"/>
              <a:t>Wilson aveva legato in modo permanente gli USA alla </a:t>
            </a:r>
            <a:r>
              <a:rPr lang="it-IT" dirty="0" err="1"/>
              <a:t>SdN</a:t>
            </a:r>
            <a:r>
              <a:rPr lang="it-IT" dirty="0"/>
              <a:t> ma le </a:t>
            </a:r>
            <a:r>
              <a:rPr lang="it-IT" dirty="0" err="1"/>
              <a:t>elites</a:t>
            </a:r>
            <a:r>
              <a:rPr lang="it-IT" dirty="0"/>
              <a:t> interne e </a:t>
            </a:r>
            <a:r>
              <a:rPr lang="it-IT" dirty="0" err="1"/>
              <a:t>l’america</a:t>
            </a:r>
            <a:r>
              <a:rPr lang="it-IT" dirty="0"/>
              <a:t> profonda era di tutt’altro </a:t>
            </a:r>
            <a:r>
              <a:rPr lang="it-IT" dirty="0" err="1"/>
              <a:t>orientamentofino</a:t>
            </a:r>
            <a:r>
              <a:rPr lang="it-IT" dirty="0"/>
              <a:t> al punto che il 19 marzo 1920 il Senato non ratifica il trattato della </a:t>
            </a:r>
            <a:r>
              <a:rPr lang="it-IT" dirty="0" err="1"/>
              <a:t>SdN</a:t>
            </a:r>
            <a:r>
              <a:rPr lang="it-IT" dirty="0"/>
              <a:t> e le successive elezioni spostano l’asse del potere in mano ai repubblicani contrari ad ogni cooperazione internazionale</a:t>
            </a:r>
          </a:p>
          <a:p>
            <a:pPr lvl="1">
              <a:lnSpc>
                <a:spcPct val="110000"/>
              </a:lnSpc>
            </a:pPr>
            <a:r>
              <a:rPr lang="it-IT" dirty="0"/>
              <a:t>Gli Usa rimangono fuori dallo strumento che avevano creato: paradosso delle tendenze isolazioniste di quella che era diventata la potenza economica più importante</a:t>
            </a:r>
          </a:p>
        </p:txBody>
      </p:sp>
    </p:spTree>
    <p:extLst>
      <p:ext uri="{BB962C8B-B14F-4D97-AF65-F5344CB8AC3E}">
        <p14:creationId xmlns:p14="http://schemas.microsoft.com/office/powerpoint/2010/main" val="40059407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BFD84D-BE1E-4520-8533-B51A39A74374}"/>
              </a:ext>
            </a:extLst>
          </p:cNvPr>
          <p:cNvSpPr>
            <a:spLocks noGrp="1"/>
          </p:cNvSpPr>
          <p:nvPr>
            <p:ph type="title"/>
          </p:nvPr>
        </p:nvSpPr>
        <p:spPr>
          <a:xfrm>
            <a:off x="2592925" y="624110"/>
            <a:ext cx="8911687" cy="730557"/>
          </a:xfrm>
        </p:spPr>
        <p:txBody>
          <a:bodyPr>
            <a:normAutofit/>
          </a:bodyPr>
          <a:lstStyle/>
          <a:p>
            <a:pPr algn="ctr"/>
            <a:r>
              <a:rPr lang="it-IT" sz="3200" dirty="0"/>
              <a:t>Un nuovo ordine mondiale?</a:t>
            </a:r>
          </a:p>
        </p:txBody>
      </p:sp>
      <p:sp>
        <p:nvSpPr>
          <p:cNvPr id="3" name="Segnaposto contenuto 2">
            <a:extLst>
              <a:ext uri="{FF2B5EF4-FFF2-40B4-BE49-F238E27FC236}">
                <a16:creationId xmlns:a16="http://schemas.microsoft.com/office/drawing/2014/main" id="{E8DB0B9E-44C2-4C91-AE38-9205CA9FDDC8}"/>
              </a:ext>
            </a:extLst>
          </p:cNvPr>
          <p:cNvSpPr>
            <a:spLocks noGrp="1"/>
          </p:cNvSpPr>
          <p:nvPr>
            <p:ph idx="1"/>
          </p:nvPr>
        </p:nvSpPr>
        <p:spPr>
          <a:xfrm>
            <a:off x="2674672" y="1354667"/>
            <a:ext cx="8748192" cy="4879223"/>
          </a:xfrm>
        </p:spPr>
        <p:txBody>
          <a:bodyPr>
            <a:normAutofit lnSpcReduction="10000"/>
          </a:bodyPr>
          <a:lstStyle/>
          <a:p>
            <a:pPr>
              <a:lnSpc>
                <a:spcPct val="110000"/>
              </a:lnSpc>
            </a:pPr>
            <a:r>
              <a:rPr lang="it-IT" dirty="0"/>
              <a:t>Anche l’ex impero russo rimaneva fuori dalla </a:t>
            </a:r>
            <a:r>
              <a:rPr lang="it-IT" dirty="0" err="1"/>
              <a:t>SdN</a:t>
            </a:r>
            <a:r>
              <a:rPr lang="it-IT" dirty="0"/>
              <a:t>: ragioni politiche (cordone sanitario) e ruolo di sconfitta impedivano all’URSS di entrare nel campo globale</a:t>
            </a:r>
          </a:p>
          <a:p>
            <a:pPr>
              <a:lnSpc>
                <a:spcPct val="110000"/>
              </a:lnSpc>
            </a:pPr>
            <a:r>
              <a:rPr lang="it-IT" dirty="0"/>
              <a:t>Il risultato fu altrettanto paradossale: i bolscevichi riuscirono attraverso il sistema delle repubbliche sovietizzate a mantenere in connessione il vecchio impero multinazionale russo</a:t>
            </a:r>
          </a:p>
          <a:p>
            <a:pPr lvl="1">
              <a:lnSpc>
                <a:spcPct val="110000"/>
              </a:lnSpc>
            </a:pPr>
            <a:r>
              <a:rPr lang="it-IT" dirty="0"/>
              <a:t>Si determina un’equazione tra il comunismo sovietico e la tradizione geopolitica dell’impero. </a:t>
            </a:r>
          </a:p>
          <a:p>
            <a:pPr>
              <a:lnSpc>
                <a:spcPct val="110000"/>
              </a:lnSpc>
            </a:pPr>
            <a:r>
              <a:rPr lang="it-IT" dirty="0"/>
              <a:t>La </a:t>
            </a:r>
            <a:r>
              <a:rPr lang="it-IT" dirty="0" err="1"/>
              <a:t>SdN</a:t>
            </a:r>
            <a:r>
              <a:rPr lang="it-IT" dirty="0"/>
              <a:t> mostrava così tutti i suoi limiti e con essa la ricerca di un nuovo ordine mondiale:</a:t>
            </a:r>
          </a:p>
          <a:p>
            <a:pPr lvl="1">
              <a:lnSpc>
                <a:spcPct val="110000"/>
              </a:lnSpc>
            </a:pPr>
            <a:r>
              <a:rPr lang="it-IT" dirty="0"/>
              <a:t>Gli Usa erano fuori dalla Società, i vinti della 1GM non vennero ammessi fino ad una loro riabilitazione, l’Urss andava contenuta nel «cordone» e non doveva svolgere un ruolo primario, l’Italia si era isolata nelle sue richieste.</a:t>
            </a:r>
          </a:p>
          <a:p>
            <a:pPr lvl="1">
              <a:lnSpc>
                <a:spcPct val="110000"/>
              </a:lnSpc>
            </a:pPr>
            <a:r>
              <a:rPr lang="it-IT" dirty="0"/>
              <a:t>Rimaneva determinante il debole asse franco-britannico in un mondo che solo in apparenza era rimasto eurocentrico</a:t>
            </a:r>
          </a:p>
        </p:txBody>
      </p:sp>
    </p:spTree>
    <p:extLst>
      <p:ext uri="{BB962C8B-B14F-4D97-AF65-F5344CB8AC3E}">
        <p14:creationId xmlns:p14="http://schemas.microsoft.com/office/powerpoint/2010/main" val="14531874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3" name="Picture 5" descr="File:League of Nations Anachronous Map.PNG">
            <a:hlinkClick r:id="rId2"/>
          </p:cNvPr>
          <p:cNvPicPr>
            <a:picLocks noChangeAspect="1" noChangeArrowheads="1"/>
          </p:cNvPicPr>
          <p:nvPr/>
        </p:nvPicPr>
        <p:blipFill>
          <a:blip r:embed="rId3"/>
          <a:srcRect/>
          <a:stretch>
            <a:fillRect/>
          </a:stretch>
        </p:blipFill>
        <p:spPr bwMode="auto">
          <a:xfrm>
            <a:off x="2221255" y="845466"/>
            <a:ext cx="9197823" cy="5852115"/>
          </a:xfrm>
          <a:prstGeom prst="rect">
            <a:avLst/>
          </a:prstGeom>
          <a:noFill/>
        </p:spPr>
      </p:pic>
      <p:sp>
        <p:nvSpPr>
          <p:cNvPr id="43014" name="Rectangle 6"/>
          <p:cNvSpPr>
            <a:spLocks noGrp="1" noChangeArrowheads="1"/>
          </p:cNvSpPr>
          <p:nvPr>
            <p:ph type="title"/>
          </p:nvPr>
        </p:nvSpPr>
        <p:spPr>
          <a:xfrm>
            <a:off x="2364324" y="165709"/>
            <a:ext cx="8911687" cy="679757"/>
          </a:xfrm>
        </p:spPr>
        <p:txBody>
          <a:bodyPr>
            <a:normAutofit/>
          </a:bodyPr>
          <a:lstStyle/>
          <a:p>
            <a:pPr algn="ctr"/>
            <a:r>
              <a:rPr lang="it-IT" sz="3200" dirty="0"/>
              <a:t>La Società delle Nazioni 1919-1946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5FED1C-97F8-402A-AA8A-272FCD5729E1}"/>
              </a:ext>
            </a:extLst>
          </p:cNvPr>
          <p:cNvSpPr>
            <a:spLocks noGrp="1"/>
          </p:cNvSpPr>
          <p:nvPr>
            <p:ph type="title"/>
          </p:nvPr>
        </p:nvSpPr>
        <p:spPr/>
        <p:txBody>
          <a:bodyPr>
            <a:normAutofit/>
          </a:bodyPr>
          <a:lstStyle/>
          <a:p>
            <a:pPr algn="ctr"/>
            <a:r>
              <a:rPr lang="it-IT" sz="3200" dirty="0"/>
              <a:t>L’Europa alla fine del conflitto</a:t>
            </a:r>
          </a:p>
        </p:txBody>
      </p:sp>
      <p:sp>
        <p:nvSpPr>
          <p:cNvPr id="3" name="Segnaposto contenuto 2">
            <a:extLst>
              <a:ext uri="{FF2B5EF4-FFF2-40B4-BE49-F238E27FC236}">
                <a16:creationId xmlns:a16="http://schemas.microsoft.com/office/drawing/2014/main" id="{F31FB994-5AE6-46E7-B12F-C3B57E2C0895}"/>
              </a:ext>
            </a:extLst>
          </p:cNvPr>
          <p:cNvSpPr>
            <a:spLocks noGrp="1"/>
          </p:cNvSpPr>
          <p:nvPr>
            <p:ph idx="1"/>
          </p:nvPr>
        </p:nvSpPr>
        <p:spPr/>
        <p:txBody>
          <a:bodyPr>
            <a:normAutofit/>
          </a:bodyPr>
          <a:lstStyle/>
          <a:p>
            <a:pPr algn="just"/>
            <a:r>
              <a:rPr lang="it-IT" dirty="0"/>
              <a:t>A ovest della Russia nascono Polonia, Finlandia, repubbliche baltiche.</a:t>
            </a:r>
          </a:p>
          <a:p>
            <a:pPr algn="just"/>
            <a:r>
              <a:rPr lang="it-IT" dirty="0"/>
              <a:t>Questi mutamenti lasciano fuori dai </a:t>
            </a:r>
            <a:r>
              <a:rPr lang="it-IT" dirty="0" err="1"/>
              <a:t>prorpi</a:t>
            </a:r>
            <a:r>
              <a:rPr lang="it-IT" dirty="0"/>
              <a:t> confini nazionali: 10 milioni di tedeschi, 7 milioni di russi e 3 milioni di ungheresi</a:t>
            </a:r>
          </a:p>
          <a:p>
            <a:pPr algn="just"/>
            <a:r>
              <a:rPr lang="it-IT" dirty="0"/>
              <a:t>Impero ottomano viene smembrato anche se il nocciolo turco (rivoluzione </a:t>
            </a:r>
            <a:r>
              <a:rPr lang="it-IT" dirty="0" err="1"/>
              <a:t>Kemal</a:t>
            </a:r>
            <a:r>
              <a:rPr lang="it-IT" dirty="0"/>
              <a:t> </a:t>
            </a:r>
            <a:r>
              <a:rPr lang="it-IT" dirty="0" err="1"/>
              <a:t>Ataturk</a:t>
            </a:r>
            <a:r>
              <a:rPr lang="it-IT" dirty="0"/>
              <a:t> vittoriosa contro la Grecia – Trattato di Losanna 1923) darà vita alla Turchia contemporanea con una parte in Tracia e con il mantenimento del controllo degli stretti</a:t>
            </a:r>
          </a:p>
          <a:p>
            <a:pPr algn="just"/>
            <a:r>
              <a:rPr lang="it-IT" dirty="0"/>
              <a:t>Turchia e Grecia trasferiscono reciprocamente nell’altro paese le rispettive minoranze:  oltre 1 milione di greci lasciano la Turchia, altrettanto fanno quasi tutti i turchi residenti in Grecia.</a:t>
            </a:r>
          </a:p>
        </p:txBody>
      </p:sp>
    </p:spTree>
    <p:extLst>
      <p:ext uri="{BB962C8B-B14F-4D97-AF65-F5344CB8AC3E}">
        <p14:creationId xmlns:p14="http://schemas.microsoft.com/office/powerpoint/2010/main" val="4261373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p:cNvSpPr>
            <a:spLocks noGrp="1" noChangeArrowheads="1"/>
          </p:cNvSpPr>
          <p:nvPr>
            <p:ph type="title"/>
          </p:nvPr>
        </p:nvSpPr>
        <p:spPr>
          <a:xfrm>
            <a:off x="2592924" y="624110"/>
            <a:ext cx="8911687" cy="712566"/>
          </a:xfrm>
        </p:spPr>
        <p:txBody>
          <a:bodyPr>
            <a:normAutofit/>
          </a:bodyPr>
          <a:lstStyle/>
          <a:p>
            <a:pPr algn="ctr"/>
            <a:r>
              <a:rPr lang="it-IT" sz="3200" dirty="0"/>
              <a:t>L’Europa alla fine del conflitto </a:t>
            </a:r>
          </a:p>
        </p:txBody>
      </p:sp>
      <p:pic>
        <p:nvPicPr>
          <p:cNvPr id="21510" name="Picture 6" descr="L'Europa alla fine della Prima Guerra Mondiale"/>
          <p:cNvPicPr>
            <a:picLocks noChangeAspect="1" noChangeArrowheads="1"/>
          </p:cNvPicPr>
          <p:nvPr/>
        </p:nvPicPr>
        <p:blipFill>
          <a:blip r:embed="rId2"/>
          <a:srcRect/>
          <a:stretch>
            <a:fillRect/>
          </a:stretch>
        </p:blipFill>
        <p:spPr bwMode="auto">
          <a:xfrm>
            <a:off x="2705219" y="1203594"/>
            <a:ext cx="8091118" cy="5446111"/>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lgn="ctr"/>
            <a:r>
              <a:rPr lang="it-IT" dirty="0"/>
              <a:t>L’Europa di Versailles</a:t>
            </a:r>
          </a:p>
        </p:txBody>
      </p:sp>
      <p:sp>
        <p:nvSpPr>
          <p:cNvPr id="30723" name="Rectangle 3"/>
          <p:cNvSpPr>
            <a:spLocks noGrp="1" noChangeArrowheads="1"/>
          </p:cNvSpPr>
          <p:nvPr>
            <p:ph type="body" idx="1"/>
          </p:nvPr>
        </p:nvSpPr>
        <p:spPr/>
        <p:txBody>
          <a:bodyPr>
            <a:normAutofit/>
          </a:bodyPr>
          <a:lstStyle/>
          <a:p>
            <a:pPr algn="just">
              <a:lnSpc>
                <a:spcPct val="110000"/>
              </a:lnSpc>
            </a:pPr>
            <a:r>
              <a:rPr lang="it-IT" dirty="0"/>
              <a:t>Il 18 gennaio 1919 la conferenza di pace si aprì a Versailles, in Francia per concludersi il 28 giugno 1919. </a:t>
            </a:r>
          </a:p>
          <a:p>
            <a:pPr algn="just">
              <a:lnSpc>
                <a:spcPct val="110000"/>
              </a:lnSpc>
            </a:pPr>
            <a:r>
              <a:rPr lang="it-IT" dirty="0"/>
              <a:t>In realtà si tratta di uno dei cinque trattati che regolarono i rapporti con le potenze sconfitte.</a:t>
            </a:r>
          </a:p>
          <a:p>
            <a:pPr algn="just">
              <a:lnSpc>
                <a:spcPct val="110000"/>
              </a:lnSpc>
            </a:pPr>
            <a:r>
              <a:rPr lang="it-IT" dirty="0"/>
              <a:t>Il trattato fu una premessa alla creazione della Società delle Nazioni, uno degli scopi principali del Presidente degli Stati Uniti W. Wilson, il cui scopo principale era quello di arbitrare i conflitti tra le nazioni prima che si arrivasse alla guerra.</a:t>
            </a:r>
          </a:p>
          <a:p>
            <a:pPr algn="just">
              <a:lnSpc>
                <a:spcPct val="110000"/>
              </a:lnSpc>
            </a:pPr>
            <a:r>
              <a:rPr lang="it-IT" dirty="0"/>
              <a:t>I principali protagonisti furono: </a:t>
            </a:r>
            <a:r>
              <a:rPr lang="it-IT" dirty="0" err="1"/>
              <a:t>D.Lloyd</a:t>
            </a:r>
            <a:r>
              <a:rPr lang="it-IT" dirty="0"/>
              <a:t> George (primo ministro GB), </a:t>
            </a:r>
            <a:r>
              <a:rPr lang="it-IT" dirty="0" err="1"/>
              <a:t>G.Clemenceau</a:t>
            </a:r>
            <a:r>
              <a:rPr lang="it-IT" dirty="0"/>
              <a:t> (</a:t>
            </a:r>
            <a:r>
              <a:rPr lang="it-IT" dirty="0" err="1"/>
              <a:t>pres.consiglio</a:t>
            </a:r>
            <a:r>
              <a:rPr lang="it-IT" dirty="0"/>
              <a:t> F.), W. Wilson (</a:t>
            </a:r>
            <a:r>
              <a:rPr lang="it-IT" dirty="0" err="1"/>
              <a:t>pres</a:t>
            </a:r>
            <a:r>
              <a:rPr lang="it-IT" dirty="0"/>
              <a:t>. USA)</a:t>
            </a:r>
          </a:p>
          <a:p>
            <a:pPr algn="just">
              <a:lnSpc>
                <a:spcPct val="110000"/>
              </a:lnSpc>
            </a:pPr>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592925" y="624110"/>
            <a:ext cx="8911687" cy="747490"/>
          </a:xfrm>
        </p:spPr>
        <p:txBody>
          <a:bodyPr>
            <a:normAutofit/>
          </a:bodyPr>
          <a:lstStyle/>
          <a:p>
            <a:r>
              <a:rPr lang="it-IT" sz="3200" dirty="0"/>
              <a:t>L’Europa di Versailles</a:t>
            </a:r>
          </a:p>
        </p:txBody>
      </p:sp>
      <p:sp>
        <p:nvSpPr>
          <p:cNvPr id="32771" name="Rectangle 3"/>
          <p:cNvSpPr>
            <a:spLocks noGrp="1" noChangeArrowheads="1"/>
          </p:cNvSpPr>
          <p:nvPr>
            <p:ph type="body" idx="1"/>
          </p:nvPr>
        </p:nvSpPr>
        <p:spPr>
          <a:xfrm>
            <a:off x="2589212" y="1811867"/>
            <a:ext cx="8915400" cy="4099355"/>
          </a:xfrm>
        </p:spPr>
        <p:txBody>
          <a:bodyPr>
            <a:noAutofit/>
          </a:bodyPr>
          <a:lstStyle/>
          <a:p>
            <a:pPr algn="ctr">
              <a:lnSpc>
                <a:spcPct val="110000"/>
              </a:lnSpc>
            </a:pPr>
            <a:r>
              <a:rPr lang="it-IT" dirty="0"/>
              <a:t>A Versailles fu difficile stabilire una linea comune e il risultato di compromesso non piacque a nessuno.</a:t>
            </a:r>
          </a:p>
          <a:p>
            <a:pPr algn="just">
              <a:lnSpc>
                <a:spcPct val="110000"/>
              </a:lnSpc>
            </a:pPr>
            <a:r>
              <a:rPr lang="it-IT" dirty="0"/>
              <a:t>La Francia:  </a:t>
            </a:r>
          </a:p>
          <a:p>
            <a:pPr lvl="1" algn="just">
              <a:lnSpc>
                <a:spcPct val="110000"/>
              </a:lnSpc>
            </a:pPr>
            <a:r>
              <a:rPr lang="it-IT" sz="1800" dirty="0"/>
              <a:t>aveva sofferto la gran parte delle perdite e gran parte del conflitto era stato combattuto sul suolo francese. </a:t>
            </a:r>
          </a:p>
          <a:p>
            <a:pPr lvl="1" algn="just">
              <a:lnSpc>
                <a:spcPct val="110000"/>
              </a:lnSpc>
            </a:pPr>
            <a:r>
              <a:rPr lang="it-IT" sz="1800" dirty="0"/>
              <a:t>voleva dalla Germania riparazioni che permettessero di ricostruire e riparare i danni (750.000 case e 23.000 fabbriche) </a:t>
            </a:r>
          </a:p>
          <a:p>
            <a:pPr lvl="1" algn="just">
              <a:lnSpc>
                <a:spcPct val="110000"/>
              </a:lnSpc>
            </a:pPr>
            <a:r>
              <a:rPr lang="it-IT" sz="1800" dirty="0"/>
              <a:t>la sconfitta del 1871 con la perdita dell’Alsazia-Lorena spinse Parigi a chiedere la smilitarizzazione della Renania </a:t>
            </a:r>
          </a:p>
          <a:p>
            <a:pPr lvl="1" algn="just">
              <a:lnSpc>
                <a:spcPct val="110000"/>
              </a:lnSpc>
            </a:pPr>
            <a:r>
              <a:rPr lang="it-IT" sz="1800" dirty="0"/>
              <a:t>di fatto voleva assumere un ruolo determinante in Europa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2592925" y="624110"/>
            <a:ext cx="8911687" cy="662823"/>
          </a:xfrm>
        </p:spPr>
        <p:txBody>
          <a:bodyPr>
            <a:normAutofit/>
          </a:bodyPr>
          <a:lstStyle/>
          <a:p>
            <a:pPr algn="ctr"/>
            <a:r>
              <a:rPr lang="it-IT" sz="3200" dirty="0"/>
              <a:t>L’Europa di Versailles</a:t>
            </a:r>
          </a:p>
        </p:txBody>
      </p:sp>
      <p:sp>
        <p:nvSpPr>
          <p:cNvPr id="33795" name="Rectangle 3"/>
          <p:cNvSpPr>
            <a:spLocks noGrp="1" noChangeArrowheads="1"/>
          </p:cNvSpPr>
          <p:nvPr>
            <p:ph type="body" idx="1"/>
          </p:nvPr>
        </p:nvSpPr>
        <p:spPr>
          <a:xfrm>
            <a:off x="2589212" y="1574800"/>
            <a:ext cx="8915400" cy="4336422"/>
          </a:xfrm>
        </p:spPr>
        <p:txBody>
          <a:bodyPr>
            <a:noAutofit/>
          </a:bodyPr>
          <a:lstStyle/>
          <a:p>
            <a:pPr algn="just">
              <a:lnSpc>
                <a:spcPct val="110000"/>
              </a:lnSpc>
            </a:pPr>
            <a:r>
              <a:rPr lang="it-IT" dirty="0"/>
              <a:t>La Gran Bretagna giocò un ruolo più defilato, anche se il suo territorio non era stato invaso lo spirito di vendetta ma fu gestito in modo politicamente differente rispetto a Parigi: </a:t>
            </a:r>
          </a:p>
          <a:p>
            <a:pPr lvl="1" algn="just">
              <a:lnSpc>
                <a:spcPct val="110000"/>
              </a:lnSpc>
            </a:pPr>
            <a:r>
              <a:rPr lang="it-IT" sz="1800" dirty="0"/>
              <a:t>Pur volendo delle riparazioni severe, chiese molto meno</a:t>
            </a:r>
          </a:p>
          <a:p>
            <a:pPr lvl="1" algn="just">
              <a:lnSpc>
                <a:spcPct val="110000"/>
              </a:lnSpc>
            </a:pPr>
            <a:r>
              <a:rPr lang="it-IT" sz="1800" dirty="0"/>
              <a:t>Lloyd George era conscio che se le richieste francesi fossero state accolte, la Francia sarebbe diventata estremamente potente nell'Europa Centrale, e un delicato equilibrio si sarebbe spezzato. </a:t>
            </a:r>
          </a:p>
          <a:p>
            <a:pPr lvl="1" algn="just">
              <a:lnSpc>
                <a:spcPct val="110000"/>
              </a:lnSpc>
            </a:pPr>
            <a:r>
              <a:rPr lang="it-IT" sz="1800" dirty="0"/>
              <a:t>La Gran Bretagna voleva preservare il suo impero ed era preoccupata dalla proposta di Wilson sull’autodeterminazione</a:t>
            </a:r>
          </a:p>
          <a:p>
            <a:pPr lvl="1" algn="just">
              <a:lnSpc>
                <a:spcPct val="110000"/>
              </a:lnSpc>
            </a:pPr>
            <a:r>
              <a:rPr lang="it-IT" sz="1800" dirty="0"/>
              <a:t>Come i francesi, anche Lloyd George supportò i blocchi navali e i trattati segreti.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592925" y="624110"/>
            <a:ext cx="8911687" cy="722090"/>
          </a:xfrm>
        </p:spPr>
        <p:txBody>
          <a:bodyPr>
            <a:normAutofit/>
          </a:bodyPr>
          <a:lstStyle/>
          <a:p>
            <a:pPr algn="ctr"/>
            <a:r>
              <a:rPr lang="it-IT" sz="3200" dirty="0"/>
              <a:t>L’Europa di Versailles</a:t>
            </a:r>
          </a:p>
        </p:txBody>
      </p:sp>
      <p:sp>
        <p:nvSpPr>
          <p:cNvPr id="34819" name="Rectangle 3"/>
          <p:cNvSpPr>
            <a:spLocks noGrp="1" noChangeArrowheads="1"/>
          </p:cNvSpPr>
          <p:nvPr>
            <p:ph type="body" idx="1"/>
          </p:nvPr>
        </p:nvSpPr>
        <p:spPr>
          <a:xfrm>
            <a:off x="2125133" y="1422401"/>
            <a:ext cx="9379479" cy="4488822"/>
          </a:xfrm>
        </p:spPr>
        <p:txBody>
          <a:bodyPr>
            <a:noAutofit/>
          </a:bodyPr>
          <a:lstStyle/>
          <a:p>
            <a:pPr algn="just"/>
            <a:r>
              <a:rPr lang="it-IT" dirty="0"/>
              <a:t>USA avevano punti di vista differenti su come punire la Germania. </a:t>
            </a:r>
          </a:p>
          <a:p>
            <a:pPr lvl="1" algn="just"/>
            <a:r>
              <a:rPr lang="it-IT" sz="1800" dirty="0"/>
              <a:t>Avevano già proposto i quattordici punti prima ancora della fine della guerra (gennaio 1918 – Senato USA) promuovendo l’autodeterminazione</a:t>
            </a:r>
          </a:p>
          <a:p>
            <a:pPr lvl="1" algn="just"/>
            <a:r>
              <a:rPr lang="it-IT" sz="1800" dirty="0"/>
              <a:t>L’aspirazione all’indipendenza si trasferì nel coacerva postbellico seguendo diverse declinazioni ed evoluzioni (anche di tipo etnico)</a:t>
            </a:r>
          </a:p>
          <a:p>
            <a:pPr algn="just"/>
            <a:r>
              <a:rPr lang="it-IT" dirty="0"/>
              <a:t>Gli Usa continuavano ad oscillare fra una posizione globale ed una di controllo del proprio spazio imperiale:</a:t>
            </a:r>
          </a:p>
          <a:p>
            <a:pPr lvl="1" algn="just"/>
            <a:r>
              <a:rPr lang="it-IT" sz="1800" dirty="0"/>
              <a:t>La popolazione americana, aveva vissuto la guerra solo a partire dall'aprile 1917, ma le tendenze isolazioniste spingevano gli USA ad uscire dalla "confusione europea" il più in fretta possibile. </a:t>
            </a:r>
          </a:p>
          <a:p>
            <a:pPr lvl="1" algn="just"/>
            <a:r>
              <a:rPr lang="it-IT" sz="1800" dirty="0"/>
              <a:t>Istituire una politica mondiale che assicurasse che niente di simile sarebbe più accaduto (la Società delle Nazioni). Ruolo mondiale USA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592925" y="624110"/>
            <a:ext cx="8911687" cy="645890"/>
          </a:xfrm>
        </p:spPr>
        <p:txBody>
          <a:bodyPr>
            <a:normAutofit/>
          </a:bodyPr>
          <a:lstStyle/>
          <a:p>
            <a:pPr algn="ctr"/>
            <a:r>
              <a:rPr lang="it-IT" sz="3200" dirty="0"/>
              <a:t>L’Europa di Versailles</a:t>
            </a:r>
          </a:p>
        </p:txBody>
      </p:sp>
      <p:sp>
        <p:nvSpPr>
          <p:cNvPr id="27651" name="Rectangle 3"/>
          <p:cNvSpPr>
            <a:spLocks noGrp="1" noChangeArrowheads="1"/>
          </p:cNvSpPr>
          <p:nvPr>
            <p:ph type="body" idx="1"/>
          </p:nvPr>
        </p:nvSpPr>
        <p:spPr>
          <a:xfrm>
            <a:off x="2682345" y="1820334"/>
            <a:ext cx="8915400" cy="3777622"/>
          </a:xfrm>
        </p:spPr>
        <p:txBody>
          <a:bodyPr>
            <a:normAutofit fontScale="92500" lnSpcReduction="10000"/>
          </a:bodyPr>
          <a:lstStyle/>
          <a:p>
            <a:pPr algn="just">
              <a:lnSpc>
                <a:spcPct val="120000"/>
              </a:lnSpc>
            </a:pPr>
            <a:r>
              <a:rPr lang="it-IT" sz="1900" dirty="0"/>
              <a:t>Sintomatiche le valutazioni sui risultati date da due contemporanei:</a:t>
            </a:r>
          </a:p>
          <a:p>
            <a:pPr lvl="1" algn="just">
              <a:lnSpc>
                <a:spcPct val="120000"/>
              </a:lnSpc>
            </a:pPr>
            <a:r>
              <a:rPr lang="it-IT" sz="1700" dirty="0"/>
              <a:t>“Questa non è una pace, è un armistizio per vent'anni”  (Ferdinand </a:t>
            </a:r>
            <a:r>
              <a:rPr lang="it-IT" sz="1700" dirty="0" err="1"/>
              <a:t>Foch</a:t>
            </a:r>
            <a:r>
              <a:rPr lang="it-IT" sz="1700" dirty="0"/>
              <a:t>, ufficiale francese al comando degli Alleati nella Prima guerra mondiale; 1920.)</a:t>
            </a:r>
          </a:p>
          <a:p>
            <a:pPr lvl="1" algn="just">
              <a:lnSpc>
                <a:spcPct val="120000"/>
              </a:lnSpc>
            </a:pPr>
            <a:r>
              <a:rPr lang="it-IT" sz="1700" dirty="0" err="1"/>
              <a:t>J.M.Keynes</a:t>
            </a:r>
            <a:r>
              <a:rPr lang="it-IT" sz="1700" dirty="0"/>
              <a:t>: il trattato non prevedeva alcun piano di ripresa economica e l'atteggiamento punitivo e le sanzioni contro la Germania avrebbero provocato nuovi conflitti e instabilità, invece di garantire una pace duratura (</a:t>
            </a:r>
            <a:r>
              <a:rPr lang="it-IT" sz="1700" dirty="0" err="1"/>
              <a:t>J.M.Keynes</a:t>
            </a:r>
            <a:r>
              <a:rPr lang="it-IT" sz="1700" dirty="0"/>
              <a:t>, The </a:t>
            </a:r>
            <a:r>
              <a:rPr lang="it-IT" sz="1700" dirty="0" err="1"/>
              <a:t>Economic</a:t>
            </a:r>
            <a:r>
              <a:rPr lang="it-IT" sz="1700" dirty="0"/>
              <a:t> </a:t>
            </a:r>
            <a:r>
              <a:rPr lang="it-IT" sz="1700" dirty="0" err="1"/>
              <a:t>Consequences</a:t>
            </a:r>
            <a:r>
              <a:rPr lang="it-IT" sz="1700" dirty="0"/>
              <a:t> of the Peace).</a:t>
            </a:r>
          </a:p>
          <a:p>
            <a:pPr algn="just">
              <a:lnSpc>
                <a:spcPct val="120000"/>
              </a:lnSpc>
            </a:pPr>
            <a:r>
              <a:rPr lang="it-IT" sz="1900" dirty="0"/>
              <a:t>Secondo E. </a:t>
            </a:r>
            <a:r>
              <a:rPr lang="it-IT" sz="1900" dirty="0" err="1"/>
              <a:t>Hobsbawn</a:t>
            </a:r>
            <a:r>
              <a:rPr lang="it-IT" sz="1900" dirty="0"/>
              <a:t>:  facendo propri i Quattordici punti di Wilson, i Trattati di Versailles aprirono la strada - con la riorganizzazione, su base etnica, della carta dell'Europa - alle successive pulizie etniche e all'Olocausto (</a:t>
            </a:r>
            <a:r>
              <a:rPr lang="it-IT" sz="1900" dirty="0" err="1"/>
              <a:t>E.Hobsbawn</a:t>
            </a:r>
            <a:r>
              <a:rPr lang="it-IT" sz="1900" dirty="0"/>
              <a:t>, Il secolo breve)</a:t>
            </a:r>
          </a:p>
        </p:txBody>
      </p:sp>
    </p:spTree>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299</TotalTime>
  <Words>2330</Words>
  <Application>Microsoft Office PowerPoint</Application>
  <PresentationFormat>Widescreen</PresentationFormat>
  <Paragraphs>119</Paragraphs>
  <Slides>23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23</vt:i4>
      </vt:variant>
    </vt:vector>
  </HeadingPairs>
  <TitlesOfParts>
    <vt:vector size="27" baseType="lpstr">
      <vt:lpstr>Arial</vt:lpstr>
      <vt:lpstr>Century Gothic</vt:lpstr>
      <vt:lpstr>Wingdings 3</vt:lpstr>
      <vt:lpstr>Filo</vt:lpstr>
      <vt:lpstr>Dopo la prima guerra mondiale</vt:lpstr>
      <vt:lpstr>L’Europa alla fine del conflitto</vt:lpstr>
      <vt:lpstr>L’Europa alla fine del conflitto</vt:lpstr>
      <vt:lpstr>L’Europa alla fine del conflitto </vt:lpstr>
      <vt:lpstr>L’Europa di Versailles</vt:lpstr>
      <vt:lpstr>L’Europa di Versailles</vt:lpstr>
      <vt:lpstr>L’Europa di Versailles</vt:lpstr>
      <vt:lpstr>L’Europa di Versailles</vt:lpstr>
      <vt:lpstr>L’Europa di Versailles</vt:lpstr>
      <vt:lpstr>L’Europa di Versailles: un’analisi geopolitica</vt:lpstr>
      <vt:lpstr>L’Europa di Versailles: un’analisi geopolitica</vt:lpstr>
      <vt:lpstr>Alcune altre osservazioni</vt:lpstr>
      <vt:lpstr>Alcune altre osservazioni</vt:lpstr>
      <vt:lpstr>Presentazione standard di PowerPoint</vt:lpstr>
      <vt:lpstr>Presentazione standard di PowerPoint</vt:lpstr>
      <vt:lpstr>I 14 punti di Wilson</vt:lpstr>
      <vt:lpstr>I 14 punti di Wilson</vt:lpstr>
      <vt:lpstr>Un nuovo ordine mondiale?</vt:lpstr>
      <vt:lpstr>Un nuovo ordine mondiale?</vt:lpstr>
      <vt:lpstr>Un nuovo ordine mondiale?</vt:lpstr>
      <vt:lpstr>Un nuovo ordine mondiale?</vt:lpstr>
      <vt:lpstr>Un nuovo ordine mondiale?</vt:lpstr>
      <vt:lpstr>La Società delle Nazioni 1919-1946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Gli equilibri e gli scenari  1882-1940</dc:title>
  <dc:creator>utente</dc:creator>
  <cp:lastModifiedBy>utente</cp:lastModifiedBy>
  <cp:revision>31</cp:revision>
  <dcterms:created xsi:type="dcterms:W3CDTF">2020-12-30T17:33:06Z</dcterms:created>
  <dcterms:modified xsi:type="dcterms:W3CDTF">2023-12-22T15:23:12Z</dcterms:modified>
</cp:coreProperties>
</file>