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382" r:id="rId3"/>
    <p:sldId id="383" r:id="rId4"/>
    <p:sldId id="384" r:id="rId5"/>
    <p:sldId id="365" r:id="rId6"/>
    <p:sldId id="378" r:id="rId7"/>
    <p:sldId id="379" r:id="rId8"/>
    <p:sldId id="380" r:id="rId9"/>
    <p:sldId id="381" r:id="rId10"/>
    <p:sldId id="364" r:id="rId11"/>
    <p:sldId id="363" r:id="rId12"/>
    <p:sldId id="366" r:id="rId13"/>
    <p:sldId id="367" r:id="rId14"/>
    <p:sldId id="368" r:id="rId15"/>
    <p:sldId id="369" r:id="rId16"/>
    <p:sldId id="370" r:id="rId17"/>
    <p:sldId id="371" r:id="rId18"/>
    <p:sldId id="372" r:id="rId19"/>
    <p:sldId id="373" r:id="rId20"/>
    <p:sldId id="374" r:id="rId21"/>
    <p:sldId id="375"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1B93"/>
    <a:srgbClr val="8089FF"/>
    <a:srgbClr val="424242"/>
    <a:srgbClr val="712178"/>
    <a:srgbClr val="2E37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99"/>
    <p:restoredTop sz="94149"/>
  </p:normalViewPr>
  <p:slideViewPr>
    <p:cSldViewPr snapToGrid="0">
      <p:cViewPr varScale="1">
        <p:scale>
          <a:sx n="101" d="100"/>
          <a:sy n="101" d="100"/>
        </p:scale>
        <p:origin x="232" y="6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4T11:29:51.50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4T11:29:52.521"/>
    </inkml:context>
    <inkml:brush xml:id="br0">
      <inkml:brushProperty name="width" value="0.1" units="cm"/>
      <inkml:brushProperty name="height" value="0.1" units="cm"/>
      <inkml:brushProperty name="color" value="#E71224"/>
    </inkml:brush>
  </inkml:definitions>
  <inkml:trace contextRef="#ctx0" brushRef="#br0">16 1 24575,'-9'0'0,"2"0"0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4T11:29:53.73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4T11:29:54.22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4T11:29:51.506"/>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4T11:29:52.521"/>
    </inkml:context>
    <inkml:brush xml:id="br0">
      <inkml:brushProperty name="width" value="0.1" units="cm"/>
      <inkml:brushProperty name="height" value="0.1" units="cm"/>
      <inkml:brushProperty name="color" value="#E71224"/>
    </inkml:brush>
  </inkml:definitions>
  <inkml:trace contextRef="#ctx0" brushRef="#br0">16 1 24575,'-9'0'0,"2"0"0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4T11:29:53.738"/>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4T11:29:54.221"/>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74D22-5072-E84E-B480-64A762CBB498}" type="datetimeFigureOut">
              <a:rPr lang="it-IT" smtClean="0"/>
              <a:t>04/12/25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D5AEF-C83F-624A-8ACF-FAE17F20E2BC}" type="slidenum">
              <a:rPr lang="it-IT" smtClean="0"/>
              <a:t>‹N›</a:t>
            </a:fld>
            <a:endParaRPr lang="it-IT"/>
          </a:p>
        </p:txBody>
      </p:sp>
    </p:spTree>
    <p:extLst>
      <p:ext uri="{BB962C8B-B14F-4D97-AF65-F5344CB8AC3E}">
        <p14:creationId xmlns:p14="http://schemas.microsoft.com/office/powerpoint/2010/main" val="3074270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78D5AEF-C83F-624A-8ACF-FAE17F20E2BC}" type="slidenum">
              <a:rPr lang="it-IT" smtClean="0"/>
              <a:t>1</a:t>
            </a:fld>
            <a:endParaRPr lang="it-IT"/>
          </a:p>
        </p:txBody>
      </p:sp>
    </p:spTree>
    <p:extLst>
      <p:ext uri="{BB962C8B-B14F-4D97-AF65-F5344CB8AC3E}">
        <p14:creationId xmlns:p14="http://schemas.microsoft.com/office/powerpoint/2010/main" val="31605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E264E0-FB52-675E-10EC-892D5175380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E32C996-E79E-2C48-DF26-B08E535579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78C53D7-3D19-D54D-C822-6EE48A18E8A7}"/>
              </a:ext>
            </a:extLst>
          </p:cNvPr>
          <p:cNvSpPr>
            <a:spLocks noGrp="1"/>
          </p:cNvSpPr>
          <p:nvPr>
            <p:ph type="dt" sz="half" idx="10"/>
          </p:nvPr>
        </p:nvSpPr>
        <p:spPr/>
        <p:txBody>
          <a:bodyPr/>
          <a:lstStyle/>
          <a:p>
            <a:fld id="{7F78CCB4-A755-DE4A-A5AD-C73E95AD64A4}" type="datetimeFigureOut">
              <a:rPr lang="it-IT" smtClean="0"/>
              <a:t>04/12/25</a:t>
            </a:fld>
            <a:endParaRPr lang="it-IT"/>
          </a:p>
        </p:txBody>
      </p:sp>
      <p:sp>
        <p:nvSpPr>
          <p:cNvPr id="5" name="Segnaposto piè di pagina 4">
            <a:extLst>
              <a:ext uri="{FF2B5EF4-FFF2-40B4-BE49-F238E27FC236}">
                <a16:creationId xmlns:a16="http://schemas.microsoft.com/office/drawing/2014/main" id="{E3023046-EE20-AF7B-43FB-A44A718242C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9C86C73-13D0-9555-666D-0C9100CC3CA4}"/>
              </a:ext>
            </a:extLst>
          </p:cNvPr>
          <p:cNvSpPr>
            <a:spLocks noGrp="1"/>
          </p:cNvSpPr>
          <p:nvPr>
            <p:ph type="sldNum" sz="quarter" idx="12"/>
          </p:nvPr>
        </p:nvSpPr>
        <p:spPr/>
        <p:txBody>
          <a:bodyPr/>
          <a:lstStyle/>
          <a:p>
            <a:fld id="{D582B785-C1C9-3D49-9F61-B6941BA97BC5}" type="slidenum">
              <a:rPr lang="it-IT" smtClean="0"/>
              <a:t>‹N›</a:t>
            </a:fld>
            <a:endParaRPr lang="it-IT"/>
          </a:p>
        </p:txBody>
      </p:sp>
    </p:spTree>
    <p:extLst>
      <p:ext uri="{BB962C8B-B14F-4D97-AF65-F5344CB8AC3E}">
        <p14:creationId xmlns:p14="http://schemas.microsoft.com/office/powerpoint/2010/main" val="2459372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28C98A-4BE2-E3F5-7D4A-0C27030EE2E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4A1432C-4BE0-7AB4-1276-9D42EF4D94F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62A8715-3FFC-025D-99E0-8C8C76E1ACD3}"/>
              </a:ext>
            </a:extLst>
          </p:cNvPr>
          <p:cNvSpPr>
            <a:spLocks noGrp="1"/>
          </p:cNvSpPr>
          <p:nvPr>
            <p:ph type="dt" sz="half" idx="10"/>
          </p:nvPr>
        </p:nvSpPr>
        <p:spPr/>
        <p:txBody>
          <a:bodyPr/>
          <a:lstStyle/>
          <a:p>
            <a:fld id="{7F78CCB4-A755-DE4A-A5AD-C73E95AD64A4}" type="datetimeFigureOut">
              <a:rPr lang="it-IT" smtClean="0"/>
              <a:t>04/12/25</a:t>
            </a:fld>
            <a:endParaRPr lang="it-IT"/>
          </a:p>
        </p:txBody>
      </p:sp>
      <p:sp>
        <p:nvSpPr>
          <p:cNvPr id="5" name="Segnaposto piè di pagina 4">
            <a:extLst>
              <a:ext uri="{FF2B5EF4-FFF2-40B4-BE49-F238E27FC236}">
                <a16:creationId xmlns:a16="http://schemas.microsoft.com/office/drawing/2014/main" id="{54D65120-40F8-FEBB-F29C-3454B3430D9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54B8B9-64BA-A9C8-5213-7EC9C0D35B72}"/>
              </a:ext>
            </a:extLst>
          </p:cNvPr>
          <p:cNvSpPr>
            <a:spLocks noGrp="1"/>
          </p:cNvSpPr>
          <p:nvPr>
            <p:ph type="sldNum" sz="quarter" idx="12"/>
          </p:nvPr>
        </p:nvSpPr>
        <p:spPr/>
        <p:txBody>
          <a:bodyPr/>
          <a:lstStyle/>
          <a:p>
            <a:fld id="{D582B785-C1C9-3D49-9F61-B6941BA97BC5}" type="slidenum">
              <a:rPr lang="it-IT" smtClean="0"/>
              <a:t>‹N›</a:t>
            </a:fld>
            <a:endParaRPr lang="it-IT"/>
          </a:p>
        </p:txBody>
      </p:sp>
    </p:spTree>
    <p:extLst>
      <p:ext uri="{BB962C8B-B14F-4D97-AF65-F5344CB8AC3E}">
        <p14:creationId xmlns:p14="http://schemas.microsoft.com/office/powerpoint/2010/main" val="1911448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03C5752-6194-68DD-4110-1FEB7FE5A00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F24EB9C-1C59-64A6-112C-6E9437FCA3B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AEFBE0-FAC8-B699-922A-D69304859077}"/>
              </a:ext>
            </a:extLst>
          </p:cNvPr>
          <p:cNvSpPr>
            <a:spLocks noGrp="1"/>
          </p:cNvSpPr>
          <p:nvPr>
            <p:ph type="dt" sz="half" idx="10"/>
          </p:nvPr>
        </p:nvSpPr>
        <p:spPr/>
        <p:txBody>
          <a:bodyPr/>
          <a:lstStyle/>
          <a:p>
            <a:fld id="{7F78CCB4-A755-DE4A-A5AD-C73E95AD64A4}" type="datetimeFigureOut">
              <a:rPr lang="it-IT" smtClean="0"/>
              <a:t>04/12/25</a:t>
            </a:fld>
            <a:endParaRPr lang="it-IT"/>
          </a:p>
        </p:txBody>
      </p:sp>
      <p:sp>
        <p:nvSpPr>
          <p:cNvPr id="5" name="Segnaposto piè di pagina 4">
            <a:extLst>
              <a:ext uri="{FF2B5EF4-FFF2-40B4-BE49-F238E27FC236}">
                <a16:creationId xmlns:a16="http://schemas.microsoft.com/office/drawing/2014/main" id="{7D2A6EEC-ABB0-703C-6C3B-2319224644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8B7AAB-EDBB-9BDB-BE79-00479C0FC4D8}"/>
              </a:ext>
            </a:extLst>
          </p:cNvPr>
          <p:cNvSpPr>
            <a:spLocks noGrp="1"/>
          </p:cNvSpPr>
          <p:nvPr>
            <p:ph type="sldNum" sz="quarter" idx="12"/>
          </p:nvPr>
        </p:nvSpPr>
        <p:spPr/>
        <p:txBody>
          <a:bodyPr/>
          <a:lstStyle/>
          <a:p>
            <a:fld id="{D582B785-C1C9-3D49-9F61-B6941BA97BC5}" type="slidenum">
              <a:rPr lang="it-IT" smtClean="0"/>
              <a:t>‹N›</a:t>
            </a:fld>
            <a:endParaRPr lang="it-IT"/>
          </a:p>
        </p:txBody>
      </p:sp>
    </p:spTree>
    <p:extLst>
      <p:ext uri="{BB962C8B-B14F-4D97-AF65-F5344CB8AC3E}">
        <p14:creationId xmlns:p14="http://schemas.microsoft.com/office/powerpoint/2010/main" val="863195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5F37EA-63AE-4BF2-9536-92D24CEF084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9461603-7059-BBF3-E461-B1E8A2B8AF2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71F477C-F76B-FF60-2C93-002639E5B904}"/>
              </a:ext>
            </a:extLst>
          </p:cNvPr>
          <p:cNvSpPr>
            <a:spLocks noGrp="1"/>
          </p:cNvSpPr>
          <p:nvPr>
            <p:ph type="dt" sz="half" idx="10"/>
          </p:nvPr>
        </p:nvSpPr>
        <p:spPr/>
        <p:txBody>
          <a:bodyPr/>
          <a:lstStyle/>
          <a:p>
            <a:fld id="{7F78CCB4-A755-DE4A-A5AD-C73E95AD64A4}" type="datetimeFigureOut">
              <a:rPr lang="it-IT" smtClean="0"/>
              <a:t>04/12/25</a:t>
            </a:fld>
            <a:endParaRPr lang="it-IT"/>
          </a:p>
        </p:txBody>
      </p:sp>
      <p:sp>
        <p:nvSpPr>
          <p:cNvPr id="5" name="Segnaposto piè di pagina 4">
            <a:extLst>
              <a:ext uri="{FF2B5EF4-FFF2-40B4-BE49-F238E27FC236}">
                <a16:creationId xmlns:a16="http://schemas.microsoft.com/office/drawing/2014/main" id="{E13A0AEC-8D68-F215-C190-2273646F8DF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4741A7A-EA3C-0F5A-F3D1-94900EFF889B}"/>
              </a:ext>
            </a:extLst>
          </p:cNvPr>
          <p:cNvSpPr>
            <a:spLocks noGrp="1"/>
          </p:cNvSpPr>
          <p:nvPr>
            <p:ph type="sldNum" sz="quarter" idx="12"/>
          </p:nvPr>
        </p:nvSpPr>
        <p:spPr/>
        <p:txBody>
          <a:bodyPr/>
          <a:lstStyle/>
          <a:p>
            <a:fld id="{D582B785-C1C9-3D49-9F61-B6941BA97BC5}" type="slidenum">
              <a:rPr lang="it-IT" smtClean="0"/>
              <a:t>‹N›</a:t>
            </a:fld>
            <a:endParaRPr lang="it-IT"/>
          </a:p>
        </p:txBody>
      </p:sp>
    </p:spTree>
    <p:extLst>
      <p:ext uri="{BB962C8B-B14F-4D97-AF65-F5344CB8AC3E}">
        <p14:creationId xmlns:p14="http://schemas.microsoft.com/office/powerpoint/2010/main" val="3223194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46D7F1-C1F4-A164-7CDE-ADF3AE9BB67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43E651B-0264-B48A-4B06-C4FA9497B7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A073EC7-DCF1-1F30-1618-457906F29C78}"/>
              </a:ext>
            </a:extLst>
          </p:cNvPr>
          <p:cNvSpPr>
            <a:spLocks noGrp="1"/>
          </p:cNvSpPr>
          <p:nvPr>
            <p:ph type="dt" sz="half" idx="10"/>
          </p:nvPr>
        </p:nvSpPr>
        <p:spPr/>
        <p:txBody>
          <a:bodyPr/>
          <a:lstStyle/>
          <a:p>
            <a:fld id="{7F78CCB4-A755-DE4A-A5AD-C73E95AD64A4}" type="datetimeFigureOut">
              <a:rPr lang="it-IT" smtClean="0"/>
              <a:t>04/12/25</a:t>
            </a:fld>
            <a:endParaRPr lang="it-IT"/>
          </a:p>
        </p:txBody>
      </p:sp>
      <p:sp>
        <p:nvSpPr>
          <p:cNvPr id="5" name="Segnaposto piè di pagina 4">
            <a:extLst>
              <a:ext uri="{FF2B5EF4-FFF2-40B4-BE49-F238E27FC236}">
                <a16:creationId xmlns:a16="http://schemas.microsoft.com/office/drawing/2014/main" id="{7D74791D-1513-0670-5500-4FD0F6B0D58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5489D82-6404-E16A-F857-A1DD1FDF5AA4}"/>
              </a:ext>
            </a:extLst>
          </p:cNvPr>
          <p:cNvSpPr>
            <a:spLocks noGrp="1"/>
          </p:cNvSpPr>
          <p:nvPr>
            <p:ph type="sldNum" sz="quarter" idx="12"/>
          </p:nvPr>
        </p:nvSpPr>
        <p:spPr/>
        <p:txBody>
          <a:bodyPr/>
          <a:lstStyle/>
          <a:p>
            <a:fld id="{D582B785-C1C9-3D49-9F61-B6941BA97BC5}" type="slidenum">
              <a:rPr lang="it-IT" smtClean="0"/>
              <a:t>‹N›</a:t>
            </a:fld>
            <a:endParaRPr lang="it-IT"/>
          </a:p>
        </p:txBody>
      </p:sp>
    </p:spTree>
    <p:extLst>
      <p:ext uri="{BB962C8B-B14F-4D97-AF65-F5344CB8AC3E}">
        <p14:creationId xmlns:p14="http://schemas.microsoft.com/office/powerpoint/2010/main" val="485232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4BF2F4-0636-111A-DED8-5082EB1549D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C7DC82D-C8BE-58F1-6792-604F6974F5E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B5C0171-D259-F5D0-D47F-16650EE6AFC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2CEC8C2-07B3-3F77-8CBD-FAC8D1BB5602}"/>
              </a:ext>
            </a:extLst>
          </p:cNvPr>
          <p:cNvSpPr>
            <a:spLocks noGrp="1"/>
          </p:cNvSpPr>
          <p:nvPr>
            <p:ph type="dt" sz="half" idx="10"/>
          </p:nvPr>
        </p:nvSpPr>
        <p:spPr/>
        <p:txBody>
          <a:bodyPr/>
          <a:lstStyle/>
          <a:p>
            <a:fld id="{7F78CCB4-A755-DE4A-A5AD-C73E95AD64A4}" type="datetimeFigureOut">
              <a:rPr lang="it-IT" smtClean="0"/>
              <a:t>04/12/25</a:t>
            </a:fld>
            <a:endParaRPr lang="it-IT"/>
          </a:p>
        </p:txBody>
      </p:sp>
      <p:sp>
        <p:nvSpPr>
          <p:cNvPr id="6" name="Segnaposto piè di pagina 5">
            <a:extLst>
              <a:ext uri="{FF2B5EF4-FFF2-40B4-BE49-F238E27FC236}">
                <a16:creationId xmlns:a16="http://schemas.microsoft.com/office/drawing/2014/main" id="{FD8E2941-0619-39CD-0E95-C8F5320F634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2887E02-B5C4-57C4-AF3A-10B0468C96A1}"/>
              </a:ext>
            </a:extLst>
          </p:cNvPr>
          <p:cNvSpPr>
            <a:spLocks noGrp="1"/>
          </p:cNvSpPr>
          <p:nvPr>
            <p:ph type="sldNum" sz="quarter" idx="12"/>
          </p:nvPr>
        </p:nvSpPr>
        <p:spPr/>
        <p:txBody>
          <a:bodyPr/>
          <a:lstStyle/>
          <a:p>
            <a:fld id="{D582B785-C1C9-3D49-9F61-B6941BA97BC5}" type="slidenum">
              <a:rPr lang="it-IT" smtClean="0"/>
              <a:t>‹N›</a:t>
            </a:fld>
            <a:endParaRPr lang="it-IT"/>
          </a:p>
        </p:txBody>
      </p:sp>
    </p:spTree>
    <p:extLst>
      <p:ext uri="{BB962C8B-B14F-4D97-AF65-F5344CB8AC3E}">
        <p14:creationId xmlns:p14="http://schemas.microsoft.com/office/powerpoint/2010/main" val="83196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AFF58B-9A82-1302-43E2-1C713767B06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B045473-0D65-EA4C-B8E2-B0F25AA84B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B443DEE-4AF0-0FA9-3518-BD165F25651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86FCA57-EB7A-D9FB-D4EB-BCDB625089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21A2C54-F752-6F08-D225-41A4252E714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D5130EA-212F-774F-28E1-8B0D4D8C957C}"/>
              </a:ext>
            </a:extLst>
          </p:cNvPr>
          <p:cNvSpPr>
            <a:spLocks noGrp="1"/>
          </p:cNvSpPr>
          <p:nvPr>
            <p:ph type="dt" sz="half" idx="10"/>
          </p:nvPr>
        </p:nvSpPr>
        <p:spPr/>
        <p:txBody>
          <a:bodyPr/>
          <a:lstStyle/>
          <a:p>
            <a:fld id="{7F78CCB4-A755-DE4A-A5AD-C73E95AD64A4}" type="datetimeFigureOut">
              <a:rPr lang="it-IT" smtClean="0"/>
              <a:t>04/12/25</a:t>
            </a:fld>
            <a:endParaRPr lang="it-IT"/>
          </a:p>
        </p:txBody>
      </p:sp>
      <p:sp>
        <p:nvSpPr>
          <p:cNvPr id="8" name="Segnaposto piè di pagina 7">
            <a:extLst>
              <a:ext uri="{FF2B5EF4-FFF2-40B4-BE49-F238E27FC236}">
                <a16:creationId xmlns:a16="http://schemas.microsoft.com/office/drawing/2014/main" id="{F2294161-ACA2-D2A4-B4F0-F4AEB0E49D1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C205BE2-9DD1-86FF-9C18-7D794F539D1E}"/>
              </a:ext>
            </a:extLst>
          </p:cNvPr>
          <p:cNvSpPr>
            <a:spLocks noGrp="1"/>
          </p:cNvSpPr>
          <p:nvPr>
            <p:ph type="sldNum" sz="quarter" idx="12"/>
          </p:nvPr>
        </p:nvSpPr>
        <p:spPr/>
        <p:txBody>
          <a:bodyPr/>
          <a:lstStyle/>
          <a:p>
            <a:fld id="{D582B785-C1C9-3D49-9F61-B6941BA97BC5}" type="slidenum">
              <a:rPr lang="it-IT" smtClean="0"/>
              <a:t>‹N›</a:t>
            </a:fld>
            <a:endParaRPr lang="it-IT"/>
          </a:p>
        </p:txBody>
      </p:sp>
    </p:spTree>
    <p:extLst>
      <p:ext uri="{BB962C8B-B14F-4D97-AF65-F5344CB8AC3E}">
        <p14:creationId xmlns:p14="http://schemas.microsoft.com/office/powerpoint/2010/main" val="2452755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11AECD-A598-8930-FD05-1406766866E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C383197-44CD-8102-1336-3AFC75F02AFC}"/>
              </a:ext>
            </a:extLst>
          </p:cNvPr>
          <p:cNvSpPr>
            <a:spLocks noGrp="1"/>
          </p:cNvSpPr>
          <p:nvPr>
            <p:ph type="dt" sz="half" idx="10"/>
          </p:nvPr>
        </p:nvSpPr>
        <p:spPr/>
        <p:txBody>
          <a:bodyPr/>
          <a:lstStyle/>
          <a:p>
            <a:fld id="{7F78CCB4-A755-DE4A-A5AD-C73E95AD64A4}" type="datetimeFigureOut">
              <a:rPr lang="it-IT" smtClean="0"/>
              <a:t>04/12/25</a:t>
            </a:fld>
            <a:endParaRPr lang="it-IT"/>
          </a:p>
        </p:txBody>
      </p:sp>
      <p:sp>
        <p:nvSpPr>
          <p:cNvPr id="4" name="Segnaposto piè di pagina 3">
            <a:extLst>
              <a:ext uri="{FF2B5EF4-FFF2-40B4-BE49-F238E27FC236}">
                <a16:creationId xmlns:a16="http://schemas.microsoft.com/office/drawing/2014/main" id="{8D54DDCB-3F24-5816-AF82-31638D33ECED}"/>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179B6E4-00A5-0C7C-874B-9811BD44384F}"/>
              </a:ext>
            </a:extLst>
          </p:cNvPr>
          <p:cNvSpPr>
            <a:spLocks noGrp="1"/>
          </p:cNvSpPr>
          <p:nvPr>
            <p:ph type="sldNum" sz="quarter" idx="12"/>
          </p:nvPr>
        </p:nvSpPr>
        <p:spPr/>
        <p:txBody>
          <a:bodyPr/>
          <a:lstStyle/>
          <a:p>
            <a:fld id="{D582B785-C1C9-3D49-9F61-B6941BA97BC5}" type="slidenum">
              <a:rPr lang="it-IT" smtClean="0"/>
              <a:t>‹N›</a:t>
            </a:fld>
            <a:endParaRPr lang="it-IT"/>
          </a:p>
        </p:txBody>
      </p:sp>
    </p:spTree>
    <p:extLst>
      <p:ext uri="{BB962C8B-B14F-4D97-AF65-F5344CB8AC3E}">
        <p14:creationId xmlns:p14="http://schemas.microsoft.com/office/powerpoint/2010/main" val="299646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2250683-4690-B7F9-FA8B-3D5FB22CB37D}"/>
              </a:ext>
            </a:extLst>
          </p:cNvPr>
          <p:cNvSpPr>
            <a:spLocks noGrp="1"/>
          </p:cNvSpPr>
          <p:nvPr>
            <p:ph type="dt" sz="half" idx="10"/>
          </p:nvPr>
        </p:nvSpPr>
        <p:spPr/>
        <p:txBody>
          <a:bodyPr/>
          <a:lstStyle/>
          <a:p>
            <a:fld id="{7F78CCB4-A755-DE4A-A5AD-C73E95AD64A4}" type="datetimeFigureOut">
              <a:rPr lang="it-IT" smtClean="0"/>
              <a:t>04/12/25</a:t>
            </a:fld>
            <a:endParaRPr lang="it-IT"/>
          </a:p>
        </p:txBody>
      </p:sp>
      <p:sp>
        <p:nvSpPr>
          <p:cNvPr id="3" name="Segnaposto piè di pagina 2">
            <a:extLst>
              <a:ext uri="{FF2B5EF4-FFF2-40B4-BE49-F238E27FC236}">
                <a16:creationId xmlns:a16="http://schemas.microsoft.com/office/drawing/2014/main" id="{085B1F87-0C25-BB7D-E018-41DD563D08E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8926DC4-CB7C-8720-6182-711C7814B8B6}"/>
              </a:ext>
            </a:extLst>
          </p:cNvPr>
          <p:cNvSpPr>
            <a:spLocks noGrp="1"/>
          </p:cNvSpPr>
          <p:nvPr>
            <p:ph type="sldNum" sz="quarter" idx="12"/>
          </p:nvPr>
        </p:nvSpPr>
        <p:spPr/>
        <p:txBody>
          <a:bodyPr/>
          <a:lstStyle/>
          <a:p>
            <a:fld id="{D582B785-C1C9-3D49-9F61-B6941BA97BC5}" type="slidenum">
              <a:rPr lang="it-IT" smtClean="0"/>
              <a:t>‹N›</a:t>
            </a:fld>
            <a:endParaRPr lang="it-IT"/>
          </a:p>
        </p:txBody>
      </p:sp>
    </p:spTree>
    <p:extLst>
      <p:ext uri="{BB962C8B-B14F-4D97-AF65-F5344CB8AC3E}">
        <p14:creationId xmlns:p14="http://schemas.microsoft.com/office/powerpoint/2010/main" val="2337119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7125B4-A08A-7245-001D-6BF03EF1756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45F4BD8-0817-6686-544C-E24E91B83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D01CAF3-8524-7B9C-9979-D4DA2B75B4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F822C58-AF2C-30BF-0387-29185E5F956F}"/>
              </a:ext>
            </a:extLst>
          </p:cNvPr>
          <p:cNvSpPr>
            <a:spLocks noGrp="1"/>
          </p:cNvSpPr>
          <p:nvPr>
            <p:ph type="dt" sz="half" idx="10"/>
          </p:nvPr>
        </p:nvSpPr>
        <p:spPr/>
        <p:txBody>
          <a:bodyPr/>
          <a:lstStyle/>
          <a:p>
            <a:fld id="{7F78CCB4-A755-DE4A-A5AD-C73E95AD64A4}" type="datetimeFigureOut">
              <a:rPr lang="it-IT" smtClean="0"/>
              <a:t>04/12/25</a:t>
            </a:fld>
            <a:endParaRPr lang="it-IT"/>
          </a:p>
        </p:txBody>
      </p:sp>
      <p:sp>
        <p:nvSpPr>
          <p:cNvPr id="6" name="Segnaposto piè di pagina 5">
            <a:extLst>
              <a:ext uri="{FF2B5EF4-FFF2-40B4-BE49-F238E27FC236}">
                <a16:creationId xmlns:a16="http://schemas.microsoft.com/office/drawing/2014/main" id="{0683E744-C862-B8F1-A3D7-35A7BD76AB7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387502F-4AA8-B788-DDB9-F9D847E9086C}"/>
              </a:ext>
            </a:extLst>
          </p:cNvPr>
          <p:cNvSpPr>
            <a:spLocks noGrp="1"/>
          </p:cNvSpPr>
          <p:nvPr>
            <p:ph type="sldNum" sz="quarter" idx="12"/>
          </p:nvPr>
        </p:nvSpPr>
        <p:spPr/>
        <p:txBody>
          <a:bodyPr/>
          <a:lstStyle/>
          <a:p>
            <a:fld id="{D582B785-C1C9-3D49-9F61-B6941BA97BC5}" type="slidenum">
              <a:rPr lang="it-IT" smtClean="0"/>
              <a:t>‹N›</a:t>
            </a:fld>
            <a:endParaRPr lang="it-IT"/>
          </a:p>
        </p:txBody>
      </p:sp>
    </p:spTree>
    <p:extLst>
      <p:ext uri="{BB962C8B-B14F-4D97-AF65-F5344CB8AC3E}">
        <p14:creationId xmlns:p14="http://schemas.microsoft.com/office/powerpoint/2010/main" val="340051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E96545-4A3A-3D91-E125-87CA2053783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28E9926-02DD-E435-D785-7A81F74E13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EE86364-A417-E2C8-96BE-143FF0AE2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A3D60C8-46C4-CBED-4750-1367632C6E6D}"/>
              </a:ext>
            </a:extLst>
          </p:cNvPr>
          <p:cNvSpPr>
            <a:spLocks noGrp="1"/>
          </p:cNvSpPr>
          <p:nvPr>
            <p:ph type="dt" sz="half" idx="10"/>
          </p:nvPr>
        </p:nvSpPr>
        <p:spPr/>
        <p:txBody>
          <a:bodyPr/>
          <a:lstStyle/>
          <a:p>
            <a:fld id="{7F78CCB4-A755-DE4A-A5AD-C73E95AD64A4}" type="datetimeFigureOut">
              <a:rPr lang="it-IT" smtClean="0"/>
              <a:t>04/12/25</a:t>
            </a:fld>
            <a:endParaRPr lang="it-IT"/>
          </a:p>
        </p:txBody>
      </p:sp>
      <p:sp>
        <p:nvSpPr>
          <p:cNvPr id="6" name="Segnaposto piè di pagina 5">
            <a:extLst>
              <a:ext uri="{FF2B5EF4-FFF2-40B4-BE49-F238E27FC236}">
                <a16:creationId xmlns:a16="http://schemas.microsoft.com/office/drawing/2014/main" id="{FDDCD6E4-37E6-F981-E514-55C4F1BDA7E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71B3317-D12B-F6ED-E997-9DFA3CE76BA1}"/>
              </a:ext>
            </a:extLst>
          </p:cNvPr>
          <p:cNvSpPr>
            <a:spLocks noGrp="1"/>
          </p:cNvSpPr>
          <p:nvPr>
            <p:ph type="sldNum" sz="quarter" idx="12"/>
          </p:nvPr>
        </p:nvSpPr>
        <p:spPr/>
        <p:txBody>
          <a:bodyPr/>
          <a:lstStyle/>
          <a:p>
            <a:fld id="{D582B785-C1C9-3D49-9F61-B6941BA97BC5}" type="slidenum">
              <a:rPr lang="it-IT" smtClean="0"/>
              <a:t>‹N›</a:t>
            </a:fld>
            <a:endParaRPr lang="it-IT"/>
          </a:p>
        </p:txBody>
      </p:sp>
    </p:spTree>
    <p:extLst>
      <p:ext uri="{BB962C8B-B14F-4D97-AF65-F5344CB8AC3E}">
        <p14:creationId xmlns:p14="http://schemas.microsoft.com/office/powerpoint/2010/main" val="227185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AB61F03-C014-8FC4-6DD0-7A81D3126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284472C-4F80-DA5C-0B0A-60610954DA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23C37F7-72D4-46A9-B303-5337BA429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8CCB4-A755-DE4A-A5AD-C73E95AD64A4}" type="datetimeFigureOut">
              <a:rPr lang="it-IT" smtClean="0"/>
              <a:t>04/12/25</a:t>
            </a:fld>
            <a:endParaRPr lang="it-IT"/>
          </a:p>
        </p:txBody>
      </p:sp>
      <p:sp>
        <p:nvSpPr>
          <p:cNvPr id="5" name="Segnaposto piè di pagina 4">
            <a:extLst>
              <a:ext uri="{FF2B5EF4-FFF2-40B4-BE49-F238E27FC236}">
                <a16:creationId xmlns:a16="http://schemas.microsoft.com/office/drawing/2014/main" id="{C911F0C3-A87C-2E45-7D52-FC35A713FD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C6EC302-A175-F046-F0FE-FFBA6732C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2B785-C1C9-3D49-9F61-B6941BA97BC5}" type="slidenum">
              <a:rPr lang="it-IT" smtClean="0"/>
              <a:t>‹N›</a:t>
            </a:fld>
            <a:endParaRPr lang="it-IT"/>
          </a:p>
        </p:txBody>
      </p:sp>
    </p:spTree>
    <p:extLst>
      <p:ext uri="{BB962C8B-B14F-4D97-AF65-F5344CB8AC3E}">
        <p14:creationId xmlns:p14="http://schemas.microsoft.com/office/powerpoint/2010/main" val="1099401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fondazioneveronesi.it/educazione-alla-salute/glossario/polmonite" TargetMode="External"/><Relationship Id="rId2" Type="http://schemas.openxmlformats.org/officeDocument/2006/relationships/hyperlink" Target="https://www.fondazioneveronesi.it/magazine/articoli/altre-news/coronavirus-dalla-cina-linfezione-si-trasmette-da-uomo-a-uomo" TargetMode="External"/><Relationship Id="rId1" Type="http://schemas.openxmlformats.org/officeDocument/2006/relationships/slideLayout" Target="../slideLayouts/slideLayout2.xml"/><Relationship Id="rId6" Type="http://schemas.openxmlformats.org/officeDocument/2006/relationships/hyperlink" Target="https://www.fondazioneveronesi.it/magazine/articoli/lesperto-risponde/covid-19-prevenire-nuovi-virus-e-soprattutto-una-questione-ecologica" TargetMode="External"/><Relationship Id="rId5" Type="http://schemas.openxmlformats.org/officeDocument/2006/relationships/hyperlink" Target="https://news.ifeng.com/c/7tOmJN0Dr72" TargetMode="External"/><Relationship Id="rId4" Type="http://schemas.openxmlformats.org/officeDocument/2006/relationships/hyperlink" Target="https://virological.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hyperlink" Target="https://www.fondazioneveronesi.it/magazine/articoli/lesperto-risponde/coronavirus-testare-isolare-tracciare-loms-indica-la-via" TargetMode="External"/><Relationship Id="rId7" Type="http://schemas.openxmlformats.org/officeDocument/2006/relationships/image" Target="../media/image3.png"/><Relationship Id="rId2" Type="http://schemas.openxmlformats.org/officeDocument/2006/relationships/hyperlink" Target="https://www.fondazioneveronesi.it/magazine/articoli/lesperto-risponde/coronavirus-le-misure-di-contenimento-sono-lunica-via-ragionevole" TargetMode="Externa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2.png"/><Relationship Id="rId4" Type="http://schemas.openxmlformats.org/officeDocument/2006/relationships/customXml" Target="../ink/ink1.xml"/><Relationship Id="rId9" Type="http://schemas.openxmlformats.org/officeDocument/2006/relationships/customXml" Target="../ink/ink4.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fondazioneveronesi.it/magazine/articoli/cardiologia/pandemia-a-due-facce-decessi-in-aumento-non-soltanto-per-covid-19" TargetMode="External"/><Relationship Id="rId7" Type="http://schemas.openxmlformats.org/officeDocument/2006/relationships/customXml" Target="../ink/ink5.xml"/><Relationship Id="rId12" Type="http://schemas.openxmlformats.org/officeDocument/2006/relationships/customXml" Target="../ink/ink8.xml"/><Relationship Id="rId2" Type="http://schemas.openxmlformats.org/officeDocument/2006/relationships/hyperlink" Target="https://www.fondazioneveronesi.it/magazine/articoli/lesperto-risponde/il-desametasone-funziona-nei-casi-piu-gravi-di-covid-19" TargetMode="External"/><Relationship Id="rId1" Type="http://schemas.openxmlformats.org/officeDocument/2006/relationships/slideLayout" Target="../slideLayouts/slideLayout2.xml"/><Relationship Id="rId6" Type="http://schemas.openxmlformats.org/officeDocument/2006/relationships/hyperlink" Target="https://www.fondazioneveronesi.it/magazine/articoli/da-non-perdere/covid-19-il-punto-della-situazione-sul-vaccino-moderna" TargetMode="External"/><Relationship Id="rId11" Type="http://schemas.openxmlformats.org/officeDocument/2006/relationships/customXml" Target="../ink/ink7.xml"/><Relationship Id="rId5" Type="http://schemas.openxmlformats.org/officeDocument/2006/relationships/hyperlink" Target="https://www.fondazioneveronesi.it/magazine/articoli/da-non-perdere/vaccino-pfizer-biontech-ema-da-il-via-libera-alle-somministrazioni-in-europa" TargetMode="External"/><Relationship Id="rId10" Type="http://schemas.openxmlformats.org/officeDocument/2006/relationships/image" Target="../media/image3.png"/><Relationship Id="rId4" Type="http://schemas.openxmlformats.org/officeDocument/2006/relationships/hyperlink" Target="https://www.fondazioneveronesi.it/magazine/articoli/da-non-perdere/bnt162b2-il-vaccino-di-pfizer-per-covid-19-ha-una-efficacia-del-95" TargetMode="External"/><Relationship Id="rId9" Type="http://schemas.openxmlformats.org/officeDocument/2006/relationships/customXml" Target="../ink/ink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07A83D-1E24-3C21-4698-CDA383EDAF97}"/>
              </a:ext>
            </a:extLst>
          </p:cNvPr>
          <p:cNvSpPr>
            <a:spLocks noGrp="1"/>
          </p:cNvSpPr>
          <p:nvPr>
            <p:ph type="ctrTitle"/>
          </p:nvPr>
        </p:nvSpPr>
        <p:spPr/>
        <p:txBody>
          <a:bodyPr>
            <a:noAutofit/>
          </a:bodyPr>
          <a:lstStyle/>
          <a:p>
            <a:pPr algn="l"/>
            <a:br>
              <a:rPr lang="it-IT" sz="4000" dirty="0">
                <a:solidFill>
                  <a:srgbClr val="521B93"/>
                </a:solidFill>
              </a:rPr>
            </a:br>
            <a:br>
              <a:rPr lang="it-IT" sz="4000" dirty="0">
                <a:solidFill>
                  <a:srgbClr val="521B93"/>
                </a:solidFill>
              </a:rPr>
            </a:br>
            <a:br>
              <a:rPr lang="it-IT" sz="4000" dirty="0">
                <a:solidFill>
                  <a:srgbClr val="521B93"/>
                </a:solidFill>
              </a:rPr>
            </a:br>
            <a:br>
              <a:rPr lang="it-IT" sz="4000" dirty="0">
                <a:solidFill>
                  <a:srgbClr val="521B93"/>
                </a:solidFill>
              </a:rPr>
            </a:br>
            <a:r>
              <a:rPr lang="it-IT" sz="4000" b="1" dirty="0">
                <a:solidFill>
                  <a:srgbClr val="521B93"/>
                </a:solidFill>
              </a:rPr>
              <a:t>2.4. </a:t>
            </a:r>
            <a:r>
              <a:rPr lang="it-IT" sz="4000" b="1" kern="0" dirty="0">
                <a:solidFill>
                  <a:srgbClr val="521B93"/>
                </a:solidFill>
                <a:effectLst/>
                <a:ea typeface="Times New Roman" panose="02020603050405020304" pitchFamily="18" charset="0"/>
              </a:rPr>
              <a:t>Raccontare </a:t>
            </a:r>
            <a:r>
              <a:rPr lang="it-IT" sz="4000" b="1" kern="0">
                <a:solidFill>
                  <a:srgbClr val="521B93"/>
                </a:solidFill>
                <a:effectLst/>
                <a:ea typeface="Times New Roman" panose="02020603050405020304" pitchFamily="18" charset="0"/>
              </a:rPr>
              <a:t>il Covid-19</a:t>
            </a:r>
            <a:endParaRPr lang="it-IT" sz="4000" b="1" dirty="0">
              <a:solidFill>
                <a:srgbClr val="521B93"/>
              </a:solidFill>
              <a:cs typeface="Calibri" panose="020F0502020204030204" pitchFamily="34" charset="0"/>
            </a:endParaRPr>
          </a:p>
        </p:txBody>
      </p:sp>
      <p:sp>
        <p:nvSpPr>
          <p:cNvPr id="3" name="Sottotitolo 2">
            <a:extLst>
              <a:ext uri="{FF2B5EF4-FFF2-40B4-BE49-F238E27FC236}">
                <a16:creationId xmlns:a16="http://schemas.microsoft.com/office/drawing/2014/main" id="{9F2CCCD7-0122-0B10-CBD5-BA48D8F81F50}"/>
              </a:ext>
            </a:extLst>
          </p:cNvPr>
          <p:cNvSpPr>
            <a:spLocks noGrp="1"/>
          </p:cNvSpPr>
          <p:nvPr>
            <p:ph type="subTitle" idx="1"/>
          </p:nvPr>
        </p:nvSpPr>
        <p:spPr/>
        <p:txBody>
          <a:bodyPr>
            <a:normAutofit lnSpcReduction="10000"/>
          </a:bodyPr>
          <a:lstStyle/>
          <a:p>
            <a:pPr algn="r">
              <a:lnSpc>
                <a:spcPct val="100000"/>
              </a:lnSpc>
              <a:spcBef>
                <a:spcPts val="0"/>
              </a:spcBef>
            </a:pPr>
            <a:endParaRPr lang="it-IT" sz="1700" dirty="0"/>
          </a:p>
          <a:p>
            <a:pPr algn="r">
              <a:lnSpc>
                <a:spcPct val="100000"/>
              </a:lnSpc>
              <a:spcBef>
                <a:spcPts val="0"/>
              </a:spcBef>
            </a:pPr>
            <a:endParaRPr lang="it-IT" sz="1700" dirty="0"/>
          </a:p>
          <a:p>
            <a:pPr algn="r"/>
            <a:endParaRPr lang="it-IT" dirty="0"/>
          </a:p>
          <a:p>
            <a:pPr algn="r"/>
            <a:r>
              <a:rPr lang="it-IT" sz="1500" dirty="0"/>
              <a:t>Storia del tempo presente</a:t>
            </a:r>
          </a:p>
          <a:p>
            <a:pPr algn="r"/>
            <a:r>
              <a:rPr lang="it-IT" sz="1500" dirty="0"/>
              <a:t>Prof.ssa Maddalena Carli</a:t>
            </a:r>
          </a:p>
        </p:txBody>
      </p:sp>
      <p:pic>
        <p:nvPicPr>
          <p:cNvPr id="5" name="Immagine 4">
            <a:extLst>
              <a:ext uri="{FF2B5EF4-FFF2-40B4-BE49-F238E27FC236}">
                <a16:creationId xmlns:a16="http://schemas.microsoft.com/office/drawing/2014/main" id="{06A84D5F-22F6-B09A-81C6-ADDA8300476C}"/>
              </a:ext>
            </a:extLst>
          </p:cNvPr>
          <p:cNvPicPr>
            <a:picLocks noChangeAspect="1"/>
          </p:cNvPicPr>
          <p:nvPr/>
        </p:nvPicPr>
        <p:blipFill>
          <a:blip r:embed="rId3" cstate="screen">
            <a:biLevel thresh="25000"/>
            <a:extLst>
              <a:ext uri="{BEBA8EAE-BF5A-486C-A8C5-ECC9F3942E4B}">
                <a14:imgProps xmlns:a14="http://schemas.microsoft.com/office/drawing/2010/main">
                  <a14:imgLayer r:embed="rId4">
                    <a14:imgEffect>
                      <a14:colorTemperature colorTemp="5300"/>
                    </a14:imgEffect>
                    <a14:imgEffect>
                      <a14:saturation sat="215000"/>
                    </a14:imgEffect>
                  </a14:imgLayer>
                </a14:imgProps>
              </a:ext>
              <a:ext uri="{28A0092B-C50C-407E-A947-70E740481C1C}">
                <a14:useLocalDpi xmlns:a14="http://schemas.microsoft.com/office/drawing/2010/main"/>
              </a:ext>
            </a:extLst>
          </a:blip>
          <a:stretch>
            <a:fillRect/>
          </a:stretch>
        </p:blipFill>
        <p:spPr>
          <a:xfrm>
            <a:off x="10164000" y="5342611"/>
            <a:ext cx="504000" cy="504000"/>
          </a:xfrm>
          <a:prstGeom prst="rect">
            <a:avLst/>
          </a:prstGeom>
          <a:solidFill>
            <a:schemeClr val="accent2"/>
          </a:solidFill>
        </p:spPr>
      </p:pic>
    </p:spTree>
    <p:extLst>
      <p:ext uri="{BB962C8B-B14F-4D97-AF65-F5344CB8AC3E}">
        <p14:creationId xmlns:p14="http://schemas.microsoft.com/office/powerpoint/2010/main" val="357905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8A90DCFF-BEF2-71B9-9487-3DD1FE12A67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B339ED1-A514-A80A-D186-5AFCBC539FF7}"/>
              </a:ext>
            </a:extLst>
          </p:cNvPr>
          <p:cNvSpPr txBox="1"/>
          <p:nvPr/>
        </p:nvSpPr>
        <p:spPr>
          <a:xfrm>
            <a:off x="6757343" y="6376432"/>
            <a:ext cx="646331" cy="369332"/>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2020</a:t>
            </a:r>
          </a:p>
        </p:txBody>
      </p:sp>
      <p:sp>
        <p:nvSpPr>
          <p:cNvPr id="4" name="CasellaDiTesto 3">
            <a:extLst>
              <a:ext uri="{FF2B5EF4-FFF2-40B4-BE49-F238E27FC236}">
                <a16:creationId xmlns:a16="http://schemas.microsoft.com/office/drawing/2014/main" id="{966BEA5D-DB12-8DD2-A1AE-1165B389A537}"/>
              </a:ext>
            </a:extLst>
          </p:cNvPr>
          <p:cNvSpPr txBox="1"/>
          <p:nvPr/>
        </p:nvSpPr>
        <p:spPr>
          <a:xfrm>
            <a:off x="4350239" y="6376432"/>
            <a:ext cx="646331" cy="369332"/>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2020</a:t>
            </a:r>
          </a:p>
        </p:txBody>
      </p:sp>
      <p:pic>
        <p:nvPicPr>
          <p:cNvPr id="3074" name="Picture 2" descr="The Pandemic Century">
            <a:extLst>
              <a:ext uri="{FF2B5EF4-FFF2-40B4-BE49-F238E27FC236}">
                <a16:creationId xmlns:a16="http://schemas.microsoft.com/office/drawing/2014/main" id="{B459767E-1E7D-244A-9185-933D5A7AD5D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4350239" cy="684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88F9B95-9647-BDC4-0F4E-EBB2221A6C8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403674" y="-18000"/>
            <a:ext cx="4788326" cy="68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048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descr="Shutdown: How Covid Shook the World's Economy: Tooze, Adam: 9780593297551:  Amazon.com: Books">
            <a:extLst>
              <a:ext uri="{FF2B5EF4-FFF2-40B4-BE49-F238E27FC236}">
                <a16:creationId xmlns:a16="http://schemas.microsoft.com/office/drawing/2014/main" id="{0619C2CD-3D68-4A0D-9CE0-302F4FF7C4B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0"/>
            <a:ext cx="3789287" cy="5724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BF8E97D-2617-4578-A946-2B126F2C2639}"/>
              </a:ext>
            </a:extLst>
          </p:cNvPr>
          <p:cNvSpPr txBox="1"/>
          <p:nvPr/>
        </p:nvSpPr>
        <p:spPr>
          <a:xfrm>
            <a:off x="7594163" y="5349936"/>
            <a:ext cx="646331" cy="369332"/>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2023</a:t>
            </a:r>
          </a:p>
        </p:txBody>
      </p:sp>
      <p:pic>
        <p:nvPicPr>
          <p:cNvPr id="1028" name="Picture 4">
            <a:extLst>
              <a:ext uri="{FF2B5EF4-FFF2-40B4-BE49-F238E27FC236}">
                <a16:creationId xmlns:a16="http://schemas.microsoft.com/office/drawing/2014/main" id="{35CB6062-8017-BD2F-B187-1FBB3FB0818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402715" y="0"/>
            <a:ext cx="3797061" cy="568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EB41EA12-DAD5-44A1-0EDF-B3A0E70AA3F2}"/>
              </a:ext>
            </a:extLst>
          </p:cNvPr>
          <p:cNvSpPr txBox="1"/>
          <p:nvPr/>
        </p:nvSpPr>
        <p:spPr>
          <a:xfrm>
            <a:off x="3951508" y="5354668"/>
            <a:ext cx="646331" cy="369332"/>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2021</a:t>
            </a:r>
          </a:p>
        </p:txBody>
      </p:sp>
    </p:spTree>
    <p:extLst>
      <p:ext uri="{BB962C8B-B14F-4D97-AF65-F5344CB8AC3E}">
        <p14:creationId xmlns:p14="http://schemas.microsoft.com/office/powerpoint/2010/main" val="1551220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C6D1D070-F487-AE19-AAEA-35A3D6775AC2}"/>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1379863C-654F-3610-A16C-8CAC5591F06C}"/>
              </a:ext>
            </a:extLst>
          </p:cNvPr>
          <p:cNvSpPr>
            <a:spLocks noGrp="1"/>
          </p:cNvSpPr>
          <p:nvPr>
            <p:ph type="title"/>
          </p:nvPr>
        </p:nvSpPr>
        <p:spPr/>
        <p:txBody>
          <a:bodyPr>
            <a:normAutofit fontScale="90000"/>
          </a:bodyPr>
          <a:lstStyle/>
          <a:p>
            <a:r>
              <a:rPr lang="it-IT" sz="3600" dirty="0">
                <a:solidFill>
                  <a:srgbClr val="8089FF"/>
                </a:solidFill>
                <a:latin typeface="Times New Roman" panose="02020603050405020304" pitchFamily="18" charset="0"/>
                <a:cs typeface="Times New Roman" panose="02020603050405020304" pitchFamily="18" charset="0"/>
              </a:rPr>
              <a:t>res viva. </a:t>
            </a:r>
            <a:r>
              <a:rPr lang="it-IT" sz="3600" dirty="0" err="1">
                <a:solidFill>
                  <a:srgbClr val="8089FF"/>
                </a:solidFill>
                <a:latin typeface="Times New Roman" panose="02020603050405020304" pitchFamily="18" charset="0"/>
                <a:cs typeface="Times New Roman" panose="02020603050405020304" pitchFamily="18" charset="0"/>
              </a:rPr>
              <a:t>interuniversity</a:t>
            </a:r>
            <a:r>
              <a:rPr lang="it-IT" sz="3600" dirty="0">
                <a:solidFill>
                  <a:srgbClr val="8089FF"/>
                </a:solidFill>
                <a:latin typeface="Times New Roman" panose="02020603050405020304" pitchFamily="18" charset="0"/>
                <a:cs typeface="Times New Roman" panose="02020603050405020304" pitchFamily="18" charset="0"/>
              </a:rPr>
              <a:t> </a:t>
            </a:r>
            <a:r>
              <a:rPr lang="it-IT" sz="3600" dirty="0" err="1">
                <a:solidFill>
                  <a:srgbClr val="8089FF"/>
                </a:solidFill>
                <a:latin typeface="Times New Roman" panose="02020603050405020304" pitchFamily="18" charset="0"/>
                <a:cs typeface="Times New Roman" panose="02020603050405020304" pitchFamily="18" charset="0"/>
              </a:rPr>
              <a:t>researche</a:t>
            </a:r>
            <a:r>
              <a:rPr lang="it-IT" sz="3600" dirty="0">
                <a:solidFill>
                  <a:srgbClr val="8089FF"/>
                </a:solidFill>
                <a:latin typeface="Times New Roman" panose="02020603050405020304" pitchFamily="18" charset="0"/>
                <a:cs typeface="Times New Roman" panose="02020603050405020304" pitchFamily="18" charset="0"/>
              </a:rPr>
              <a:t> centre for </a:t>
            </a:r>
            <a:r>
              <a:rPr lang="it-IT" sz="3600" dirty="0" err="1">
                <a:solidFill>
                  <a:srgbClr val="8089FF"/>
                </a:solidFill>
                <a:latin typeface="Times New Roman" panose="02020603050405020304" pitchFamily="18" charset="0"/>
                <a:cs typeface="Times New Roman" panose="02020603050405020304" pitchFamily="18" charset="0"/>
              </a:rPr>
              <a:t>epistemiology</a:t>
            </a:r>
            <a:r>
              <a:rPr lang="it-IT" sz="3600" dirty="0">
                <a:solidFill>
                  <a:srgbClr val="8089FF"/>
                </a:solidFill>
                <a:latin typeface="Times New Roman" panose="02020603050405020304" pitchFamily="18" charset="0"/>
                <a:cs typeface="Times New Roman" panose="02020603050405020304" pitchFamily="18" charset="0"/>
              </a:rPr>
              <a:t> and the history of life sciences</a:t>
            </a:r>
            <a:br>
              <a:rPr lang="it-IT" sz="3600" dirty="0">
                <a:solidFill>
                  <a:srgbClr val="8089FF"/>
                </a:solidFill>
                <a:latin typeface="Times New Roman" panose="02020603050405020304" pitchFamily="18" charset="0"/>
                <a:cs typeface="Times New Roman" panose="02020603050405020304" pitchFamily="18" charset="0"/>
              </a:rPr>
            </a:br>
            <a:r>
              <a:rPr lang="it-IT" sz="3600" dirty="0">
                <a:solidFill>
                  <a:srgbClr val="8089FF"/>
                </a:solidFill>
                <a:latin typeface="Times New Roman" panose="02020603050405020304" pitchFamily="18" charset="0"/>
                <a:cs typeface="Times New Roman" panose="02020603050405020304" pitchFamily="18" charset="0"/>
              </a:rPr>
              <a:t>https://</a:t>
            </a:r>
            <a:r>
              <a:rPr lang="it-IT" sz="3600" dirty="0" err="1">
                <a:solidFill>
                  <a:srgbClr val="8089FF"/>
                </a:solidFill>
                <a:latin typeface="Times New Roman" panose="02020603050405020304" pitchFamily="18" charset="0"/>
                <a:cs typeface="Times New Roman" panose="02020603050405020304" pitchFamily="18" charset="0"/>
              </a:rPr>
              <a:t>www.resviva.it</a:t>
            </a:r>
            <a:r>
              <a:rPr lang="it-IT" sz="3600" dirty="0">
                <a:solidFill>
                  <a:srgbClr val="8089FF"/>
                </a:solidFill>
                <a:latin typeface="Times New Roman" panose="02020603050405020304" pitchFamily="18" charset="0"/>
                <a:cs typeface="Times New Roman" panose="02020603050405020304" pitchFamily="18" charset="0"/>
              </a:rPr>
              <a:t>/resviva-covid-19/</a:t>
            </a:r>
          </a:p>
        </p:txBody>
      </p:sp>
      <p:pic>
        <p:nvPicPr>
          <p:cNvPr id="4" name="Segnaposto contenuto 3" descr="Immagine che contiene testo, schermata&#10;&#10;Il contenuto generato dall'IA potrebbe non essere corretto.">
            <a:extLst>
              <a:ext uri="{FF2B5EF4-FFF2-40B4-BE49-F238E27FC236}">
                <a16:creationId xmlns:a16="http://schemas.microsoft.com/office/drawing/2014/main" id="{27F0921B-528A-360A-DC7C-7382B6E5D5E4}"/>
              </a:ext>
            </a:extLst>
          </p:cNvPr>
          <p:cNvPicPr>
            <a:picLocks noGrp="1" noChangeAspect="1"/>
          </p:cNvPicPr>
          <p:nvPr>
            <p:ph sz="half" idx="1"/>
          </p:nvPr>
        </p:nvPicPr>
        <p:blipFill>
          <a:blip r:embed="rId2"/>
          <a:stretch>
            <a:fillRect/>
          </a:stretch>
        </p:blipFill>
        <p:spPr>
          <a:xfrm>
            <a:off x="2579599" y="2161709"/>
            <a:ext cx="7032801" cy="3600000"/>
          </a:xfrm>
        </p:spPr>
      </p:pic>
    </p:spTree>
    <p:extLst>
      <p:ext uri="{BB962C8B-B14F-4D97-AF65-F5344CB8AC3E}">
        <p14:creationId xmlns:p14="http://schemas.microsoft.com/office/powerpoint/2010/main" val="975322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6E5E9352-3851-FC61-6798-CA8013A02511}"/>
            </a:ext>
          </a:extLst>
        </p:cNvPr>
        <p:cNvGrpSpPr/>
        <p:nvPr/>
      </p:nvGrpSpPr>
      <p:grpSpPr>
        <a:xfrm>
          <a:off x="0" y="0"/>
          <a:ext cx="0" cy="0"/>
          <a:chOff x="0" y="0"/>
          <a:chExt cx="0" cy="0"/>
        </a:xfrm>
      </p:grpSpPr>
      <p:pic>
        <p:nvPicPr>
          <p:cNvPr id="4" name="Segnaposto contenuto 3" descr="Immagine che contiene testo, Carattere, schermata&#10;&#10;Il contenuto generato dall'IA potrebbe non essere corretto.">
            <a:extLst>
              <a:ext uri="{FF2B5EF4-FFF2-40B4-BE49-F238E27FC236}">
                <a16:creationId xmlns:a16="http://schemas.microsoft.com/office/drawing/2014/main" id="{56CBB7A0-1D17-F839-886F-46B0830E7CDB}"/>
              </a:ext>
            </a:extLst>
          </p:cNvPr>
          <p:cNvPicPr>
            <a:picLocks noGrp="1" noChangeAspect="1"/>
          </p:cNvPicPr>
          <p:nvPr>
            <p:ph sz="half" idx="1"/>
          </p:nvPr>
        </p:nvPicPr>
        <p:blipFill>
          <a:blip r:embed="rId2"/>
          <a:stretch>
            <a:fillRect/>
          </a:stretch>
        </p:blipFill>
        <p:spPr>
          <a:xfrm>
            <a:off x="1485876" y="5022000"/>
            <a:ext cx="8385317" cy="1836000"/>
          </a:xfrm>
        </p:spPr>
      </p:pic>
      <p:pic>
        <p:nvPicPr>
          <p:cNvPr id="7" name="Segnaposto contenuto 7" descr="Immagine che contiene testo, schermata, Carattere, documento&#10;&#10;Il contenuto generato dall'IA potrebbe non essere corretto.">
            <a:extLst>
              <a:ext uri="{FF2B5EF4-FFF2-40B4-BE49-F238E27FC236}">
                <a16:creationId xmlns:a16="http://schemas.microsoft.com/office/drawing/2014/main" id="{37C3BFCE-2D8D-7754-A6E3-7F58006D4FB0}"/>
              </a:ext>
            </a:extLst>
          </p:cNvPr>
          <p:cNvPicPr>
            <a:picLocks noGrp="1" noChangeAspect="1"/>
          </p:cNvPicPr>
          <p:nvPr>
            <p:ph sz="half" idx="2"/>
          </p:nvPr>
        </p:nvPicPr>
        <p:blipFill>
          <a:blip r:embed="rId3"/>
          <a:stretch>
            <a:fillRect/>
          </a:stretch>
        </p:blipFill>
        <p:spPr>
          <a:xfrm>
            <a:off x="1485876" y="149470"/>
            <a:ext cx="8329765" cy="4680000"/>
          </a:xfrm>
        </p:spPr>
      </p:pic>
    </p:spTree>
    <p:extLst>
      <p:ext uri="{BB962C8B-B14F-4D97-AF65-F5344CB8AC3E}">
        <p14:creationId xmlns:p14="http://schemas.microsoft.com/office/powerpoint/2010/main" val="258540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0A79340C-36B4-E128-24BC-F65713B0AD22}"/>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E96DA38F-59AF-0727-1AC9-6BA90DEDEA4C}"/>
              </a:ext>
            </a:extLst>
          </p:cNvPr>
          <p:cNvSpPr>
            <a:spLocks noGrp="1"/>
          </p:cNvSpPr>
          <p:nvPr>
            <p:ph type="title"/>
          </p:nvPr>
        </p:nvSpPr>
        <p:spPr>
          <a:xfrm>
            <a:off x="7429500" y="139700"/>
            <a:ext cx="3924300" cy="1698625"/>
          </a:xfrm>
        </p:spPr>
        <p:txBody>
          <a:bodyPr>
            <a:normAutofit fontScale="90000"/>
          </a:bodyPr>
          <a:lstStyle/>
          <a:p>
            <a:r>
              <a:rPr lang="it-IT" sz="3600" dirty="0">
                <a:latin typeface="Times New Roman" panose="02020603050405020304" pitchFamily="18" charset="0"/>
                <a:cs typeface="Times New Roman" panose="02020603050405020304" pitchFamily="18" charset="0"/>
              </a:rPr>
              <a:t>file:///Users/utente/Downloads/90-Articolo-166-1-10-20220416.pdf</a:t>
            </a:r>
          </a:p>
        </p:txBody>
      </p:sp>
      <p:pic>
        <p:nvPicPr>
          <p:cNvPr id="4" name="Segnaposto contenuto 3" descr="Immagine che contiene testo, schermata, Carattere, lettera&#10;&#10;Il contenuto generato dall'IA potrebbe non essere corretto.">
            <a:extLst>
              <a:ext uri="{FF2B5EF4-FFF2-40B4-BE49-F238E27FC236}">
                <a16:creationId xmlns:a16="http://schemas.microsoft.com/office/drawing/2014/main" id="{D0F5F5CF-91AA-EAB5-A2E9-91532A2E6E0B}"/>
              </a:ext>
            </a:extLst>
          </p:cNvPr>
          <p:cNvPicPr>
            <a:picLocks noGrp="1" noChangeAspect="1"/>
          </p:cNvPicPr>
          <p:nvPr>
            <p:ph sz="half" idx="1"/>
          </p:nvPr>
        </p:nvPicPr>
        <p:blipFill>
          <a:blip r:embed="rId2"/>
          <a:stretch>
            <a:fillRect/>
          </a:stretch>
        </p:blipFill>
        <p:spPr>
          <a:xfrm>
            <a:off x="0" y="0"/>
            <a:ext cx="5417107" cy="6840000"/>
          </a:xfrm>
        </p:spPr>
      </p:pic>
    </p:spTree>
    <p:extLst>
      <p:ext uri="{BB962C8B-B14F-4D97-AF65-F5344CB8AC3E}">
        <p14:creationId xmlns:p14="http://schemas.microsoft.com/office/powerpoint/2010/main" val="2506754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6E958F42-EFEE-8625-85CC-858448738C44}"/>
            </a:ext>
          </a:extLst>
        </p:cNvPr>
        <p:cNvGrpSpPr/>
        <p:nvPr/>
      </p:nvGrpSpPr>
      <p:grpSpPr>
        <a:xfrm>
          <a:off x="0" y="0"/>
          <a:ext cx="0" cy="0"/>
          <a:chOff x="0" y="0"/>
          <a:chExt cx="0" cy="0"/>
        </a:xfrm>
      </p:grpSpPr>
      <p:pic>
        <p:nvPicPr>
          <p:cNvPr id="4" name="Segnaposto contenuto 3" descr="Immagine che contiene testo, schermata, Carattere, lettera&#10;&#10;Il contenuto generato dall'IA potrebbe non essere corretto.">
            <a:extLst>
              <a:ext uri="{FF2B5EF4-FFF2-40B4-BE49-F238E27FC236}">
                <a16:creationId xmlns:a16="http://schemas.microsoft.com/office/drawing/2014/main" id="{1BC16D79-6F6C-7C00-0844-DF9D43AAF7A7}"/>
              </a:ext>
            </a:extLst>
          </p:cNvPr>
          <p:cNvPicPr>
            <a:picLocks noGrp="1" noChangeAspect="1"/>
          </p:cNvPicPr>
          <p:nvPr>
            <p:ph sz="half" idx="1"/>
          </p:nvPr>
        </p:nvPicPr>
        <p:blipFill>
          <a:blip r:embed="rId2"/>
          <a:stretch>
            <a:fillRect/>
          </a:stretch>
        </p:blipFill>
        <p:spPr>
          <a:xfrm>
            <a:off x="0" y="18000"/>
            <a:ext cx="4485557" cy="6840000"/>
          </a:xfrm>
        </p:spPr>
      </p:pic>
      <p:sp>
        <p:nvSpPr>
          <p:cNvPr id="6" name="Segnaposto contenuto 5">
            <a:extLst>
              <a:ext uri="{FF2B5EF4-FFF2-40B4-BE49-F238E27FC236}">
                <a16:creationId xmlns:a16="http://schemas.microsoft.com/office/drawing/2014/main" id="{8B516FE9-97B2-E33A-9E6F-6AB544DAA5D4}"/>
              </a:ext>
            </a:extLst>
          </p:cNvPr>
          <p:cNvSpPr>
            <a:spLocks noGrp="1"/>
          </p:cNvSpPr>
          <p:nvPr>
            <p:ph sz="half" idx="2"/>
          </p:nvPr>
        </p:nvSpPr>
        <p:spPr>
          <a:xfrm>
            <a:off x="6261100" y="1825625"/>
            <a:ext cx="5092700" cy="1006475"/>
          </a:xfrm>
        </p:spPr>
        <p:txBody>
          <a:bodyPr/>
          <a:lstStyle/>
          <a:p>
            <a:pPr marL="0" indent="0">
              <a:buNone/>
            </a:pPr>
            <a:r>
              <a:rPr lang="it-IT" dirty="0">
                <a:latin typeface="Times New Roman" panose="02020603050405020304" pitchFamily="18" charset="0"/>
                <a:cs typeface="Times New Roman" panose="02020603050405020304" pitchFamily="18" charset="0"/>
              </a:rPr>
              <a:t>https://</a:t>
            </a:r>
            <a:r>
              <a:rPr lang="it-IT" dirty="0" err="1">
                <a:latin typeface="Times New Roman" panose="02020603050405020304" pitchFamily="18" charset="0"/>
                <a:cs typeface="Times New Roman" panose="02020603050405020304" pitchFamily="18" charset="0"/>
              </a:rPr>
              <a:t>www.journals.uchicago.edu</a:t>
            </a:r>
            <a:r>
              <a:rPr lang="it-IT" dirty="0">
                <a:latin typeface="Times New Roman" panose="02020603050405020304" pitchFamily="18" charset="0"/>
                <a:cs typeface="Times New Roman" panose="02020603050405020304" pitchFamily="18" charset="0"/>
              </a:rPr>
              <a:t>/</a:t>
            </a:r>
            <a:r>
              <a:rPr lang="it-IT" dirty="0" err="1">
                <a:latin typeface="Times New Roman" panose="02020603050405020304" pitchFamily="18" charset="0"/>
                <a:cs typeface="Times New Roman" panose="02020603050405020304" pitchFamily="18" charset="0"/>
              </a:rPr>
              <a:t>doi</a:t>
            </a:r>
            <a:r>
              <a:rPr lang="it-IT" dirty="0">
                <a:latin typeface="Times New Roman" panose="02020603050405020304" pitchFamily="18" charset="0"/>
                <a:cs typeface="Times New Roman" panose="02020603050405020304" pitchFamily="18" charset="0"/>
              </a:rPr>
              <a:t>/pdf/10.1086/726995</a:t>
            </a:r>
          </a:p>
        </p:txBody>
      </p:sp>
    </p:spTree>
    <p:extLst>
      <p:ext uri="{BB962C8B-B14F-4D97-AF65-F5344CB8AC3E}">
        <p14:creationId xmlns:p14="http://schemas.microsoft.com/office/powerpoint/2010/main" val="2158758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CF7F59B9-A091-35E7-19EA-4F28663456C8}"/>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23509CB4-06D2-009A-93E5-FCCAFBE1E1C3}"/>
              </a:ext>
            </a:extLst>
          </p:cNvPr>
          <p:cNvSpPr>
            <a:spLocks noGrp="1"/>
          </p:cNvSpPr>
          <p:nvPr>
            <p:ph type="title"/>
          </p:nvPr>
        </p:nvSpPr>
        <p:spPr/>
        <p:txBody>
          <a:bodyPr>
            <a:normAutofit/>
          </a:bodyPr>
          <a:lstStyle/>
          <a:p>
            <a:r>
              <a:rPr lang="it-IT" sz="3600" dirty="0">
                <a:solidFill>
                  <a:srgbClr val="8089FF"/>
                </a:solidFill>
                <a:latin typeface="Times New Roman" panose="02020603050405020304" pitchFamily="18" charset="0"/>
                <a:cs typeface="Times New Roman" panose="02020603050405020304" pitchFamily="18" charset="0"/>
              </a:rPr>
              <a:t>https://</a:t>
            </a:r>
            <a:r>
              <a:rPr lang="it-IT" sz="3600" dirty="0" err="1">
                <a:solidFill>
                  <a:srgbClr val="8089FF"/>
                </a:solidFill>
                <a:latin typeface="Times New Roman" panose="02020603050405020304" pitchFamily="18" charset="0"/>
                <a:cs typeface="Times New Roman" panose="02020603050405020304" pitchFamily="18" charset="0"/>
              </a:rPr>
              <a:t>digitalhistoriansunisa.wordpress.com</a:t>
            </a:r>
            <a:r>
              <a:rPr lang="it-IT" sz="3600" dirty="0">
                <a:solidFill>
                  <a:srgbClr val="8089FF"/>
                </a:solidFill>
                <a:latin typeface="Times New Roman" panose="02020603050405020304" pitchFamily="18" charset="0"/>
                <a:cs typeface="Times New Roman" panose="02020603050405020304" pitchFamily="18" charset="0"/>
              </a:rPr>
              <a:t>/</a:t>
            </a:r>
            <a:r>
              <a:rPr lang="it-IT" sz="3600" dirty="0" err="1">
                <a:solidFill>
                  <a:srgbClr val="8089FF"/>
                </a:solidFill>
                <a:latin typeface="Times New Roman" panose="02020603050405020304" pitchFamily="18" charset="0"/>
                <a:cs typeface="Times New Roman" panose="02020603050405020304" pitchFamily="18" charset="0"/>
              </a:rPr>
              <a:t>category</a:t>
            </a:r>
            <a:r>
              <a:rPr lang="it-IT" sz="3600" dirty="0">
                <a:solidFill>
                  <a:srgbClr val="8089FF"/>
                </a:solidFill>
                <a:latin typeface="Times New Roman" panose="02020603050405020304" pitchFamily="18" charset="0"/>
                <a:cs typeface="Times New Roman" panose="02020603050405020304" pitchFamily="18" charset="0"/>
              </a:rPr>
              <a:t>/senza-categoria/diario-della-quarantena/</a:t>
            </a:r>
          </a:p>
        </p:txBody>
      </p:sp>
      <p:pic>
        <p:nvPicPr>
          <p:cNvPr id="4" name="Segnaposto contenuto 3" descr="Immagine che contiene schermata, occhiale, gadget, occhiali&#10;&#10;Il contenuto generato dall'IA potrebbe non essere corretto.">
            <a:extLst>
              <a:ext uri="{FF2B5EF4-FFF2-40B4-BE49-F238E27FC236}">
                <a16:creationId xmlns:a16="http://schemas.microsoft.com/office/drawing/2014/main" id="{5D9302AA-B655-FB95-8BAA-612045AC6E9D}"/>
              </a:ext>
            </a:extLst>
          </p:cNvPr>
          <p:cNvPicPr>
            <a:picLocks noGrp="1" noChangeAspect="1"/>
          </p:cNvPicPr>
          <p:nvPr>
            <p:ph sz="half" idx="1"/>
          </p:nvPr>
        </p:nvPicPr>
        <p:blipFill>
          <a:blip r:embed="rId2"/>
          <a:stretch>
            <a:fillRect/>
          </a:stretch>
        </p:blipFill>
        <p:spPr>
          <a:xfrm>
            <a:off x="1755075" y="2568875"/>
            <a:ext cx="8681850" cy="3924000"/>
          </a:xfrm>
        </p:spPr>
      </p:pic>
    </p:spTree>
    <p:extLst>
      <p:ext uri="{BB962C8B-B14F-4D97-AF65-F5344CB8AC3E}">
        <p14:creationId xmlns:p14="http://schemas.microsoft.com/office/powerpoint/2010/main" val="630974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BFA92B01-322E-8FA9-F7DC-6C9B1B779E2B}"/>
            </a:ext>
          </a:extLst>
        </p:cNvPr>
        <p:cNvGrpSpPr/>
        <p:nvPr/>
      </p:nvGrpSpPr>
      <p:grpSpPr>
        <a:xfrm>
          <a:off x="0" y="0"/>
          <a:ext cx="0" cy="0"/>
          <a:chOff x="0" y="0"/>
          <a:chExt cx="0" cy="0"/>
        </a:xfrm>
      </p:grpSpPr>
      <p:pic>
        <p:nvPicPr>
          <p:cNvPr id="4" name="Segnaposto contenuto 3" descr="Immagine che contiene testo, schermata, Carattere, documento&#10;&#10;Il contenuto generato dall'IA potrebbe non essere corretto.">
            <a:extLst>
              <a:ext uri="{FF2B5EF4-FFF2-40B4-BE49-F238E27FC236}">
                <a16:creationId xmlns:a16="http://schemas.microsoft.com/office/drawing/2014/main" id="{B97AA6BC-59DA-7094-F6F9-D20F045CEDAD}"/>
              </a:ext>
            </a:extLst>
          </p:cNvPr>
          <p:cNvPicPr>
            <a:picLocks noGrp="1" noChangeAspect="1"/>
          </p:cNvPicPr>
          <p:nvPr>
            <p:ph sz="half" idx="1"/>
          </p:nvPr>
        </p:nvPicPr>
        <p:blipFill>
          <a:blip r:embed="rId2"/>
          <a:stretch>
            <a:fillRect/>
          </a:stretch>
        </p:blipFill>
        <p:spPr>
          <a:xfrm>
            <a:off x="1064012" y="1825625"/>
            <a:ext cx="4729976" cy="4351338"/>
          </a:xfrm>
        </p:spPr>
      </p:pic>
      <p:pic>
        <p:nvPicPr>
          <p:cNvPr id="8" name="Segnaposto contenuto 7" descr="Immagine che contiene testo, schermata, Carattere, documento&#10;&#10;Il contenuto generato dall'IA potrebbe non essere corretto.">
            <a:extLst>
              <a:ext uri="{FF2B5EF4-FFF2-40B4-BE49-F238E27FC236}">
                <a16:creationId xmlns:a16="http://schemas.microsoft.com/office/drawing/2014/main" id="{2512BA58-0B77-8A58-611D-F43FC61CF5E3}"/>
              </a:ext>
            </a:extLst>
          </p:cNvPr>
          <p:cNvPicPr>
            <a:picLocks noGrp="1" noChangeAspect="1"/>
          </p:cNvPicPr>
          <p:nvPr>
            <p:ph sz="half" idx="2"/>
          </p:nvPr>
        </p:nvPicPr>
        <p:blipFill>
          <a:blip r:embed="rId3"/>
          <a:stretch>
            <a:fillRect/>
          </a:stretch>
        </p:blipFill>
        <p:spPr>
          <a:xfrm>
            <a:off x="6172200" y="2012534"/>
            <a:ext cx="5181600" cy="3977520"/>
          </a:xfrm>
        </p:spPr>
      </p:pic>
    </p:spTree>
    <p:extLst>
      <p:ext uri="{BB962C8B-B14F-4D97-AF65-F5344CB8AC3E}">
        <p14:creationId xmlns:p14="http://schemas.microsoft.com/office/powerpoint/2010/main" val="547093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71B3A536-C7F6-26C7-7386-D81729AD9F24}"/>
            </a:ext>
          </a:extLst>
        </p:cNvPr>
        <p:cNvGrpSpPr/>
        <p:nvPr/>
      </p:nvGrpSpPr>
      <p:grpSpPr>
        <a:xfrm>
          <a:off x="0" y="0"/>
          <a:ext cx="0" cy="0"/>
          <a:chOff x="0" y="0"/>
          <a:chExt cx="0" cy="0"/>
        </a:xfrm>
      </p:grpSpPr>
      <p:pic>
        <p:nvPicPr>
          <p:cNvPr id="4" name="Segnaposto contenuto 3" descr="Immagine che contiene testo, schermata&#10;&#10;Il contenuto generato dall'IA potrebbe non essere corretto.">
            <a:extLst>
              <a:ext uri="{FF2B5EF4-FFF2-40B4-BE49-F238E27FC236}">
                <a16:creationId xmlns:a16="http://schemas.microsoft.com/office/drawing/2014/main" id="{E9C14E8D-2191-4569-27B7-F0FAE6A905F3}"/>
              </a:ext>
            </a:extLst>
          </p:cNvPr>
          <p:cNvPicPr>
            <a:picLocks noGrp="1" noChangeAspect="1"/>
          </p:cNvPicPr>
          <p:nvPr>
            <p:ph sz="half" idx="1"/>
          </p:nvPr>
        </p:nvPicPr>
        <p:blipFill>
          <a:blip r:embed="rId2"/>
          <a:stretch>
            <a:fillRect/>
          </a:stretch>
        </p:blipFill>
        <p:spPr>
          <a:xfrm>
            <a:off x="912876" y="1825625"/>
            <a:ext cx="5032247" cy="4351338"/>
          </a:xfrm>
        </p:spPr>
      </p:pic>
      <p:pic>
        <p:nvPicPr>
          <p:cNvPr id="8" name="Segnaposto contenuto 7" descr="Immagine che contiene testo, schermata, Carattere, documento&#10;&#10;Il contenuto generato dall'IA potrebbe non essere corretto.">
            <a:extLst>
              <a:ext uri="{FF2B5EF4-FFF2-40B4-BE49-F238E27FC236}">
                <a16:creationId xmlns:a16="http://schemas.microsoft.com/office/drawing/2014/main" id="{13175590-1A89-E122-95C8-4AB7B040E63E}"/>
              </a:ext>
            </a:extLst>
          </p:cNvPr>
          <p:cNvPicPr>
            <a:picLocks noGrp="1" noChangeAspect="1"/>
          </p:cNvPicPr>
          <p:nvPr>
            <p:ph sz="half" idx="2"/>
          </p:nvPr>
        </p:nvPicPr>
        <p:blipFill>
          <a:blip r:embed="rId3"/>
          <a:stretch>
            <a:fillRect/>
          </a:stretch>
        </p:blipFill>
        <p:spPr>
          <a:xfrm>
            <a:off x="6211413" y="1825625"/>
            <a:ext cx="5103174" cy="4351338"/>
          </a:xfrm>
        </p:spPr>
      </p:pic>
    </p:spTree>
    <p:extLst>
      <p:ext uri="{BB962C8B-B14F-4D97-AF65-F5344CB8AC3E}">
        <p14:creationId xmlns:p14="http://schemas.microsoft.com/office/powerpoint/2010/main" val="2199836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E53DE383-8AA6-26D9-D449-B25F2CBDCB8C}"/>
            </a:ext>
          </a:extLst>
        </p:cNvPr>
        <p:cNvGrpSpPr/>
        <p:nvPr/>
      </p:nvGrpSpPr>
      <p:grpSpPr>
        <a:xfrm>
          <a:off x="0" y="0"/>
          <a:ext cx="0" cy="0"/>
          <a:chOff x="0" y="0"/>
          <a:chExt cx="0" cy="0"/>
        </a:xfrm>
      </p:grpSpPr>
      <p:pic>
        <p:nvPicPr>
          <p:cNvPr id="4" name="Segnaposto contenuto 3" descr="Immagine che contiene testo, schermata, bianco e nero&#10;&#10;Il contenuto generato dall'IA potrebbe non essere corretto.">
            <a:extLst>
              <a:ext uri="{FF2B5EF4-FFF2-40B4-BE49-F238E27FC236}">
                <a16:creationId xmlns:a16="http://schemas.microsoft.com/office/drawing/2014/main" id="{1720EAE5-078B-1019-29A4-5FBE0B8BB06D}"/>
              </a:ext>
            </a:extLst>
          </p:cNvPr>
          <p:cNvPicPr>
            <a:picLocks noGrp="1" noChangeAspect="1"/>
          </p:cNvPicPr>
          <p:nvPr>
            <p:ph sz="half" idx="1"/>
          </p:nvPr>
        </p:nvPicPr>
        <p:blipFill>
          <a:blip r:embed="rId2"/>
          <a:stretch>
            <a:fillRect/>
          </a:stretch>
        </p:blipFill>
        <p:spPr>
          <a:xfrm>
            <a:off x="1090968" y="1825625"/>
            <a:ext cx="4676064" cy="4351338"/>
          </a:xfrm>
        </p:spPr>
      </p:pic>
      <p:pic>
        <p:nvPicPr>
          <p:cNvPr id="8" name="Segnaposto contenuto 7" descr="Immagine che contiene testo, schermata, Carattere, documento&#10;&#10;Il contenuto generato dall'IA potrebbe non essere corretto.">
            <a:extLst>
              <a:ext uri="{FF2B5EF4-FFF2-40B4-BE49-F238E27FC236}">
                <a16:creationId xmlns:a16="http://schemas.microsoft.com/office/drawing/2014/main" id="{2C92C4DC-609A-65D4-3124-56A77E437FA5}"/>
              </a:ext>
            </a:extLst>
          </p:cNvPr>
          <p:cNvPicPr>
            <a:picLocks noGrp="1" noChangeAspect="1"/>
          </p:cNvPicPr>
          <p:nvPr>
            <p:ph sz="half" idx="2"/>
          </p:nvPr>
        </p:nvPicPr>
        <p:blipFill>
          <a:blip r:embed="rId3"/>
          <a:stretch>
            <a:fillRect/>
          </a:stretch>
        </p:blipFill>
        <p:spPr>
          <a:xfrm>
            <a:off x="6172200" y="2038990"/>
            <a:ext cx="5181600" cy="3924608"/>
          </a:xfrm>
        </p:spPr>
      </p:pic>
    </p:spTree>
    <p:extLst>
      <p:ext uri="{BB962C8B-B14F-4D97-AF65-F5344CB8AC3E}">
        <p14:creationId xmlns:p14="http://schemas.microsoft.com/office/powerpoint/2010/main" val="420566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64F4A36-B530-CA2A-52F5-67196CF98F41}"/>
              </a:ext>
            </a:extLst>
          </p:cNvPr>
          <p:cNvSpPr>
            <a:spLocks noGrp="1"/>
          </p:cNvSpPr>
          <p:nvPr>
            <p:ph idx="1"/>
          </p:nvPr>
        </p:nvSpPr>
        <p:spPr>
          <a:xfrm>
            <a:off x="0" y="0"/>
            <a:ext cx="12192000" cy="6858000"/>
          </a:xfrm>
        </p:spPr>
        <p:txBody>
          <a:bodyPr>
            <a:normAutofit/>
          </a:bodyPr>
          <a:lstStyle/>
          <a:p>
            <a:pPr marL="0" indent="0" fontAlgn="auto">
              <a:lnSpc>
                <a:spcPct val="100000"/>
              </a:lnSpc>
              <a:spcBef>
                <a:spcPts val="0"/>
              </a:spcBef>
              <a:buNone/>
            </a:pPr>
            <a:r>
              <a:rPr lang="it-IT" sz="1800" b="1" dirty="0">
                <a:latin typeface="Times New Roman" panose="02020603050405020304" pitchFamily="18" charset="0"/>
                <a:cs typeface="Times New Roman" panose="02020603050405020304" pitchFamily="18" charset="0"/>
              </a:rPr>
              <a:t>31 DICEMBRE 2019</a:t>
            </a:r>
            <a:r>
              <a:rPr lang="it-IT" sz="1800" dirty="0">
                <a:latin typeface="Times New Roman" panose="02020603050405020304" pitchFamily="18" charset="0"/>
                <a:cs typeface="Times New Roman" panose="02020603050405020304" pitchFamily="18" charset="0"/>
              </a:rPr>
              <a:t>: L'AMMISSIONE DEI PRIMI CASI</a:t>
            </a:r>
          </a:p>
          <a:p>
            <a:pPr marL="0" indent="0" fontAlgn="auto">
              <a:lnSpc>
                <a:spcPct val="100000"/>
              </a:lnSpc>
              <a:spcBef>
                <a:spcPts val="0"/>
              </a:spcBef>
              <a:buNone/>
            </a:pPr>
            <a:r>
              <a:rPr lang="it-IT" sz="1800" dirty="0">
                <a:latin typeface="Times New Roman" panose="02020603050405020304" pitchFamily="18" charset="0"/>
                <a:cs typeface="Times New Roman" panose="02020603050405020304" pitchFamily="18" charset="0"/>
              </a:rPr>
              <a:t>Il 31 dicembre 2019 la Commissione Sanitaria Municipale di </a:t>
            </a:r>
            <a:r>
              <a:rPr lang="it-IT" sz="1800" b="1" dirty="0">
                <a:latin typeface="Times New Roman" panose="02020603050405020304" pitchFamily="18" charset="0"/>
                <a:cs typeface="Times New Roman" panose="02020603050405020304" pitchFamily="18" charset="0"/>
              </a:rPr>
              <a:t>Wuhan</a:t>
            </a:r>
            <a:r>
              <a:rPr lang="it-IT" sz="1800" dirty="0">
                <a:latin typeface="Times New Roman" panose="02020603050405020304" pitchFamily="18" charset="0"/>
                <a:cs typeface="Times New Roman" panose="02020603050405020304" pitchFamily="18" charset="0"/>
              </a:rPr>
              <a:t> (Cina) ha </a:t>
            </a:r>
            <a:r>
              <a:rPr lang="it-IT" sz="1800" dirty="0">
                <a:latin typeface="Times New Roman" panose="02020603050405020304" pitchFamily="18" charset="0"/>
                <a:cs typeface="Times New Roman" panose="02020603050405020304" pitchFamily="18" charset="0"/>
                <a:hlinkClick r:id="rId2"/>
              </a:rPr>
              <a:t>segnalato</a:t>
            </a:r>
            <a:r>
              <a:rPr lang="it-IT" sz="1800" dirty="0">
                <a:latin typeface="Times New Roman" panose="02020603050405020304" pitchFamily="18" charset="0"/>
                <a:cs typeface="Times New Roman" panose="02020603050405020304" pitchFamily="18" charset="0"/>
              </a:rPr>
              <a:t> all’Organizzazione Mondiale della Sanità (OMS) un cluster di casi di </a:t>
            </a:r>
            <a:r>
              <a:rPr lang="it-IT" sz="1800" b="1" dirty="0">
                <a:latin typeface="Times New Roman" panose="02020603050405020304" pitchFamily="18" charset="0"/>
                <a:cs typeface="Times New Roman" panose="02020603050405020304" pitchFamily="18" charset="0"/>
                <a:hlinkClick r:id="rId3" tooltip="Polmonite"/>
              </a:rPr>
              <a:t>polmonite</a:t>
            </a:r>
            <a:r>
              <a:rPr lang="it-IT" sz="1800" b="1" dirty="0">
                <a:latin typeface="Times New Roman" panose="02020603050405020304" pitchFamily="18" charset="0"/>
                <a:cs typeface="Times New Roman" panose="02020603050405020304" pitchFamily="18" charset="0"/>
              </a:rPr>
              <a:t> a eziologia ignota</a:t>
            </a:r>
            <a:r>
              <a:rPr lang="it-IT" sz="1800" dirty="0">
                <a:latin typeface="Times New Roman" panose="02020603050405020304" pitchFamily="18" charset="0"/>
                <a:cs typeface="Times New Roman" panose="02020603050405020304" pitchFamily="18" charset="0"/>
              </a:rPr>
              <a:t> nella città di Wuhan, nella provincia cinese di Hubei. La maggior parte dei casi aveva un </a:t>
            </a:r>
            <a:r>
              <a:rPr lang="it-IT" sz="1800" b="1" dirty="0">
                <a:latin typeface="Times New Roman" panose="02020603050405020304" pitchFamily="18" charset="0"/>
                <a:cs typeface="Times New Roman" panose="02020603050405020304" pitchFamily="18" charset="0"/>
              </a:rPr>
              <a:t>legame epidemiologico</a:t>
            </a:r>
            <a:r>
              <a:rPr lang="it-IT" sz="1800" dirty="0">
                <a:latin typeface="Times New Roman" panose="02020603050405020304" pitchFamily="18" charset="0"/>
                <a:cs typeface="Times New Roman" panose="02020603050405020304" pitchFamily="18" charset="0"/>
              </a:rPr>
              <a:t> con il mercato di </a:t>
            </a:r>
            <a:r>
              <a:rPr lang="it-IT" sz="1800" b="1" dirty="0" err="1">
                <a:latin typeface="Times New Roman" panose="02020603050405020304" pitchFamily="18" charset="0"/>
                <a:cs typeface="Times New Roman" panose="02020603050405020304" pitchFamily="18" charset="0"/>
              </a:rPr>
              <a:t>Huanan</a:t>
            </a:r>
            <a:r>
              <a:rPr lang="it-IT" sz="1800" b="1" dirty="0">
                <a:latin typeface="Times New Roman" panose="02020603050405020304" pitchFamily="18" charset="0"/>
                <a:cs typeface="Times New Roman" panose="02020603050405020304" pitchFamily="18" charset="0"/>
              </a:rPr>
              <a:t> </a:t>
            </a:r>
            <a:r>
              <a:rPr lang="it-IT" sz="1800" b="1" dirty="0" err="1">
                <a:latin typeface="Times New Roman" panose="02020603050405020304" pitchFamily="18" charset="0"/>
                <a:cs typeface="Times New Roman" panose="02020603050405020304" pitchFamily="18" charset="0"/>
              </a:rPr>
              <a:t>Seafood</a:t>
            </a:r>
            <a:r>
              <a:rPr lang="it-IT" sz="1800" dirty="0">
                <a:latin typeface="Times New Roman" panose="02020603050405020304" pitchFamily="18" charset="0"/>
                <a:cs typeface="Times New Roman" panose="02020603050405020304" pitchFamily="18" charset="0"/>
              </a:rPr>
              <a:t>, nel sud della Cina, un mercato all'ingrosso di frutti di mare e animali vivi.</a:t>
            </a:r>
          </a:p>
          <a:p>
            <a:pPr marL="0" indent="0" fontAlgn="auto">
              <a:lnSpc>
                <a:spcPct val="100000"/>
              </a:lnSpc>
              <a:spcBef>
                <a:spcPts val="0"/>
              </a:spcBef>
              <a:buNone/>
            </a:pPr>
            <a:endParaRPr lang="it-IT" sz="1800" dirty="0">
              <a:latin typeface="Times New Roman" panose="02020603050405020304" pitchFamily="18" charset="0"/>
              <a:cs typeface="Times New Roman" panose="02020603050405020304" pitchFamily="18" charset="0"/>
            </a:endParaRPr>
          </a:p>
          <a:p>
            <a:pPr marL="0" indent="0" fontAlgn="auto">
              <a:lnSpc>
                <a:spcPct val="100000"/>
              </a:lnSpc>
              <a:spcBef>
                <a:spcPts val="0"/>
              </a:spcBef>
              <a:buNone/>
            </a:pPr>
            <a:r>
              <a:rPr lang="it-IT" sz="1800" b="1" dirty="0">
                <a:latin typeface="Times New Roman" panose="02020603050405020304" pitchFamily="18" charset="0"/>
                <a:cs typeface="Times New Roman" panose="02020603050405020304" pitchFamily="18" charset="0"/>
              </a:rPr>
              <a:t>10 GENNAIO 2020</a:t>
            </a:r>
            <a:r>
              <a:rPr lang="it-IT" sz="1800" dirty="0">
                <a:latin typeface="Times New Roman" panose="02020603050405020304" pitchFamily="18" charset="0"/>
                <a:cs typeface="Times New Roman" panose="02020603050405020304" pitchFamily="18" charset="0"/>
              </a:rPr>
              <a:t>: IDENTIFICATO IL NUOVO VIRUS</a:t>
            </a:r>
          </a:p>
          <a:p>
            <a:pPr marL="0" indent="0" fontAlgn="auto">
              <a:lnSpc>
                <a:spcPct val="100000"/>
              </a:lnSpc>
              <a:spcBef>
                <a:spcPts val="0"/>
              </a:spcBef>
              <a:buNone/>
            </a:pPr>
            <a:r>
              <a:rPr lang="it-IT" sz="1800" dirty="0">
                <a:latin typeface="Times New Roman" panose="02020603050405020304" pitchFamily="18" charset="0"/>
                <a:cs typeface="Times New Roman" panose="02020603050405020304" pitchFamily="18" charset="0"/>
              </a:rPr>
              <a:t>A distanza di pochi giorni dall'annuncio del cluster di casi a Wuhan i ricercatori cinesi depositano la "carta di identità" del virus, ovvero la </a:t>
            </a:r>
            <a:r>
              <a:rPr lang="it-IT" sz="1800" b="1" dirty="0">
                <a:latin typeface="Times New Roman" panose="02020603050405020304" pitchFamily="18" charset="0"/>
                <a:cs typeface="Times New Roman" panose="02020603050405020304" pitchFamily="18" charset="0"/>
              </a:rPr>
              <a:t>sequenza dell'RNA virale</a:t>
            </a:r>
            <a:r>
              <a:rPr lang="it-IT" sz="1800" dirty="0">
                <a:latin typeface="Times New Roman" panose="02020603050405020304" pitchFamily="18" charset="0"/>
                <a:cs typeface="Times New Roman" panose="02020603050405020304" pitchFamily="18" charset="0"/>
              </a:rPr>
              <a:t>, nel database internazionale </a:t>
            </a:r>
            <a:r>
              <a:rPr lang="it-IT" sz="1800" dirty="0">
                <a:latin typeface="Times New Roman" panose="02020603050405020304" pitchFamily="18" charset="0"/>
                <a:cs typeface="Times New Roman" panose="02020603050405020304" pitchFamily="18" charset="0"/>
                <a:hlinkClick r:id="rId4"/>
              </a:rPr>
              <a:t>virological.org</a:t>
            </a:r>
            <a:r>
              <a:rPr lang="it-IT" sz="1800" dirty="0">
                <a:latin typeface="Times New Roman" panose="02020603050405020304" pitchFamily="18" charset="0"/>
                <a:cs typeface="Times New Roman" panose="02020603050405020304" pitchFamily="18" charset="0"/>
              </a:rPr>
              <a:t>. Diverso da tutti i virus conosciuti sino a quel momento, la conoscenza della sequenza è il primo passo nella lotta al </a:t>
            </a:r>
            <a:r>
              <a:rPr lang="it-IT" sz="1800" b="1" dirty="0">
                <a:latin typeface="Times New Roman" panose="02020603050405020304" pitchFamily="18" charset="0"/>
                <a:cs typeface="Times New Roman" panose="02020603050405020304" pitchFamily="18" charset="0"/>
              </a:rPr>
              <a:t>coronavirus</a:t>
            </a:r>
            <a:r>
              <a:rPr lang="it-IT" sz="1800" dirty="0">
                <a:latin typeface="Times New Roman" panose="02020603050405020304" pitchFamily="18" charset="0"/>
                <a:cs typeface="Times New Roman" panose="02020603050405020304" pitchFamily="18" charset="0"/>
              </a:rPr>
              <a:t>. </a:t>
            </a:r>
          </a:p>
          <a:p>
            <a:pPr marL="0" indent="0" fontAlgn="auto">
              <a:lnSpc>
                <a:spcPct val="100000"/>
              </a:lnSpc>
              <a:spcBef>
                <a:spcPts val="0"/>
              </a:spcBef>
              <a:buNone/>
            </a:pPr>
            <a:endParaRPr lang="it-IT" sz="1800" dirty="0">
              <a:latin typeface="Times New Roman" panose="02020603050405020304" pitchFamily="18" charset="0"/>
              <a:cs typeface="Times New Roman" panose="02020603050405020304" pitchFamily="18" charset="0"/>
            </a:endParaRPr>
          </a:p>
          <a:p>
            <a:pPr marL="0" indent="0" fontAlgn="auto">
              <a:lnSpc>
                <a:spcPct val="100000"/>
              </a:lnSpc>
              <a:spcBef>
                <a:spcPts val="0"/>
              </a:spcBef>
              <a:buNone/>
            </a:pPr>
            <a:r>
              <a:rPr lang="it-IT" sz="1800" b="1" dirty="0">
                <a:latin typeface="Times New Roman" panose="02020603050405020304" pitchFamily="18" charset="0"/>
                <a:cs typeface="Times New Roman" panose="02020603050405020304" pitchFamily="18" charset="0"/>
              </a:rPr>
              <a:t>20 GENNAIO 2020</a:t>
            </a:r>
            <a:r>
              <a:rPr lang="it-IT" sz="1800" dirty="0">
                <a:latin typeface="Times New Roman" panose="02020603050405020304" pitchFamily="18" charset="0"/>
                <a:cs typeface="Times New Roman" panose="02020603050405020304" pitchFamily="18" charset="0"/>
              </a:rPr>
              <a:t>: IL VIRUS SI TRASMETTE DA PERSONA A PERSONA</a:t>
            </a:r>
          </a:p>
          <a:p>
            <a:pPr marL="0" indent="0" fontAlgn="auto">
              <a:lnSpc>
                <a:spcPct val="100000"/>
              </a:lnSpc>
              <a:spcBef>
                <a:spcPts val="0"/>
              </a:spcBef>
              <a:buNone/>
            </a:pPr>
            <a:r>
              <a:rPr lang="it-IT" sz="1800" dirty="0">
                <a:latin typeface="Times New Roman" panose="02020603050405020304" pitchFamily="18" charset="0"/>
                <a:cs typeface="Times New Roman" panose="02020603050405020304" pitchFamily="18" charset="0"/>
              </a:rPr>
              <a:t>In una purtroppo storica </a:t>
            </a:r>
            <a:r>
              <a:rPr lang="it-IT" sz="1800" dirty="0">
                <a:latin typeface="Times New Roman" panose="02020603050405020304" pitchFamily="18" charset="0"/>
                <a:cs typeface="Times New Roman" panose="02020603050405020304" pitchFamily="18" charset="0"/>
                <a:hlinkClick r:id="rId5"/>
              </a:rPr>
              <a:t>conferenza stampa</a:t>
            </a:r>
            <a:r>
              <a:rPr lang="it-IT" sz="1800" dirty="0">
                <a:latin typeface="Times New Roman" panose="02020603050405020304" pitchFamily="18" charset="0"/>
                <a:cs typeface="Times New Roman" panose="02020603050405020304" pitchFamily="18" charset="0"/>
              </a:rPr>
              <a:t> della </a:t>
            </a:r>
            <a:r>
              <a:rPr lang="it-IT" sz="1800" b="1" dirty="0" err="1">
                <a:latin typeface="Times New Roman" panose="02020603050405020304" pitchFamily="18" charset="0"/>
                <a:cs typeface="Times New Roman" panose="02020603050405020304" pitchFamily="18" charset="0"/>
              </a:rPr>
              <a:t>China's</a:t>
            </a:r>
            <a:r>
              <a:rPr lang="it-IT" sz="1800" b="1" dirty="0">
                <a:latin typeface="Times New Roman" panose="02020603050405020304" pitchFamily="18" charset="0"/>
                <a:cs typeface="Times New Roman" panose="02020603050405020304" pitchFamily="18" charset="0"/>
              </a:rPr>
              <a:t> National Health Commission</a:t>
            </a:r>
            <a:r>
              <a:rPr lang="it-IT" sz="1800" dirty="0">
                <a:latin typeface="Times New Roman" panose="02020603050405020304" pitchFamily="18" charset="0"/>
                <a:cs typeface="Times New Roman" panose="02020603050405020304" pitchFamily="18" charset="0"/>
              </a:rPr>
              <a:t> viene confermato quanto già sospettato da giorni. Il nuovo </a:t>
            </a:r>
            <a:r>
              <a:rPr lang="it-IT" sz="1800" b="1" dirty="0">
                <a:latin typeface="Times New Roman" panose="02020603050405020304" pitchFamily="18" charset="0"/>
                <a:cs typeface="Times New Roman" panose="02020603050405020304" pitchFamily="18" charset="0"/>
              </a:rPr>
              <a:t>coronavirus</a:t>
            </a:r>
            <a:r>
              <a:rPr lang="it-IT" sz="1800" dirty="0">
                <a:latin typeface="Times New Roman" panose="02020603050405020304" pitchFamily="18" charset="0"/>
                <a:cs typeface="Times New Roman" panose="02020603050405020304" pitchFamily="18" charset="0"/>
              </a:rPr>
              <a:t> si trasmette </a:t>
            </a:r>
            <a:r>
              <a:rPr lang="it-IT" sz="1800" b="1" dirty="0">
                <a:latin typeface="Times New Roman" panose="02020603050405020304" pitchFamily="18" charset="0"/>
                <a:cs typeface="Times New Roman" panose="02020603050405020304" pitchFamily="18" charset="0"/>
                <a:hlinkClick r:id="rId2"/>
              </a:rPr>
              <a:t>da uomo ad uomo</a:t>
            </a:r>
            <a:r>
              <a:rPr lang="it-IT" sz="1800" dirty="0">
                <a:latin typeface="Times New Roman" panose="02020603050405020304" pitchFamily="18" charset="0"/>
                <a:cs typeface="Times New Roman" panose="02020603050405020304" pitchFamily="18" charset="0"/>
              </a:rPr>
              <a:t>. E' la conferma della nascita di una nuova malattia virale che verrà identificata con il nome di </a:t>
            </a:r>
            <a:r>
              <a:rPr lang="it-IT" sz="1800" b="1" dirty="0">
                <a:latin typeface="Times New Roman" panose="02020603050405020304" pitchFamily="18" charset="0"/>
                <a:cs typeface="Times New Roman" panose="02020603050405020304" pitchFamily="18" charset="0"/>
              </a:rPr>
              <a:t>COVID-19</a:t>
            </a:r>
            <a:r>
              <a:rPr lang="it-IT" sz="1800" dirty="0">
                <a:latin typeface="Times New Roman" panose="02020603050405020304" pitchFamily="18" charset="0"/>
                <a:cs typeface="Times New Roman" panose="02020603050405020304" pitchFamily="18" charset="0"/>
              </a:rPr>
              <a:t> (Coronavirus </a:t>
            </a:r>
            <a:r>
              <a:rPr lang="it-IT" sz="1800" dirty="0" err="1">
                <a:latin typeface="Times New Roman" panose="02020603050405020304" pitchFamily="18" charset="0"/>
                <a:cs typeface="Times New Roman" panose="02020603050405020304" pitchFamily="18" charset="0"/>
              </a:rPr>
              <a:t>Disease</a:t>
            </a:r>
            <a:r>
              <a:rPr lang="it-IT" sz="1800" dirty="0">
                <a:latin typeface="Times New Roman" panose="02020603050405020304" pitchFamily="18" charset="0"/>
                <a:cs typeface="Times New Roman" panose="02020603050405020304" pitchFamily="18" charset="0"/>
              </a:rPr>
              <a:t>).</a:t>
            </a:r>
          </a:p>
          <a:p>
            <a:pPr marL="0" indent="0" fontAlgn="auto">
              <a:lnSpc>
                <a:spcPct val="100000"/>
              </a:lnSpc>
              <a:spcBef>
                <a:spcPts val="0"/>
              </a:spcBef>
              <a:buNone/>
            </a:pPr>
            <a:endParaRPr lang="it-IT" sz="1800" dirty="0">
              <a:latin typeface="Times New Roman" panose="02020603050405020304" pitchFamily="18" charset="0"/>
              <a:cs typeface="Times New Roman" panose="02020603050405020304" pitchFamily="18" charset="0"/>
            </a:endParaRPr>
          </a:p>
          <a:p>
            <a:pPr marL="0" indent="0" fontAlgn="auto">
              <a:lnSpc>
                <a:spcPct val="100000"/>
              </a:lnSpc>
              <a:spcBef>
                <a:spcPts val="0"/>
              </a:spcBef>
              <a:buNone/>
            </a:pPr>
            <a:r>
              <a:rPr lang="it-IT" sz="1900" b="1" dirty="0">
                <a:latin typeface="Times New Roman" panose="02020603050405020304" pitchFamily="18" charset="0"/>
                <a:cs typeface="Times New Roman" panose="02020603050405020304" pitchFamily="18" charset="0"/>
              </a:rPr>
              <a:t>23 GENNAIO 2020</a:t>
            </a:r>
            <a:r>
              <a:rPr lang="it-IT" sz="1900" dirty="0">
                <a:latin typeface="Times New Roman" panose="02020603050405020304" pitchFamily="18" charset="0"/>
                <a:cs typeface="Times New Roman" panose="02020603050405020304" pitchFamily="18" charset="0"/>
              </a:rPr>
              <a:t>: WUHAN INIZIA IL LOCKDOWN</a:t>
            </a:r>
          </a:p>
          <a:p>
            <a:pPr marL="0" indent="0" fontAlgn="auto">
              <a:lnSpc>
                <a:spcPct val="100000"/>
              </a:lnSpc>
              <a:spcBef>
                <a:spcPts val="0"/>
              </a:spcBef>
              <a:buNone/>
            </a:pPr>
            <a:r>
              <a:rPr lang="it-IT" sz="1900" dirty="0">
                <a:latin typeface="Times New Roman" panose="02020603050405020304" pitchFamily="18" charset="0"/>
                <a:cs typeface="Times New Roman" panose="02020603050405020304" pitchFamily="18" charset="0"/>
              </a:rPr>
              <a:t>Inizia il primo </a:t>
            </a:r>
            <a:r>
              <a:rPr lang="it-IT" sz="1900" b="1" dirty="0">
                <a:latin typeface="Times New Roman" panose="02020603050405020304" pitchFamily="18" charset="0"/>
                <a:cs typeface="Times New Roman" panose="02020603050405020304" pitchFamily="18" charset="0"/>
              </a:rPr>
              <a:t>lockdown di massa</a:t>
            </a:r>
            <a:r>
              <a:rPr lang="it-IT" sz="1900" dirty="0">
                <a:latin typeface="Times New Roman" panose="02020603050405020304" pitchFamily="18" charset="0"/>
                <a:cs typeface="Times New Roman" panose="02020603050405020304" pitchFamily="18" charset="0"/>
              </a:rPr>
              <a:t> della storia. </a:t>
            </a:r>
            <a:r>
              <a:rPr lang="it-IT" sz="1900" b="1" dirty="0">
                <a:latin typeface="Times New Roman" panose="02020603050405020304" pitchFamily="18" charset="0"/>
                <a:cs typeface="Times New Roman" panose="02020603050405020304" pitchFamily="18" charset="0"/>
              </a:rPr>
              <a:t>60 milioni</a:t>
            </a:r>
            <a:r>
              <a:rPr lang="it-IT" sz="1900" dirty="0">
                <a:latin typeface="Times New Roman" panose="02020603050405020304" pitchFamily="18" charset="0"/>
                <a:cs typeface="Times New Roman" panose="02020603050405020304" pitchFamily="18" charset="0"/>
              </a:rPr>
              <a:t> di persone appartenenti alla provincia di Hubei -di cui 11 nella sola città di Wuhan- entrano in un rigido lockdown. Strade deserte e servizi ridotti al minimo. Le immagini che giungono dalla Cina sembrano quelle di un film. Nessuno lontanamente immagina che le stesse misure verranno varate anche nel nostro Paese poco più di un mese e mezzo dopo. Nelle settimane successive il virus ha un nome, </a:t>
            </a:r>
            <a:r>
              <a:rPr lang="it-IT" sz="1900" b="1" dirty="0">
                <a:latin typeface="Times New Roman" panose="02020603050405020304" pitchFamily="18" charset="0"/>
                <a:cs typeface="Times New Roman" panose="02020603050405020304" pitchFamily="18" charset="0"/>
              </a:rPr>
              <a:t>Sar-Cov-2</a:t>
            </a:r>
            <a:r>
              <a:rPr lang="it-IT" sz="1900" dirty="0">
                <a:latin typeface="Times New Roman" panose="02020603050405020304" pitchFamily="18" charset="0"/>
                <a:cs typeface="Times New Roman" panose="02020603050405020304" pitchFamily="18" charset="0"/>
              </a:rPr>
              <a:t>. Le prime indagini indicano che il virus è identico per il </a:t>
            </a:r>
            <a:r>
              <a:rPr lang="it-IT" sz="1900" b="1" dirty="0">
                <a:latin typeface="Times New Roman" panose="02020603050405020304" pitchFamily="18" charset="0"/>
                <a:cs typeface="Times New Roman" panose="02020603050405020304" pitchFamily="18" charset="0"/>
              </a:rPr>
              <a:t>96,2%</a:t>
            </a:r>
            <a:r>
              <a:rPr lang="it-IT" sz="1900" dirty="0">
                <a:latin typeface="Times New Roman" panose="02020603050405020304" pitchFamily="18" charset="0"/>
                <a:cs typeface="Times New Roman" panose="02020603050405020304" pitchFamily="18" charset="0"/>
              </a:rPr>
              <a:t> del </a:t>
            </a:r>
            <a:r>
              <a:rPr lang="it-IT" sz="1900" b="1" dirty="0">
                <a:latin typeface="Times New Roman" panose="02020603050405020304" pitchFamily="18" charset="0"/>
                <a:cs typeface="Times New Roman" panose="02020603050405020304" pitchFamily="18" charset="0"/>
              </a:rPr>
              <a:t>genoma</a:t>
            </a:r>
            <a:r>
              <a:rPr lang="it-IT" sz="1900" dirty="0">
                <a:latin typeface="Times New Roman" panose="02020603050405020304" pitchFamily="18" charset="0"/>
                <a:cs typeface="Times New Roman" panose="02020603050405020304" pitchFamily="18" charset="0"/>
              </a:rPr>
              <a:t> al coronavirus tipico del </a:t>
            </a:r>
            <a:r>
              <a:rPr lang="it-IT" sz="1900" b="1" dirty="0">
                <a:latin typeface="Times New Roman" panose="02020603050405020304" pitchFamily="18" charset="0"/>
                <a:cs typeface="Times New Roman" panose="02020603050405020304" pitchFamily="18" charset="0"/>
                <a:hlinkClick r:id="rId6"/>
              </a:rPr>
              <a:t>pipistrello</a:t>
            </a:r>
            <a:r>
              <a:rPr lang="it-IT" sz="1900" dirty="0">
                <a:latin typeface="Times New Roman" panose="02020603050405020304" pitchFamily="18" charset="0"/>
                <a:cs typeface="Times New Roman" panose="02020603050405020304" pitchFamily="18" charset="0"/>
              </a:rPr>
              <a:t>.</a:t>
            </a:r>
          </a:p>
          <a:p>
            <a:pPr marL="0" indent="0" fontAlgn="auto">
              <a:lnSpc>
                <a:spcPct val="100000"/>
              </a:lnSpc>
              <a:spcBef>
                <a:spcPts val="0"/>
              </a:spcBef>
              <a:buNone/>
            </a:pPr>
            <a:endParaRPr lang="it-IT" sz="1800" dirty="0">
              <a:latin typeface="Times New Roman" panose="02020603050405020304" pitchFamily="18" charset="0"/>
              <a:cs typeface="Times New Roman" panose="02020603050405020304" pitchFamily="18" charset="0"/>
            </a:endParaRPr>
          </a:p>
          <a:p>
            <a:pPr marL="0" indent="0" fontAlgn="auto">
              <a:buNone/>
            </a:pPr>
            <a:endParaRPr 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0459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8DF21A15-90FD-8597-1D84-409B4D84505F}"/>
            </a:ext>
          </a:extLst>
        </p:cNvPr>
        <p:cNvGrpSpPr/>
        <p:nvPr/>
      </p:nvGrpSpPr>
      <p:grpSpPr>
        <a:xfrm>
          <a:off x="0" y="0"/>
          <a:ext cx="0" cy="0"/>
          <a:chOff x="0" y="0"/>
          <a:chExt cx="0" cy="0"/>
        </a:xfrm>
      </p:grpSpPr>
      <p:pic>
        <p:nvPicPr>
          <p:cNvPr id="4" name="Segnaposto contenuto 3" descr="Immagine che contiene testo, vestiti, schermata, tavolo&#10;&#10;Il contenuto generato dall'IA potrebbe non essere corretto.">
            <a:extLst>
              <a:ext uri="{FF2B5EF4-FFF2-40B4-BE49-F238E27FC236}">
                <a16:creationId xmlns:a16="http://schemas.microsoft.com/office/drawing/2014/main" id="{E09A205A-8A8E-6430-7B0D-A242E897A06E}"/>
              </a:ext>
            </a:extLst>
          </p:cNvPr>
          <p:cNvPicPr>
            <a:picLocks noGrp="1" noChangeAspect="1"/>
          </p:cNvPicPr>
          <p:nvPr>
            <p:ph sz="half" idx="1"/>
          </p:nvPr>
        </p:nvPicPr>
        <p:blipFill>
          <a:blip r:embed="rId2"/>
          <a:stretch>
            <a:fillRect/>
          </a:stretch>
        </p:blipFill>
        <p:spPr>
          <a:xfrm>
            <a:off x="838200" y="2264213"/>
            <a:ext cx="5181600" cy="3474162"/>
          </a:xfrm>
        </p:spPr>
      </p:pic>
      <p:pic>
        <p:nvPicPr>
          <p:cNvPr id="8" name="Segnaposto contenuto 7" descr="Immagine che contiene testo, interno, vestiti, Viso umano&#10;&#10;Il contenuto generato dall'IA potrebbe non essere corretto.">
            <a:extLst>
              <a:ext uri="{FF2B5EF4-FFF2-40B4-BE49-F238E27FC236}">
                <a16:creationId xmlns:a16="http://schemas.microsoft.com/office/drawing/2014/main" id="{7089566B-D6C3-AD86-A7D7-F4D6F5B831EB}"/>
              </a:ext>
            </a:extLst>
          </p:cNvPr>
          <p:cNvPicPr>
            <a:picLocks noGrp="1" noChangeAspect="1"/>
          </p:cNvPicPr>
          <p:nvPr>
            <p:ph sz="half" idx="2"/>
          </p:nvPr>
        </p:nvPicPr>
        <p:blipFill>
          <a:blip r:embed="rId3"/>
          <a:stretch>
            <a:fillRect/>
          </a:stretch>
        </p:blipFill>
        <p:spPr>
          <a:xfrm>
            <a:off x="6384388" y="1825625"/>
            <a:ext cx="4757224" cy="4351338"/>
          </a:xfrm>
        </p:spPr>
      </p:pic>
    </p:spTree>
    <p:extLst>
      <p:ext uri="{BB962C8B-B14F-4D97-AF65-F5344CB8AC3E}">
        <p14:creationId xmlns:p14="http://schemas.microsoft.com/office/powerpoint/2010/main" val="1210046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0BA47140-9AD4-FB73-9475-973D843754ED}"/>
            </a:ext>
          </a:extLst>
        </p:cNvPr>
        <p:cNvGrpSpPr/>
        <p:nvPr/>
      </p:nvGrpSpPr>
      <p:grpSpPr>
        <a:xfrm>
          <a:off x="0" y="0"/>
          <a:ext cx="0" cy="0"/>
          <a:chOff x="0" y="0"/>
          <a:chExt cx="0" cy="0"/>
        </a:xfrm>
      </p:grpSpPr>
      <p:pic>
        <p:nvPicPr>
          <p:cNvPr id="4" name="Segnaposto contenuto 3" descr="Immagine che contiene testo, schermata, Carattere&#10;&#10;Il contenuto generato dall'IA potrebbe non essere corretto.">
            <a:extLst>
              <a:ext uri="{FF2B5EF4-FFF2-40B4-BE49-F238E27FC236}">
                <a16:creationId xmlns:a16="http://schemas.microsoft.com/office/drawing/2014/main" id="{98C49136-737B-1169-CBD4-8F9772AB091A}"/>
              </a:ext>
            </a:extLst>
          </p:cNvPr>
          <p:cNvPicPr>
            <a:picLocks noGrp="1" noChangeAspect="1"/>
          </p:cNvPicPr>
          <p:nvPr>
            <p:ph sz="half" idx="1"/>
          </p:nvPr>
        </p:nvPicPr>
        <p:blipFill>
          <a:blip r:embed="rId2"/>
          <a:stretch>
            <a:fillRect/>
          </a:stretch>
        </p:blipFill>
        <p:spPr>
          <a:xfrm>
            <a:off x="838200" y="3256849"/>
            <a:ext cx="5181600" cy="1488890"/>
          </a:xfrm>
        </p:spPr>
      </p:pic>
    </p:spTree>
    <p:extLst>
      <p:ext uri="{BB962C8B-B14F-4D97-AF65-F5344CB8AC3E}">
        <p14:creationId xmlns:p14="http://schemas.microsoft.com/office/powerpoint/2010/main" val="11849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62D2A976-B396-0B6F-902F-D071A1B9C6C3}"/>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C182788-C9AD-3865-5528-ED4F9FFCD6BF}"/>
              </a:ext>
            </a:extLst>
          </p:cNvPr>
          <p:cNvSpPr>
            <a:spLocks noGrp="1"/>
          </p:cNvSpPr>
          <p:nvPr>
            <p:ph idx="1"/>
          </p:nvPr>
        </p:nvSpPr>
        <p:spPr>
          <a:xfrm>
            <a:off x="0" y="0"/>
            <a:ext cx="12192000" cy="6858000"/>
          </a:xfrm>
        </p:spPr>
        <p:txBody>
          <a:bodyPr>
            <a:normAutofit/>
          </a:bodyPr>
          <a:lstStyle/>
          <a:p>
            <a:pPr marL="0" indent="0" fontAlgn="auto">
              <a:lnSpc>
                <a:spcPct val="100000"/>
              </a:lnSpc>
              <a:spcBef>
                <a:spcPts val="0"/>
              </a:spcBef>
              <a:buNone/>
            </a:pPr>
            <a:r>
              <a:rPr lang="it-IT" sz="1800" b="1" dirty="0">
                <a:latin typeface="Times New Roman" panose="02020603050405020304" pitchFamily="18" charset="0"/>
                <a:cs typeface="Times New Roman" panose="02020603050405020304" pitchFamily="18" charset="0"/>
              </a:rPr>
              <a:t>21 FEBBRAIO 2020</a:t>
            </a:r>
            <a:r>
              <a:rPr lang="it-IT" sz="1800" dirty="0">
                <a:latin typeface="Times New Roman" panose="02020603050405020304" pitchFamily="18" charset="0"/>
                <a:cs typeface="Times New Roman" panose="02020603050405020304" pitchFamily="18" charset="0"/>
              </a:rPr>
              <a:t>: I PRIMI CASI ITALIANI</a:t>
            </a:r>
          </a:p>
          <a:p>
            <a:pPr marL="0" indent="0" fontAlgn="auto">
              <a:lnSpc>
                <a:spcPct val="100000"/>
              </a:lnSpc>
              <a:spcBef>
                <a:spcPts val="0"/>
              </a:spcBef>
              <a:buNone/>
            </a:pPr>
            <a:r>
              <a:rPr lang="it-IT" sz="1800" dirty="0">
                <a:latin typeface="Times New Roman" panose="02020603050405020304" pitchFamily="18" charset="0"/>
                <a:cs typeface="Times New Roman" panose="02020603050405020304" pitchFamily="18" charset="0"/>
              </a:rPr>
              <a:t>Pur essendo stati identificati a fine gennaio due casi di </a:t>
            </a:r>
            <a:r>
              <a:rPr lang="it-IT" sz="1800" b="1" dirty="0">
                <a:latin typeface="Times New Roman" panose="02020603050405020304" pitchFamily="18" charset="0"/>
                <a:cs typeface="Times New Roman" panose="02020603050405020304" pitchFamily="18" charset="0"/>
              </a:rPr>
              <a:t>coronavirus</a:t>
            </a:r>
            <a:r>
              <a:rPr lang="it-IT" sz="1800" dirty="0">
                <a:latin typeface="Times New Roman" panose="02020603050405020304" pitchFamily="18" charset="0"/>
                <a:cs typeface="Times New Roman" panose="02020603050405020304" pitchFamily="18" charset="0"/>
              </a:rPr>
              <a:t> in </a:t>
            </a:r>
            <a:r>
              <a:rPr lang="it-IT" sz="1800" b="1" dirty="0">
                <a:latin typeface="Times New Roman" panose="02020603050405020304" pitchFamily="18" charset="0"/>
                <a:cs typeface="Times New Roman" panose="02020603050405020304" pitchFamily="18" charset="0"/>
              </a:rPr>
              <a:t>turisti cinesi</a:t>
            </a:r>
            <a:r>
              <a:rPr lang="it-IT" sz="1800" dirty="0">
                <a:latin typeface="Times New Roman" panose="02020603050405020304" pitchFamily="18" charset="0"/>
                <a:cs typeface="Times New Roman" panose="02020603050405020304" pitchFamily="18" charset="0"/>
              </a:rPr>
              <a:t> in visita a Roma, il 21 febbraio viene identificato quello che erroneamente sarà il </a:t>
            </a:r>
            <a:r>
              <a:rPr lang="it-IT" sz="1800" b="1" dirty="0">
                <a:latin typeface="Times New Roman" panose="02020603050405020304" pitchFamily="18" charset="0"/>
                <a:cs typeface="Times New Roman" panose="02020603050405020304" pitchFamily="18" charset="0"/>
              </a:rPr>
              <a:t>paziente zero</a:t>
            </a:r>
            <a:r>
              <a:rPr lang="it-IT" sz="1800" dirty="0">
                <a:latin typeface="Times New Roman" panose="02020603050405020304" pitchFamily="18" charset="0"/>
                <a:cs typeface="Times New Roman" panose="02020603050405020304" pitchFamily="18" charset="0"/>
              </a:rPr>
              <a:t>, un 38enne di Codogno. </a:t>
            </a:r>
            <a:r>
              <a:rPr lang="it-IT" sz="1800" b="1" dirty="0">
                <a:latin typeface="Times New Roman" panose="02020603050405020304" pitchFamily="18" charset="0"/>
                <a:cs typeface="Times New Roman" panose="02020603050405020304" pitchFamily="18" charset="0"/>
              </a:rPr>
              <a:t>Diversi focolai</a:t>
            </a:r>
            <a:r>
              <a:rPr lang="it-IT" sz="1800" dirty="0">
                <a:latin typeface="Times New Roman" panose="02020603050405020304" pitchFamily="18" charset="0"/>
                <a:cs typeface="Times New Roman" panose="02020603050405020304" pitchFamily="18" charset="0"/>
              </a:rPr>
              <a:t> sono presenti in alcune zone del Nord Italia come a </a:t>
            </a:r>
            <a:r>
              <a:rPr lang="it-IT" sz="1800" b="1" dirty="0">
                <a:latin typeface="Times New Roman" panose="02020603050405020304" pitchFamily="18" charset="0"/>
                <a:cs typeface="Times New Roman" panose="02020603050405020304" pitchFamily="18" charset="0"/>
              </a:rPr>
              <a:t>Vo' Euganeo</a:t>
            </a:r>
            <a:r>
              <a:rPr lang="it-IT" sz="1800" dirty="0">
                <a:latin typeface="Times New Roman" panose="02020603050405020304" pitchFamily="18" charset="0"/>
                <a:cs typeface="Times New Roman" panose="02020603050405020304" pitchFamily="18" charset="0"/>
              </a:rPr>
              <a:t> e nella </a:t>
            </a:r>
            <a:r>
              <a:rPr lang="it-IT" sz="1800" b="1" dirty="0">
                <a:latin typeface="Times New Roman" panose="02020603050405020304" pitchFamily="18" charset="0"/>
                <a:cs typeface="Times New Roman" panose="02020603050405020304" pitchFamily="18" charset="0"/>
              </a:rPr>
              <a:t>provincia di Bergamo</a:t>
            </a:r>
            <a:r>
              <a:rPr lang="it-IT" sz="1800" dirty="0">
                <a:latin typeface="Times New Roman" panose="02020603050405020304" pitchFamily="18" charset="0"/>
                <a:cs typeface="Times New Roman" panose="02020603050405020304" pitchFamily="18" charset="0"/>
              </a:rPr>
              <a:t>. Incominciando a cercare attivamente il virus -prima l'indagine mediante  tampone molecolare era eseguibile sono in persone di ritorno dalla Cina-, nel giro di 3 giorni si arriva a 325 casi confermati. E' l'inizio della </a:t>
            </a:r>
            <a:r>
              <a:rPr lang="it-IT" sz="1800" b="1" dirty="0">
                <a:latin typeface="Times New Roman" panose="02020603050405020304" pitchFamily="18" charset="0"/>
                <a:cs typeface="Times New Roman" panose="02020603050405020304" pitchFamily="18" charset="0"/>
              </a:rPr>
              <a:t>prima devastante ondata</a:t>
            </a:r>
            <a:r>
              <a:rPr lang="it-IT" sz="1800" dirty="0">
                <a:latin typeface="Times New Roman" panose="02020603050405020304" pitchFamily="18" charset="0"/>
                <a:cs typeface="Times New Roman" panose="02020603050405020304" pitchFamily="18" charset="0"/>
              </a:rPr>
              <a:t> per l'Italia. Un'ondata a cui si cerca di porre rimedio con il </a:t>
            </a:r>
            <a:r>
              <a:rPr lang="it-IT" sz="1800" b="1" dirty="0">
                <a:latin typeface="Times New Roman" panose="02020603050405020304" pitchFamily="18" charset="0"/>
                <a:cs typeface="Times New Roman" panose="02020603050405020304" pitchFamily="18" charset="0"/>
                <a:hlinkClick r:id="rId2"/>
              </a:rPr>
              <a:t>lockdown nazionale</a:t>
            </a:r>
            <a:r>
              <a:rPr lang="it-IT" sz="1800" dirty="0">
                <a:latin typeface="Times New Roman" panose="02020603050405020304" pitchFamily="18" charset="0"/>
                <a:cs typeface="Times New Roman" panose="02020603050405020304" pitchFamily="18" charset="0"/>
                <a:hlinkClick r:id="rId2"/>
              </a:rPr>
              <a:t> </a:t>
            </a:r>
            <a:r>
              <a:rPr lang="it-IT" sz="1800" dirty="0">
                <a:latin typeface="Times New Roman" panose="02020603050405020304" pitchFamily="18" charset="0"/>
                <a:cs typeface="Times New Roman" panose="02020603050405020304" pitchFamily="18" charset="0"/>
              </a:rPr>
              <a:t>a partire da domenica 8 marzo. </a:t>
            </a:r>
          </a:p>
          <a:p>
            <a:pPr marL="0" indent="0" fontAlgn="auto">
              <a:lnSpc>
                <a:spcPct val="100000"/>
              </a:lnSpc>
              <a:spcBef>
                <a:spcPts val="0"/>
              </a:spcBef>
              <a:buNone/>
            </a:pPr>
            <a:endParaRPr lang="it-IT" sz="1800" dirty="0">
              <a:latin typeface="Times New Roman" panose="02020603050405020304" pitchFamily="18" charset="0"/>
              <a:cs typeface="Times New Roman" panose="02020603050405020304" pitchFamily="18" charset="0"/>
            </a:endParaRPr>
          </a:p>
          <a:p>
            <a:pPr marL="0" indent="0" fontAlgn="auto">
              <a:lnSpc>
                <a:spcPct val="100000"/>
              </a:lnSpc>
              <a:spcBef>
                <a:spcPts val="0"/>
              </a:spcBef>
              <a:buNone/>
            </a:pPr>
            <a:r>
              <a:rPr lang="it-IT" sz="1800" b="1" dirty="0">
                <a:latin typeface="Times New Roman" panose="02020603050405020304" pitchFamily="18" charset="0"/>
                <a:cs typeface="Times New Roman" panose="02020603050405020304" pitchFamily="18" charset="0"/>
              </a:rPr>
              <a:t>11 MARZO 2020</a:t>
            </a:r>
            <a:r>
              <a:rPr lang="it-IT" sz="1800" dirty="0">
                <a:latin typeface="Times New Roman" panose="02020603050405020304" pitchFamily="18" charset="0"/>
                <a:cs typeface="Times New Roman" panose="02020603050405020304" pitchFamily="18" charset="0"/>
              </a:rPr>
              <a:t>: L'OMS DICHIARA LO STATO DI PANDEMIA</a:t>
            </a:r>
          </a:p>
          <a:p>
            <a:pPr marL="0" indent="0" fontAlgn="auto">
              <a:lnSpc>
                <a:spcPct val="100000"/>
              </a:lnSpc>
              <a:spcBef>
                <a:spcPts val="0"/>
              </a:spcBef>
              <a:buNone/>
            </a:pPr>
            <a:r>
              <a:rPr lang="it-IT" sz="1800" dirty="0">
                <a:latin typeface="Times New Roman" panose="02020603050405020304" pitchFamily="18" charset="0"/>
                <a:cs typeface="Times New Roman" panose="02020603050405020304" pitchFamily="18" charset="0"/>
              </a:rPr>
              <a:t>Il </a:t>
            </a:r>
            <a:r>
              <a:rPr lang="it-IT" sz="1800" b="1" dirty="0">
                <a:latin typeface="Times New Roman" panose="02020603050405020304" pitchFamily="18" charset="0"/>
                <a:cs typeface="Times New Roman" panose="02020603050405020304" pitchFamily="18" charset="0"/>
              </a:rPr>
              <a:t>virus</a:t>
            </a:r>
            <a:r>
              <a:rPr lang="it-IT" sz="1800" dirty="0">
                <a:latin typeface="Times New Roman" panose="02020603050405020304" pitchFamily="18" charset="0"/>
                <a:cs typeface="Times New Roman" panose="02020603050405020304" pitchFamily="18" charset="0"/>
              </a:rPr>
              <a:t> si diffonde rapidamente e in un territorio sempre più vasto. L'epidemia è in gran parte fuori controllo. L'Organizzazione Mondiale della Sanità dichiara ufficialmente lo stato di </a:t>
            </a:r>
            <a:r>
              <a:rPr lang="it-IT" sz="1800" b="1" dirty="0">
                <a:latin typeface="Times New Roman" panose="02020603050405020304" pitchFamily="18" charset="0"/>
                <a:cs typeface="Times New Roman" panose="02020603050405020304" pitchFamily="18" charset="0"/>
              </a:rPr>
              <a:t>pandemia</a:t>
            </a:r>
            <a:r>
              <a:rPr lang="it-IT" sz="1800" dirty="0">
                <a:latin typeface="Times New Roman" panose="02020603050405020304" pitchFamily="18" charset="0"/>
                <a:cs typeface="Times New Roman" panose="02020603050405020304" pitchFamily="18" charset="0"/>
              </a:rPr>
              <a:t>. Emblematiche le parole del direttore dell'OMS, </a:t>
            </a:r>
            <a:r>
              <a:rPr lang="it-IT" sz="1800" dirty="0" err="1">
                <a:latin typeface="Times New Roman" panose="02020603050405020304" pitchFamily="18" charset="0"/>
                <a:cs typeface="Times New Roman" panose="02020603050405020304" pitchFamily="18" charset="0"/>
              </a:rPr>
              <a:t>Tedros</a:t>
            </a:r>
            <a:r>
              <a:rPr lang="it-IT" sz="1800" dirty="0">
                <a:latin typeface="Times New Roman" panose="02020603050405020304" pitchFamily="18" charset="0"/>
                <a:cs typeface="Times New Roman" panose="02020603050405020304" pitchFamily="18" charset="0"/>
              </a:rPr>
              <a:t> </a:t>
            </a:r>
            <a:r>
              <a:rPr lang="it-IT" sz="1800" dirty="0" err="1">
                <a:latin typeface="Times New Roman" panose="02020603050405020304" pitchFamily="18" charset="0"/>
                <a:cs typeface="Times New Roman" panose="02020603050405020304" pitchFamily="18" charset="0"/>
              </a:rPr>
              <a:t>Adhanom</a:t>
            </a:r>
            <a:r>
              <a:rPr lang="it-IT" sz="1800" dirty="0">
                <a:latin typeface="Times New Roman" panose="02020603050405020304" pitchFamily="18" charset="0"/>
                <a:cs typeface="Times New Roman" panose="02020603050405020304" pitchFamily="18" charset="0"/>
              </a:rPr>
              <a:t> </a:t>
            </a:r>
            <a:r>
              <a:rPr lang="it-IT" sz="1800" dirty="0" err="1">
                <a:latin typeface="Times New Roman" panose="02020603050405020304" pitchFamily="18" charset="0"/>
                <a:cs typeface="Times New Roman" panose="02020603050405020304" pitchFamily="18" charset="0"/>
              </a:rPr>
              <a:t>Ghebreyesu</a:t>
            </a:r>
            <a:r>
              <a:rPr lang="it-IT" sz="1800" dirty="0">
                <a:latin typeface="Times New Roman" panose="02020603050405020304" pitchFamily="18" charset="0"/>
                <a:cs typeface="Times New Roman" panose="02020603050405020304" pitchFamily="18" charset="0"/>
              </a:rPr>
              <a:t>: "Nelle ultime due settimane il numero di casi di </a:t>
            </a:r>
            <a:r>
              <a:rPr lang="it-IT" sz="1800" b="1" dirty="0">
                <a:latin typeface="Times New Roman" panose="02020603050405020304" pitchFamily="18" charset="0"/>
                <a:cs typeface="Times New Roman" panose="02020603050405020304" pitchFamily="18" charset="0"/>
              </a:rPr>
              <a:t>COVID-19</a:t>
            </a:r>
            <a:r>
              <a:rPr lang="it-IT" sz="1800" dirty="0">
                <a:latin typeface="Times New Roman" panose="02020603050405020304" pitchFamily="18" charset="0"/>
                <a:cs typeface="Times New Roman" panose="02020603050405020304" pitchFamily="18" charset="0"/>
              </a:rPr>
              <a:t> al di fuori della Cina è aumentato di 13 volte e il numero di paesi colpiti è triplicato, ci sono più di 118.000 casi in 114 paesi e 4.291 persone hanno perso la vita. Altre migliaia stanno lottando per la propria vita negli ospedali. Nei giorni e nelle settimane a venire, prevediamo che il numero di casi, il numero di decessi e il numero di paesi colpiti aumenteranno ancora di più. L'OMS ha valutato questo focolaio 24 ore su 24 e siamo profondamente preoccupati sia dai </a:t>
            </a:r>
            <a:r>
              <a:rPr lang="it-IT" sz="1800" b="1" dirty="0">
                <a:latin typeface="Times New Roman" panose="02020603050405020304" pitchFamily="18" charset="0"/>
                <a:cs typeface="Times New Roman" panose="02020603050405020304" pitchFamily="18" charset="0"/>
                <a:hlinkClick r:id="rId3"/>
              </a:rPr>
              <a:t>livelli allarmanti di diffusione e gravità</a:t>
            </a:r>
            <a:r>
              <a:rPr lang="it-IT" sz="1800" dirty="0">
                <a:latin typeface="Times New Roman" panose="02020603050405020304" pitchFamily="18" charset="0"/>
                <a:cs typeface="Times New Roman" panose="02020603050405020304" pitchFamily="18" charset="0"/>
              </a:rPr>
              <a:t>, sia dai livelli allarmanti di inazione. Abbiamo quindi valutato che COVID-19 può essere caratterizzato come una pandemia".</a:t>
            </a:r>
          </a:p>
          <a:p>
            <a:pPr marL="0" indent="0" fontAlgn="auto">
              <a:lnSpc>
                <a:spcPct val="100000"/>
              </a:lnSpc>
              <a:spcBef>
                <a:spcPts val="0"/>
              </a:spcBef>
              <a:buNone/>
            </a:pPr>
            <a:endParaRPr lang="it-IT" sz="1800" dirty="0">
              <a:latin typeface="Times New Roman" panose="02020603050405020304" pitchFamily="18" charset="0"/>
              <a:cs typeface="Times New Roman" panose="02020603050405020304" pitchFamily="18" charset="0"/>
            </a:endParaRPr>
          </a:p>
          <a:p>
            <a:pPr marL="0" indent="0" fontAlgn="auto">
              <a:lnSpc>
                <a:spcPct val="100000"/>
              </a:lnSpc>
              <a:spcBef>
                <a:spcPts val="0"/>
              </a:spcBef>
              <a:buNone/>
            </a:pPr>
            <a:r>
              <a:rPr lang="it-IT" sz="1800" b="1" dirty="0">
                <a:latin typeface="Times New Roman" panose="02020603050405020304" pitchFamily="18" charset="0"/>
                <a:cs typeface="Times New Roman" panose="02020603050405020304" pitchFamily="18" charset="0"/>
              </a:rPr>
              <a:t>16 MARZO 2020</a:t>
            </a:r>
            <a:r>
              <a:rPr lang="it-IT" sz="1800" dirty="0">
                <a:latin typeface="Times New Roman" panose="02020603050405020304" pitchFamily="18" charset="0"/>
                <a:cs typeface="Times New Roman" panose="02020603050405020304" pitchFamily="18" charset="0"/>
              </a:rPr>
              <a:t>: INIZIANO LE SPERIMENTAZIONI DEI PRIMI VACCINI</a:t>
            </a:r>
          </a:p>
          <a:p>
            <a:pPr marL="0" indent="0" fontAlgn="auto">
              <a:lnSpc>
                <a:spcPct val="100000"/>
              </a:lnSpc>
              <a:spcBef>
                <a:spcPts val="0"/>
              </a:spcBef>
              <a:buNone/>
            </a:pPr>
            <a:r>
              <a:rPr lang="it-IT" sz="1800" dirty="0">
                <a:latin typeface="Times New Roman" panose="02020603050405020304" pitchFamily="18" charset="0"/>
                <a:cs typeface="Times New Roman" panose="02020603050405020304" pitchFamily="18" charset="0"/>
              </a:rPr>
              <a:t>A poco più di due mesi dall'identificazione della sequenza virale di </a:t>
            </a:r>
            <a:r>
              <a:rPr lang="it-IT" sz="1800" b="1" dirty="0">
                <a:latin typeface="Times New Roman" panose="02020603050405020304" pitchFamily="18" charset="0"/>
                <a:cs typeface="Times New Roman" panose="02020603050405020304" pitchFamily="18" charset="0"/>
              </a:rPr>
              <a:t>Sars-Cov-2</a:t>
            </a:r>
            <a:r>
              <a:rPr lang="it-IT" sz="1800" dirty="0">
                <a:latin typeface="Times New Roman" panose="02020603050405020304" pitchFamily="18" charset="0"/>
                <a:cs typeface="Times New Roman" panose="02020603050405020304" pitchFamily="18" charset="0"/>
              </a:rPr>
              <a:t> iniziano le prime sperimentazione dei vaccini per </a:t>
            </a:r>
            <a:r>
              <a:rPr lang="it-IT" sz="1800" b="1" dirty="0">
                <a:latin typeface="Times New Roman" panose="02020603050405020304" pitchFamily="18" charset="0"/>
                <a:cs typeface="Times New Roman" panose="02020603050405020304" pitchFamily="18" charset="0"/>
              </a:rPr>
              <a:t>Covid-19</a:t>
            </a:r>
            <a:r>
              <a:rPr lang="it-IT" sz="1800" dirty="0">
                <a:latin typeface="Times New Roman" panose="02020603050405020304" pitchFamily="18" charset="0"/>
                <a:cs typeface="Times New Roman" panose="02020603050405020304" pitchFamily="18" charset="0"/>
              </a:rPr>
              <a:t>. A dare il via ai trial clinici sono </a:t>
            </a:r>
            <a:r>
              <a:rPr lang="it-IT" sz="1800" b="1" dirty="0">
                <a:latin typeface="Times New Roman" panose="02020603050405020304" pitchFamily="18" charset="0"/>
                <a:cs typeface="Times New Roman" panose="02020603050405020304" pitchFamily="18" charset="0"/>
              </a:rPr>
              <a:t>Moderna</a:t>
            </a:r>
            <a:r>
              <a:rPr lang="it-IT" sz="1800" dirty="0">
                <a:latin typeface="Times New Roman" panose="02020603050405020304" pitchFamily="18" charset="0"/>
                <a:cs typeface="Times New Roman" panose="02020603050405020304" pitchFamily="18" charset="0"/>
              </a:rPr>
              <a:t> -con il primo vaccino a mRNA- e </a:t>
            </a:r>
            <a:r>
              <a:rPr lang="it-IT" sz="1800" b="1" dirty="0">
                <a:latin typeface="Times New Roman" panose="02020603050405020304" pitchFamily="18" charset="0"/>
                <a:cs typeface="Times New Roman" panose="02020603050405020304" pitchFamily="18" charset="0"/>
              </a:rPr>
              <a:t>CanSino</a:t>
            </a:r>
            <a:r>
              <a:rPr lang="it-IT" sz="1800" dirty="0">
                <a:latin typeface="Times New Roman" panose="02020603050405020304" pitchFamily="18" charset="0"/>
                <a:cs typeface="Times New Roman" panose="02020603050405020304" pitchFamily="18" charset="0"/>
              </a:rPr>
              <a:t> -vaccino a vettore virale-. Da quel momento ad oggi sono 69 i vaccini in fase sperimentale nell'uomo.</a:t>
            </a:r>
          </a:p>
          <a:p>
            <a:pPr marL="0" indent="0" fontAlgn="auto">
              <a:lnSpc>
                <a:spcPct val="100000"/>
              </a:lnSpc>
              <a:spcBef>
                <a:spcPts val="0"/>
              </a:spcBef>
              <a:buNone/>
            </a:pPr>
            <a:endParaRPr lang="it-IT" sz="18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4">
            <p14:nvContentPartPr>
              <p14:cNvPr id="2" name="Input penna 1">
                <a:extLst>
                  <a:ext uri="{FF2B5EF4-FFF2-40B4-BE49-F238E27FC236}">
                    <a16:creationId xmlns:a16="http://schemas.microsoft.com/office/drawing/2014/main" id="{01226CE0-CD57-02E4-7E0A-43E61BEC03DE}"/>
                  </a:ext>
                </a:extLst>
              </p14:cNvPr>
              <p14:cNvContentPartPr/>
              <p14:nvPr/>
            </p14:nvContentPartPr>
            <p14:xfrm>
              <a:off x="2106700" y="5523720"/>
              <a:ext cx="360" cy="360"/>
            </p14:xfrm>
          </p:contentPart>
        </mc:Choice>
        <mc:Fallback>
          <p:pic>
            <p:nvPicPr>
              <p:cNvPr id="2" name="Input penna 1">
                <a:extLst>
                  <a:ext uri="{FF2B5EF4-FFF2-40B4-BE49-F238E27FC236}">
                    <a16:creationId xmlns:a16="http://schemas.microsoft.com/office/drawing/2014/main" id="{01226CE0-CD57-02E4-7E0A-43E61BEC03DE}"/>
                  </a:ext>
                </a:extLst>
              </p:cNvPr>
              <p:cNvPicPr/>
              <p:nvPr/>
            </p:nvPicPr>
            <p:blipFill>
              <a:blip r:embed="rId5"/>
              <a:stretch>
                <a:fillRect/>
              </a:stretch>
            </p:blipFill>
            <p:spPr>
              <a:xfrm>
                <a:off x="2088700" y="5506080"/>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put penna 3">
                <a:extLst>
                  <a:ext uri="{FF2B5EF4-FFF2-40B4-BE49-F238E27FC236}">
                    <a16:creationId xmlns:a16="http://schemas.microsoft.com/office/drawing/2014/main" id="{5D1453A7-61AB-A898-F918-A36B4DB74558}"/>
                  </a:ext>
                </a:extLst>
              </p14:cNvPr>
              <p14:cNvContentPartPr/>
              <p14:nvPr/>
            </p14:nvContentPartPr>
            <p14:xfrm>
              <a:off x="3335380" y="5364240"/>
              <a:ext cx="6120" cy="360"/>
            </p14:xfrm>
          </p:contentPart>
        </mc:Choice>
        <mc:Fallback>
          <p:pic>
            <p:nvPicPr>
              <p:cNvPr id="4" name="Input penna 3">
                <a:extLst>
                  <a:ext uri="{FF2B5EF4-FFF2-40B4-BE49-F238E27FC236}">
                    <a16:creationId xmlns:a16="http://schemas.microsoft.com/office/drawing/2014/main" id="{5D1453A7-61AB-A898-F918-A36B4DB74558}"/>
                  </a:ext>
                </a:extLst>
              </p:cNvPr>
              <p:cNvPicPr/>
              <p:nvPr/>
            </p:nvPicPr>
            <p:blipFill>
              <a:blip r:embed="rId7"/>
              <a:stretch>
                <a:fillRect/>
              </a:stretch>
            </p:blipFill>
            <p:spPr>
              <a:xfrm>
                <a:off x="3317380" y="5346600"/>
                <a:ext cx="4176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put penna 4">
                <a:extLst>
                  <a:ext uri="{FF2B5EF4-FFF2-40B4-BE49-F238E27FC236}">
                    <a16:creationId xmlns:a16="http://schemas.microsoft.com/office/drawing/2014/main" id="{9076122E-C6CB-3E5A-886D-3FBA1FA14877}"/>
                  </a:ext>
                </a:extLst>
              </p14:cNvPr>
              <p14:cNvContentPartPr/>
              <p14:nvPr/>
            </p14:nvContentPartPr>
            <p14:xfrm>
              <a:off x="10169620" y="5926200"/>
              <a:ext cx="360" cy="360"/>
            </p14:xfrm>
          </p:contentPart>
        </mc:Choice>
        <mc:Fallback>
          <p:pic>
            <p:nvPicPr>
              <p:cNvPr id="5" name="Input penna 4">
                <a:extLst>
                  <a:ext uri="{FF2B5EF4-FFF2-40B4-BE49-F238E27FC236}">
                    <a16:creationId xmlns:a16="http://schemas.microsoft.com/office/drawing/2014/main" id="{9076122E-C6CB-3E5A-886D-3FBA1FA14877}"/>
                  </a:ext>
                </a:extLst>
              </p:cNvPr>
              <p:cNvPicPr/>
              <p:nvPr/>
            </p:nvPicPr>
            <p:blipFill>
              <a:blip r:embed="rId5"/>
              <a:stretch>
                <a:fillRect/>
              </a:stretch>
            </p:blipFill>
            <p:spPr>
              <a:xfrm>
                <a:off x="10151620" y="5908560"/>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put penna 5">
                <a:extLst>
                  <a:ext uri="{FF2B5EF4-FFF2-40B4-BE49-F238E27FC236}">
                    <a16:creationId xmlns:a16="http://schemas.microsoft.com/office/drawing/2014/main" id="{3200CE3C-0757-EC2A-8FF0-2140B65E50B4}"/>
                  </a:ext>
                </a:extLst>
              </p14:cNvPr>
              <p14:cNvContentPartPr/>
              <p14:nvPr/>
            </p14:nvContentPartPr>
            <p14:xfrm>
              <a:off x="9242260" y="5794080"/>
              <a:ext cx="360" cy="360"/>
            </p14:xfrm>
          </p:contentPart>
        </mc:Choice>
        <mc:Fallback>
          <p:pic>
            <p:nvPicPr>
              <p:cNvPr id="6" name="Input penna 5">
                <a:extLst>
                  <a:ext uri="{FF2B5EF4-FFF2-40B4-BE49-F238E27FC236}">
                    <a16:creationId xmlns:a16="http://schemas.microsoft.com/office/drawing/2014/main" id="{3200CE3C-0757-EC2A-8FF0-2140B65E50B4}"/>
                  </a:ext>
                </a:extLst>
              </p:cNvPr>
              <p:cNvPicPr/>
              <p:nvPr/>
            </p:nvPicPr>
            <p:blipFill>
              <a:blip r:embed="rId5"/>
              <a:stretch>
                <a:fillRect/>
              </a:stretch>
            </p:blipFill>
            <p:spPr>
              <a:xfrm>
                <a:off x="9224260" y="5776080"/>
                <a:ext cx="36000" cy="36000"/>
              </a:xfrm>
              <a:prstGeom prst="rect">
                <a:avLst/>
              </a:prstGeom>
            </p:spPr>
          </p:pic>
        </mc:Fallback>
      </mc:AlternateContent>
    </p:spTree>
    <p:extLst>
      <p:ext uri="{BB962C8B-B14F-4D97-AF65-F5344CB8AC3E}">
        <p14:creationId xmlns:p14="http://schemas.microsoft.com/office/powerpoint/2010/main" val="2259085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66F1203D-BBD9-DC83-3731-45CC33353F9D}"/>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0808089-10AD-2356-2377-AAB5BA9CB5E9}"/>
              </a:ext>
            </a:extLst>
          </p:cNvPr>
          <p:cNvSpPr>
            <a:spLocks noGrp="1"/>
          </p:cNvSpPr>
          <p:nvPr>
            <p:ph idx="1"/>
          </p:nvPr>
        </p:nvSpPr>
        <p:spPr>
          <a:xfrm>
            <a:off x="0" y="0"/>
            <a:ext cx="12192000" cy="6858000"/>
          </a:xfrm>
        </p:spPr>
        <p:txBody>
          <a:bodyPr>
            <a:noAutofit/>
          </a:bodyPr>
          <a:lstStyle/>
          <a:p>
            <a:pPr marL="0" indent="0" fontAlgn="auto">
              <a:lnSpc>
                <a:spcPct val="100000"/>
              </a:lnSpc>
              <a:spcBef>
                <a:spcPts val="0"/>
              </a:spcBef>
              <a:buNone/>
            </a:pPr>
            <a:r>
              <a:rPr lang="it-IT" sz="1800" b="1" dirty="0">
                <a:latin typeface="Times New Roman" panose="02020603050405020304" pitchFamily="18" charset="0"/>
                <a:cs typeface="Times New Roman" panose="02020603050405020304" pitchFamily="18" charset="0"/>
              </a:rPr>
              <a:t>16 GIUGNO 2020</a:t>
            </a:r>
            <a:r>
              <a:rPr lang="it-IT" sz="1800" dirty="0">
                <a:latin typeface="Times New Roman" panose="02020603050405020304" pitchFamily="18" charset="0"/>
                <a:cs typeface="Times New Roman" panose="02020603050405020304" pitchFamily="18" charset="0"/>
              </a:rPr>
              <a:t>: IL DESAMETASONE RIDUCE IL NUMERO DI DECESSI</a:t>
            </a:r>
          </a:p>
          <a:p>
            <a:pPr marL="0" indent="0" fontAlgn="auto">
              <a:lnSpc>
                <a:spcPct val="100000"/>
              </a:lnSpc>
              <a:spcBef>
                <a:spcPts val="0"/>
              </a:spcBef>
              <a:buNone/>
            </a:pPr>
            <a:r>
              <a:rPr lang="it-IT" sz="1800" dirty="0">
                <a:latin typeface="Times New Roman" panose="02020603050405020304" pitchFamily="18" charset="0"/>
                <a:cs typeface="Times New Roman" panose="02020603050405020304" pitchFamily="18" charset="0"/>
              </a:rPr>
              <a:t>Nonostante i vari tentativi nella ricerca di farmaci efficaci contro il virus, l'unica molecola che si è dimostrata avere grandi effetti nel ridurre il numero di decessi nei casi più gravi di Covid-19 è il </a:t>
            </a:r>
            <a:r>
              <a:rPr lang="it-IT" sz="1800" b="1" dirty="0">
                <a:latin typeface="Times New Roman" panose="02020603050405020304" pitchFamily="18" charset="0"/>
                <a:cs typeface="Times New Roman" panose="02020603050405020304" pitchFamily="18" charset="0"/>
              </a:rPr>
              <a:t>desametasone</a:t>
            </a:r>
            <a:r>
              <a:rPr lang="it-IT" sz="1800" dirty="0">
                <a:latin typeface="Times New Roman" panose="02020603050405020304" pitchFamily="18" charset="0"/>
                <a:cs typeface="Times New Roman" panose="02020603050405020304" pitchFamily="18" charset="0"/>
              </a:rPr>
              <a:t>. Tale molecola, un vecchio farmaco antinfiammatorio, si è </a:t>
            </a:r>
            <a:r>
              <a:rPr lang="it-IT" sz="1800" dirty="0" err="1">
                <a:latin typeface="Times New Roman" panose="02020603050405020304" pitchFamily="18" charset="0"/>
                <a:cs typeface="Times New Roman" panose="02020603050405020304" pitchFamily="18" charset="0"/>
              </a:rPr>
              <a:t>dimostrara</a:t>
            </a:r>
            <a:r>
              <a:rPr lang="it-IT" sz="1800" dirty="0">
                <a:latin typeface="Times New Roman" panose="02020603050405020304" pitchFamily="18" charset="0"/>
                <a:cs typeface="Times New Roman" panose="02020603050405020304" pitchFamily="18" charset="0"/>
              </a:rPr>
              <a:t> utile nel </a:t>
            </a:r>
            <a:r>
              <a:rPr lang="it-IT" sz="1800" b="1" dirty="0">
                <a:latin typeface="Times New Roman" panose="02020603050405020304" pitchFamily="18" charset="0"/>
                <a:cs typeface="Times New Roman" panose="02020603050405020304" pitchFamily="18" charset="0"/>
              </a:rPr>
              <a:t>ridurre</a:t>
            </a:r>
            <a:r>
              <a:rPr lang="it-IT" sz="1800" dirty="0">
                <a:latin typeface="Times New Roman" panose="02020603050405020304" pitchFamily="18" charset="0"/>
                <a:cs typeface="Times New Roman" panose="02020603050405020304" pitchFamily="18" charset="0"/>
              </a:rPr>
              <a:t> di oltre un terzo le morti in quei pazienti più gravi sottoposti a ventilazione meccanica. </a:t>
            </a:r>
            <a:r>
              <a:rPr lang="it-IT" sz="1800" dirty="0">
                <a:latin typeface="Times New Roman" panose="02020603050405020304" pitchFamily="18" charset="0"/>
                <a:cs typeface="Times New Roman" panose="02020603050405020304" pitchFamily="18" charset="0"/>
                <a:hlinkClick r:id="rId2"/>
              </a:rPr>
              <a:t>Ad annunciarlo</a:t>
            </a:r>
            <a:r>
              <a:rPr lang="it-IT" sz="1800" dirty="0">
                <a:latin typeface="Times New Roman" panose="02020603050405020304" pitchFamily="18" charset="0"/>
                <a:cs typeface="Times New Roman" panose="02020603050405020304" pitchFamily="18" charset="0"/>
              </a:rPr>
              <a:t> è l'Università di Oxford sulla base dei dati raccolti nello </a:t>
            </a:r>
            <a:r>
              <a:rPr lang="it-IT" sz="1800" b="1" dirty="0">
                <a:latin typeface="Times New Roman" panose="02020603050405020304" pitchFamily="18" charset="0"/>
                <a:cs typeface="Times New Roman" panose="02020603050405020304" pitchFamily="18" charset="0"/>
              </a:rPr>
              <a:t>studio RECOVERY</a:t>
            </a:r>
            <a:r>
              <a:rPr lang="it-IT" sz="1800" dirty="0">
                <a:latin typeface="Times New Roman" panose="02020603050405020304" pitchFamily="18" charset="0"/>
                <a:cs typeface="Times New Roman" panose="02020603050405020304" pitchFamily="18" charset="0"/>
              </a:rPr>
              <a:t> (</a:t>
            </a:r>
            <a:r>
              <a:rPr lang="it-IT" sz="1800" dirty="0" err="1">
                <a:latin typeface="Times New Roman" panose="02020603050405020304" pitchFamily="18" charset="0"/>
                <a:cs typeface="Times New Roman" panose="02020603050405020304" pitchFamily="18" charset="0"/>
              </a:rPr>
              <a:t>Randomised</a:t>
            </a:r>
            <a:r>
              <a:rPr lang="it-IT" sz="1800" dirty="0">
                <a:latin typeface="Times New Roman" panose="02020603050405020304" pitchFamily="18" charset="0"/>
                <a:cs typeface="Times New Roman" panose="02020603050405020304" pitchFamily="18" charset="0"/>
              </a:rPr>
              <a:t> Evaluation of COVid-19 </a:t>
            </a:r>
            <a:r>
              <a:rPr lang="it-IT" sz="1800" dirty="0" err="1">
                <a:latin typeface="Times New Roman" panose="02020603050405020304" pitchFamily="18" charset="0"/>
                <a:cs typeface="Times New Roman" panose="02020603050405020304" pitchFamily="18" charset="0"/>
              </a:rPr>
              <a:t>thERapY</a:t>
            </a:r>
            <a:r>
              <a:rPr lang="it-IT" sz="1800" dirty="0">
                <a:latin typeface="Times New Roman" panose="02020603050405020304" pitchFamily="18" charset="0"/>
                <a:cs typeface="Times New Roman" panose="02020603050405020304" pitchFamily="18" charset="0"/>
              </a:rPr>
              <a:t>).</a:t>
            </a:r>
          </a:p>
          <a:p>
            <a:pPr marL="0" indent="0" fontAlgn="auto">
              <a:lnSpc>
                <a:spcPct val="100000"/>
              </a:lnSpc>
              <a:spcBef>
                <a:spcPts val="0"/>
              </a:spcBef>
              <a:buNone/>
            </a:pPr>
            <a:endParaRPr lang="it-IT" sz="1800" dirty="0">
              <a:latin typeface="Times New Roman" panose="02020603050405020304" pitchFamily="18" charset="0"/>
              <a:cs typeface="Times New Roman" panose="02020603050405020304" pitchFamily="18" charset="0"/>
            </a:endParaRPr>
          </a:p>
          <a:p>
            <a:pPr marL="0" indent="0" fontAlgn="auto">
              <a:lnSpc>
                <a:spcPct val="100000"/>
              </a:lnSpc>
              <a:spcBef>
                <a:spcPts val="0"/>
              </a:spcBef>
              <a:buNone/>
            </a:pPr>
            <a:r>
              <a:rPr lang="it-IT" sz="1800" b="1" dirty="0">
                <a:latin typeface="Times New Roman" panose="02020603050405020304" pitchFamily="18" charset="0"/>
                <a:cs typeface="Times New Roman" panose="02020603050405020304" pitchFamily="18" charset="0"/>
              </a:rPr>
              <a:t>FINE OTTOBRE 2020</a:t>
            </a:r>
            <a:r>
              <a:rPr lang="it-IT" sz="1800" dirty="0">
                <a:latin typeface="Times New Roman" panose="02020603050405020304" pitchFamily="18" charset="0"/>
                <a:cs typeface="Times New Roman" panose="02020603050405020304" pitchFamily="18" charset="0"/>
              </a:rPr>
              <a:t>: INIZIA LA SECONDA ONDATA IN EUROPA</a:t>
            </a:r>
          </a:p>
          <a:p>
            <a:pPr marL="0" indent="0" fontAlgn="auto">
              <a:lnSpc>
                <a:spcPct val="100000"/>
              </a:lnSpc>
              <a:spcBef>
                <a:spcPts val="0"/>
              </a:spcBef>
              <a:buNone/>
            </a:pPr>
            <a:r>
              <a:rPr lang="it-IT" sz="1800" dirty="0">
                <a:latin typeface="Times New Roman" panose="02020603050405020304" pitchFamily="18" charset="0"/>
                <a:cs typeface="Times New Roman" panose="02020603050405020304" pitchFamily="18" charset="0"/>
              </a:rPr>
              <a:t>Dopo un'estate dove in Europa i casi si sono ridotti al minimo, Francia, Spagna, Germania e successivamente Italia sperimentano la </a:t>
            </a:r>
            <a:r>
              <a:rPr lang="it-IT" sz="1800" b="1" dirty="0">
                <a:latin typeface="Times New Roman" panose="02020603050405020304" pitchFamily="18" charset="0"/>
                <a:cs typeface="Times New Roman" panose="02020603050405020304" pitchFamily="18" charset="0"/>
              </a:rPr>
              <a:t>risalita</a:t>
            </a:r>
            <a:r>
              <a:rPr lang="it-IT" sz="1800" dirty="0">
                <a:latin typeface="Times New Roman" panose="02020603050405020304" pitchFamily="18" charset="0"/>
                <a:cs typeface="Times New Roman" panose="02020603050405020304" pitchFamily="18" charset="0"/>
              </a:rPr>
              <a:t> nel numero dei contagi. Al di là del numero totale di casi -non comparabile tra la prima e la seconda ondata-, in Italia assistiamo ad un </a:t>
            </a:r>
            <a:r>
              <a:rPr lang="it-IT" sz="1800" b="1" dirty="0">
                <a:latin typeface="Times New Roman" panose="02020603050405020304" pitchFamily="18" charset="0"/>
                <a:cs typeface="Times New Roman" panose="02020603050405020304" pitchFamily="18" charset="0"/>
                <a:hlinkClick r:id="rId3"/>
              </a:rPr>
              <a:t>contagio diffuso</a:t>
            </a:r>
            <a:r>
              <a:rPr lang="it-IT" sz="1800" dirty="0">
                <a:latin typeface="Times New Roman" panose="02020603050405020304" pitchFamily="18" charset="0"/>
                <a:cs typeface="Times New Roman" panose="02020603050405020304" pitchFamily="18" charset="0"/>
              </a:rPr>
              <a:t> su tutto il territorio nazionale. Una situazione differente rispetto a marzo quando la maggior parte dei casi e dei decessi si è registrata al Nord.</a:t>
            </a:r>
          </a:p>
          <a:p>
            <a:pPr marL="0" indent="0" fontAlgn="auto">
              <a:lnSpc>
                <a:spcPct val="100000"/>
              </a:lnSpc>
              <a:spcBef>
                <a:spcPts val="0"/>
              </a:spcBef>
              <a:buNone/>
            </a:pPr>
            <a:endParaRPr lang="it-IT" sz="1800" dirty="0">
              <a:latin typeface="Times New Roman" panose="02020603050405020304" pitchFamily="18" charset="0"/>
              <a:cs typeface="Times New Roman" panose="02020603050405020304" pitchFamily="18" charset="0"/>
            </a:endParaRPr>
          </a:p>
          <a:p>
            <a:pPr marL="0" indent="0" fontAlgn="auto">
              <a:lnSpc>
                <a:spcPct val="100000"/>
              </a:lnSpc>
              <a:spcBef>
                <a:spcPts val="0"/>
              </a:spcBef>
              <a:buNone/>
            </a:pPr>
            <a:r>
              <a:rPr lang="it-IT" sz="1800" b="1" dirty="0">
                <a:latin typeface="Times New Roman" panose="02020603050405020304" pitchFamily="18" charset="0"/>
                <a:cs typeface="Times New Roman" panose="02020603050405020304" pitchFamily="18" charset="0"/>
              </a:rPr>
              <a:t>14 DICEMBRE 2020</a:t>
            </a:r>
            <a:r>
              <a:rPr lang="it-IT" sz="1800" dirty="0">
                <a:latin typeface="Times New Roman" panose="02020603050405020304" pitchFamily="18" charset="0"/>
                <a:cs typeface="Times New Roman" panose="02020603050405020304" pitchFamily="18" charset="0"/>
              </a:rPr>
              <a:t>: APPROVATO IL PRIMO VACCINO CONTRO COVID-19 </a:t>
            </a:r>
          </a:p>
          <a:p>
            <a:pPr marL="0" indent="0" fontAlgn="auto">
              <a:lnSpc>
                <a:spcPct val="100000"/>
              </a:lnSpc>
              <a:spcBef>
                <a:spcPts val="0"/>
              </a:spcBef>
              <a:buNone/>
            </a:pPr>
            <a:r>
              <a:rPr lang="it-IT" sz="1800" dirty="0">
                <a:latin typeface="Times New Roman" panose="02020603050405020304" pitchFamily="18" charset="0"/>
                <a:cs typeface="Times New Roman" panose="02020603050405020304" pitchFamily="18" charset="0"/>
              </a:rPr>
              <a:t>Dopo gli annunci avvenuti in novembre, a metà dicembre viene ufficialmente approvato dall'FDA -e in seguito da EMA il 21 dicembre- il primo vaccino della storia contro Covid-19. Si tratta di </a:t>
            </a:r>
            <a:r>
              <a:rPr lang="it-IT" sz="1800" b="1" dirty="0">
                <a:latin typeface="Times New Roman" panose="02020603050405020304" pitchFamily="18" charset="0"/>
                <a:cs typeface="Times New Roman" panose="02020603050405020304" pitchFamily="18" charset="0"/>
                <a:hlinkClick r:id="rId4"/>
              </a:rPr>
              <a:t>BNT162b2</a:t>
            </a:r>
            <a:r>
              <a:rPr lang="it-IT" sz="1800" dirty="0">
                <a:latin typeface="Times New Roman" panose="02020603050405020304" pitchFamily="18" charset="0"/>
                <a:cs typeface="Times New Roman" panose="02020603050405020304" pitchFamily="18" charset="0"/>
              </a:rPr>
              <a:t> sviluppato da </a:t>
            </a:r>
            <a:r>
              <a:rPr lang="it-IT" sz="1800" b="1" dirty="0">
                <a:latin typeface="Times New Roman" panose="02020603050405020304" pitchFamily="18" charset="0"/>
                <a:cs typeface="Times New Roman" panose="02020603050405020304" pitchFamily="18" charset="0"/>
              </a:rPr>
              <a:t>Pfizer BioNTech</a:t>
            </a:r>
            <a:r>
              <a:rPr lang="it-IT" sz="1800" dirty="0">
                <a:latin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cs typeface="Times New Roman" panose="02020603050405020304" pitchFamily="18" charset="0"/>
                <a:hlinkClick r:id="rId5"/>
              </a:rPr>
              <a:t>il primo vaccino</a:t>
            </a:r>
            <a:r>
              <a:rPr lang="it-IT" sz="1800" dirty="0">
                <a:latin typeface="Times New Roman" panose="02020603050405020304" pitchFamily="18" charset="0"/>
                <a:cs typeface="Times New Roman" panose="02020603050405020304" pitchFamily="18" charset="0"/>
              </a:rPr>
              <a:t> con tecnologia a mRNA. Un'approvazione a cui segue, da parte di FDA, quella di </a:t>
            </a:r>
            <a:r>
              <a:rPr lang="it-IT" sz="1800" b="1" dirty="0">
                <a:latin typeface="Times New Roman" panose="02020603050405020304" pitchFamily="18" charset="0"/>
                <a:cs typeface="Times New Roman" panose="02020603050405020304" pitchFamily="18" charset="0"/>
                <a:hlinkClick r:id="rId6"/>
              </a:rPr>
              <a:t>mRNA-1273</a:t>
            </a:r>
            <a:r>
              <a:rPr lang="it-IT" sz="1800" dirty="0">
                <a:latin typeface="Times New Roman" panose="02020603050405020304" pitchFamily="18" charset="0"/>
                <a:cs typeface="Times New Roman" panose="02020603050405020304" pitchFamily="18" charset="0"/>
              </a:rPr>
              <a:t> sviluppato da </a:t>
            </a:r>
            <a:r>
              <a:rPr lang="it-IT" sz="1800" b="1" dirty="0">
                <a:latin typeface="Times New Roman" panose="02020603050405020304" pitchFamily="18" charset="0"/>
                <a:cs typeface="Times New Roman" panose="02020603050405020304" pitchFamily="18" charset="0"/>
              </a:rPr>
              <a:t>Moderna</a:t>
            </a:r>
            <a:r>
              <a:rPr lang="it-IT" sz="1800" dirty="0">
                <a:latin typeface="Times New Roman" panose="02020603050405020304" pitchFamily="18" charset="0"/>
                <a:cs typeface="Times New Roman" panose="02020603050405020304" pitchFamily="18" charset="0"/>
              </a:rPr>
              <a:t>. Il </a:t>
            </a:r>
            <a:r>
              <a:rPr lang="it-IT" sz="1800" b="1" dirty="0">
                <a:latin typeface="Times New Roman" panose="02020603050405020304" pitchFamily="18" charset="0"/>
                <a:cs typeface="Times New Roman" panose="02020603050405020304" pitchFamily="18" charset="0"/>
              </a:rPr>
              <a:t>27 dicembre</a:t>
            </a:r>
            <a:r>
              <a:rPr lang="it-IT" sz="1800" dirty="0">
                <a:latin typeface="Times New Roman" panose="02020603050405020304" pitchFamily="18" charset="0"/>
                <a:cs typeface="Times New Roman" panose="02020603050405020304" pitchFamily="18" charset="0"/>
              </a:rPr>
              <a:t> segna una data storica per l'</a:t>
            </a:r>
            <a:r>
              <a:rPr lang="it-IT" sz="1800" b="1" dirty="0">
                <a:latin typeface="Times New Roman" panose="02020603050405020304" pitchFamily="18" charset="0"/>
                <a:cs typeface="Times New Roman" panose="02020603050405020304" pitchFamily="18" charset="0"/>
              </a:rPr>
              <a:t>Unione Europea</a:t>
            </a:r>
            <a:r>
              <a:rPr lang="it-IT" sz="1800" dirty="0">
                <a:latin typeface="Times New Roman" panose="02020603050405020304" pitchFamily="18" charset="0"/>
                <a:cs typeface="Times New Roman" panose="02020603050405020304" pitchFamily="18" charset="0"/>
              </a:rPr>
              <a:t>: nella mattinata iniziano contemporaneamente in tutti gli Stati membri le prime iniezioni del vaccino. L'inizio di una nuova era nel contrasto alla </a:t>
            </a:r>
            <a:r>
              <a:rPr lang="it-IT" sz="1800" b="1" dirty="0">
                <a:latin typeface="Times New Roman" panose="02020603050405020304" pitchFamily="18" charset="0"/>
                <a:cs typeface="Times New Roman" panose="02020603050405020304" pitchFamily="18" charset="0"/>
              </a:rPr>
              <a:t>pandemia</a:t>
            </a:r>
            <a:r>
              <a:rPr lang="it-IT" sz="1800" dirty="0">
                <a:latin typeface="Times New Roman" panose="02020603050405020304" pitchFamily="18" charset="0"/>
                <a:cs typeface="Times New Roman" panose="02020603050405020304" pitchFamily="18" charset="0"/>
              </a:rPr>
              <a:t>.</a:t>
            </a:r>
          </a:p>
          <a:p>
            <a:pPr marL="0" indent="0" fontAlgn="auto">
              <a:buNone/>
            </a:pPr>
            <a:br>
              <a:rPr lang="it-IT" dirty="0"/>
            </a:br>
            <a:endParaRPr lang="it-IT" dirty="0"/>
          </a:p>
          <a:p>
            <a:pPr marL="0" indent="0" fontAlgn="auto">
              <a:lnSpc>
                <a:spcPct val="100000"/>
              </a:lnSpc>
              <a:spcBef>
                <a:spcPts val="0"/>
              </a:spcBef>
              <a:buNone/>
            </a:pPr>
            <a:endParaRPr lang="it-IT" sz="18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7">
            <p14:nvContentPartPr>
              <p14:cNvPr id="2" name="Input penna 1">
                <a:extLst>
                  <a:ext uri="{FF2B5EF4-FFF2-40B4-BE49-F238E27FC236}">
                    <a16:creationId xmlns:a16="http://schemas.microsoft.com/office/drawing/2014/main" id="{E29BD6C7-F136-4532-F0D7-686B7B385457}"/>
                  </a:ext>
                </a:extLst>
              </p14:cNvPr>
              <p14:cNvContentPartPr/>
              <p14:nvPr/>
            </p14:nvContentPartPr>
            <p14:xfrm>
              <a:off x="2106700" y="5523720"/>
              <a:ext cx="360" cy="360"/>
            </p14:xfrm>
          </p:contentPart>
        </mc:Choice>
        <mc:Fallback>
          <p:pic>
            <p:nvPicPr>
              <p:cNvPr id="2" name="Input penna 1">
                <a:extLst>
                  <a:ext uri="{FF2B5EF4-FFF2-40B4-BE49-F238E27FC236}">
                    <a16:creationId xmlns:a16="http://schemas.microsoft.com/office/drawing/2014/main" id="{E29BD6C7-F136-4532-F0D7-686B7B385457}"/>
                  </a:ext>
                </a:extLst>
              </p:cNvPr>
              <p:cNvPicPr/>
              <p:nvPr/>
            </p:nvPicPr>
            <p:blipFill>
              <a:blip r:embed="rId8"/>
              <a:stretch>
                <a:fillRect/>
              </a:stretch>
            </p:blipFill>
            <p:spPr>
              <a:xfrm>
                <a:off x="2088700" y="5505720"/>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 name="Input penna 3">
                <a:extLst>
                  <a:ext uri="{FF2B5EF4-FFF2-40B4-BE49-F238E27FC236}">
                    <a16:creationId xmlns:a16="http://schemas.microsoft.com/office/drawing/2014/main" id="{B9981DC4-CD42-2A1E-8603-3A8422C80FDC}"/>
                  </a:ext>
                </a:extLst>
              </p14:cNvPr>
              <p14:cNvContentPartPr/>
              <p14:nvPr/>
            </p14:nvContentPartPr>
            <p14:xfrm>
              <a:off x="3335380" y="5364240"/>
              <a:ext cx="6120" cy="360"/>
            </p14:xfrm>
          </p:contentPart>
        </mc:Choice>
        <mc:Fallback>
          <p:pic>
            <p:nvPicPr>
              <p:cNvPr id="4" name="Input penna 3">
                <a:extLst>
                  <a:ext uri="{FF2B5EF4-FFF2-40B4-BE49-F238E27FC236}">
                    <a16:creationId xmlns:a16="http://schemas.microsoft.com/office/drawing/2014/main" id="{B9981DC4-CD42-2A1E-8603-3A8422C80FDC}"/>
                  </a:ext>
                </a:extLst>
              </p:cNvPr>
              <p:cNvPicPr/>
              <p:nvPr/>
            </p:nvPicPr>
            <p:blipFill>
              <a:blip r:embed="rId10"/>
              <a:stretch>
                <a:fillRect/>
              </a:stretch>
            </p:blipFill>
            <p:spPr>
              <a:xfrm>
                <a:off x="3317380" y="5346240"/>
                <a:ext cx="4176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 name="Input penna 4">
                <a:extLst>
                  <a:ext uri="{FF2B5EF4-FFF2-40B4-BE49-F238E27FC236}">
                    <a16:creationId xmlns:a16="http://schemas.microsoft.com/office/drawing/2014/main" id="{AD70B503-473F-FAC9-85C2-08B31D9DBB16}"/>
                  </a:ext>
                </a:extLst>
              </p14:cNvPr>
              <p14:cNvContentPartPr/>
              <p14:nvPr/>
            </p14:nvContentPartPr>
            <p14:xfrm>
              <a:off x="10169620" y="5926200"/>
              <a:ext cx="360" cy="360"/>
            </p14:xfrm>
          </p:contentPart>
        </mc:Choice>
        <mc:Fallback>
          <p:pic>
            <p:nvPicPr>
              <p:cNvPr id="5" name="Input penna 4">
                <a:extLst>
                  <a:ext uri="{FF2B5EF4-FFF2-40B4-BE49-F238E27FC236}">
                    <a16:creationId xmlns:a16="http://schemas.microsoft.com/office/drawing/2014/main" id="{AD70B503-473F-FAC9-85C2-08B31D9DBB16}"/>
                  </a:ext>
                </a:extLst>
              </p:cNvPr>
              <p:cNvPicPr/>
              <p:nvPr/>
            </p:nvPicPr>
            <p:blipFill>
              <a:blip r:embed="rId8"/>
              <a:stretch>
                <a:fillRect/>
              </a:stretch>
            </p:blipFill>
            <p:spPr>
              <a:xfrm>
                <a:off x="10151620" y="5908200"/>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Input penna 5">
                <a:extLst>
                  <a:ext uri="{FF2B5EF4-FFF2-40B4-BE49-F238E27FC236}">
                    <a16:creationId xmlns:a16="http://schemas.microsoft.com/office/drawing/2014/main" id="{4EC5DE83-0559-6445-82FB-DAFB3CE42DA3}"/>
                  </a:ext>
                </a:extLst>
              </p14:cNvPr>
              <p14:cNvContentPartPr/>
              <p14:nvPr/>
            </p14:nvContentPartPr>
            <p14:xfrm>
              <a:off x="9242260" y="5794080"/>
              <a:ext cx="360" cy="360"/>
            </p14:xfrm>
          </p:contentPart>
        </mc:Choice>
        <mc:Fallback>
          <p:pic>
            <p:nvPicPr>
              <p:cNvPr id="6" name="Input penna 5">
                <a:extLst>
                  <a:ext uri="{FF2B5EF4-FFF2-40B4-BE49-F238E27FC236}">
                    <a16:creationId xmlns:a16="http://schemas.microsoft.com/office/drawing/2014/main" id="{4EC5DE83-0559-6445-82FB-DAFB3CE42DA3}"/>
                  </a:ext>
                </a:extLst>
              </p:cNvPr>
              <p:cNvPicPr/>
              <p:nvPr/>
            </p:nvPicPr>
            <p:blipFill>
              <a:blip r:embed="rId8"/>
              <a:stretch>
                <a:fillRect/>
              </a:stretch>
            </p:blipFill>
            <p:spPr>
              <a:xfrm>
                <a:off x="9224260" y="5776080"/>
                <a:ext cx="36000" cy="36000"/>
              </a:xfrm>
              <a:prstGeom prst="rect">
                <a:avLst/>
              </a:prstGeom>
            </p:spPr>
          </p:pic>
        </mc:Fallback>
      </mc:AlternateContent>
    </p:spTree>
    <p:extLst>
      <p:ext uri="{BB962C8B-B14F-4D97-AF65-F5344CB8AC3E}">
        <p14:creationId xmlns:p14="http://schemas.microsoft.com/office/powerpoint/2010/main" val="1870982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C89EE189-65AF-4156-3D44-2E8AE705E5EF}"/>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7D68D455-D36C-30BB-DE39-A323D9F1FA23}"/>
              </a:ext>
            </a:extLst>
          </p:cNvPr>
          <p:cNvSpPr>
            <a:spLocks noGrp="1"/>
          </p:cNvSpPr>
          <p:nvPr>
            <p:ph type="title"/>
          </p:nvPr>
        </p:nvSpPr>
        <p:spPr/>
        <p:txBody>
          <a:bodyPr>
            <a:normAutofit/>
          </a:bodyPr>
          <a:lstStyle/>
          <a:p>
            <a:r>
              <a:rPr lang="it-IT" sz="3600" dirty="0">
                <a:solidFill>
                  <a:srgbClr val="8089FF"/>
                </a:solidFill>
                <a:latin typeface="Times New Roman" panose="02020603050405020304" pitchFamily="18" charset="0"/>
                <a:cs typeface="Times New Roman" panose="02020603050405020304" pitchFamily="18" charset="0"/>
              </a:rPr>
              <a:t>François </a:t>
            </a:r>
            <a:r>
              <a:rPr lang="it-IT" sz="3600" dirty="0" err="1">
                <a:solidFill>
                  <a:srgbClr val="8089FF"/>
                </a:solidFill>
                <a:latin typeface="Times New Roman" panose="02020603050405020304" pitchFamily="18" charset="0"/>
                <a:cs typeface="Times New Roman" panose="02020603050405020304" pitchFamily="18" charset="0"/>
              </a:rPr>
              <a:t>Hartog</a:t>
            </a:r>
            <a:r>
              <a:rPr lang="it-IT" sz="3600" dirty="0">
                <a:solidFill>
                  <a:srgbClr val="8089FF"/>
                </a:solidFill>
                <a:latin typeface="Times New Roman" panose="02020603050405020304" pitchFamily="18" charset="0"/>
                <a:cs typeface="Times New Roman" panose="02020603050405020304" pitchFamily="18" charset="0"/>
              </a:rPr>
              <a:t>, </a:t>
            </a:r>
            <a:r>
              <a:rPr lang="it-IT" sz="3600" i="1" dirty="0">
                <a:solidFill>
                  <a:srgbClr val="8089FF"/>
                </a:solidFill>
                <a:latin typeface="Times New Roman" panose="02020603050405020304" pitchFamily="18" charset="0"/>
                <a:cs typeface="Times New Roman" panose="02020603050405020304" pitchFamily="18" charset="0"/>
              </a:rPr>
              <a:t>Il tempo della pandemia</a:t>
            </a:r>
            <a:r>
              <a:rPr lang="it-IT" sz="3600" dirty="0">
                <a:solidFill>
                  <a:srgbClr val="8089FF"/>
                </a:solidFill>
                <a:latin typeface="Times New Roman" panose="02020603050405020304" pitchFamily="18" charset="0"/>
                <a:cs typeface="Times New Roman" panose="02020603050405020304" pitchFamily="18" charset="0"/>
              </a:rPr>
              <a:t>, «il Mulino», 25 giugno 2020</a:t>
            </a:r>
          </a:p>
        </p:txBody>
      </p:sp>
      <p:sp>
        <p:nvSpPr>
          <p:cNvPr id="5" name="Segnaposto contenuto 4">
            <a:extLst>
              <a:ext uri="{FF2B5EF4-FFF2-40B4-BE49-F238E27FC236}">
                <a16:creationId xmlns:a16="http://schemas.microsoft.com/office/drawing/2014/main" id="{9F32B3F1-ECA4-8F17-F90D-6F0DE4FD25A7}"/>
              </a:ext>
            </a:extLst>
          </p:cNvPr>
          <p:cNvSpPr>
            <a:spLocks noGrp="1"/>
          </p:cNvSpPr>
          <p:nvPr>
            <p:ph sz="half" idx="1"/>
          </p:nvPr>
        </p:nvSpPr>
        <p:spPr/>
        <p:txBody>
          <a:bodyPr/>
          <a:lstStyle/>
          <a:p>
            <a:pPr marL="0" indent="0">
              <a:lnSpc>
                <a:spcPct val="100000"/>
              </a:lnSpc>
              <a:spcBef>
                <a:spcPts val="0"/>
              </a:spcBef>
              <a:buNone/>
            </a:pPr>
            <a:r>
              <a:rPr lang="it-IT" dirty="0">
                <a:latin typeface="Times New Roman" panose="02020603050405020304" pitchFamily="18" charset="0"/>
                <a:cs typeface="Times New Roman" panose="02020603050405020304" pitchFamily="18" charset="0"/>
              </a:rPr>
              <a:t>pandemia: sconvolgimento del tempo</a:t>
            </a:r>
          </a:p>
          <a:p>
            <a:pPr marL="0" indent="0">
              <a:lnSpc>
                <a:spcPct val="100000"/>
              </a:lnSpc>
              <a:spcBef>
                <a:spcPts val="0"/>
              </a:spcBef>
              <a:buNone/>
            </a:pPr>
            <a:endParaRPr lang="it-IT" dirty="0">
              <a:latin typeface="Times New Roman" panose="02020603050405020304" pitchFamily="18" charset="0"/>
              <a:cs typeface="Times New Roman" panose="02020603050405020304" pitchFamily="18" charset="0"/>
            </a:endParaRPr>
          </a:p>
          <a:p>
            <a:pPr>
              <a:lnSpc>
                <a:spcPct val="100000"/>
              </a:lnSpc>
              <a:spcBef>
                <a:spcPts val="0"/>
              </a:spcBef>
              <a:buFont typeface="Wingdings" pitchFamily="2" charset="2"/>
              <a:buChar char="Ø"/>
            </a:pPr>
            <a:r>
              <a:rPr lang="it-IT" dirty="0">
                <a:latin typeface="Times New Roman" panose="02020603050405020304" pitchFamily="18" charset="0"/>
                <a:cs typeface="Times New Roman" panose="02020603050405020304" pitchFamily="18" charset="0"/>
              </a:rPr>
              <a:t> sospensione del presente della vita quotidiana</a:t>
            </a:r>
          </a:p>
          <a:p>
            <a:pPr>
              <a:lnSpc>
                <a:spcPct val="100000"/>
              </a:lnSpc>
              <a:spcBef>
                <a:spcPts val="0"/>
              </a:spcBef>
              <a:buFont typeface="Wingdings" pitchFamily="2" charset="2"/>
              <a:buChar char="Ø"/>
            </a:pPr>
            <a:endParaRPr lang="it-IT" dirty="0">
              <a:latin typeface="Times New Roman" panose="02020603050405020304" pitchFamily="18" charset="0"/>
              <a:cs typeface="Times New Roman" panose="02020603050405020304" pitchFamily="18" charset="0"/>
            </a:endParaRPr>
          </a:p>
          <a:p>
            <a:pPr>
              <a:lnSpc>
                <a:spcPct val="100000"/>
              </a:lnSpc>
              <a:spcBef>
                <a:spcPts val="0"/>
              </a:spcBef>
              <a:buFont typeface="Wingdings" pitchFamily="2" charset="2"/>
              <a:buChar char="Ø"/>
            </a:pPr>
            <a:r>
              <a:rPr lang="it-IT" dirty="0">
                <a:latin typeface="Times New Roman" panose="02020603050405020304" pitchFamily="18" charset="0"/>
                <a:cs typeface="Times New Roman" panose="02020603050405020304" pitchFamily="18" charset="0"/>
              </a:rPr>
              <a:t> tempo dell’urgenza e dell’emergenza (tempo di guerra) e tempo lungo (Antropocene) </a:t>
            </a:r>
          </a:p>
        </p:txBody>
      </p:sp>
      <p:sp>
        <p:nvSpPr>
          <p:cNvPr id="6" name="Segnaposto contenuto 5">
            <a:extLst>
              <a:ext uri="{FF2B5EF4-FFF2-40B4-BE49-F238E27FC236}">
                <a16:creationId xmlns:a16="http://schemas.microsoft.com/office/drawing/2014/main" id="{4A43D81F-5D30-4DE5-5E24-D34DC8635716}"/>
              </a:ext>
            </a:extLst>
          </p:cNvPr>
          <p:cNvSpPr>
            <a:spLocks noGrp="1"/>
          </p:cNvSpPr>
          <p:nvPr>
            <p:ph sz="half" idx="2"/>
          </p:nvPr>
        </p:nvSpPr>
        <p:spPr/>
        <p:txBody>
          <a:bodyPr/>
          <a:lstStyle/>
          <a:p>
            <a:pPr>
              <a:buFont typeface="Wingdings" pitchFamily="2" charset="2"/>
              <a:buChar char="q"/>
            </a:pPr>
            <a:r>
              <a:rPr lang="it-IT" dirty="0">
                <a:latin typeface="Times New Roman" panose="02020603050405020304" pitchFamily="18" charset="0"/>
                <a:cs typeface="Times New Roman" panose="02020603050405020304" pitchFamily="18" charset="0"/>
              </a:rPr>
              <a:t> come raccontarlo/interpretarlo?</a:t>
            </a:r>
          </a:p>
          <a:p>
            <a:pPr>
              <a:buFont typeface="Wingdings" pitchFamily="2" charset="2"/>
              <a:buChar char="ü"/>
            </a:pPr>
            <a:r>
              <a:rPr lang="it-IT" dirty="0">
                <a:latin typeface="Times New Roman" panose="02020603050405020304" pitchFamily="18" charset="0"/>
                <a:cs typeface="Times New Roman" panose="02020603050405020304" pitchFamily="18" charset="0"/>
              </a:rPr>
              <a:t> pluralità di tempi/pluralità di fonti</a:t>
            </a:r>
          </a:p>
          <a:p>
            <a:pPr>
              <a:buFont typeface="Wingdings" pitchFamily="2" charset="2"/>
              <a:buChar char="ü"/>
            </a:pPr>
            <a:endParaRPr lang="it-IT" dirty="0">
              <a:latin typeface="Times New Roman" panose="02020603050405020304" pitchFamily="18" charset="0"/>
              <a:cs typeface="Times New Roman" panose="02020603050405020304" pitchFamily="18" charset="0"/>
            </a:endParaRPr>
          </a:p>
          <a:p>
            <a:pPr>
              <a:buFont typeface="Wingdings" pitchFamily="2" charset="2"/>
              <a:buChar char="q"/>
            </a:pPr>
            <a:r>
              <a:rPr lang="it-IT" dirty="0">
                <a:latin typeface="Times New Roman" panose="02020603050405020304" pitchFamily="18" charset="0"/>
                <a:cs typeface="Times New Roman" panose="02020603050405020304" pitchFamily="18" charset="0"/>
              </a:rPr>
              <a:t> valenza di </a:t>
            </a:r>
            <a:r>
              <a:rPr lang="it-IT" i="1" dirty="0">
                <a:latin typeface="Times New Roman" panose="02020603050405020304" pitchFamily="18" charset="0"/>
                <a:cs typeface="Times New Roman" panose="02020603050405020304" pitchFamily="18" charset="0"/>
              </a:rPr>
              <a:t>crisi</a:t>
            </a:r>
            <a:r>
              <a:rPr lang="it-IT" dirty="0">
                <a:latin typeface="Times New Roman" panose="02020603050405020304" pitchFamily="18" charset="0"/>
                <a:cs typeface="Times New Roman" panose="02020603050405020304" pitchFamily="18" charset="0"/>
              </a:rPr>
              <a:t>/mutamento?</a:t>
            </a:r>
          </a:p>
          <a:p>
            <a:pPr>
              <a:buFont typeface="Wingdings" pitchFamily="2" charset="2"/>
              <a:buChar char="ü"/>
            </a:pPr>
            <a:r>
              <a:rPr lang="it-IT" dirty="0">
                <a:latin typeface="Times New Roman" panose="02020603050405020304" pitchFamily="18" charset="0"/>
                <a:cs typeface="Times New Roman" panose="02020603050405020304" pitchFamily="18" charset="0"/>
              </a:rPr>
              <a:t> racconto</a:t>
            </a:r>
          </a:p>
          <a:p>
            <a:pPr>
              <a:buFont typeface="Wingdings" pitchFamily="2" charset="2"/>
              <a:buChar char="ü"/>
            </a:pPr>
            <a:r>
              <a:rPr lang="it-IT" dirty="0">
                <a:latin typeface="Times New Roman" panose="02020603050405020304" pitchFamily="18" charset="0"/>
                <a:cs typeface="Times New Roman" panose="02020603050405020304" pitchFamily="18" charset="0"/>
              </a:rPr>
              <a:t> bilancio</a:t>
            </a:r>
          </a:p>
        </p:txBody>
      </p:sp>
    </p:spTree>
    <p:extLst>
      <p:ext uri="{BB962C8B-B14F-4D97-AF65-F5344CB8AC3E}">
        <p14:creationId xmlns:p14="http://schemas.microsoft.com/office/powerpoint/2010/main" val="3620289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6689C759-B687-203A-47FF-285AA85F2B14}"/>
            </a:ext>
          </a:extLst>
        </p:cNvPr>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492FD004-781D-93B5-533A-C5BEEEB9F8C5}"/>
              </a:ext>
            </a:extLst>
          </p:cNvPr>
          <p:cNvSpPr>
            <a:spLocks noGrp="1"/>
          </p:cNvSpPr>
          <p:nvPr>
            <p:ph sz="half" idx="1"/>
          </p:nvPr>
        </p:nvSpPr>
        <p:spPr/>
        <p:txBody>
          <a:bodyPr>
            <a:normAutofit lnSpcReduction="10000"/>
          </a:bodyPr>
          <a:lstStyle/>
          <a:p>
            <a:pPr>
              <a:lnSpc>
                <a:spcPct val="100000"/>
              </a:lnSpc>
              <a:spcBef>
                <a:spcPts val="0"/>
              </a:spcBef>
              <a:buFont typeface="Wingdings" pitchFamily="2" charset="2"/>
              <a:buChar char="q"/>
            </a:pPr>
            <a:r>
              <a:rPr lang="it-IT" sz="2400" dirty="0">
                <a:latin typeface="Times New Roman" panose="02020603050405020304" pitchFamily="18" charset="0"/>
                <a:cs typeface="Times New Roman" panose="02020603050405020304" pitchFamily="18" charset="0"/>
              </a:rPr>
              <a:t> l’arrivo della pandemia (differenze tra Cina ed Europa)</a:t>
            </a:r>
          </a:p>
          <a:p>
            <a:pPr>
              <a:lnSpc>
                <a:spcPct val="100000"/>
              </a:lnSpc>
              <a:spcBef>
                <a:spcPts val="0"/>
              </a:spcBef>
              <a:buFont typeface="Wingdings" pitchFamily="2" charset="2"/>
              <a:buChar char="q"/>
            </a:pPr>
            <a:endParaRPr lang="it-IT" sz="2400" dirty="0">
              <a:latin typeface="Times New Roman" panose="02020603050405020304" pitchFamily="18" charset="0"/>
              <a:cs typeface="Times New Roman" panose="02020603050405020304" pitchFamily="18" charset="0"/>
            </a:endParaRPr>
          </a:p>
          <a:p>
            <a:pPr>
              <a:lnSpc>
                <a:spcPct val="100000"/>
              </a:lnSpc>
              <a:spcBef>
                <a:spcPts val="0"/>
              </a:spcBef>
              <a:buFont typeface="Wingdings" pitchFamily="2" charset="2"/>
              <a:buChar char="q"/>
            </a:pPr>
            <a:r>
              <a:rPr lang="it-IT" sz="2400" dirty="0">
                <a:latin typeface="Times New Roman" panose="02020603050405020304" pitchFamily="18" charset="0"/>
                <a:cs typeface="Times New Roman" panose="02020603050405020304" pitchFamily="18" charset="0"/>
              </a:rPr>
              <a:t> la pandemia</a:t>
            </a:r>
          </a:p>
          <a:p>
            <a:pPr>
              <a:lnSpc>
                <a:spcPct val="100000"/>
              </a:lnSpc>
              <a:spcBef>
                <a:spcPts val="0"/>
              </a:spcBef>
              <a:buFont typeface="Wingdings" pitchFamily="2" charset="2"/>
              <a:buChar char="q"/>
            </a:pPr>
            <a:endParaRPr lang="it-IT" sz="2400" dirty="0">
              <a:latin typeface="Times New Roman" panose="02020603050405020304" pitchFamily="18" charset="0"/>
              <a:cs typeface="Times New Roman" panose="02020603050405020304" pitchFamily="18" charset="0"/>
            </a:endParaRPr>
          </a:p>
          <a:p>
            <a:pPr>
              <a:lnSpc>
                <a:spcPct val="100000"/>
              </a:lnSpc>
              <a:spcBef>
                <a:spcPts val="0"/>
              </a:spcBef>
              <a:buFont typeface="Wingdings" pitchFamily="2" charset="2"/>
              <a:buChar char="q"/>
            </a:pPr>
            <a:r>
              <a:rPr lang="it-IT" sz="2400" dirty="0">
                <a:latin typeface="Times New Roman" panose="02020603050405020304" pitchFamily="18" charset="0"/>
                <a:cs typeface="Times New Roman" panose="02020603050405020304" pitchFamily="18" charset="0"/>
              </a:rPr>
              <a:t> l’uscita dalla pandemia</a:t>
            </a:r>
          </a:p>
          <a:p>
            <a:pPr>
              <a:lnSpc>
                <a:spcPct val="100000"/>
              </a:lnSpc>
              <a:spcBef>
                <a:spcPts val="0"/>
              </a:spcBef>
              <a:buFont typeface="Wingdings" pitchFamily="2" charset="2"/>
              <a:buChar char="q"/>
            </a:pPr>
            <a:endParaRPr lang="it-IT" sz="2400" dirty="0">
              <a:latin typeface="Times New Roman" panose="02020603050405020304" pitchFamily="18" charset="0"/>
              <a:cs typeface="Times New Roman" panose="02020603050405020304" pitchFamily="18" charset="0"/>
            </a:endParaRPr>
          </a:p>
          <a:p>
            <a:pPr>
              <a:lnSpc>
                <a:spcPct val="100000"/>
              </a:lnSpc>
              <a:spcBef>
                <a:spcPts val="0"/>
              </a:spcBef>
              <a:buFont typeface="Wingdings" pitchFamily="2" charset="2"/>
              <a:buChar char="q"/>
            </a:pPr>
            <a:endParaRPr lang="it-IT" sz="2400" dirty="0">
              <a:latin typeface="Times New Roman" panose="02020603050405020304" pitchFamily="18" charset="0"/>
              <a:cs typeface="Times New Roman" panose="02020603050405020304" pitchFamily="18" charset="0"/>
            </a:endParaRPr>
          </a:p>
          <a:p>
            <a:pPr>
              <a:lnSpc>
                <a:spcPct val="100000"/>
              </a:lnSpc>
              <a:spcBef>
                <a:spcPts val="0"/>
              </a:spcBef>
              <a:buFont typeface="Wingdings" pitchFamily="2" charset="2"/>
              <a:buChar char="Ø"/>
            </a:pPr>
            <a:r>
              <a:rPr lang="it-IT" sz="2400" dirty="0">
                <a:latin typeface="Times New Roman" panose="02020603050405020304" pitchFamily="18" charset="0"/>
                <a:cs typeface="Times New Roman" panose="02020603050405020304" pitchFamily="18" charset="0"/>
              </a:rPr>
              <a:t> groviglio di temporalità</a:t>
            </a:r>
          </a:p>
          <a:p>
            <a:pPr>
              <a:lnSpc>
                <a:spcPct val="100000"/>
              </a:lnSpc>
              <a:spcBef>
                <a:spcPts val="0"/>
              </a:spcBef>
              <a:buFont typeface="Wingdings" pitchFamily="2" charset="2"/>
              <a:buChar char="q"/>
            </a:pPr>
            <a:endParaRPr lang="it-IT" dirty="0">
              <a:latin typeface="Times New Roman" panose="02020603050405020304" pitchFamily="18" charset="0"/>
              <a:cs typeface="Times New Roman" panose="02020603050405020304" pitchFamily="18" charset="0"/>
            </a:endParaRPr>
          </a:p>
        </p:txBody>
      </p:sp>
      <p:sp>
        <p:nvSpPr>
          <p:cNvPr id="6" name="Segnaposto contenuto 5">
            <a:extLst>
              <a:ext uri="{FF2B5EF4-FFF2-40B4-BE49-F238E27FC236}">
                <a16:creationId xmlns:a16="http://schemas.microsoft.com/office/drawing/2014/main" id="{1D8F2B0B-5284-B61A-6833-FCB64BE488EC}"/>
              </a:ext>
            </a:extLst>
          </p:cNvPr>
          <p:cNvSpPr>
            <a:spLocks noGrp="1"/>
          </p:cNvSpPr>
          <p:nvPr>
            <p:ph sz="half" idx="2"/>
          </p:nvPr>
        </p:nvSpPr>
        <p:spPr/>
        <p:txBody>
          <a:bodyPr>
            <a:normAutofit lnSpcReduction="10000"/>
          </a:bodyPr>
          <a:lstStyle/>
          <a:p>
            <a:pPr marL="0" indent="0">
              <a:buNone/>
            </a:pPr>
            <a:r>
              <a:rPr lang="it-IT" sz="2400" dirty="0">
                <a:latin typeface="Times New Roman" panose="02020603050405020304" pitchFamily="18" charset="0"/>
                <a:cs typeface="Times New Roman" panose="02020603050405020304" pitchFamily="18" charset="0"/>
              </a:rPr>
              <a:t>nuovi vocaboli (o nuovo uso di antichi vocaboli)</a:t>
            </a:r>
          </a:p>
          <a:p>
            <a:pPr marL="0" indent="0">
              <a:buNone/>
            </a:pPr>
            <a:r>
              <a:rPr lang="it-IT" sz="2400" dirty="0">
                <a:latin typeface="Times New Roman" panose="02020603050405020304" pitchFamily="18" charset="0"/>
                <a:cs typeface="Times New Roman" panose="02020603050405020304" pitchFamily="18" charset="0"/>
              </a:rPr>
              <a:t>+ distanziamento sociale</a:t>
            </a:r>
          </a:p>
          <a:p>
            <a:pPr marL="0" indent="0">
              <a:buNone/>
            </a:pPr>
            <a:r>
              <a:rPr lang="it-IT" sz="2400" dirty="0">
                <a:latin typeface="Times New Roman" panose="02020603050405020304" pitchFamily="18" charset="0"/>
                <a:cs typeface="Times New Roman" panose="02020603050405020304" pitchFamily="18" charset="0"/>
              </a:rPr>
              <a:t>+ gel idroalcolico</a:t>
            </a:r>
          </a:p>
          <a:p>
            <a:pPr marL="0" indent="0">
              <a:buNone/>
            </a:pPr>
            <a:r>
              <a:rPr lang="it-IT" sz="2400" dirty="0">
                <a:latin typeface="Times New Roman" panose="02020603050405020304" pitchFamily="18" charset="0"/>
                <a:cs typeface="Times New Roman" panose="02020603050405020304" pitchFamily="18" charset="0"/>
              </a:rPr>
              <a:t>+ mascherina</a:t>
            </a:r>
          </a:p>
          <a:p>
            <a:pPr marL="0" indent="0">
              <a:buNone/>
            </a:pPr>
            <a:r>
              <a:rPr lang="it-IT" sz="2400" dirty="0">
                <a:latin typeface="Times New Roman" panose="02020603050405020304" pitchFamily="18" charset="0"/>
                <a:cs typeface="Times New Roman" panose="02020603050405020304" pitchFamily="18" charset="0"/>
              </a:rPr>
              <a:t>+ confinamento (lockdown)</a:t>
            </a:r>
          </a:p>
          <a:p>
            <a:pPr marL="0" indent="0">
              <a:buNone/>
            </a:pPr>
            <a:r>
              <a:rPr lang="it-IT" sz="2400" dirty="0">
                <a:latin typeface="Times New Roman" panose="02020603050405020304" pitchFamily="18" charset="0"/>
                <a:cs typeface="Times New Roman" panose="02020603050405020304" pitchFamily="18" charset="0"/>
              </a:rPr>
              <a:t>+ in presenza / a distanza</a:t>
            </a:r>
          </a:p>
          <a:p>
            <a:pPr marL="0" indent="0">
              <a:buNone/>
            </a:pPr>
            <a:endParaRPr lang="it-IT" sz="2400" dirty="0">
              <a:latin typeface="Times New Roman" panose="02020603050405020304" pitchFamily="18" charset="0"/>
              <a:cs typeface="Times New Roman" panose="02020603050405020304" pitchFamily="18" charset="0"/>
            </a:endParaRPr>
          </a:p>
          <a:p>
            <a:pPr>
              <a:buFont typeface="Wingdings" pitchFamily="2" charset="2"/>
              <a:buChar char="Ø"/>
            </a:pPr>
            <a:r>
              <a:rPr lang="it-IT" sz="2400" dirty="0">
                <a:latin typeface="Times New Roman" panose="02020603050405020304" pitchFamily="18" charset="0"/>
                <a:cs typeface="Times New Roman" panose="02020603050405020304" pitchFamily="18" charset="0"/>
              </a:rPr>
              <a:t> istituzione di una </a:t>
            </a:r>
            <a:r>
              <a:rPr lang="it-IT" sz="2400" b="1" dirty="0">
                <a:latin typeface="Times New Roman" panose="02020603050405020304" pitchFamily="18" charset="0"/>
                <a:cs typeface="Times New Roman" panose="02020603050405020304" pitchFamily="18" charset="0"/>
              </a:rPr>
              <a:t>nuova disciplina di interazione corporale</a:t>
            </a:r>
            <a:r>
              <a:rPr lang="it-IT" sz="2400" dirty="0">
                <a:latin typeface="Times New Roman" panose="02020603050405020304" pitchFamily="18" charset="0"/>
                <a:cs typeface="Times New Roman" panose="02020603050405020304" pitchFamily="18" charset="0"/>
              </a:rPr>
              <a:t>, ma senza avere il tempo di «inculcarla» </a:t>
            </a:r>
          </a:p>
        </p:txBody>
      </p:sp>
    </p:spTree>
    <p:extLst>
      <p:ext uri="{BB962C8B-B14F-4D97-AF65-F5344CB8AC3E}">
        <p14:creationId xmlns:p14="http://schemas.microsoft.com/office/powerpoint/2010/main" val="480660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D5BA247F-5188-4C69-3C18-3C7B8013C045}"/>
            </a:ext>
          </a:extLst>
        </p:cNvPr>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8AA13114-587E-3E33-6A94-9AE68AF6EC94}"/>
              </a:ext>
            </a:extLst>
          </p:cNvPr>
          <p:cNvSpPr>
            <a:spLocks noGrp="1"/>
          </p:cNvSpPr>
          <p:nvPr>
            <p:ph sz="half" idx="1"/>
          </p:nvPr>
        </p:nvSpPr>
        <p:spPr/>
        <p:txBody>
          <a:bodyPr>
            <a:normAutofit/>
          </a:bodyPr>
          <a:lstStyle/>
          <a:p>
            <a:pPr>
              <a:buFont typeface="Wingdings" pitchFamily="2" charset="2"/>
              <a:buChar char="§"/>
            </a:pPr>
            <a:r>
              <a:rPr lang="it-IT" sz="2400" dirty="0">
                <a:latin typeface="Times New Roman" panose="02020603050405020304" pitchFamily="18" charset="0"/>
                <a:cs typeface="Times New Roman" panose="02020603050405020304" pitchFamily="18" charset="0"/>
              </a:rPr>
              <a:t>il tempo della vita quotidiana </a:t>
            </a:r>
          </a:p>
          <a:p>
            <a:pPr>
              <a:buFont typeface="Wingdings" pitchFamily="2" charset="2"/>
              <a:buChar char="§"/>
            </a:pPr>
            <a:r>
              <a:rPr lang="it-IT" sz="2400" dirty="0">
                <a:latin typeface="Times New Roman" panose="02020603050405020304" pitchFamily="18" charset="0"/>
                <a:cs typeface="Times New Roman" panose="02020603050405020304" pitchFamily="18" charset="0"/>
              </a:rPr>
              <a:t>il tempo medico: diagnosi, prognosi, guarigione</a:t>
            </a:r>
          </a:p>
          <a:p>
            <a:pPr>
              <a:buFont typeface="Wingdings" pitchFamily="2" charset="2"/>
              <a:buChar char="§"/>
            </a:pPr>
            <a:r>
              <a:rPr lang="it-IT" sz="2400" dirty="0">
                <a:latin typeface="Times New Roman" panose="02020603050405020304" pitchFamily="18" charset="0"/>
                <a:cs typeface="Times New Roman" panose="02020603050405020304" pitchFamily="18" charset="0"/>
              </a:rPr>
              <a:t>il tempo del lockdown («confinamento connesso»)</a:t>
            </a:r>
          </a:p>
          <a:p>
            <a:pPr>
              <a:buFont typeface="Wingdings" pitchFamily="2" charset="2"/>
              <a:buChar char="§"/>
            </a:pPr>
            <a:r>
              <a:rPr lang="it-IT" sz="2400" dirty="0">
                <a:latin typeface="Times New Roman" panose="02020603050405020304" pitchFamily="18" charset="0"/>
                <a:cs typeface="Times New Roman" panose="02020603050405020304" pitchFamily="18" charset="0"/>
              </a:rPr>
              <a:t>il tempo dell’economia (le curve dei contagi/le curve delle borse)</a:t>
            </a:r>
          </a:p>
          <a:p>
            <a:pPr>
              <a:buFont typeface="Wingdings" pitchFamily="2" charset="2"/>
              <a:buChar char="§"/>
            </a:pPr>
            <a:endParaRPr lang="it-IT" sz="2400" dirty="0">
              <a:latin typeface="Times New Roman" panose="02020603050405020304" pitchFamily="18" charset="0"/>
              <a:cs typeface="Times New Roman" panose="02020603050405020304" pitchFamily="18" charset="0"/>
            </a:endParaRPr>
          </a:p>
          <a:p>
            <a:pPr>
              <a:buFont typeface="Wingdings" pitchFamily="2" charset="2"/>
              <a:buChar char="Ø"/>
            </a:pPr>
            <a:r>
              <a:rPr lang="it-IT" sz="2400" dirty="0">
                <a:latin typeface="Times New Roman" panose="02020603050405020304" pitchFamily="18" charset="0"/>
                <a:cs typeface="Times New Roman" panose="02020603050405020304" pitchFamily="18" charset="0"/>
              </a:rPr>
              <a:t> personale/collettivo, sociale, medico, politico</a:t>
            </a:r>
          </a:p>
        </p:txBody>
      </p:sp>
      <p:sp>
        <p:nvSpPr>
          <p:cNvPr id="6" name="Segnaposto contenuto 5">
            <a:extLst>
              <a:ext uri="{FF2B5EF4-FFF2-40B4-BE49-F238E27FC236}">
                <a16:creationId xmlns:a16="http://schemas.microsoft.com/office/drawing/2014/main" id="{75EFE9EA-5F27-147D-3046-BF8B4222CAC1}"/>
              </a:ext>
            </a:extLst>
          </p:cNvPr>
          <p:cNvSpPr>
            <a:spLocks noGrp="1"/>
          </p:cNvSpPr>
          <p:nvPr>
            <p:ph sz="half" idx="2"/>
          </p:nvPr>
        </p:nvSpPr>
        <p:spPr/>
        <p:txBody>
          <a:bodyPr>
            <a:normAutofit/>
          </a:bodyPr>
          <a:lstStyle/>
          <a:p>
            <a:pPr marL="0" indent="0">
              <a:buNone/>
            </a:pPr>
            <a:r>
              <a:rPr lang="it-IT" sz="2400" dirty="0">
                <a:latin typeface="Times New Roman" panose="02020603050405020304" pitchFamily="18" charset="0"/>
                <a:cs typeface="Times New Roman" panose="02020603050405020304" pitchFamily="18" charset="0"/>
              </a:rPr>
              <a:t>«ci siamo inventati un ordine di tempo ciascuno per conto proprio, senza però che fosse troppo slegato dal tempo collettivo»</a:t>
            </a:r>
          </a:p>
          <a:p>
            <a:pPr>
              <a:buFont typeface="Wingdings" pitchFamily="2" charset="2"/>
              <a:buChar char="ü"/>
            </a:pPr>
            <a:r>
              <a:rPr lang="it-IT" sz="2400" dirty="0">
                <a:latin typeface="Times New Roman" panose="02020603050405020304" pitchFamily="18" charset="0"/>
                <a:cs typeface="Times New Roman" panose="02020603050405020304" pitchFamily="18" charset="0"/>
              </a:rPr>
              <a:t> globalizzazione</a:t>
            </a:r>
          </a:p>
          <a:p>
            <a:pPr>
              <a:buFont typeface="Wingdings" pitchFamily="2" charset="2"/>
              <a:buChar char="ü"/>
            </a:pPr>
            <a:r>
              <a:rPr lang="it-IT" sz="2400" dirty="0">
                <a:latin typeface="Times New Roman" panose="02020603050405020304" pitchFamily="18" charset="0"/>
                <a:cs typeface="Times New Roman" panose="02020603050405020304" pitchFamily="18" charset="0"/>
              </a:rPr>
              <a:t> digitale</a:t>
            </a:r>
          </a:p>
          <a:p>
            <a:pPr>
              <a:buFont typeface="Wingdings" pitchFamily="2" charset="2"/>
              <a:buChar char="ü"/>
            </a:pPr>
            <a:r>
              <a:rPr lang="it-IT" sz="2400" dirty="0">
                <a:latin typeface="Times New Roman" panose="02020603050405020304" pitchFamily="18" charset="0"/>
                <a:cs typeface="Times New Roman" panose="02020603050405020304" pitchFamily="18" charset="0"/>
              </a:rPr>
              <a:t> i soggetti «fragili»: dal punto di vista medico, sociale, tecnologico (</a:t>
            </a:r>
            <a:r>
              <a:rPr lang="it-IT" sz="2400" dirty="0" err="1">
                <a:latin typeface="Times New Roman" panose="02020603050405020304" pitchFamily="18" charset="0"/>
                <a:cs typeface="Times New Roman" panose="02020603050405020304" pitchFamily="18" charset="0"/>
              </a:rPr>
              <a:t>digital</a:t>
            </a:r>
            <a:r>
              <a:rPr lang="it-IT" sz="2400" dirty="0">
                <a:latin typeface="Times New Roman" panose="02020603050405020304" pitchFamily="18" charset="0"/>
                <a:cs typeface="Times New Roman" panose="02020603050405020304" pitchFamily="18" charset="0"/>
              </a:rPr>
              <a:t> divide)</a:t>
            </a:r>
          </a:p>
        </p:txBody>
      </p:sp>
    </p:spTree>
    <p:extLst>
      <p:ext uri="{BB962C8B-B14F-4D97-AF65-F5344CB8AC3E}">
        <p14:creationId xmlns:p14="http://schemas.microsoft.com/office/powerpoint/2010/main" val="585659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35AE99C6-5C79-4CAF-AEF2-C2B999B213E5}"/>
            </a:ext>
          </a:extLst>
        </p:cNvPr>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799AAC66-AC20-8008-9185-0B1E550FD38E}"/>
              </a:ext>
            </a:extLst>
          </p:cNvPr>
          <p:cNvSpPr>
            <a:spLocks noGrp="1"/>
          </p:cNvSpPr>
          <p:nvPr>
            <p:ph sz="half" idx="1"/>
          </p:nvPr>
        </p:nvSpPr>
        <p:spPr/>
        <p:txBody>
          <a:bodyPr/>
          <a:lstStyle/>
          <a:p>
            <a:pPr marL="0" indent="0">
              <a:buNone/>
            </a:pPr>
            <a:r>
              <a:rPr lang="it-IT" dirty="0">
                <a:latin typeface="Times New Roman" panose="02020603050405020304" pitchFamily="18" charset="0"/>
                <a:cs typeface="Times New Roman" panose="02020603050405020304" pitchFamily="18" charset="0"/>
              </a:rPr>
              <a:t>accelerazione/ritardo</a:t>
            </a:r>
          </a:p>
          <a:p>
            <a:pPr marL="0" indent="0">
              <a:buNone/>
            </a:pPr>
            <a:r>
              <a:rPr lang="it-IT" dirty="0">
                <a:latin typeface="Times New Roman" panose="02020603050405020304" pitchFamily="18" charset="0"/>
                <a:cs typeface="Times New Roman" panose="02020603050405020304" pitchFamily="18" charset="0"/>
              </a:rPr>
              <a:t>prima/dopo</a:t>
            </a:r>
          </a:p>
          <a:p>
            <a:pPr marL="0" indent="0">
              <a:buNone/>
            </a:pPr>
            <a:r>
              <a:rPr lang="it-IT" dirty="0">
                <a:latin typeface="Times New Roman" panose="02020603050405020304" pitchFamily="18" charset="0"/>
                <a:cs typeface="Times New Roman" panose="02020603050405020304" pitchFamily="18" charset="0"/>
              </a:rPr>
              <a:t>dentro/fuori</a:t>
            </a:r>
          </a:p>
        </p:txBody>
      </p:sp>
    </p:spTree>
    <p:extLst>
      <p:ext uri="{BB962C8B-B14F-4D97-AF65-F5344CB8AC3E}">
        <p14:creationId xmlns:p14="http://schemas.microsoft.com/office/powerpoint/2010/main" val="322811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F717578A-D6F4-9C08-A1B2-C10A3F622A51}"/>
            </a:ext>
          </a:extLst>
        </p:cNvPr>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1933B525-B4D5-0D59-1556-75EA380CDAEE}"/>
              </a:ext>
            </a:extLst>
          </p:cNvPr>
          <p:cNvSpPr>
            <a:spLocks noGrp="1"/>
          </p:cNvSpPr>
          <p:nvPr>
            <p:ph sz="half" idx="1"/>
          </p:nvPr>
        </p:nvSpPr>
        <p:spPr/>
        <p:txBody>
          <a:bodyPr/>
          <a:lstStyle/>
          <a:p>
            <a:pPr>
              <a:buFont typeface="Wingdings" pitchFamily="2" charset="2"/>
              <a:buChar char="§"/>
            </a:pPr>
            <a:r>
              <a:rPr lang="it-IT" dirty="0">
                <a:latin typeface="Times New Roman" panose="02020603050405020304" pitchFamily="18" charset="0"/>
                <a:cs typeface="Times New Roman" panose="02020603050405020304" pitchFamily="18" charset="0"/>
              </a:rPr>
              <a:t>Storia delle pandemie</a:t>
            </a:r>
          </a:p>
          <a:p>
            <a:pPr>
              <a:buFont typeface="Wingdings" pitchFamily="2" charset="2"/>
              <a:buChar char="§"/>
            </a:pPr>
            <a:r>
              <a:rPr lang="it-IT" dirty="0">
                <a:latin typeface="Times New Roman" panose="02020603050405020304" pitchFamily="18" charset="0"/>
                <a:cs typeface="Times New Roman" panose="02020603050405020304" pitchFamily="18" charset="0"/>
              </a:rPr>
              <a:t>Le pandemie e la crisi/la guerra</a:t>
            </a:r>
          </a:p>
          <a:p>
            <a:pPr>
              <a:buFont typeface="Wingdings" pitchFamily="2" charset="2"/>
              <a:buChar char="§"/>
            </a:pPr>
            <a:r>
              <a:rPr lang="it-IT" dirty="0">
                <a:latin typeface="Times New Roman" panose="02020603050405020304" pitchFamily="18" charset="0"/>
                <a:cs typeface="Times New Roman" panose="02020603050405020304" pitchFamily="18" charset="0"/>
              </a:rPr>
              <a:t>Biopolitica</a:t>
            </a:r>
          </a:p>
          <a:p>
            <a:pPr>
              <a:buFont typeface="Wingdings" pitchFamily="2" charset="2"/>
              <a:buChar char="§"/>
            </a:pPr>
            <a:r>
              <a:rPr lang="it-IT" dirty="0">
                <a:latin typeface="Times New Roman" panose="02020603050405020304" pitchFamily="18" charset="0"/>
                <a:cs typeface="Times New Roman" panose="02020603050405020304" pitchFamily="18" charset="0"/>
              </a:rPr>
              <a:t>Comunicazione sociale</a:t>
            </a:r>
          </a:p>
          <a:p>
            <a:pPr>
              <a:buFont typeface="Wingdings" pitchFamily="2" charset="2"/>
              <a:buChar char="§"/>
            </a:pPr>
            <a:r>
              <a:rPr lang="it-IT" dirty="0">
                <a:latin typeface="Times New Roman" panose="02020603050405020304" pitchFamily="18" charset="0"/>
                <a:cs typeface="Times New Roman" panose="02020603050405020304" pitchFamily="18" charset="0"/>
              </a:rPr>
              <a:t>Le testimonianze individuali</a:t>
            </a:r>
          </a:p>
        </p:txBody>
      </p:sp>
    </p:spTree>
    <p:extLst>
      <p:ext uri="{BB962C8B-B14F-4D97-AF65-F5344CB8AC3E}">
        <p14:creationId xmlns:p14="http://schemas.microsoft.com/office/powerpoint/2010/main" val="289486452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6725</TotalTime>
  <Words>1359</Words>
  <Application>Microsoft Macintosh PowerPoint</Application>
  <PresentationFormat>Widescreen</PresentationFormat>
  <Paragraphs>89</Paragraphs>
  <Slides>21</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21</vt:i4>
      </vt:variant>
    </vt:vector>
  </HeadingPairs>
  <TitlesOfParts>
    <vt:vector size="27" baseType="lpstr">
      <vt:lpstr>Arial</vt:lpstr>
      <vt:lpstr>Calibri</vt:lpstr>
      <vt:lpstr>Calibri Light</vt:lpstr>
      <vt:lpstr>Times New Roman</vt:lpstr>
      <vt:lpstr>Wingdings</vt:lpstr>
      <vt:lpstr>Tema di Office</vt:lpstr>
      <vt:lpstr>    2.4. Raccontare il Covid-19</vt:lpstr>
      <vt:lpstr>Presentazione standard di PowerPoint</vt:lpstr>
      <vt:lpstr>Presentazione standard di PowerPoint</vt:lpstr>
      <vt:lpstr>Presentazione standard di PowerPoint</vt:lpstr>
      <vt:lpstr>François Hartog, Il tempo della pandemia, «il Mulino», 25 giugno 2020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res viva. interuniversity researche centre for epistemiology and the history of life sciences https://www.resviva.it/resviva-covid-19/</vt:lpstr>
      <vt:lpstr>Presentazione standard di PowerPoint</vt:lpstr>
      <vt:lpstr>file:///Users/utente/Downloads/90-Articolo-166-1-10-20220416.pdf</vt:lpstr>
      <vt:lpstr>Presentazione standard di PowerPoint</vt:lpstr>
      <vt:lpstr>https://digitalhistoriansunisa.wordpress.com/category/senza-categoria/diario-della-quarantena/</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maddalena carli</dc:creator>
  <cp:lastModifiedBy>maddalena carli</cp:lastModifiedBy>
  <cp:revision>111</cp:revision>
  <cp:lastPrinted>2025-12-04T11:36:37Z</cp:lastPrinted>
  <dcterms:created xsi:type="dcterms:W3CDTF">2025-05-28T06:59:09Z</dcterms:created>
  <dcterms:modified xsi:type="dcterms:W3CDTF">2025-12-04T12:18:17Z</dcterms:modified>
</cp:coreProperties>
</file>