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2" r:id="rId1"/>
  </p:sldMasterIdLst>
  <p:sldIdLst>
    <p:sldId id="256" r:id="rId2"/>
    <p:sldId id="281" r:id="rId3"/>
    <p:sldId id="282" r:id="rId4"/>
    <p:sldId id="294" r:id="rId5"/>
    <p:sldId id="295" r:id="rId6"/>
    <p:sldId id="296" r:id="rId7"/>
    <p:sldId id="299" r:id="rId8"/>
    <p:sldId id="259" r:id="rId9"/>
    <p:sldId id="297" r:id="rId10"/>
    <p:sldId id="298" r:id="rId11"/>
    <p:sldId id="300" r:id="rId12"/>
    <p:sldId id="301" r:id="rId13"/>
    <p:sldId id="302" r:id="rId14"/>
    <p:sldId id="303" r:id="rId15"/>
    <p:sldId id="257" r:id="rId16"/>
    <p:sldId id="258" r:id="rId17"/>
    <p:sldId id="277" r:id="rId18"/>
    <p:sldId id="305" r:id="rId19"/>
    <p:sldId id="260" r:id="rId20"/>
    <p:sldId id="261" r:id="rId21"/>
    <p:sldId id="306" r:id="rId22"/>
    <p:sldId id="307" r:id="rId23"/>
    <p:sldId id="308" r:id="rId24"/>
    <p:sldId id="262" r:id="rId25"/>
    <p:sldId id="263" r:id="rId26"/>
    <p:sldId id="264" r:id="rId27"/>
    <p:sldId id="265" r:id="rId28"/>
    <p:sldId id="283" r:id="rId29"/>
    <p:sldId id="309" r:id="rId30"/>
    <p:sldId id="310" r:id="rId31"/>
    <p:sldId id="311" r:id="rId32"/>
    <p:sldId id="312" r:id="rId33"/>
    <p:sldId id="313" r:id="rId34"/>
    <p:sldId id="314" r:id="rId35"/>
    <p:sldId id="315" r:id="rId36"/>
    <p:sldId id="316" r:id="rId37"/>
    <p:sldId id="317" r:id="rId38"/>
    <p:sldId id="293" r:id="rId39"/>
    <p:sldId id="318" r:id="rId40"/>
    <p:sldId id="319" r:id="rId41"/>
    <p:sldId id="320" r:id="rId42"/>
    <p:sldId id="321" r:id="rId43"/>
    <p:sldId id="323" r:id="rId44"/>
    <p:sldId id="322" r:id="rId4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14"/>
  </p:normalViewPr>
  <p:slideViewPr>
    <p:cSldViewPr snapToGrid="0">
      <p:cViewPr varScale="1">
        <p:scale>
          <a:sx n="101" d="100"/>
          <a:sy n="101" d="100"/>
        </p:scale>
        <p:origin x="1000"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23/08/24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85437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23/08/24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13756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23/08/24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353302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23/08/24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935841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370E104C-F7BC-3743-9129-BABE01727AEB}" type="datetimeFigureOut">
              <a:rPr lang="it-IT" smtClean="0"/>
              <a:t>23/08/24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54851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370E104C-F7BC-3743-9129-BABE01727AEB}" type="datetimeFigureOut">
              <a:rPr lang="it-IT" smtClean="0"/>
              <a:t>23/08/24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655088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370E104C-F7BC-3743-9129-BABE01727AEB}" type="datetimeFigureOut">
              <a:rPr lang="it-IT" smtClean="0"/>
              <a:t>23/08/24</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9955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370E104C-F7BC-3743-9129-BABE01727AEB}" type="datetimeFigureOut">
              <a:rPr lang="it-IT" smtClean="0"/>
              <a:t>23/08/24</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78109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0E104C-F7BC-3743-9129-BABE01727AEB}" type="datetimeFigureOut">
              <a:rPr lang="it-IT" smtClean="0"/>
              <a:t>23/08/24</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810473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23/08/24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99954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23/08/24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338923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0E104C-F7BC-3743-9129-BABE01727AEB}" type="datetimeFigureOut">
              <a:rPr lang="it-IT" smtClean="0"/>
              <a:t>23/08/24</a:t>
            </a:fld>
            <a:endParaRPr lang="it-IT"/>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910CFB-EEE0-D549-BD71-C5EB18030C94}" type="slidenum">
              <a:rPr lang="it-IT" smtClean="0"/>
              <a:t>‹N›</a:t>
            </a:fld>
            <a:endParaRPr lang="it-IT"/>
          </a:p>
        </p:txBody>
      </p:sp>
    </p:spTree>
    <p:extLst>
      <p:ext uri="{BB962C8B-B14F-4D97-AF65-F5344CB8AC3E}">
        <p14:creationId xmlns:p14="http://schemas.microsoft.com/office/powerpoint/2010/main" val="130927579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hyperlink" Target="http://eur-lex.europa.eu/legal-content/IT/TXT/?uri=LEGISSUM:310401_2"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8" Type="http://schemas.openxmlformats.org/officeDocument/2006/relationships/hyperlink" Target="http://eur-lex.europa.eu/legal-content/IT/TXT/?uri=LEGISSUM:4413650" TargetMode="External"/><Relationship Id="rId3" Type="http://schemas.openxmlformats.org/officeDocument/2006/relationships/hyperlink" Target="http://eur-lex.europa.eu/summary/glossary/equal_treatment.html" TargetMode="External"/><Relationship Id="rId7" Type="http://schemas.openxmlformats.org/officeDocument/2006/relationships/hyperlink" Target="http://eur-lex.europa.eu/legal-content/IT/TXT/?uri=LEGISSUM:c11205" TargetMode="External"/><Relationship Id="rId2" Type="http://schemas.openxmlformats.org/officeDocument/2006/relationships/hyperlink" Target="http://eur-lex.europa.eu/IT/legal-content/glossary/non-discrimination-the-principle-of.html" TargetMode="External"/><Relationship Id="rId1" Type="http://schemas.openxmlformats.org/officeDocument/2006/relationships/slideLayout" Target="../slideLayouts/slideLayout2.xml"/><Relationship Id="rId6" Type="http://schemas.openxmlformats.org/officeDocument/2006/relationships/hyperlink" Target="http://eur-lex.europa.eu/legal-content/IT/TXT/?uri=LEGISSUM:c10817" TargetMode="External"/><Relationship Id="rId5" Type="http://schemas.openxmlformats.org/officeDocument/2006/relationships/hyperlink" Target="http://eur-lex.europa.eu/legal-content/IT/TXT/?uri=LEGISSUM:4532503" TargetMode="External"/><Relationship Id="rId10" Type="http://schemas.openxmlformats.org/officeDocument/2006/relationships/hyperlink" Target="http://eur-lex.europa.eu/IT/legal-content/glossary/consumer-protection.html" TargetMode="External"/><Relationship Id="rId4" Type="http://schemas.openxmlformats.org/officeDocument/2006/relationships/hyperlink" Target="http://eur-lex.europa.eu/legal-content/IT/TXT/?uri=LEGISSUM:4540916" TargetMode="External"/><Relationship Id="rId9" Type="http://schemas.openxmlformats.org/officeDocument/2006/relationships/hyperlink" Target="http://eur-lex.europa.eu/summary/glossary/services_general_economic_interest.html" TargetMode="External"/></Relationships>
</file>

<file path=ppt/slides/_rels/slide43.xml.rels><?xml version="1.0" encoding="UTF-8" standalone="yes"?>
<Relationships xmlns="http://schemas.openxmlformats.org/package/2006/relationships"><Relationship Id="rId8" Type="http://schemas.openxmlformats.org/officeDocument/2006/relationships/hyperlink" Target="http://eur-lex.europa.eu/legal-content/IT/TXT/?uri=LEGISSUM:230505_1" TargetMode="External"/><Relationship Id="rId3" Type="http://schemas.openxmlformats.org/officeDocument/2006/relationships/hyperlink" Target="http://eur-lex.europa.eu/legal-content/IT/TXT/?uri=LEGISSUM:l23026" TargetMode="External"/><Relationship Id="rId7" Type="http://schemas.openxmlformats.org/officeDocument/2006/relationships/hyperlink" Target="http://eur-lex.europa.eu/legal-content/IT/TXT/?uri=LEGISSUM:l33152" TargetMode="External"/><Relationship Id="rId2" Type="http://schemas.openxmlformats.org/officeDocument/2006/relationships/hyperlink" Target="http://eur-lex.europa.eu/legal-content/IT/TXT/?uri=LEGISSUM:l23025" TargetMode="External"/><Relationship Id="rId1" Type="http://schemas.openxmlformats.org/officeDocument/2006/relationships/slideLayout" Target="../slideLayouts/slideLayout2.xml"/><Relationship Id="rId6" Type="http://schemas.openxmlformats.org/officeDocument/2006/relationships/hyperlink" Target="http://eur-lex.europa.eu/summary/glossary/petitions.html" TargetMode="External"/><Relationship Id="rId5" Type="http://schemas.openxmlformats.org/officeDocument/2006/relationships/hyperlink" Target="http://eur-lex.europa.eu/summary/glossary/ombudsman.html" TargetMode="External"/><Relationship Id="rId4" Type="http://schemas.openxmlformats.org/officeDocument/2006/relationships/hyperlink" Target="http://eur-lex.europa.eu/IT/legal-content/glossary/transparency-access-to-documents.html" TargetMode="External"/><Relationship Id="rId9" Type="http://schemas.openxmlformats.org/officeDocument/2006/relationships/hyperlink" Target="http://eur-lex.europa.eu/legal-content/IT/TXT/?uri=LEGISSUM:130107_3" TargetMode="External"/></Relationships>
</file>

<file path=ppt/slides/_rels/slide44.xml.rels><?xml version="1.0" encoding="UTF-8" standalone="yes"?>
<Relationships xmlns="http://schemas.openxmlformats.org/package/2006/relationships"><Relationship Id="rId3" Type="http://schemas.openxmlformats.org/officeDocument/2006/relationships/hyperlink" Target="http://eur-lex.europa.eu/summary/glossary/eu_agencies.html" TargetMode="External"/><Relationship Id="rId2" Type="http://schemas.openxmlformats.org/officeDocument/2006/relationships/hyperlink" Target="http://eur-lex.europa.eu/summary/glossary/eu_institutions.html" TargetMode="External"/><Relationship Id="rId1" Type="http://schemas.openxmlformats.org/officeDocument/2006/relationships/slideLayout" Target="../slideLayouts/slideLayout2.xml"/><Relationship Id="rId5" Type="http://schemas.openxmlformats.org/officeDocument/2006/relationships/hyperlink" Target="http://eur-lex.europa.eu/IT/legal-content/glossary/european-convention-on-human-rights-echr.html" TargetMode="External"/><Relationship Id="rId4" Type="http://schemas.openxmlformats.org/officeDocument/2006/relationships/hyperlink" Target="http://eur-lex.europa.eu/summary/glossary/treaties.html"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11222D-2129-BAAE-00EC-2F84CEC3954F}"/>
              </a:ext>
            </a:extLst>
          </p:cNvPr>
          <p:cNvSpPr>
            <a:spLocks noGrp="1"/>
          </p:cNvSpPr>
          <p:nvPr>
            <p:ph type="ctrTitle"/>
          </p:nvPr>
        </p:nvSpPr>
        <p:spPr>
          <a:xfrm>
            <a:off x="1524000" y="279400"/>
            <a:ext cx="9144000" cy="1662135"/>
          </a:xfrm>
        </p:spPr>
        <p:txBody>
          <a:bodyPr>
            <a:noAutofit/>
          </a:bodyPr>
          <a:lstStyle/>
          <a:p>
            <a:pPr algn="l"/>
            <a:r>
              <a:rPr lang="it-IT" sz="3600" b="1" i="0" u="none" strike="noStrike" dirty="0">
                <a:solidFill>
                  <a:srgbClr val="00B050"/>
                </a:solidFill>
                <a:effectLst/>
                <a:highlight>
                  <a:srgbClr val="FFFFFF"/>
                </a:highlight>
                <a:latin typeface="+mn-lt"/>
              </a:rPr>
              <a:t>Politiche dell’Unione europea e tutela dell’ambiente</a:t>
            </a:r>
            <a:br>
              <a:rPr lang="it-IT" sz="4000" b="1" dirty="0">
                <a:solidFill>
                  <a:srgbClr val="00B0F0"/>
                </a:solidFill>
              </a:rPr>
            </a:br>
            <a:r>
              <a:rPr lang="it-IT" sz="4000" b="1" dirty="0">
                <a:solidFill>
                  <a:schemeClr val="bg1">
                    <a:lumMod val="50000"/>
                  </a:schemeClr>
                </a:solidFill>
              </a:rPr>
              <a:t>Prof. Dr. Alessandro Nato</a:t>
            </a:r>
          </a:p>
        </p:txBody>
      </p:sp>
      <p:sp>
        <p:nvSpPr>
          <p:cNvPr id="3" name="Sottotitolo 2">
            <a:extLst>
              <a:ext uri="{FF2B5EF4-FFF2-40B4-BE49-F238E27FC236}">
                <a16:creationId xmlns:a16="http://schemas.microsoft.com/office/drawing/2014/main" id="{217CB69F-F640-CEDA-212E-18CE2713562F}"/>
              </a:ext>
            </a:extLst>
          </p:cNvPr>
          <p:cNvSpPr>
            <a:spLocks noGrp="1"/>
          </p:cNvSpPr>
          <p:nvPr>
            <p:ph type="subTitle" idx="1"/>
          </p:nvPr>
        </p:nvSpPr>
        <p:spPr>
          <a:xfrm>
            <a:off x="1524000" y="2855934"/>
            <a:ext cx="9144000" cy="2401866"/>
          </a:xfrm>
        </p:spPr>
        <p:txBody>
          <a:bodyPr>
            <a:normAutofit/>
          </a:bodyPr>
          <a:lstStyle/>
          <a:p>
            <a:endParaRPr lang="it-IT" sz="3600" b="1" dirty="0">
              <a:solidFill>
                <a:srgbClr val="00B050"/>
              </a:solidFill>
            </a:endParaRPr>
          </a:p>
          <a:p>
            <a:r>
              <a:rPr lang="it-IT" sz="3600" b="1" dirty="0">
                <a:solidFill>
                  <a:srgbClr val="00B050"/>
                </a:solidFill>
              </a:rPr>
              <a:t>Settimana 6</a:t>
            </a:r>
          </a:p>
          <a:p>
            <a:r>
              <a:rPr lang="it-IT" sz="3200" b="1" i="1" u="none" strike="noStrike" dirty="0">
                <a:solidFill>
                  <a:srgbClr val="92D050"/>
                </a:solidFill>
                <a:effectLst/>
              </a:rPr>
              <a:t>Le fonti: diritto primario UE</a:t>
            </a:r>
            <a:endParaRPr lang="it-IT" sz="3200" b="1" dirty="0">
              <a:solidFill>
                <a:srgbClr val="92D050"/>
              </a:solidFill>
            </a:endParaRPr>
          </a:p>
        </p:txBody>
      </p:sp>
      <p:pic>
        <p:nvPicPr>
          <p:cNvPr id="7" name="Immagine 6">
            <a:extLst>
              <a:ext uri="{FF2B5EF4-FFF2-40B4-BE49-F238E27FC236}">
                <a16:creationId xmlns:a16="http://schemas.microsoft.com/office/drawing/2014/main" id="{728E83C0-5B68-8240-2A2D-3BEC5CDAD1B3}"/>
              </a:ext>
            </a:extLst>
          </p:cNvPr>
          <p:cNvPicPr>
            <a:picLocks noChangeAspect="1"/>
          </p:cNvPicPr>
          <p:nvPr/>
        </p:nvPicPr>
        <p:blipFill>
          <a:blip r:embed="rId2"/>
          <a:stretch>
            <a:fillRect/>
          </a:stretch>
        </p:blipFill>
        <p:spPr>
          <a:xfrm>
            <a:off x="8887725" y="0"/>
            <a:ext cx="3304275" cy="1339306"/>
          </a:xfrm>
          <a:prstGeom prst="rect">
            <a:avLst/>
          </a:prstGeom>
        </p:spPr>
      </p:pic>
      <p:pic>
        <p:nvPicPr>
          <p:cNvPr id="8" name="Immagine 7">
            <a:extLst>
              <a:ext uri="{FF2B5EF4-FFF2-40B4-BE49-F238E27FC236}">
                <a16:creationId xmlns:a16="http://schemas.microsoft.com/office/drawing/2014/main" id="{2CDBFDDD-99C0-0B17-ECF6-CB10F08DD456}"/>
              </a:ext>
            </a:extLst>
          </p:cNvPr>
          <p:cNvPicPr>
            <a:picLocks noChangeAspect="1"/>
          </p:cNvPicPr>
          <p:nvPr/>
        </p:nvPicPr>
        <p:blipFill>
          <a:blip r:embed="rId3"/>
          <a:stretch>
            <a:fillRect/>
          </a:stretch>
        </p:blipFill>
        <p:spPr>
          <a:xfrm>
            <a:off x="2597150" y="4775774"/>
            <a:ext cx="6997700" cy="1802826"/>
          </a:xfrm>
          <a:prstGeom prst="rect">
            <a:avLst/>
          </a:prstGeom>
        </p:spPr>
      </p:pic>
    </p:spTree>
    <p:extLst>
      <p:ext uri="{BB962C8B-B14F-4D97-AF65-F5344CB8AC3E}">
        <p14:creationId xmlns:p14="http://schemas.microsoft.com/office/powerpoint/2010/main" val="2264764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E06E1E3-533A-BFCE-E52B-B683AF57C1A2}"/>
              </a:ext>
            </a:extLst>
          </p:cNvPr>
          <p:cNvSpPr>
            <a:spLocks noGrp="1"/>
          </p:cNvSpPr>
          <p:nvPr>
            <p:ph type="title"/>
          </p:nvPr>
        </p:nvSpPr>
        <p:spPr>
          <a:xfrm>
            <a:off x="838200" y="365125"/>
            <a:ext cx="10515600" cy="1019175"/>
          </a:xfrm>
        </p:spPr>
        <p:txBody>
          <a:bodyPr/>
          <a:lstStyle/>
          <a:p>
            <a:r>
              <a:rPr lang="it-IT" b="1" dirty="0">
                <a:solidFill>
                  <a:srgbClr val="92D050"/>
                </a:solidFill>
              </a:rPr>
              <a:t>I Trattati UE</a:t>
            </a:r>
            <a:endParaRPr lang="it-IT" dirty="0"/>
          </a:p>
        </p:txBody>
      </p:sp>
      <p:sp>
        <p:nvSpPr>
          <p:cNvPr id="3" name="Segnaposto contenuto 2">
            <a:extLst>
              <a:ext uri="{FF2B5EF4-FFF2-40B4-BE49-F238E27FC236}">
                <a16:creationId xmlns:a16="http://schemas.microsoft.com/office/drawing/2014/main" id="{CD965262-FFA6-A1CF-C8BE-DDD6D9644030}"/>
              </a:ext>
            </a:extLst>
          </p:cNvPr>
          <p:cNvSpPr>
            <a:spLocks noGrp="1"/>
          </p:cNvSpPr>
          <p:nvPr>
            <p:ph idx="1"/>
          </p:nvPr>
        </p:nvSpPr>
        <p:spPr>
          <a:xfrm>
            <a:off x="838200" y="1511300"/>
            <a:ext cx="10515600" cy="4876800"/>
          </a:xfrm>
        </p:spPr>
        <p:txBody>
          <a:bodyPr>
            <a:normAutofit fontScale="92500" lnSpcReduction="20000"/>
          </a:bodyPr>
          <a:lstStyle/>
          <a:p>
            <a:pPr>
              <a:defRPr/>
            </a:pPr>
            <a:r>
              <a:rPr lang="it-IT" altLang="it-IT" sz="2800" dirty="0"/>
              <a:t>I Trattati hanno un carattere rigido dei Trattati</a:t>
            </a:r>
            <a:r>
              <a:rPr lang="it-IT" altLang="it-IT" dirty="0"/>
              <a:t>, il contenuto può essere modificato solo attraverso le procedure di revisione:</a:t>
            </a:r>
          </a:p>
          <a:p>
            <a:pPr>
              <a:defRPr/>
            </a:pPr>
            <a:endParaRPr lang="it-IT" altLang="it-IT" sz="2800" b="1" dirty="0">
              <a:solidFill>
                <a:srgbClr val="0070C0"/>
              </a:solidFill>
            </a:endParaRPr>
          </a:p>
          <a:p>
            <a:pPr>
              <a:defRPr/>
            </a:pPr>
            <a:r>
              <a:rPr lang="it-IT" altLang="it-IT" sz="2800" dirty="0"/>
              <a:t>Procedura di revisione </a:t>
            </a:r>
            <a:r>
              <a:rPr lang="it-IT" altLang="it-IT" sz="2800" b="1" dirty="0">
                <a:solidFill>
                  <a:srgbClr val="00B0F0"/>
                </a:solidFill>
              </a:rPr>
              <a:t>ordinaria</a:t>
            </a:r>
            <a:r>
              <a:rPr lang="it-IT" altLang="it-IT" sz="2800" dirty="0"/>
              <a:t>;</a:t>
            </a:r>
          </a:p>
          <a:p>
            <a:pPr>
              <a:defRPr/>
            </a:pPr>
            <a:endParaRPr lang="it-IT" altLang="it-IT" sz="2800" dirty="0"/>
          </a:p>
          <a:p>
            <a:pPr>
              <a:defRPr/>
            </a:pPr>
            <a:r>
              <a:rPr lang="it-IT" altLang="it-IT" sz="2800" dirty="0"/>
              <a:t>Procedure di revisione </a:t>
            </a:r>
            <a:r>
              <a:rPr lang="it-IT" altLang="it-IT" sz="2800" b="1" dirty="0">
                <a:solidFill>
                  <a:srgbClr val="00B0F0"/>
                </a:solidFill>
              </a:rPr>
              <a:t>semplificate</a:t>
            </a:r>
            <a:r>
              <a:rPr lang="it-IT" altLang="it-IT" sz="2800" dirty="0"/>
              <a:t>.</a:t>
            </a:r>
          </a:p>
          <a:p>
            <a:pPr>
              <a:defRPr/>
            </a:pPr>
            <a:endParaRPr lang="it-IT" altLang="it-IT" sz="2800" dirty="0"/>
          </a:p>
          <a:p>
            <a:pPr algn="just"/>
            <a:r>
              <a:rPr lang="it-IT" altLang="it-IT" dirty="0"/>
              <a:t>Il governo di qualsiasi Stato membro, il Parlamento europeo o la Commissione possono sottoporre al Consiglio progetti intesi a modificare i trattati (Art. 48 TUE)</a:t>
            </a:r>
          </a:p>
          <a:p>
            <a:pPr algn="just"/>
            <a:r>
              <a:rPr lang="it-IT" altLang="it-IT" dirty="0"/>
              <a:t>I progetti possono essere intesi ad accrescere o ridurre le competenze attribuite all'Unione nei trattati. Tali progetti sono trasmessi dal Consiglio al Consiglio europeo e notificati ai parlamenti nazionali (Art. 48 TUE)</a:t>
            </a:r>
          </a:p>
          <a:p>
            <a:endParaRPr lang="it-IT" dirty="0"/>
          </a:p>
        </p:txBody>
      </p:sp>
    </p:spTree>
    <p:extLst>
      <p:ext uri="{BB962C8B-B14F-4D97-AF65-F5344CB8AC3E}">
        <p14:creationId xmlns:p14="http://schemas.microsoft.com/office/powerpoint/2010/main" val="29363098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4A4F6CF-55D4-DD9C-6318-F5B82F022E78}"/>
              </a:ext>
            </a:extLst>
          </p:cNvPr>
          <p:cNvSpPr>
            <a:spLocks noGrp="1"/>
          </p:cNvSpPr>
          <p:nvPr>
            <p:ph type="title"/>
          </p:nvPr>
        </p:nvSpPr>
        <p:spPr>
          <a:xfrm>
            <a:off x="838200" y="365125"/>
            <a:ext cx="10515600" cy="955675"/>
          </a:xfrm>
        </p:spPr>
        <p:txBody>
          <a:bodyPr/>
          <a:lstStyle/>
          <a:p>
            <a:r>
              <a:rPr lang="it-IT" b="1" dirty="0">
                <a:solidFill>
                  <a:srgbClr val="92D050"/>
                </a:solidFill>
              </a:rPr>
              <a:t>I Trattati UE</a:t>
            </a:r>
            <a:endParaRPr lang="it-IT" dirty="0"/>
          </a:p>
        </p:txBody>
      </p:sp>
      <p:sp>
        <p:nvSpPr>
          <p:cNvPr id="3" name="Segnaposto contenuto 2">
            <a:extLst>
              <a:ext uri="{FF2B5EF4-FFF2-40B4-BE49-F238E27FC236}">
                <a16:creationId xmlns:a16="http://schemas.microsoft.com/office/drawing/2014/main" id="{63246F7D-463D-E81E-5D74-1BC3B0A7793D}"/>
              </a:ext>
            </a:extLst>
          </p:cNvPr>
          <p:cNvSpPr>
            <a:spLocks noGrp="1"/>
          </p:cNvSpPr>
          <p:nvPr>
            <p:ph idx="1"/>
          </p:nvPr>
        </p:nvSpPr>
        <p:spPr>
          <a:xfrm>
            <a:off x="838200" y="1651000"/>
            <a:ext cx="10515600" cy="4686300"/>
          </a:xfrm>
        </p:spPr>
        <p:txBody>
          <a:bodyPr>
            <a:normAutofit fontScale="92500" lnSpcReduction="10000"/>
          </a:bodyPr>
          <a:lstStyle/>
          <a:p>
            <a:pPr algn="just"/>
            <a:r>
              <a:rPr lang="it-IT" sz="2900" dirty="0"/>
              <a:t>La procedura di revisione ordinaria riguarda le modifiche più importanti apportate ai trattati, quali l’aumento o la riduzione delle competenze dell’UE.</a:t>
            </a:r>
            <a:endParaRPr lang="it-IT" altLang="it-IT" sz="2900" dirty="0"/>
          </a:p>
          <a:p>
            <a:pPr algn="just"/>
            <a:r>
              <a:rPr lang="it-IT" altLang="it-IT" sz="3200" dirty="0"/>
              <a:t>Procedura di revisione ordinaria (</a:t>
            </a:r>
            <a:r>
              <a:rPr lang="it-IT" altLang="it-IT" sz="3200" b="1" dirty="0">
                <a:solidFill>
                  <a:srgbClr val="00B0F0"/>
                </a:solidFill>
              </a:rPr>
              <a:t>Parte a</a:t>
            </a:r>
            <a:r>
              <a:rPr lang="it-IT" altLang="it-IT" sz="3200" dirty="0"/>
              <a:t>):</a:t>
            </a:r>
            <a:endParaRPr lang="it-IT" altLang="it-IT" dirty="0"/>
          </a:p>
          <a:p>
            <a:pPr marL="0" indent="0" algn="just">
              <a:buNone/>
            </a:pPr>
            <a:r>
              <a:rPr lang="it-IT" altLang="it-IT" dirty="0"/>
              <a:t>	1) Consultazione PE e Commissione;</a:t>
            </a:r>
          </a:p>
          <a:p>
            <a:pPr marL="0" indent="0" algn="just">
              <a:buFontTx/>
              <a:buNone/>
            </a:pPr>
            <a:r>
              <a:rPr lang="it-IT" altLang="it-IT" dirty="0"/>
              <a:t>	2) Decisione CE a maggioranza semplice;</a:t>
            </a:r>
          </a:p>
          <a:p>
            <a:pPr marL="0" indent="0" algn="just">
              <a:buFontTx/>
              <a:buNone/>
            </a:pPr>
            <a:r>
              <a:rPr lang="it-IT" altLang="it-IT" dirty="0"/>
              <a:t>	3) Convocazione di una </a:t>
            </a:r>
            <a:r>
              <a:rPr lang="it-IT" altLang="it-IT" b="1" dirty="0"/>
              <a:t>Convenzione. </a:t>
            </a:r>
            <a:r>
              <a:rPr lang="it-IT" altLang="it-IT" dirty="0"/>
              <a:t>Tale convenzione è composta 	dai rappresentanti dei 	parlamenti nazionali, dei capi di Stato o di 	governo, del PE e della Commissione. </a:t>
            </a:r>
          </a:p>
          <a:p>
            <a:pPr marL="0" indent="0" algn="just">
              <a:buFontTx/>
              <a:buNone/>
            </a:pPr>
            <a:r>
              <a:rPr lang="it-IT" altLang="it-IT" dirty="0"/>
              <a:t>	4) La Convenzione sviluppa una Raccomandazione che viene adottata 	per consenso dai suoi membri</a:t>
            </a:r>
          </a:p>
          <a:p>
            <a:endParaRPr lang="it-IT" dirty="0"/>
          </a:p>
        </p:txBody>
      </p:sp>
    </p:spTree>
    <p:extLst>
      <p:ext uri="{BB962C8B-B14F-4D97-AF65-F5344CB8AC3E}">
        <p14:creationId xmlns:p14="http://schemas.microsoft.com/office/powerpoint/2010/main" val="42125576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94C0DE8-70DD-80AB-F113-BD7C8DD502E7}"/>
              </a:ext>
            </a:extLst>
          </p:cNvPr>
          <p:cNvSpPr>
            <a:spLocks noGrp="1"/>
          </p:cNvSpPr>
          <p:nvPr>
            <p:ph type="title"/>
          </p:nvPr>
        </p:nvSpPr>
        <p:spPr>
          <a:xfrm>
            <a:off x="838200" y="365125"/>
            <a:ext cx="10515600" cy="1069975"/>
          </a:xfrm>
        </p:spPr>
        <p:txBody>
          <a:bodyPr/>
          <a:lstStyle/>
          <a:p>
            <a:r>
              <a:rPr lang="it-IT" b="1" dirty="0">
                <a:solidFill>
                  <a:srgbClr val="92D050"/>
                </a:solidFill>
              </a:rPr>
              <a:t>I Trattati UE</a:t>
            </a:r>
            <a:endParaRPr lang="it-IT" dirty="0"/>
          </a:p>
        </p:txBody>
      </p:sp>
      <p:sp>
        <p:nvSpPr>
          <p:cNvPr id="3" name="Segnaposto contenuto 2">
            <a:extLst>
              <a:ext uri="{FF2B5EF4-FFF2-40B4-BE49-F238E27FC236}">
                <a16:creationId xmlns:a16="http://schemas.microsoft.com/office/drawing/2014/main" id="{D440E9EC-8922-E75D-B0E9-9470782034B9}"/>
              </a:ext>
            </a:extLst>
          </p:cNvPr>
          <p:cNvSpPr>
            <a:spLocks noGrp="1"/>
          </p:cNvSpPr>
          <p:nvPr>
            <p:ph idx="1"/>
          </p:nvPr>
        </p:nvSpPr>
        <p:spPr>
          <a:xfrm>
            <a:off x="838200" y="1825625"/>
            <a:ext cx="10515600" cy="4667250"/>
          </a:xfrm>
        </p:spPr>
        <p:txBody>
          <a:bodyPr>
            <a:normAutofit/>
          </a:bodyPr>
          <a:lstStyle/>
          <a:p>
            <a:r>
              <a:rPr lang="it-IT" altLang="it-IT" dirty="0"/>
              <a:t>Procedura di revisione ordinaria (</a:t>
            </a:r>
            <a:r>
              <a:rPr lang="it-IT" altLang="it-IT" b="1" dirty="0">
                <a:solidFill>
                  <a:srgbClr val="00B0F0"/>
                </a:solidFill>
              </a:rPr>
              <a:t>Parte b</a:t>
            </a:r>
            <a:r>
              <a:rPr lang="it-IT" altLang="it-IT" dirty="0"/>
              <a:t>):</a:t>
            </a:r>
          </a:p>
          <a:p>
            <a:pPr marL="0" indent="0">
              <a:buNone/>
            </a:pPr>
            <a:endParaRPr lang="it-IT" altLang="it-IT" dirty="0"/>
          </a:p>
          <a:p>
            <a:pPr marL="0" indent="0">
              <a:buNone/>
            </a:pPr>
            <a:r>
              <a:rPr lang="it-IT" altLang="it-IT" sz="2800" dirty="0"/>
              <a:t>	5) Convocazione di una Conferenza intergovernativa, che adotta 	il progetto di revisione. </a:t>
            </a:r>
            <a:r>
              <a:rPr lang="it-IT" altLang="it-IT" dirty="0"/>
              <a:t>Tale progetto ha la natura giuridica di </a:t>
            </a:r>
            <a:r>
              <a:rPr lang="it-IT" altLang="it-IT" sz="2800" dirty="0"/>
              <a:t>un 	accordo internazionale.</a:t>
            </a:r>
          </a:p>
          <a:p>
            <a:pPr marL="0" indent="0">
              <a:buNone/>
            </a:pPr>
            <a:r>
              <a:rPr lang="it-IT" altLang="it-IT" dirty="0"/>
              <a:t>	</a:t>
            </a:r>
            <a:r>
              <a:rPr lang="it-IT" altLang="it-IT" sz="2800" dirty="0"/>
              <a:t>6) L’accordo è sottoposto alla ratifica da parte degli SM.</a:t>
            </a:r>
          </a:p>
          <a:p>
            <a:pPr marL="0" indent="0">
              <a:buNone/>
            </a:pPr>
            <a:r>
              <a:rPr lang="it-IT" altLang="it-IT" dirty="0"/>
              <a:t>	</a:t>
            </a:r>
            <a:r>
              <a:rPr lang="it-IT" altLang="it-IT" sz="2800" dirty="0"/>
              <a:t>7) Le modifiche entrano in vigore dopo la ratifica da parte di tutti 	gli Stati membri.</a:t>
            </a:r>
          </a:p>
          <a:p>
            <a:endParaRPr lang="it-IT" dirty="0"/>
          </a:p>
        </p:txBody>
      </p:sp>
    </p:spTree>
    <p:extLst>
      <p:ext uri="{BB962C8B-B14F-4D97-AF65-F5344CB8AC3E}">
        <p14:creationId xmlns:p14="http://schemas.microsoft.com/office/powerpoint/2010/main" val="28898263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BB8EC9E-3C14-73A3-43F1-22B84205C7B1}"/>
              </a:ext>
            </a:extLst>
          </p:cNvPr>
          <p:cNvSpPr>
            <a:spLocks noGrp="1"/>
          </p:cNvSpPr>
          <p:nvPr>
            <p:ph type="title"/>
          </p:nvPr>
        </p:nvSpPr>
        <p:spPr/>
        <p:txBody>
          <a:bodyPr/>
          <a:lstStyle/>
          <a:p>
            <a:r>
              <a:rPr lang="it-IT" b="1" dirty="0">
                <a:solidFill>
                  <a:srgbClr val="92D050"/>
                </a:solidFill>
              </a:rPr>
              <a:t>I Trattati UE</a:t>
            </a:r>
            <a:endParaRPr lang="it-IT" dirty="0"/>
          </a:p>
        </p:txBody>
      </p:sp>
      <p:sp>
        <p:nvSpPr>
          <p:cNvPr id="3" name="Segnaposto contenuto 2">
            <a:extLst>
              <a:ext uri="{FF2B5EF4-FFF2-40B4-BE49-F238E27FC236}">
                <a16:creationId xmlns:a16="http://schemas.microsoft.com/office/drawing/2014/main" id="{A0A9A1AC-4348-DDDD-FD3D-D80A52B194EE}"/>
              </a:ext>
            </a:extLst>
          </p:cNvPr>
          <p:cNvSpPr>
            <a:spLocks noGrp="1"/>
          </p:cNvSpPr>
          <p:nvPr>
            <p:ph idx="1"/>
          </p:nvPr>
        </p:nvSpPr>
        <p:spPr>
          <a:xfrm>
            <a:off x="838200" y="1825625"/>
            <a:ext cx="10515600" cy="4667250"/>
          </a:xfrm>
        </p:spPr>
        <p:txBody>
          <a:bodyPr>
            <a:normAutofit fontScale="92500" lnSpcReduction="20000"/>
          </a:bodyPr>
          <a:lstStyle/>
          <a:p>
            <a:pPr algn="just"/>
            <a:r>
              <a:rPr lang="it-IT" sz="2600" b="1" dirty="0">
                <a:solidFill>
                  <a:srgbClr val="00B0F0"/>
                </a:solidFill>
              </a:rPr>
              <a:t>Procedura di revisione semplificata</a:t>
            </a:r>
            <a:r>
              <a:rPr lang="it-IT" sz="2600" dirty="0">
                <a:solidFill>
                  <a:srgbClr val="00B0F0"/>
                </a:solidFill>
              </a:rPr>
              <a:t>:</a:t>
            </a:r>
          </a:p>
          <a:p>
            <a:pPr lvl="1" algn="just"/>
            <a:r>
              <a:rPr lang="it-IT" sz="2600" dirty="0"/>
              <a:t>Il trattato di Lisbona istituisce una procedura semplificata per la revisione delle politiche e azioni interne dell’UE(riguardanti ad esempio l’agricoltura e la pesca, il mercato interno, i controlli alle frontiere, la politica economica e monetaria). </a:t>
            </a:r>
          </a:p>
          <a:p>
            <a:pPr lvl="1" algn="just"/>
            <a:r>
              <a:rPr lang="it-IT" sz="2600" dirty="0"/>
              <a:t>L’obiettivo è agevolare una sempre maggiore integrazione europea in questi settori.</a:t>
            </a:r>
          </a:p>
          <a:p>
            <a:pPr lvl="1" algn="just"/>
            <a:r>
              <a:rPr lang="it-IT" sz="2600" dirty="0"/>
              <a:t>Tale procedura evita che ci sia la necessità di convocare una convenzione europea e una conferenza intergovernativa.</a:t>
            </a:r>
          </a:p>
          <a:p>
            <a:pPr lvl="1" algn="just"/>
            <a:r>
              <a:rPr lang="it-IT" altLang="it-IT" sz="2600" dirty="0"/>
              <a:t>Il Consiglio europeo può adottare una decisione che modifica in tutto o in parte le disposizioni della parte terza del trattato sul funzionamento dell'Unione europea. </a:t>
            </a:r>
            <a:r>
              <a:rPr lang="it-IT" altLang="it-IT" sz="2600" dirty="0">
                <a:solidFill>
                  <a:srgbClr val="00B0F0"/>
                </a:solidFill>
              </a:rPr>
              <a:t>(</a:t>
            </a:r>
            <a:r>
              <a:rPr lang="it-IT" altLang="it-IT" sz="2600" b="1" dirty="0">
                <a:solidFill>
                  <a:srgbClr val="00B0F0"/>
                </a:solidFill>
              </a:rPr>
              <a:t>Art. 48.6 TUE)</a:t>
            </a:r>
          </a:p>
          <a:p>
            <a:pPr lvl="1" algn="just"/>
            <a:r>
              <a:rPr lang="it-IT" altLang="it-IT" sz="2600" dirty="0"/>
              <a:t>Il Consiglio europeo delibera all'unanimità previa consultazione PE, Commissione e, in caso di modifiche istituzionali nel settore monetario, della BCE. </a:t>
            </a:r>
            <a:r>
              <a:rPr lang="it-IT" altLang="it-IT" sz="2600" dirty="0">
                <a:solidFill>
                  <a:srgbClr val="00B0F0"/>
                </a:solidFill>
              </a:rPr>
              <a:t>(</a:t>
            </a:r>
            <a:r>
              <a:rPr lang="it-IT" altLang="it-IT" sz="2600" b="1" dirty="0">
                <a:solidFill>
                  <a:srgbClr val="00B0F0"/>
                </a:solidFill>
              </a:rPr>
              <a:t>Art. 48.6 TUE)</a:t>
            </a:r>
          </a:p>
          <a:p>
            <a:pPr marL="0" indent="0">
              <a:buFontTx/>
              <a:buNone/>
            </a:pPr>
            <a:endParaRPr lang="it-IT" altLang="it-IT" sz="2400" dirty="0"/>
          </a:p>
          <a:p>
            <a:endParaRPr lang="it-IT" dirty="0"/>
          </a:p>
        </p:txBody>
      </p:sp>
    </p:spTree>
    <p:extLst>
      <p:ext uri="{BB962C8B-B14F-4D97-AF65-F5344CB8AC3E}">
        <p14:creationId xmlns:p14="http://schemas.microsoft.com/office/powerpoint/2010/main" val="12614247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556935F-0C9A-658F-7CDC-A7D0A3AA228E}"/>
              </a:ext>
            </a:extLst>
          </p:cNvPr>
          <p:cNvSpPr>
            <a:spLocks noGrp="1"/>
          </p:cNvSpPr>
          <p:nvPr>
            <p:ph type="title"/>
          </p:nvPr>
        </p:nvSpPr>
        <p:spPr/>
        <p:txBody>
          <a:bodyPr/>
          <a:lstStyle/>
          <a:p>
            <a:r>
              <a:rPr lang="it-IT" b="1" dirty="0">
                <a:solidFill>
                  <a:srgbClr val="92D050"/>
                </a:solidFill>
              </a:rPr>
              <a:t>I Trattati UE</a:t>
            </a:r>
            <a:endParaRPr lang="it-IT" dirty="0"/>
          </a:p>
        </p:txBody>
      </p:sp>
      <p:sp>
        <p:nvSpPr>
          <p:cNvPr id="3" name="Segnaposto contenuto 2">
            <a:extLst>
              <a:ext uri="{FF2B5EF4-FFF2-40B4-BE49-F238E27FC236}">
                <a16:creationId xmlns:a16="http://schemas.microsoft.com/office/drawing/2014/main" id="{ECC43BB3-7606-28D0-03B6-0B69B3317A72}"/>
              </a:ext>
            </a:extLst>
          </p:cNvPr>
          <p:cNvSpPr>
            <a:spLocks noGrp="1"/>
          </p:cNvSpPr>
          <p:nvPr>
            <p:ph idx="1"/>
          </p:nvPr>
        </p:nvSpPr>
        <p:spPr>
          <a:xfrm>
            <a:off x="838200" y="1825625"/>
            <a:ext cx="10515600" cy="4667250"/>
          </a:xfrm>
        </p:spPr>
        <p:txBody>
          <a:bodyPr>
            <a:normAutofit lnSpcReduction="10000"/>
          </a:bodyPr>
          <a:lstStyle/>
          <a:p>
            <a:pPr marL="0" indent="0">
              <a:buFontTx/>
              <a:buNone/>
              <a:defRPr/>
            </a:pPr>
            <a:r>
              <a:rPr lang="it-IT" altLang="it-IT" dirty="0"/>
              <a:t>L’Art. 48, par. 7 TFUE prevede le c.d. clausole </a:t>
            </a:r>
            <a:r>
              <a:rPr lang="it-IT" altLang="it-IT" b="1" dirty="0">
                <a:solidFill>
                  <a:srgbClr val="00B0F0"/>
                </a:solidFill>
              </a:rPr>
              <a:t>passerella</a:t>
            </a:r>
            <a:r>
              <a:rPr lang="it-IT" altLang="it-IT" dirty="0"/>
              <a:t>.</a:t>
            </a:r>
            <a:endParaRPr lang="it-IT" dirty="0"/>
          </a:p>
          <a:p>
            <a:pPr algn="just"/>
            <a:r>
              <a:rPr lang="it-IT" dirty="0"/>
              <a:t>Le clausole passerelle sono la seconda procedura di revisione semplificata.</a:t>
            </a:r>
          </a:p>
          <a:p>
            <a:pPr algn="just"/>
            <a:r>
              <a:rPr lang="it-IT" dirty="0"/>
              <a:t>La clausola passerella generale (art. 8, par. 7 TFUE) riguarda i due casi seguenti:</a:t>
            </a:r>
          </a:p>
          <a:p>
            <a:pPr lvl="1" algn="just"/>
            <a:r>
              <a:rPr lang="it-IT" dirty="0"/>
              <a:t>quando i trattati prevedono che un atto sia adottato dal Consiglio all’unanimità , il Consiglio europeo può adottare una decisione che autorizza il Consiglio a deliberare a maggioranza qualificata. Tale possibilità non si applica alle decisioni con implicazioni militari e riguardanti il settore della difesa;</a:t>
            </a:r>
          </a:p>
          <a:p>
            <a:pPr lvl="1" algn="just"/>
            <a:r>
              <a:rPr lang="it-IT" dirty="0"/>
              <a:t>quando i trattati prevedono che taluni atti siano adottati secondo una procedura legislativa speciale, il Consiglio europeo può adottare una decisione che autorizza l’adozione di tali atti secondo la procedura legislativa ordinaria.</a:t>
            </a:r>
          </a:p>
          <a:p>
            <a:endParaRPr lang="it-IT" dirty="0"/>
          </a:p>
        </p:txBody>
      </p:sp>
    </p:spTree>
    <p:extLst>
      <p:ext uri="{BB962C8B-B14F-4D97-AF65-F5344CB8AC3E}">
        <p14:creationId xmlns:p14="http://schemas.microsoft.com/office/powerpoint/2010/main" val="11475677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E4AE8E1-4829-5558-E74E-06061620A11D}"/>
              </a:ext>
            </a:extLst>
          </p:cNvPr>
          <p:cNvSpPr>
            <a:spLocks noGrp="1"/>
          </p:cNvSpPr>
          <p:nvPr>
            <p:ph type="title"/>
          </p:nvPr>
        </p:nvSpPr>
        <p:spPr/>
        <p:txBody>
          <a:bodyPr/>
          <a:lstStyle/>
          <a:p>
            <a:r>
              <a:rPr lang="it-IT" b="1" dirty="0">
                <a:solidFill>
                  <a:srgbClr val="92D050"/>
                </a:solidFill>
              </a:rPr>
              <a:t>Efficacia diretta</a:t>
            </a:r>
          </a:p>
        </p:txBody>
      </p:sp>
      <p:sp>
        <p:nvSpPr>
          <p:cNvPr id="3" name="Segnaposto contenuto 2">
            <a:extLst>
              <a:ext uri="{FF2B5EF4-FFF2-40B4-BE49-F238E27FC236}">
                <a16:creationId xmlns:a16="http://schemas.microsoft.com/office/drawing/2014/main" id="{EB8E74EA-02DB-2C10-9905-890311F484A4}"/>
              </a:ext>
            </a:extLst>
          </p:cNvPr>
          <p:cNvSpPr>
            <a:spLocks noGrp="1"/>
          </p:cNvSpPr>
          <p:nvPr>
            <p:ph idx="1"/>
          </p:nvPr>
        </p:nvSpPr>
        <p:spPr/>
        <p:txBody>
          <a:bodyPr/>
          <a:lstStyle/>
          <a:p>
            <a:pPr marL="0" indent="0">
              <a:buFontTx/>
              <a:buNone/>
            </a:pPr>
            <a:r>
              <a:rPr lang="it-IT" altLang="it-IT" dirty="0"/>
              <a:t>Definizione di efficacia diretta:</a:t>
            </a:r>
          </a:p>
          <a:p>
            <a:r>
              <a:rPr lang="it-IT" altLang="it-IT" dirty="0"/>
              <a:t>Il diritto comunitario, indipendentemente dalle norme emananti dagli Stati membri, nello stesso modo in cui impone ai singoli degli obblighi, </a:t>
            </a:r>
            <a:r>
              <a:rPr lang="it-IT" altLang="it-IT" b="1" dirty="0">
                <a:solidFill>
                  <a:srgbClr val="00B0F0"/>
                </a:solidFill>
              </a:rPr>
              <a:t>attribuisce loro dei diritti soggettivi</a:t>
            </a:r>
            <a:r>
              <a:rPr lang="it-IT" altLang="it-IT" b="1" dirty="0">
                <a:solidFill>
                  <a:srgbClr val="0070C0"/>
                </a:solidFill>
              </a:rPr>
              <a:t>;</a:t>
            </a:r>
          </a:p>
          <a:p>
            <a:r>
              <a:rPr lang="it-IT" altLang="it-IT" dirty="0"/>
              <a:t>l' articolo 12 (del Trattato di Roma) ha valore precettivo ed </a:t>
            </a:r>
            <a:r>
              <a:rPr lang="it-IT" altLang="it-IT" b="1" dirty="0">
                <a:solidFill>
                  <a:srgbClr val="00B0F0"/>
                </a:solidFill>
              </a:rPr>
              <a:t>attribuisce ai</a:t>
            </a:r>
            <a:r>
              <a:rPr lang="it-IT" altLang="it-IT" dirty="0">
                <a:solidFill>
                  <a:srgbClr val="00B0F0"/>
                </a:solidFill>
              </a:rPr>
              <a:t> </a:t>
            </a:r>
            <a:r>
              <a:rPr lang="it-IT" altLang="it-IT" b="1" dirty="0">
                <a:solidFill>
                  <a:srgbClr val="00B0F0"/>
                </a:solidFill>
              </a:rPr>
              <a:t>singoli dei diritti soggettivi che i giudici nazionali sono tenuti a tutelare</a:t>
            </a:r>
            <a:r>
              <a:rPr lang="it-IT" altLang="it-IT" dirty="0">
                <a:solidFill>
                  <a:srgbClr val="0070C0"/>
                </a:solidFill>
              </a:rPr>
              <a:t>. </a:t>
            </a:r>
          </a:p>
          <a:p>
            <a:r>
              <a:rPr lang="it-IT" altLang="it-IT" dirty="0"/>
              <a:t>Corte di Giustizia, sentenza </a:t>
            </a:r>
            <a:r>
              <a:rPr lang="it-IT" altLang="it-IT" i="1" dirty="0"/>
              <a:t>Van </a:t>
            </a:r>
            <a:r>
              <a:rPr lang="it-IT" altLang="it-IT" i="1" dirty="0" err="1"/>
              <a:t>Gend</a:t>
            </a:r>
            <a:r>
              <a:rPr lang="it-IT" altLang="it-IT" i="1" dirty="0"/>
              <a:t> en </a:t>
            </a:r>
            <a:r>
              <a:rPr lang="it-IT" altLang="it-IT" i="1" dirty="0" err="1"/>
              <a:t>Loos</a:t>
            </a:r>
            <a:r>
              <a:rPr lang="it-IT" altLang="it-IT" i="1" dirty="0"/>
              <a:t> </a:t>
            </a:r>
            <a:r>
              <a:rPr lang="it-IT" altLang="it-IT" dirty="0"/>
              <a:t>(1963).</a:t>
            </a:r>
          </a:p>
          <a:p>
            <a:pPr marL="0" indent="0">
              <a:buFontTx/>
              <a:buNone/>
            </a:pPr>
            <a:endParaRPr lang="it-IT" altLang="it-IT" dirty="0"/>
          </a:p>
          <a:p>
            <a:endParaRPr lang="it-IT" dirty="0"/>
          </a:p>
        </p:txBody>
      </p:sp>
    </p:spTree>
    <p:extLst>
      <p:ext uri="{BB962C8B-B14F-4D97-AF65-F5344CB8AC3E}">
        <p14:creationId xmlns:p14="http://schemas.microsoft.com/office/powerpoint/2010/main" val="16630525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011B9DA-4A4A-17FB-86C3-24BB84447070}"/>
              </a:ext>
            </a:extLst>
          </p:cNvPr>
          <p:cNvSpPr>
            <a:spLocks noGrp="1"/>
          </p:cNvSpPr>
          <p:nvPr>
            <p:ph type="title"/>
          </p:nvPr>
        </p:nvSpPr>
        <p:spPr/>
        <p:txBody>
          <a:bodyPr/>
          <a:lstStyle/>
          <a:p>
            <a:r>
              <a:rPr lang="it-IT" b="1" dirty="0">
                <a:solidFill>
                  <a:srgbClr val="92D050"/>
                </a:solidFill>
              </a:rPr>
              <a:t>Efficacia diretta</a:t>
            </a:r>
            <a:endParaRPr lang="it-IT" dirty="0">
              <a:solidFill>
                <a:srgbClr val="92D050"/>
              </a:solidFill>
            </a:endParaRPr>
          </a:p>
        </p:txBody>
      </p:sp>
      <p:sp>
        <p:nvSpPr>
          <p:cNvPr id="3" name="Segnaposto contenuto 2">
            <a:extLst>
              <a:ext uri="{FF2B5EF4-FFF2-40B4-BE49-F238E27FC236}">
                <a16:creationId xmlns:a16="http://schemas.microsoft.com/office/drawing/2014/main" id="{EAF8C65C-8288-A5A0-02D1-B93FF6ADE87E}"/>
              </a:ext>
            </a:extLst>
          </p:cNvPr>
          <p:cNvSpPr>
            <a:spLocks noGrp="1"/>
          </p:cNvSpPr>
          <p:nvPr>
            <p:ph idx="1"/>
          </p:nvPr>
        </p:nvSpPr>
        <p:spPr>
          <a:xfrm>
            <a:off x="838200" y="1503123"/>
            <a:ext cx="10515600" cy="4673840"/>
          </a:xfrm>
        </p:spPr>
        <p:txBody>
          <a:bodyPr>
            <a:normAutofit/>
          </a:bodyPr>
          <a:lstStyle/>
          <a:p>
            <a:pPr algn="just"/>
            <a:r>
              <a:rPr lang="it-IT" altLang="it-IT" sz="2800" b="1" u="sng" dirty="0">
                <a:solidFill>
                  <a:srgbClr val="00B0F0"/>
                </a:solidFill>
              </a:rPr>
              <a:t>Efficacia diretta  </a:t>
            </a:r>
            <a:r>
              <a:rPr lang="it-IT" altLang="it-IT" sz="2800" u="sng" dirty="0">
                <a:solidFill>
                  <a:srgbClr val="00B0F0"/>
                </a:solidFill>
              </a:rPr>
              <a:t>è </a:t>
            </a:r>
            <a:r>
              <a:rPr lang="it-IT" altLang="it-IT" sz="2800" b="1" u="sng" dirty="0">
                <a:solidFill>
                  <a:srgbClr val="00B0F0"/>
                </a:solidFill>
              </a:rPr>
              <a:t>la capacità di talune norme di diritto UE </a:t>
            </a:r>
            <a:r>
              <a:rPr lang="it-IT" altLang="it-IT" sz="2800" u="sng" dirty="0"/>
              <a:t>di attribuire agli individui </a:t>
            </a:r>
            <a:r>
              <a:rPr lang="it-IT" altLang="it-IT" sz="2800" b="1" u="sng" dirty="0">
                <a:solidFill>
                  <a:srgbClr val="00B0F0"/>
                </a:solidFill>
              </a:rPr>
              <a:t>diritti tutelabili dinanzi ai giudici nazionali</a:t>
            </a:r>
            <a:r>
              <a:rPr lang="it-IT" altLang="it-IT" sz="2800" dirty="0"/>
              <a:t>.</a:t>
            </a:r>
          </a:p>
          <a:p>
            <a:r>
              <a:rPr lang="it-IT" altLang="it-IT" sz="2800" dirty="0"/>
              <a:t>Differenza con la diretta applicabilità. </a:t>
            </a:r>
          </a:p>
          <a:p>
            <a:r>
              <a:rPr lang="it-IT" altLang="it-IT" sz="2800" dirty="0"/>
              <a:t>Infatti la </a:t>
            </a:r>
            <a:r>
              <a:rPr lang="it-IT" altLang="it-IT" sz="2800" b="1" u="sng" dirty="0">
                <a:solidFill>
                  <a:srgbClr val="00B0F0"/>
                </a:solidFill>
              </a:rPr>
              <a:t>diretta applicabilità </a:t>
            </a:r>
            <a:r>
              <a:rPr lang="it-IT" b="1" u="sng" dirty="0">
                <a:solidFill>
                  <a:srgbClr val="00B0F0"/>
                </a:solidFill>
              </a:rPr>
              <a:t>è una caratteristica della norma</a:t>
            </a:r>
            <a:r>
              <a:rPr lang="it-IT" dirty="0"/>
              <a:t>, nelle forme stabilite dal Trattato ed in quanto stabilito dal Trattato stesso, che si estrinseca nel ‘collegamento diretto’ tra lo strumento legislativo comunitario e le parti nei cui confronti la stessa si applica, siano esse pubbliche o private, </a:t>
            </a:r>
            <a:r>
              <a:rPr lang="it-IT" b="1" dirty="0">
                <a:solidFill>
                  <a:srgbClr val="00B0F0"/>
                </a:solidFill>
              </a:rPr>
              <a:t>senza che intervenga alcun tipo di norma di implementazione ad opera del singolo Stato Membro</a:t>
            </a:r>
            <a:r>
              <a:rPr lang="it-IT" dirty="0"/>
              <a:t>. </a:t>
            </a:r>
          </a:p>
        </p:txBody>
      </p:sp>
    </p:spTree>
    <p:extLst>
      <p:ext uri="{BB962C8B-B14F-4D97-AF65-F5344CB8AC3E}">
        <p14:creationId xmlns:p14="http://schemas.microsoft.com/office/powerpoint/2010/main" val="10689910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AEEC265-C88D-33C8-5C43-21E51CFFA817}"/>
              </a:ext>
            </a:extLst>
          </p:cNvPr>
          <p:cNvSpPr>
            <a:spLocks noGrp="1"/>
          </p:cNvSpPr>
          <p:nvPr>
            <p:ph type="title"/>
          </p:nvPr>
        </p:nvSpPr>
        <p:spPr/>
        <p:txBody>
          <a:bodyPr/>
          <a:lstStyle/>
          <a:p>
            <a:r>
              <a:rPr lang="it-IT" b="1" dirty="0">
                <a:solidFill>
                  <a:srgbClr val="92D050"/>
                </a:solidFill>
              </a:rPr>
              <a:t>Efficacia diretta</a:t>
            </a:r>
            <a:endParaRPr lang="it-IT" dirty="0">
              <a:solidFill>
                <a:srgbClr val="92D050"/>
              </a:solidFill>
            </a:endParaRPr>
          </a:p>
        </p:txBody>
      </p:sp>
      <p:sp>
        <p:nvSpPr>
          <p:cNvPr id="3" name="Segnaposto contenuto 2">
            <a:extLst>
              <a:ext uri="{FF2B5EF4-FFF2-40B4-BE49-F238E27FC236}">
                <a16:creationId xmlns:a16="http://schemas.microsoft.com/office/drawing/2014/main" id="{5EE93B28-E116-BAC0-DEDE-6544A97E7229}"/>
              </a:ext>
            </a:extLst>
          </p:cNvPr>
          <p:cNvSpPr>
            <a:spLocks noGrp="1"/>
          </p:cNvSpPr>
          <p:nvPr>
            <p:ph idx="1"/>
          </p:nvPr>
        </p:nvSpPr>
        <p:spPr>
          <a:xfrm>
            <a:off x="838200" y="1565753"/>
            <a:ext cx="10515600" cy="4611210"/>
          </a:xfrm>
        </p:spPr>
        <p:txBody>
          <a:bodyPr/>
          <a:lstStyle/>
          <a:p>
            <a:pPr algn="just">
              <a:buFontTx/>
              <a:buNone/>
            </a:pPr>
            <a:r>
              <a:rPr lang="it-IT" altLang="it-IT" dirty="0"/>
              <a:t>L’efficacia diretta è una n</a:t>
            </a:r>
            <a:r>
              <a:rPr lang="it-IT" altLang="it-IT" sz="2800" dirty="0"/>
              <a:t>ozione di creazione giurisprudenziale, applicabile a tutte le fonti UE.</a:t>
            </a:r>
          </a:p>
          <a:p>
            <a:pPr marL="0" indent="0">
              <a:buFontTx/>
              <a:buNone/>
              <a:defRPr/>
            </a:pPr>
            <a:r>
              <a:rPr lang="it-IT" altLang="it-IT" dirty="0"/>
              <a:t>Per applicare l’efficacia diretta sono necessari due presupposti:</a:t>
            </a:r>
          </a:p>
          <a:p>
            <a:pPr>
              <a:defRPr/>
            </a:pPr>
            <a:r>
              <a:rPr lang="it-IT" altLang="it-IT" b="1" dirty="0">
                <a:solidFill>
                  <a:srgbClr val="00B0F0"/>
                </a:solidFill>
              </a:rPr>
              <a:t>sufficiente chiarezza e precisione</a:t>
            </a:r>
            <a:r>
              <a:rPr lang="it-IT" altLang="it-IT" dirty="0">
                <a:solidFill>
                  <a:srgbClr val="0070C0"/>
                </a:solidFill>
              </a:rPr>
              <a:t>;</a:t>
            </a:r>
          </a:p>
          <a:p>
            <a:pPr>
              <a:defRPr/>
            </a:pPr>
            <a:r>
              <a:rPr lang="it-IT" altLang="it-IT" b="1" dirty="0" err="1">
                <a:solidFill>
                  <a:srgbClr val="00B0F0"/>
                </a:solidFill>
              </a:rPr>
              <a:t>incondizionatezza</a:t>
            </a:r>
            <a:r>
              <a:rPr lang="it-IT" altLang="it-IT" dirty="0">
                <a:solidFill>
                  <a:srgbClr val="0070C0"/>
                </a:solidFill>
              </a:rPr>
              <a:t>.</a:t>
            </a:r>
          </a:p>
          <a:p>
            <a:pPr marL="0" indent="0">
              <a:buFontTx/>
              <a:buNone/>
              <a:defRPr/>
            </a:pPr>
            <a:r>
              <a:rPr lang="it-IT" altLang="it-IT" dirty="0"/>
              <a:t>La Corte di Giustizia nella sentenza </a:t>
            </a:r>
            <a:r>
              <a:rPr lang="it-IT" altLang="it-IT" i="1" dirty="0"/>
              <a:t>Van </a:t>
            </a:r>
            <a:r>
              <a:rPr lang="it-IT" altLang="it-IT" i="1" dirty="0" err="1"/>
              <a:t>Gend</a:t>
            </a:r>
            <a:r>
              <a:rPr lang="it-IT" altLang="it-IT" i="1" dirty="0"/>
              <a:t> en </a:t>
            </a:r>
            <a:r>
              <a:rPr lang="it-IT" altLang="it-IT" i="1" dirty="0" err="1"/>
              <a:t>Loos</a:t>
            </a:r>
            <a:r>
              <a:rPr lang="it-IT" altLang="it-IT" dirty="0"/>
              <a:t> del 1963 afferma che:</a:t>
            </a:r>
          </a:p>
          <a:p>
            <a:pPr marL="0" indent="0">
              <a:buFontTx/>
              <a:buNone/>
              <a:defRPr/>
            </a:pPr>
            <a:r>
              <a:rPr lang="it-IT" altLang="it-IT" dirty="0"/>
              <a:t>«il disposto dell' articolo 12 pone </a:t>
            </a:r>
            <a:r>
              <a:rPr lang="it-IT" altLang="it-IT" b="1" dirty="0">
                <a:solidFill>
                  <a:srgbClr val="00B0F0"/>
                </a:solidFill>
              </a:rPr>
              <a:t>un divieto chiaro e incondizionato </a:t>
            </a:r>
            <a:r>
              <a:rPr lang="it-IT" altLang="it-IT" dirty="0"/>
              <a:t>che si concreta in un obbligo non già di fare, bensì di non fare».</a:t>
            </a:r>
          </a:p>
          <a:p>
            <a:endParaRPr lang="it-IT" dirty="0"/>
          </a:p>
        </p:txBody>
      </p:sp>
    </p:spTree>
    <p:extLst>
      <p:ext uri="{BB962C8B-B14F-4D97-AF65-F5344CB8AC3E}">
        <p14:creationId xmlns:p14="http://schemas.microsoft.com/office/powerpoint/2010/main" val="24269921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B467F07-500C-2149-E253-706FC9773BDD}"/>
              </a:ext>
            </a:extLst>
          </p:cNvPr>
          <p:cNvSpPr>
            <a:spLocks noGrp="1"/>
          </p:cNvSpPr>
          <p:nvPr>
            <p:ph type="title"/>
          </p:nvPr>
        </p:nvSpPr>
        <p:spPr/>
        <p:txBody>
          <a:bodyPr/>
          <a:lstStyle/>
          <a:p>
            <a:r>
              <a:rPr lang="it-IT" b="1" dirty="0">
                <a:solidFill>
                  <a:srgbClr val="92D050"/>
                </a:solidFill>
              </a:rPr>
              <a:t>Efficacia diretta</a:t>
            </a:r>
            <a:endParaRPr lang="it-IT" dirty="0">
              <a:solidFill>
                <a:srgbClr val="92D050"/>
              </a:solidFill>
            </a:endParaRPr>
          </a:p>
        </p:txBody>
      </p:sp>
      <p:sp>
        <p:nvSpPr>
          <p:cNvPr id="3" name="Segnaposto contenuto 2">
            <a:extLst>
              <a:ext uri="{FF2B5EF4-FFF2-40B4-BE49-F238E27FC236}">
                <a16:creationId xmlns:a16="http://schemas.microsoft.com/office/drawing/2014/main" id="{A081D346-3538-2795-F362-5E3E05E34733}"/>
              </a:ext>
            </a:extLst>
          </p:cNvPr>
          <p:cNvSpPr>
            <a:spLocks noGrp="1"/>
          </p:cNvSpPr>
          <p:nvPr>
            <p:ph idx="1"/>
          </p:nvPr>
        </p:nvSpPr>
        <p:spPr>
          <a:xfrm>
            <a:off x="838200" y="1553227"/>
            <a:ext cx="10515600" cy="4623736"/>
          </a:xfrm>
        </p:spPr>
        <p:txBody>
          <a:bodyPr/>
          <a:lstStyle/>
          <a:p>
            <a:pPr marL="0" indent="0">
              <a:buFontTx/>
              <a:buNone/>
            </a:pPr>
            <a:r>
              <a:rPr lang="it-IT" altLang="it-IT" dirty="0"/>
              <a:t>Nozione di </a:t>
            </a:r>
            <a:r>
              <a:rPr lang="it-IT" altLang="it-IT" b="1" dirty="0">
                <a:solidFill>
                  <a:srgbClr val="00B0F0"/>
                </a:solidFill>
              </a:rPr>
              <a:t>s</a:t>
            </a:r>
            <a:r>
              <a:rPr lang="it-IT" altLang="it-IT" sz="2800" b="1" dirty="0">
                <a:solidFill>
                  <a:srgbClr val="00B0F0"/>
                </a:solidFill>
              </a:rPr>
              <a:t>ufficiente chiarezza e precisione</a:t>
            </a:r>
            <a:r>
              <a:rPr lang="it-IT" altLang="it-IT" sz="2800" dirty="0"/>
              <a:t>:</a:t>
            </a:r>
          </a:p>
          <a:p>
            <a:r>
              <a:rPr lang="it-IT" altLang="it-IT" sz="2800" dirty="0"/>
              <a:t>formulazione della disposizione tale che il contenuto della stessa sia idoneo a determinare in termini puntuali gli elementi del rapporto diritto-obbligo pertinente;</a:t>
            </a:r>
          </a:p>
          <a:p>
            <a:r>
              <a:rPr lang="it-IT" altLang="it-IT" dirty="0"/>
              <a:t>La Corte di Giustizia nella </a:t>
            </a:r>
            <a:r>
              <a:rPr lang="it-IT" altLang="it-IT" sz="2800" dirty="0"/>
              <a:t>sentenza </a:t>
            </a:r>
            <a:r>
              <a:rPr lang="it-IT" altLang="it-IT" sz="2800" i="1" dirty="0" err="1"/>
              <a:t>Francovich</a:t>
            </a:r>
            <a:r>
              <a:rPr lang="it-IT" altLang="it-IT" sz="2800" dirty="0"/>
              <a:t> del 1991</a:t>
            </a:r>
            <a:r>
              <a:rPr lang="it-IT" altLang="it-IT" dirty="0"/>
              <a:t> afferma che t</a:t>
            </a:r>
            <a:r>
              <a:rPr lang="it-IT" altLang="it-IT" sz="2800" dirty="0"/>
              <a:t>ale esame deve riguardare tre aspetti:</a:t>
            </a:r>
          </a:p>
          <a:p>
            <a:pPr>
              <a:buFont typeface="Courier New" panose="02070309020205020404" pitchFamily="49" charset="0"/>
              <a:buChar char="o"/>
            </a:pPr>
            <a:r>
              <a:rPr lang="it-IT" altLang="it-IT" sz="2800" dirty="0"/>
              <a:t>La determinazione dei </a:t>
            </a:r>
            <a:r>
              <a:rPr lang="it-IT" altLang="it-IT" sz="2800" b="1" dirty="0">
                <a:solidFill>
                  <a:srgbClr val="00B0F0"/>
                </a:solidFill>
              </a:rPr>
              <a:t>beneficiari</a:t>
            </a:r>
            <a:r>
              <a:rPr lang="it-IT" altLang="it-IT" dirty="0"/>
              <a:t>;</a:t>
            </a:r>
          </a:p>
          <a:p>
            <a:pPr>
              <a:buFont typeface="Courier New" panose="02070309020205020404" pitchFamily="49" charset="0"/>
              <a:buChar char="o"/>
            </a:pPr>
            <a:r>
              <a:rPr lang="it-IT" altLang="it-IT" sz="2800" dirty="0"/>
              <a:t>il </a:t>
            </a:r>
            <a:r>
              <a:rPr lang="it-IT" altLang="it-IT" sz="2800" b="1" dirty="0">
                <a:solidFill>
                  <a:srgbClr val="00B0F0"/>
                </a:solidFill>
              </a:rPr>
              <a:t>contenuto</a:t>
            </a:r>
            <a:r>
              <a:rPr lang="it-IT" altLang="it-IT" dirty="0"/>
              <a:t>;</a:t>
            </a:r>
          </a:p>
          <a:p>
            <a:pPr>
              <a:buFont typeface="Courier New" panose="02070309020205020404" pitchFamily="49" charset="0"/>
              <a:buChar char="o"/>
            </a:pPr>
            <a:r>
              <a:rPr lang="it-IT" altLang="it-IT" sz="2800" dirty="0"/>
              <a:t>e </a:t>
            </a:r>
            <a:r>
              <a:rPr lang="it-IT" altLang="it-IT" sz="2800" b="1" dirty="0">
                <a:solidFill>
                  <a:srgbClr val="00B0F0"/>
                </a:solidFill>
              </a:rPr>
              <a:t>l'identità del soggetto obbligato</a:t>
            </a:r>
            <a:r>
              <a:rPr lang="it-IT" altLang="it-IT" sz="2800" dirty="0"/>
              <a:t>.</a:t>
            </a:r>
          </a:p>
          <a:p>
            <a:endParaRPr lang="it-IT" dirty="0"/>
          </a:p>
        </p:txBody>
      </p:sp>
    </p:spTree>
    <p:extLst>
      <p:ext uri="{BB962C8B-B14F-4D97-AF65-F5344CB8AC3E}">
        <p14:creationId xmlns:p14="http://schemas.microsoft.com/office/powerpoint/2010/main" val="29567887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8CFA4FF-A945-A07C-7BAA-E6499EB2A915}"/>
              </a:ext>
            </a:extLst>
          </p:cNvPr>
          <p:cNvSpPr>
            <a:spLocks noGrp="1"/>
          </p:cNvSpPr>
          <p:nvPr>
            <p:ph type="title"/>
          </p:nvPr>
        </p:nvSpPr>
        <p:spPr/>
        <p:txBody>
          <a:bodyPr/>
          <a:lstStyle/>
          <a:p>
            <a:r>
              <a:rPr lang="it-IT" b="1" dirty="0">
                <a:solidFill>
                  <a:srgbClr val="92D050"/>
                </a:solidFill>
              </a:rPr>
              <a:t>Efficacia diretta</a:t>
            </a:r>
            <a:endParaRPr lang="it-IT" dirty="0">
              <a:solidFill>
                <a:srgbClr val="92D050"/>
              </a:solidFill>
            </a:endParaRPr>
          </a:p>
        </p:txBody>
      </p:sp>
      <p:sp>
        <p:nvSpPr>
          <p:cNvPr id="3" name="Segnaposto contenuto 2">
            <a:extLst>
              <a:ext uri="{FF2B5EF4-FFF2-40B4-BE49-F238E27FC236}">
                <a16:creationId xmlns:a16="http://schemas.microsoft.com/office/drawing/2014/main" id="{ABB58368-A5D9-E6D3-EDEE-F8052D605C25}"/>
              </a:ext>
            </a:extLst>
          </p:cNvPr>
          <p:cNvSpPr>
            <a:spLocks noGrp="1"/>
          </p:cNvSpPr>
          <p:nvPr>
            <p:ph idx="1"/>
          </p:nvPr>
        </p:nvSpPr>
        <p:spPr/>
        <p:txBody>
          <a:bodyPr>
            <a:normAutofit fontScale="92500"/>
          </a:bodyPr>
          <a:lstStyle/>
          <a:p>
            <a:pPr marL="0" indent="0">
              <a:buFontTx/>
              <a:buNone/>
            </a:pPr>
            <a:r>
              <a:rPr lang="it-IT" altLang="it-IT" dirty="0"/>
              <a:t>Nozione di </a:t>
            </a:r>
            <a:r>
              <a:rPr lang="it-IT" altLang="it-IT" b="1" dirty="0" err="1">
                <a:solidFill>
                  <a:srgbClr val="00B0F0"/>
                </a:solidFill>
              </a:rPr>
              <a:t>i</a:t>
            </a:r>
            <a:r>
              <a:rPr lang="it-IT" altLang="it-IT" sz="2800" b="1" dirty="0" err="1">
                <a:solidFill>
                  <a:srgbClr val="00B0F0"/>
                </a:solidFill>
              </a:rPr>
              <a:t>ncondizionatezza</a:t>
            </a:r>
            <a:r>
              <a:rPr lang="it-IT" altLang="it-IT" sz="2800" b="1" dirty="0">
                <a:solidFill>
                  <a:srgbClr val="00B0F0"/>
                </a:solidFill>
              </a:rPr>
              <a:t>:</a:t>
            </a:r>
            <a:endParaRPr lang="it-IT" altLang="it-IT" sz="2800" dirty="0">
              <a:solidFill>
                <a:srgbClr val="00B0F0"/>
              </a:solidFill>
            </a:endParaRPr>
          </a:p>
          <a:p>
            <a:r>
              <a:rPr lang="it-IT" altLang="it-IT" sz="2800" dirty="0"/>
              <a:t>Idoneità della norma ad applicarsi direttamente, in mancanza di ulteriori interventi normativi dell’UE o degli Stati Membri e soprattutto senza lasciare alcun margine di discrezionalità a questi ultimi.</a:t>
            </a:r>
          </a:p>
          <a:p>
            <a:r>
              <a:rPr lang="it-IT" altLang="it-IT" dirty="0"/>
              <a:t>La Corte di Giustizia nella sentenza </a:t>
            </a:r>
            <a:r>
              <a:rPr lang="it-IT" altLang="it-IT" i="1" dirty="0" err="1"/>
              <a:t>L</a:t>
            </a:r>
            <a:r>
              <a:rPr lang="it-IT" altLang="it-IT" sz="3200" i="1" dirty="0" err="1"/>
              <a:t>utticke</a:t>
            </a:r>
            <a:r>
              <a:rPr lang="it-IT" altLang="it-IT" sz="3200" dirty="0"/>
              <a:t> del 1966 ha precisato che:</a:t>
            </a:r>
          </a:p>
          <a:p>
            <a:r>
              <a:rPr lang="it-IT" altLang="it-IT" dirty="0"/>
              <a:t> l’articolo 95, 1° comma sancisce un divieto di discriminazione costituente un </a:t>
            </a:r>
            <a:r>
              <a:rPr lang="it-IT" altLang="it-IT" b="1" dirty="0">
                <a:solidFill>
                  <a:srgbClr val="00B0F0"/>
                </a:solidFill>
              </a:rPr>
              <a:t>obbligo preciso ed incondizionato</a:t>
            </a:r>
            <a:r>
              <a:rPr lang="it-IT" altLang="it-IT" dirty="0"/>
              <a:t>;</a:t>
            </a:r>
          </a:p>
          <a:p>
            <a:r>
              <a:rPr lang="it-IT" altLang="it-IT" b="1" dirty="0">
                <a:solidFill>
                  <a:srgbClr val="0070C0"/>
                </a:solidFill>
              </a:rPr>
              <a:t> </a:t>
            </a:r>
            <a:r>
              <a:rPr lang="it-IT" altLang="it-IT" b="1" dirty="0">
                <a:solidFill>
                  <a:srgbClr val="00B0F0"/>
                </a:solidFill>
              </a:rPr>
              <a:t>tale obbligo non è soggetto </a:t>
            </a:r>
            <a:r>
              <a:rPr lang="it-IT" altLang="it-IT" dirty="0"/>
              <a:t>ad alcuna condizione </a:t>
            </a:r>
            <a:r>
              <a:rPr lang="it-IT" altLang="it-IT" b="1" dirty="0">
                <a:solidFill>
                  <a:srgbClr val="00B0F0"/>
                </a:solidFill>
              </a:rPr>
              <a:t>né subordinato</a:t>
            </a:r>
            <a:r>
              <a:rPr lang="it-IT" altLang="it-IT" dirty="0"/>
              <a:t>, sia per quanto riguarda la sua osservanza che i suoi effetti, </a:t>
            </a:r>
            <a:r>
              <a:rPr lang="it-IT" altLang="it-IT" b="1" dirty="0">
                <a:solidFill>
                  <a:srgbClr val="00B0F0"/>
                </a:solidFill>
              </a:rPr>
              <a:t>all’emanazione di alcun atto da parte delle istituzioni della Comunità o degli Stati membri.</a:t>
            </a:r>
          </a:p>
          <a:p>
            <a:pPr marL="0" indent="0">
              <a:buFontTx/>
              <a:buNone/>
            </a:pPr>
            <a:endParaRPr lang="it-IT" altLang="it-IT" sz="2800" dirty="0"/>
          </a:p>
          <a:p>
            <a:endParaRPr lang="it-IT" dirty="0"/>
          </a:p>
        </p:txBody>
      </p:sp>
    </p:spTree>
    <p:extLst>
      <p:ext uri="{BB962C8B-B14F-4D97-AF65-F5344CB8AC3E}">
        <p14:creationId xmlns:p14="http://schemas.microsoft.com/office/powerpoint/2010/main" val="39251690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EEF47EE-0F20-2376-6A71-291DEEA0DBCC}"/>
              </a:ext>
            </a:extLst>
          </p:cNvPr>
          <p:cNvSpPr>
            <a:spLocks noGrp="1"/>
          </p:cNvSpPr>
          <p:nvPr>
            <p:ph type="title"/>
          </p:nvPr>
        </p:nvSpPr>
        <p:spPr>
          <a:xfrm>
            <a:off x="838200" y="365125"/>
            <a:ext cx="10515600" cy="968375"/>
          </a:xfrm>
        </p:spPr>
        <p:txBody>
          <a:bodyPr/>
          <a:lstStyle/>
          <a:p>
            <a:r>
              <a:rPr lang="it-IT" b="1" dirty="0">
                <a:solidFill>
                  <a:srgbClr val="00B050"/>
                </a:solidFill>
              </a:rPr>
              <a:t>Indice </a:t>
            </a:r>
          </a:p>
        </p:txBody>
      </p:sp>
      <p:sp>
        <p:nvSpPr>
          <p:cNvPr id="3" name="Segnaposto contenuto 2">
            <a:extLst>
              <a:ext uri="{FF2B5EF4-FFF2-40B4-BE49-F238E27FC236}">
                <a16:creationId xmlns:a16="http://schemas.microsoft.com/office/drawing/2014/main" id="{DAB267B7-2701-CF0D-2CC6-BA2D2A544399}"/>
              </a:ext>
            </a:extLst>
          </p:cNvPr>
          <p:cNvSpPr>
            <a:spLocks noGrp="1"/>
          </p:cNvSpPr>
          <p:nvPr>
            <p:ph idx="1"/>
          </p:nvPr>
        </p:nvSpPr>
        <p:spPr>
          <a:xfrm>
            <a:off x="838200" y="1825624"/>
            <a:ext cx="10515600" cy="4562475"/>
          </a:xfrm>
        </p:spPr>
        <p:txBody>
          <a:bodyPr>
            <a:normAutofit/>
          </a:bodyPr>
          <a:lstStyle/>
          <a:p>
            <a:pPr algn="just"/>
            <a:r>
              <a:rPr lang="it-IT" sz="2400" b="1" dirty="0">
                <a:solidFill>
                  <a:srgbClr val="00B050"/>
                </a:solidFill>
              </a:rPr>
              <a:t>Lezione 1</a:t>
            </a:r>
          </a:p>
          <a:p>
            <a:pPr algn="just"/>
            <a:r>
              <a:rPr lang="it-IT" sz="2400" b="1" i="1" u="none" strike="noStrike" dirty="0">
                <a:solidFill>
                  <a:srgbClr val="000000"/>
                </a:solidFill>
                <a:effectLst/>
              </a:rPr>
              <a:t>Le fonti: diritto primario UE (I)</a:t>
            </a:r>
            <a:r>
              <a:rPr lang="it-IT" sz="2400" b="1" i="0" u="none" strike="noStrike" dirty="0">
                <a:solidFill>
                  <a:srgbClr val="000000"/>
                </a:solidFill>
                <a:effectLst/>
              </a:rPr>
              <a:t>: </a:t>
            </a:r>
            <a:r>
              <a:rPr lang="it-IT" sz="2400" b="0" i="1" u="none" strike="noStrike" dirty="0" err="1">
                <a:solidFill>
                  <a:srgbClr val="000000"/>
                </a:solidFill>
                <a:effectLst/>
              </a:rPr>
              <a:t>a.i</a:t>
            </a:r>
            <a:r>
              <a:rPr lang="it-IT" sz="2400" b="0" i="0" u="none" strike="noStrike" dirty="0" err="1">
                <a:solidFill>
                  <a:srgbClr val="000000"/>
                </a:solidFill>
                <a:effectLst/>
              </a:rPr>
              <a:t>.</a:t>
            </a:r>
            <a:r>
              <a:rPr lang="it-IT" sz="2400" b="0" i="0" u="none" strike="noStrike" dirty="0">
                <a:solidFill>
                  <a:srgbClr val="000000"/>
                </a:solidFill>
                <a:effectLst/>
              </a:rPr>
              <a:t> Il Diritto primario dell’UE; </a:t>
            </a:r>
            <a:r>
              <a:rPr lang="it-IT" sz="2400" b="0" i="1" u="none" strike="noStrike" dirty="0" err="1">
                <a:solidFill>
                  <a:srgbClr val="000000"/>
                </a:solidFill>
                <a:effectLst/>
              </a:rPr>
              <a:t>a.ii</a:t>
            </a:r>
            <a:r>
              <a:rPr lang="it-IT" sz="2400" b="0" i="1" u="none" strike="noStrike" dirty="0">
                <a:solidFill>
                  <a:srgbClr val="000000"/>
                </a:solidFill>
                <a:effectLst/>
              </a:rPr>
              <a:t>. </a:t>
            </a:r>
            <a:r>
              <a:rPr lang="it-IT" sz="2400" b="0" i="0" u="none" strike="noStrike" dirty="0">
                <a:solidFill>
                  <a:srgbClr val="000000"/>
                </a:solidFill>
                <a:effectLst/>
              </a:rPr>
              <a:t>I Trattati; </a:t>
            </a:r>
            <a:r>
              <a:rPr lang="it-IT" sz="2400" i="1" dirty="0" err="1">
                <a:solidFill>
                  <a:srgbClr val="000000"/>
                </a:solidFill>
              </a:rPr>
              <a:t>a</a:t>
            </a:r>
            <a:r>
              <a:rPr lang="it-IT" sz="2400" b="0" i="1" u="none" strike="noStrike" dirty="0" err="1">
                <a:solidFill>
                  <a:srgbClr val="000000"/>
                </a:solidFill>
                <a:effectLst/>
              </a:rPr>
              <a:t>.iii</a:t>
            </a:r>
            <a:r>
              <a:rPr lang="it-IT" sz="2400" b="0" i="1" u="none" strike="noStrike" dirty="0">
                <a:solidFill>
                  <a:srgbClr val="000000"/>
                </a:solidFill>
                <a:effectLst/>
              </a:rPr>
              <a:t>. </a:t>
            </a:r>
            <a:r>
              <a:rPr lang="it-IT" sz="2400" b="0" i="0" u="none" strike="noStrike" dirty="0">
                <a:solidFill>
                  <a:srgbClr val="000000"/>
                </a:solidFill>
                <a:effectLst/>
              </a:rPr>
              <a:t>Revisione dei Trattati; </a:t>
            </a:r>
            <a:r>
              <a:rPr lang="it-IT" sz="2400" b="0" i="1" u="none" strike="noStrike" dirty="0" err="1">
                <a:solidFill>
                  <a:srgbClr val="000000"/>
                </a:solidFill>
                <a:effectLst/>
              </a:rPr>
              <a:t>a.i</a:t>
            </a:r>
            <a:r>
              <a:rPr lang="it-IT" sz="2400" i="1" dirty="0" err="1">
                <a:solidFill>
                  <a:srgbClr val="000000"/>
                </a:solidFill>
              </a:rPr>
              <a:t>v</a:t>
            </a:r>
            <a:r>
              <a:rPr lang="it-IT" sz="2400" b="0" i="1" u="none" strike="noStrike" dirty="0">
                <a:solidFill>
                  <a:srgbClr val="000000"/>
                </a:solidFill>
                <a:effectLst/>
              </a:rPr>
              <a:t>. </a:t>
            </a:r>
            <a:r>
              <a:rPr lang="it-IT" sz="2400" b="0" i="0" u="none" strike="noStrike" dirty="0">
                <a:solidFill>
                  <a:srgbClr val="000000"/>
                </a:solidFill>
                <a:effectLst/>
              </a:rPr>
              <a:t>Gli effetti diretti; </a:t>
            </a:r>
            <a:endParaRPr lang="it-IT" sz="2400" b="1" dirty="0">
              <a:solidFill>
                <a:srgbClr val="00B050"/>
              </a:solidFill>
            </a:endParaRPr>
          </a:p>
          <a:p>
            <a:pPr algn="just"/>
            <a:r>
              <a:rPr lang="it-IT" sz="2400" b="1" dirty="0">
                <a:solidFill>
                  <a:srgbClr val="00B050"/>
                </a:solidFill>
              </a:rPr>
              <a:t>Lezione 2</a:t>
            </a:r>
          </a:p>
          <a:p>
            <a:pPr algn="l" rtl="0">
              <a:spcBef>
                <a:spcPts val="0"/>
              </a:spcBef>
              <a:spcAft>
                <a:spcPts val="0"/>
              </a:spcAft>
            </a:pPr>
            <a:r>
              <a:rPr lang="it-IT" sz="2400" b="1" i="1" u="none" strike="noStrike" dirty="0">
                <a:solidFill>
                  <a:srgbClr val="000000"/>
                </a:solidFill>
                <a:effectLst/>
              </a:rPr>
              <a:t>Le fonti: diritto primario UE (II</a:t>
            </a:r>
            <a:r>
              <a:rPr lang="it-IT" sz="2400" b="1" i="1" dirty="0">
                <a:solidFill>
                  <a:srgbClr val="000000"/>
                </a:solidFill>
              </a:rPr>
              <a:t>)</a:t>
            </a:r>
            <a:r>
              <a:rPr lang="it-IT" sz="2400" b="1" i="1" u="none" strike="noStrike" dirty="0">
                <a:solidFill>
                  <a:srgbClr val="000000"/>
                </a:solidFill>
                <a:effectLst/>
              </a:rPr>
              <a:t> </a:t>
            </a:r>
            <a:r>
              <a:rPr lang="it-IT" sz="2400" b="0" i="1" u="none" strike="noStrike" dirty="0" err="1">
                <a:solidFill>
                  <a:srgbClr val="000000"/>
                </a:solidFill>
                <a:effectLst/>
              </a:rPr>
              <a:t>b.i</a:t>
            </a:r>
            <a:r>
              <a:rPr lang="it-IT" sz="2400" b="0" i="1" u="none" strike="noStrike" dirty="0">
                <a:solidFill>
                  <a:srgbClr val="000000"/>
                </a:solidFill>
                <a:effectLst/>
              </a:rPr>
              <a:t>.</a:t>
            </a:r>
            <a:r>
              <a:rPr lang="it-IT" sz="2400" b="0" i="0" u="none" strike="noStrike" dirty="0">
                <a:solidFill>
                  <a:srgbClr val="000000"/>
                </a:solidFill>
                <a:effectLst/>
              </a:rPr>
              <a:t> I principi dell’ordinamento dell’Unione europea; </a:t>
            </a:r>
            <a:r>
              <a:rPr lang="it-IT" sz="2400" b="0" i="1" u="none" strike="noStrike" dirty="0" err="1">
                <a:solidFill>
                  <a:srgbClr val="000000"/>
                </a:solidFill>
                <a:effectLst/>
              </a:rPr>
              <a:t>b.ii</a:t>
            </a:r>
            <a:r>
              <a:rPr lang="it-IT" sz="2400" b="0" i="1" u="none" strike="noStrike" dirty="0">
                <a:solidFill>
                  <a:srgbClr val="000000"/>
                </a:solidFill>
                <a:effectLst/>
              </a:rPr>
              <a:t> </a:t>
            </a:r>
            <a:r>
              <a:rPr lang="it-IT" sz="2400" dirty="0">
                <a:solidFill>
                  <a:srgbClr val="000000"/>
                </a:solidFill>
              </a:rPr>
              <a:t>I </a:t>
            </a:r>
            <a:r>
              <a:rPr lang="it-IT" sz="2400" b="0" i="0" u="none" strike="noStrike" dirty="0">
                <a:solidFill>
                  <a:srgbClr val="000000"/>
                </a:solidFill>
                <a:effectLst/>
              </a:rPr>
              <a:t>principi generali del diritto internazionale; </a:t>
            </a:r>
            <a:endParaRPr lang="it-IT" sz="2400" b="1" dirty="0">
              <a:solidFill>
                <a:srgbClr val="00B050"/>
              </a:solidFill>
            </a:endParaRPr>
          </a:p>
          <a:p>
            <a:pPr algn="just"/>
            <a:r>
              <a:rPr lang="it-IT" sz="2400" b="1" dirty="0">
                <a:solidFill>
                  <a:srgbClr val="00B050"/>
                </a:solidFill>
              </a:rPr>
              <a:t>Lezione 3</a:t>
            </a:r>
          </a:p>
          <a:p>
            <a:pPr algn="just"/>
            <a:r>
              <a:rPr lang="it-IT" sz="2400" b="1" i="1" u="none" strike="noStrike" dirty="0">
                <a:solidFill>
                  <a:srgbClr val="000000"/>
                </a:solidFill>
                <a:effectLst/>
              </a:rPr>
              <a:t>Le fonti: diritto primario UE (III)</a:t>
            </a:r>
            <a:r>
              <a:rPr lang="it-IT" sz="2400" b="1" i="0" u="none" strike="noStrike" dirty="0">
                <a:solidFill>
                  <a:srgbClr val="000000"/>
                </a:solidFill>
                <a:effectLst/>
              </a:rPr>
              <a:t>: </a:t>
            </a:r>
            <a:r>
              <a:rPr lang="it-IT" sz="2400" b="0" i="1" u="none" strike="noStrike" dirty="0" err="1">
                <a:solidFill>
                  <a:srgbClr val="000000"/>
                </a:solidFill>
                <a:effectLst/>
              </a:rPr>
              <a:t>c.i</a:t>
            </a:r>
            <a:r>
              <a:rPr lang="it-IT" sz="2400" b="0" i="1" u="none" strike="noStrike" dirty="0">
                <a:solidFill>
                  <a:srgbClr val="000000"/>
                </a:solidFill>
                <a:effectLst/>
              </a:rPr>
              <a:t> </a:t>
            </a:r>
            <a:r>
              <a:rPr lang="it-IT" sz="2400" b="0" i="0" u="none" strike="noStrike" dirty="0">
                <a:solidFill>
                  <a:srgbClr val="000000"/>
                </a:solidFill>
                <a:effectLst/>
              </a:rPr>
              <a:t>I principi relativi alla protezione dei diritti fondamentali dell’Unione europea; </a:t>
            </a:r>
            <a:r>
              <a:rPr lang="it-IT" sz="2400" b="0" i="1" u="none" strike="noStrike" dirty="0" err="1">
                <a:solidFill>
                  <a:srgbClr val="000000"/>
                </a:solidFill>
                <a:effectLst/>
              </a:rPr>
              <a:t>c.ii</a:t>
            </a:r>
            <a:r>
              <a:rPr lang="it-IT" sz="2400" b="0" i="1" u="none" strike="noStrike" dirty="0">
                <a:solidFill>
                  <a:srgbClr val="000000"/>
                </a:solidFill>
                <a:effectLst/>
              </a:rPr>
              <a:t>.</a:t>
            </a:r>
            <a:r>
              <a:rPr lang="it-IT" sz="2400" b="0" i="0" u="none" strike="noStrike" dirty="0">
                <a:solidFill>
                  <a:srgbClr val="000000"/>
                </a:solidFill>
                <a:effectLst/>
              </a:rPr>
              <a:t> La Carta dei diritti fondamentali dell’UE.</a:t>
            </a:r>
            <a:endParaRPr lang="it-IT" sz="2400" b="1" dirty="0">
              <a:solidFill>
                <a:srgbClr val="00B050"/>
              </a:solidFill>
            </a:endParaRPr>
          </a:p>
          <a:p>
            <a:pPr marL="0" indent="0" algn="just">
              <a:buNone/>
            </a:pPr>
            <a:endParaRPr lang="it-IT" dirty="0"/>
          </a:p>
        </p:txBody>
      </p:sp>
    </p:spTree>
    <p:extLst>
      <p:ext uri="{BB962C8B-B14F-4D97-AF65-F5344CB8AC3E}">
        <p14:creationId xmlns:p14="http://schemas.microsoft.com/office/powerpoint/2010/main" val="37166763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3AC8116-057C-4EBD-4E7E-8240497F65E8}"/>
              </a:ext>
            </a:extLst>
          </p:cNvPr>
          <p:cNvSpPr>
            <a:spLocks noGrp="1"/>
          </p:cNvSpPr>
          <p:nvPr>
            <p:ph type="title"/>
          </p:nvPr>
        </p:nvSpPr>
        <p:spPr>
          <a:xfrm>
            <a:off x="838200" y="365125"/>
            <a:ext cx="10515600" cy="674535"/>
          </a:xfrm>
        </p:spPr>
        <p:txBody>
          <a:bodyPr>
            <a:normAutofit fontScale="90000"/>
          </a:bodyPr>
          <a:lstStyle/>
          <a:p>
            <a:r>
              <a:rPr lang="it-IT" b="1" dirty="0">
                <a:solidFill>
                  <a:srgbClr val="92D050"/>
                </a:solidFill>
              </a:rPr>
              <a:t>Efficacia diretta</a:t>
            </a:r>
            <a:endParaRPr lang="it-IT" dirty="0">
              <a:solidFill>
                <a:srgbClr val="92D050"/>
              </a:solidFill>
            </a:endParaRPr>
          </a:p>
        </p:txBody>
      </p:sp>
      <p:sp>
        <p:nvSpPr>
          <p:cNvPr id="3" name="Segnaposto contenuto 2">
            <a:extLst>
              <a:ext uri="{FF2B5EF4-FFF2-40B4-BE49-F238E27FC236}">
                <a16:creationId xmlns:a16="http://schemas.microsoft.com/office/drawing/2014/main" id="{FA608775-6397-E4C5-CA04-800A3198D125}"/>
              </a:ext>
            </a:extLst>
          </p:cNvPr>
          <p:cNvSpPr>
            <a:spLocks noGrp="1"/>
          </p:cNvSpPr>
          <p:nvPr>
            <p:ph idx="1"/>
          </p:nvPr>
        </p:nvSpPr>
        <p:spPr>
          <a:xfrm>
            <a:off x="838200" y="1358900"/>
            <a:ext cx="10515600" cy="4818063"/>
          </a:xfrm>
        </p:spPr>
        <p:txBody>
          <a:bodyPr>
            <a:normAutofit lnSpcReduction="10000"/>
          </a:bodyPr>
          <a:lstStyle/>
          <a:p>
            <a:pPr marL="0" indent="0">
              <a:buFontTx/>
              <a:buNone/>
            </a:pPr>
            <a:r>
              <a:rPr lang="it-IT" altLang="it-IT" sz="2800" dirty="0"/>
              <a:t>Efficacia diretta </a:t>
            </a:r>
            <a:r>
              <a:rPr lang="it-IT" altLang="it-IT" sz="2800" b="1" dirty="0">
                <a:solidFill>
                  <a:srgbClr val="00B0F0"/>
                </a:solidFill>
              </a:rPr>
              <a:t>verticale:</a:t>
            </a:r>
            <a:endParaRPr lang="it-IT" altLang="it-IT" b="1" dirty="0">
              <a:solidFill>
                <a:srgbClr val="00B0F0"/>
              </a:solidFill>
            </a:endParaRPr>
          </a:p>
          <a:p>
            <a:r>
              <a:rPr lang="it-IT" altLang="it-IT" sz="2800" dirty="0"/>
              <a:t>È la capacità della norma UE di essere invocata dinanzi ai giudici nazionali in un rapporto tra SM e individuo.</a:t>
            </a:r>
          </a:p>
          <a:p>
            <a:pPr marL="0" indent="0">
              <a:buNone/>
            </a:pPr>
            <a:r>
              <a:rPr lang="it-IT" altLang="it-IT" sz="2800" dirty="0"/>
              <a:t>Efficacia diretta </a:t>
            </a:r>
            <a:r>
              <a:rPr lang="it-IT" altLang="it-IT" sz="2800" b="1" dirty="0">
                <a:solidFill>
                  <a:srgbClr val="00B0F0"/>
                </a:solidFill>
              </a:rPr>
              <a:t>orizzontale</a:t>
            </a:r>
            <a:r>
              <a:rPr lang="it-IT" altLang="it-IT" sz="2800" dirty="0">
                <a:solidFill>
                  <a:srgbClr val="00B0F0"/>
                </a:solidFill>
              </a:rPr>
              <a:t>:</a:t>
            </a:r>
          </a:p>
          <a:p>
            <a:r>
              <a:rPr lang="it-IT" altLang="it-IT" sz="2800" dirty="0"/>
              <a:t>È la capacità della norma UE di essere invocata dinanzi ai giudici nazionali in un rapporto tra individui privati.</a:t>
            </a:r>
          </a:p>
          <a:p>
            <a:pPr marL="0" indent="0">
              <a:buFontTx/>
              <a:buNone/>
              <a:defRPr/>
            </a:pPr>
            <a:r>
              <a:rPr lang="it-IT" altLang="it-IT" b="1" dirty="0">
                <a:solidFill>
                  <a:srgbClr val="00B0F0"/>
                </a:solidFill>
              </a:rPr>
              <a:t>Quali sono le c</a:t>
            </a:r>
            <a:r>
              <a:rPr lang="it-IT" altLang="it-IT" sz="2800" b="1" dirty="0">
                <a:solidFill>
                  <a:srgbClr val="00B0F0"/>
                </a:solidFill>
              </a:rPr>
              <a:t>onseguenze dell’efficacia diretta?</a:t>
            </a:r>
          </a:p>
          <a:p>
            <a:pPr>
              <a:defRPr/>
            </a:pPr>
            <a:r>
              <a:rPr lang="it-IT" altLang="it-IT" sz="2800" dirty="0"/>
              <a:t>La norma UE direttamente efficace si sostituisce alla norma nazionale </a:t>
            </a:r>
            <a:r>
              <a:rPr lang="it-IT" altLang="it-IT" sz="2800" b="1" i="1" dirty="0">
                <a:solidFill>
                  <a:srgbClr val="00B0F0"/>
                </a:solidFill>
              </a:rPr>
              <a:t>(Effetto di sostituzione);</a:t>
            </a:r>
            <a:endParaRPr lang="it-IT" altLang="it-IT" sz="2800" dirty="0">
              <a:solidFill>
                <a:srgbClr val="00B0F0"/>
              </a:solidFill>
            </a:endParaRPr>
          </a:p>
          <a:p>
            <a:pPr>
              <a:defRPr/>
            </a:pPr>
            <a:r>
              <a:rPr lang="it-IT" altLang="it-IT" dirty="0"/>
              <a:t>L</a:t>
            </a:r>
            <a:r>
              <a:rPr lang="it-IT" altLang="it-IT" sz="2800" dirty="0"/>
              <a:t>a norma UE direttamente efficace impedisce l’applicazione di determinate norme nazionali </a:t>
            </a:r>
            <a:r>
              <a:rPr lang="it-IT" altLang="it-IT" sz="2800" b="1" i="1" dirty="0">
                <a:solidFill>
                  <a:srgbClr val="00B0F0"/>
                </a:solidFill>
              </a:rPr>
              <a:t>(Effetto di opposizione</a:t>
            </a:r>
            <a:r>
              <a:rPr lang="it-IT" altLang="it-IT" b="1" i="1" dirty="0">
                <a:solidFill>
                  <a:srgbClr val="00B0F0"/>
                </a:solidFill>
              </a:rPr>
              <a:t>)</a:t>
            </a:r>
            <a:endParaRPr lang="it-IT" altLang="it-IT" sz="2800" b="1" dirty="0">
              <a:solidFill>
                <a:srgbClr val="00B0F0"/>
              </a:solidFill>
            </a:endParaRPr>
          </a:p>
          <a:p>
            <a:endParaRPr lang="it-IT" dirty="0"/>
          </a:p>
        </p:txBody>
      </p:sp>
    </p:spTree>
    <p:extLst>
      <p:ext uri="{BB962C8B-B14F-4D97-AF65-F5344CB8AC3E}">
        <p14:creationId xmlns:p14="http://schemas.microsoft.com/office/powerpoint/2010/main" val="20862162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5457560-F802-0101-EE62-DE6A7C409BC4}"/>
              </a:ext>
            </a:extLst>
          </p:cNvPr>
          <p:cNvSpPr>
            <a:spLocks noGrp="1"/>
          </p:cNvSpPr>
          <p:nvPr>
            <p:ph type="title"/>
          </p:nvPr>
        </p:nvSpPr>
        <p:spPr/>
        <p:txBody>
          <a:bodyPr/>
          <a:lstStyle/>
          <a:p>
            <a:r>
              <a:rPr lang="it-IT" b="1" dirty="0">
                <a:solidFill>
                  <a:srgbClr val="92D050"/>
                </a:solidFill>
              </a:rPr>
              <a:t>Efficacia diretta</a:t>
            </a:r>
            <a:endParaRPr lang="it-IT" dirty="0"/>
          </a:p>
        </p:txBody>
      </p:sp>
      <p:sp>
        <p:nvSpPr>
          <p:cNvPr id="3" name="Segnaposto contenuto 2">
            <a:extLst>
              <a:ext uri="{FF2B5EF4-FFF2-40B4-BE49-F238E27FC236}">
                <a16:creationId xmlns:a16="http://schemas.microsoft.com/office/drawing/2014/main" id="{23DE7AF7-B487-0FF3-07B6-C8E46BDB85EF}"/>
              </a:ext>
            </a:extLst>
          </p:cNvPr>
          <p:cNvSpPr>
            <a:spLocks noGrp="1"/>
          </p:cNvSpPr>
          <p:nvPr>
            <p:ph idx="1"/>
          </p:nvPr>
        </p:nvSpPr>
        <p:spPr/>
        <p:txBody>
          <a:bodyPr/>
          <a:lstStyle/>
          <a:p>
            <a:r>
              <a:rPr lang="it-IT" dirty="0"/>
              <a:t>Effetti diretti verticali inversi (vale a dire a danno dei privati):</a:t>
            </a:r>
          </a:p>
          <a:p>
            <a:r>
              <a:rPr lang="it-IT" dirty="0"/>
              <a:t>Art. 325 TFUE e sentenza </a:t>
            </a:r>
            <a:r>
              <a:rPr lang="it-IT" i="1" dirty="0">
                <a:solidFill>
                  <a:srgbClr val="00B0F0"/>
                </a:solidFill>
              </a:rPr>
              <a:t>Taricco</a:t>
            </a:r>
            <a:r>
              <a:rPr lang="it-IT" dirty="0"/>
              <a:t>, causa C-105/14, dell’8 settembre 2015</a:t>
            </a:r>
          </a:p>
          <a:p>
            <a:r>
              <a:rPr lang="it-IT" dirty="0"/>
              <a:t>Criticità della sentenza: </a:t>
            </a:r>
          </a:p>
          <a:p>
            <a:r>
              <a:rPr lang="it-IT" dirty="0"/>
              <a:t>La CGE ha richiesto ai giudici italiani di disapplicare le regole interne sulla prescrizione dei reati, nella misura in cui non consentono un serio contrasto ai diffusi fenomeni di elusione del pagamento dell’IVA, a danno dell’interesse finanziario UE</a:t>
            </a:r>
          </a:p>
        </p:txBody>
      </p:sp>
    </p:spTree>
    <p:extLst>
      <p:ext uri="{BB962C8B-B14F-4D97-AF65-F5344CB8AC3E}">
        <p14:creationId xmlns:p14="http://schemas.microsoft.com/office/powerpoint/2010/main" val="3672786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0CA8B99-D6E9-5CAE-088D-0980D9B7788E}"/>
              </a:ext>
            </a:extLst>
          </p:cNvPr>
          <p:cNvSpPr>
            <a:spLocks noGrp="1"/>
          </p:cNvSpPr>
          <p:nvPr>
            <p:ph type="title"/>
          </p:nvPr>
        </p:nvSpPr>
        <p:spPr/>
        <p:txBody>
          <a:bodyPr/>
          <a:lstStyle/>
          <a:p>
            <a:r>
              <a:rPr lang="it-IT" b="1" dirty="0">
                <a:solidFill>
                  <a:srgbClr val="92D050"/>
                </a:solidFill>
              </a:rPr>
              <a:t>Efficacia diretta</a:t>
            </a:r>
            <a:endParaRPr lang="it-IT" dirty="0"/>
          </a:p>
        </p:txBody>
      </p:sp>
      <p:sp>
        <p:nvSpPr>
          <p:cNvPr id="3" name="Segnaposto contenuto 2">
            <a:extLst>
              <a:ext uri="{FF2B5EF4-FFF2-40B4-BE49-F238E27FC236}">
                <a16:creationId xmlns:a16="http://schemas.microsoft.com/office/drawing/2014/main" id="{EDEACFF3-ED18-ABF3-50F0-7CEBD2A3C2E1}"/>
              </a:ext>
            </a:extLst>
          </p:cNvPr>
          <p:cNvSpPr>
            <a:spLocks noGrp="1"/>
          </p:cNvSpPr>
          <p:nvPr>
            <p:ph idx="1"/>
          </p:nvPr>
        </p:nvSpPr>
        <p:spPr/>
        <p:txBody>
          <a:bodyPr/>
          <a:lstStyle/>
          <a:p>
            <a:r>
              <a:rPr lang="it-IT" dirty="0"/>
              <a:t>Sentenza </a:t>
            </a:r>
            <a:r>
              <a:rPr lang="it-IT" i="1" dirty="0">
                <a:solidFill>
                  <a:srgbClr val="00B0F0"/>
                </a:solidFill>
              </a:rPr>
              <a:t>M.A.S. e M.B. </a:t>
            </a:r>
            <a:r>
              <a:rPr lang="it-IT" dirty="0"/>
              <a:t>(c.d. Taricco bis), C-42/17, 5 dicembre 2017:</a:t>
            </a:r>
          </a:p>
          <a:p>
            <a:r>
              <a:rPr lang="it-IT" dirty="0"/>
              <a:t>Su ordinanza di rinvio pregiudiziale da parte della Corte costituzionale italiana, la CGE si esprime in questo senso:</a:t>
            </a:r>
          </a:p>
          <a:p>
            <a:pPr algn="just"/>
            <a:r>
              <a:rPr lang="it-IT" dirty="0"/>
              <a:t>La CGE ha ribadito l’idoneità dell’art. 325, </a:t>
            </a:r>
            <a:r>
              <a:rPr lang="it-IT" dirty="0" err="1"/>
              <a:t>parr</a:t>
            </a:r>
            <a:r>
              <a:rPr lang="it-IT" dirty="0"/>
              <a:t>. 1 e 2, TFUE della norma a produrre effetti diretti, atteso che essa pone a carico degli Stati membri obblighi di risultato precisi, nonché incondizionati sul piano dell’applicazione del disposto precettivo.</a:t>
            </a:r>
          </a:p>
          <a:p>
            <a:pPr marL="0" indent="0">
              <a:buNone/>
            </a:pPr>
            <a:endParaRPr lang="it-IT" dirty="0"/>
          </a:p>
        </p:txBody>
      </p:sp>
    </p:spTree>
    <p:extLst>
      <p:ext uri="{BB962C8B-B14F-4D97-AF65-F5344CB8AC3E}">
        <p14:creationId xmlns:p14="http://schemas.microsoft.com/office/powerpoint/2010/main" val="21323101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B1E9E01-95EF-6E1D-56A8-DEA6D003E402}"/>
              </a:ext>
            </a:extLst>
          </p:cNvPr>
          <p:cNvSpPr>
            <a:spLocks noGrp="1"/>
          </p:cNvSpPr>
          <p:nvPr>
            <p:ph type="title"/>
          </p:nvPr>
        </p:nvSpPr>
        <p:spPr/>
        <p:txBody>
          <a:bodyPr/>
          <a:lstStyle/>
          <a:p>
            <a:r>
              <a:rPr lang="it-IT" b="1" dirty="0">
                <a:solidFill>
                  <a:srgbClr val="92D050"/>
                </a:solidFill>
              </a:rPr>
              <a:t>Efficacia diretta</a:t>
            </a:r>
            <a:endParaRPr lang="it-IT" dirty="0"/>
          </a:p>
        </p:txBody>
      </p:sp>
      <p:sp>
        <p:nvSpPr>
          <p:cNvPr id="3" name="Segnaposto contenuto 2">
            <a:extLst>
              <a:ext uri="{FF2B5EF4-FFF2-40B4-BE49-F238E27FC236}">
                <a16:creationId xmlns:a16="http://schemas.microsoft.com/office/drawing/2014/main" id="{05D5FCB7-2711-146D-2326-8CE6F6532482}"/>
              </a:ext>
            </a:extLst>
          </p:cNvPr>
          <p:cNvSpPr>
            <a:spLocks noGrp="1"/>
          </p:cNvSpPr>
          <p:nvPr>
            <p:ph idx="1"/>
          </p:nvPr>
        </p:nvSpPr>
        <p:spPr/>
        <p:txBody>
          <a:bodyPr>
            <a:normAutofit fontScale="92500" lnSpcReduction="10000"/>
          </a:bodyPr>
          <a:lstStyle/>
          <a:p>
            <a:r>
              <a:rPr lang="it-IT" dirty="0"/>
              <a:t>Sentenza </a:t>
            </a:r>
            <a:r>
              <a:rPr lang="it-IT" i="1" dirty="0">
                <a:solidFill>
                  <a:srgbClr val="00B0F0"/>
                </a:solidFill>
              </a:rPr>
              <a:t>M.A.S. e M.B. </a:t>
            </a:r>
            <a:r>
              <a:rPr lang="it-IT" dirty="0"/>
              <a:t>(c.d. Taricco bis), C-42/17, 5 dicembre 2017, punto 62:</a:t>
            </a:r>
          </a:p>
          <a:p>
            <a:r>
              <a:rPr lang="it-IT" dirty="0"/>
              <a:t>La Corte ha precisato anche: </a:t>
            </a:r>
          </a:p>
          <a:p>
            <a:pPr algn="just"/>
            <a:r>
              <a:rPr lang="it-IT" dirty="0">
                <a:solidFill>
                  <a:srgbClr val="000000"/>
                </a:solidFill>
              </a:rPr>
              <a:t>«L</a:t>
            </a:r>
            <a:r>
              <a:rPr lang="it-IT" b="0" i="0" u="none" strike="noStrike" dirty="0">
                <a:solidFill>
                  <a:srgbClr val="000000"/>
                </a:solidFill>
                <a:effectLst/>
              </a:rPr>
              <a:t>’art. 325, par. 1 e 2, TFUE dev’essere interpretato nel senso che esso impone al giudice nazionale di disapplicare, nell’ambito di un procedimento penale riguardante reati in materia di IVA, disposizioni interne sulla prescrizione, </a:t>
            </a:r>
          </a:p>
          <a:p>
            <a:pPr algn="just"/>
            <a:r>
              <a:rPr lang="it-IT" b="0" i="0" u="none" strike="noStrike" dirty="0">
                <a:solidFill>
                  <a:srgbClr val="000000"/>
                </a:solidFill>
                <a:effectLst/>
              </a:rPr>
              <a:t>[…] a meno che una disapplicazione siffatta comporti una violazione del principio di legalità dei reati e delle pene a causa dell’insufficiente determinatezza della legge applicabile, o dell’applicazione retroattiva di una normativa che impone un regime di punibilità più severo di quello vigente al momento della commissione del reato»</a:t>
            </a:r>
            <a:endParaRPr lang="it-IT" dirty="0"/>
          </a:p>
        </p:txBody>
      </p:sp>
    </p:spTree>
    <p:extLst>
      <p:ext uri="{BB962C8B-B14F-4D97-AF65-F5344CB8AC3E}">
        <p14:creationId xmlns:p14="http://schemas.microsoft.com/office/powerpoint/2010/main" val="33958003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66146A8-61A0-79F4-7F2D-0C766B8E5D85}"/>
              </a:ext>
            </a:extLst>
          </p:cNvPr>
          <p:cNvSpPr>
            <a:spLocks noGrp="1"/>
          </p:cNvSpPr>
          <p:nvPr>
            <p:ph type="title"/>
          </p:nvPr>
        </p:nvSpPr>
        <p:spPr/>
        <p:txBody>
          <a:bodyPr/>
          <a:lstStyle/>
          <a:p>
            <a:r>
              <a:rPr lang="it-IT" altLang="it-IT" sz="4400" b="1" dirty="0">
                <a:solidFill>
                  <a:srgbClr val="92D050"/>
                </a:solidFill>
              </a:rPr>
              <a:t>Efficacia diretta</a:t>
            </a:r>
            <a:endParaRPr lang="it-IT" dirty="0">
              <a:solidFill>
                <a:srgbClr val="92D050"/>
              </a:solidFill>
            </a:endParaRPr>
          </a:p>
        </p:txBody>
      </p:sp>
      <p:sp>
        <p:nvSpPr>
          <p:cNvPr id="3" name="Segnaposto contenuto 2">
            <a:extLst>
              <a:ext uri="{FF2B5EF4-FFF2-40B4-BE49-F238E27FC236}">
                <a16:creationId xmlns:a16="http://schemas.microsoft.com/office/drawing/2014/main" id="{25520D6C-AC1A-09D3-1909-5366346B3D80}"/>
              </a:ext>
            </a:extLst>
          </p:cNvPr>
          <p:cNvSpPr>
            <a:spLocks noGrp="1"/>
          </p:cNvSpPr>
          <p:nvPr>
            <p:ph idx="1"/>
          </p:nvPr>
        </p:nvSpPr>
        <p:spPr>
          <a:xfrm>
            <a:off x="838200" y="1803747"/>
            <a:ext cx="10515600" cy="4373215"/>
          </a:xfrm>
        </p:spPr>
        <p:txBody>
          <a:bodyPr>
            <a:normAutofit/>
          </a:bodyPr>
          <a:lstStyle/>
          <a:p>
            <a:pPr marL="0" indent="0">
              <a:buNone/>
            </a:pPr>
            <a:r>
              <a:rPr lang="it-IT" dirty="0">
                <a:solidFill>
                  <a:srgbClr val="000000"/>
                </a:solidFill>
                <a:latin typeface="Calibri" panose="020F0502020204030204" pitchFamily="34" charset="0"/>
              </a:rPr>
              <a:t>Efficacia diretta del diritto primario: </a:t>
            </a:r>
          </a:p>
          <a:p>
            <a:pPr algn="just"/>
            <a:r>
              <a:rPr lang="it-IT" b="1" i="1" dirty="0">
                <a:solidFill>
                  <a:srgbClr val="00B0F0"/>
                </a:solidFill>
                <a:latin typeface="Calibri" panose="020F0502020204030204" pitchFamily="34" charset="0"/>
              </a:rPr>
              <a:t>Le norme die Trattati hanno efficacia diretta quando sono sufficiente chiare e precise ed incondizionate</a:t>
            </a:r>
            <a:r>
              <a:rPr lang="it-IT" dirty="0">
                <a:solidFill>
                  <a:srgbClr val="000000"/>
                </a:solidFill>
                <a:latin typeface="Calibri" panose="020F0502020204030204" pitchFamily="34" charset="0"/>
              </a:rPr>
              <a:t>;</a:t>
            </a:r>
          </a:p>
          <a:p>
            <a:pPr marL="0" indent="0" algn="just">
              <a:buNone/>
            </a:pPr>
            <a:endParaRPr lang="it-IT" dirty="0">
              <a:solidFill>
                <a:srgbClr val="000000"/>
              </a:solidFill>
              <a:latin typeface="Calibri" panose="020F0502020204030204" pitchFamily="34" charset="0"/>
            </a:endParaRPr>
          </a:p>
          <a:p>
            <a:pPr marL="0" indent="0" algn="l" rtl="0" fontAlgn="base">
              <a:buNone/>
            </a:pPr>
            <a:r>
              <a:rPr lang="it-IT" b="0" i="0" u="none" strike="noStrike" dirty="0">
                <a:solidFill>
                  <a:srgbClr val="000000"/>
                </a:solidFill>
                <a:effectLst/>
                <a:latin typeface="Calibri" panose="020F0502020204030204" pitchFamily="34" charset="0"/>
              </a:rPr>
              <a:t>Es. CGUE, sentenza </a:t>
            </a:r>
            <a:r>
              <a:rPr lang="it-IT" b="0" i="1" u="none" strike="noStrike" dirty="0" err="1">
                <a:solidFill>
                  <a:srgbClr val="000000"/>
                </a:solidFill>
                <a:effectLst/>
                <a:latin typeface="Calibri" panose="020F0502020204030204" pitchFamily="34" charset="0"/>
              </a:rPr>
              <a:t>Defrenne</a:t>
            </a:r>
            <a:r>
              <a:rPr lang="it-IT" b="0" i="1" u="none" strike="noStrike" dirty="0">
                <a:solidFill>
                  <a:srgbClr val="000000"/>
                </a:solidFill>
                <a:effectLst/>
                <a:latin typeface="Calibri" panose="020F0502020204030204" pitchFamily="34" charset="0"/>
              </a:rPr>
              <a:t> </a:t>
            </a:r>
            <a:r>
              <a:rPr lang="it-IT" b="0" i="0" u="none" strike="noStrike" dirty="0">
                <a:solidFill>
                  <a:srgbClr val="000000"/>
                </a:solidFill>
                <a:effectLst/>
                <a:latin typeface="Calibri" panose="020F0502020204030204" pitchFamily="34" charset="0"/>
              </a:rPr>
              <a:t>(1976):</a:t>
            </a:r>
            <a:r>
              <a:rPr lang="en-US" b="0" i="0" u="none" strike="noStrike" dirty="0">
                <a:solidFill>
                  <a:srgbClr val="000000"/>
                </a:solidFill>
                <a:effectLst/>
                <a:latin typeface="Calibri" panose="020F0502020204030204" pitchFamily="34" charset="0"/>
              </a:rPr>
              <a:t>​</a:t>
            </a:r>
            <a:endParaRPr lang="en-US" b="0" i="0" u="none" strike="noStrike" dirty="0">
              <a:solidFill>
                <a:srgbClr val="000000"/>
              </a:solidFill>
              <a:effectLst/>
              <a:latin typeface="Segoe UI" panose="020B0502040204020203" pitchFamily="34" charset="0"/>
            </a:endParaRPr>
          </a:p>
          <a:p>
            <a:pPr algn="just" rtl="0" fontAlgn="base"/>
            <a:r>
              <a:rPr lang="it-IT" b="0" i="0" u="none" strike="noStrike" dirty="0">
                <a:solidFill>
                  <a:srgbClr val="000000"/>
                </a:solidFill>
                <a:effectLst/>
                <a:latin typeface="Calibri" panose="020F0502020204030204" pitchFamily="34" charset="0"/>
              </a:rPr>
              <a:t>«il principio della parità di retribuzione, di cui all’art. 119 TCE, può essere fatto valere dinanzi ai giudici nazionali e questi devono garantire la tutela dei diritti che detta disposizione attribuisce ai singoli».</a:t>
            </a:r>
            <a:endParaRPr lang="en-US" b="0" i="0" u="none" strike="noStrike" dirty="0">
              <a:solidFill>
                <a:srgbClr val="000000"/>
              </a:solidFill>
              <a:effectLst/>
              <a:latin typeface="Segoe UI" panose="020B0502040204020203" pitchFamily="34" charset="0"/>
            </a:endParaRPr>
          </a:p>
          <a:p>
            <a:endParaRPr lang="it-IT" dirty="0"/>
          </a:p>
        </p:txBody>
      </p:sp>
    </p:spTree>
    <p:extLst>
      <p:ext uri="{BB962C8B-B14F-4D97-AF65-F5344CB8AC3E}">
        <p14:creationId xmlns:p14="http://schemas.microsoft.com/office/powerpoint/2010/main" val="41643678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8283A25-39E1-5B53-3AB2-5F6444E66B6D}"/>
              </a:ext>
            </a:extLst>
          </p:cNvPr>
          <p:cNvSpPr>
            <a:spLocks noGrp="1"/>
          </p:cNvSpPr>
          <p:nvPr>
            <p:ph type="title"/>
          </p:nvPr>
        </p:nvSpPr>
        <p:spPr>
          <a:xfrm>
            <a:off x="838200" y="365126"/>
            <a:ext cx="10515600" cy="799796"/>
          </a:xfrm>
        </p:spPr>
        <p:txBody>
          <a:bodyPr/>
          <a:lstStyle/>
          <a:p>
            <a:r>
              <a:rPr lang="it-IT" altLang="it-IT" sz="4400" b="1" dirty="0">
                <a:solidFill>
                  <a:srgbClr val="92D050"/>
                </a:solidFill>
              </a:rPr>
              <a:t>Efficacia diretta</a:t>
            </a:r>
            <a:endParaRPr lang="it-IT" dirty="0">
              <a:solidFill>
                <a:srgbClr val="92D050"/>
              </a:solidFill>
            </a:endParaRPr>
          </a:p>
        </p:txBody>
      </p:sp>
      <p:sp>
        <p:nvSpPr>
          <p:cNvPr id="3" name="Segnaposto contenuto 2">
            <a:extLst>
              <a:ext uri="{FF2B5EF4-FFF2-40B4-BE49-F238E27FC236}">
                <a16:creationId xmlns:a16="http://schemas.microsoft.com/office/drawing/2014/main" id="{AC720D20-D88D-658E-7827-8E8ACA709EED}"/>
              </a:ext>
            </a:extLst>
          </p:cNvPr>
          <p:cNvSpPr>
            <a:spLocks noGrp="1"/>
          </p:cNvSpPr>
          <p:nvPr>
            <p:ph idx="1"/>
          </p:nvPr>
        </p:nvSpPr>
        <p:spPr>
          <a:xfrm>
            <a:off x="838200" y="1365337"/>
            <a:ext cx="10515600" cy="4811626"/>
          </a:xfrm>
        </p:spPr>
        <p:txBody>
          <a:bodyPr>
            <a:normAutofit lnSpcReduction="10000"/>
          </a:bodyPr>
          <a:lstStyle/>
          <a:p>
            <a:r>
              <a:rPr lang="it-IT" altLang="it-IT" dirty="0"/>
              <a:t>Efficacia diretta delle norme della </a:t>
            </a:r>
            <a:r>
              <a:rPr lang="it-IT" altLang="it-IT" sz="2800" b="1" i="1" dirty="0">
                <a:solidFill>
                  <a:srgbClr val="00B0F0"/>
                </a:solidFill>
              </a:rPr>
              <a:t>Carta dei diritti fondamentali </a:t>
            </a:r>
            <a:r>
              <a:rPr lang="it-IT" b="1" i="1" dirty="0">
                <a:solidFill>
                  <a:srgbClr val="00B0F0"/>
                </a:solidFill>
                <a:latin typeface="Calibri" panose="020F0502020204030204" pitchFamily="34" charset="0"/>
              </a:rPr>
              <a:t>quando sono sufficiente chiare e precise ed incondizionate</a:t>
            </a:r>
            <a:endParaRPr lang="it-IT" altLang="it-IT" sz="2800" dirty="0">
              <a:solidFill>
                <a:srgbClr val="00B0F0"/>
              </a:solidFill>
            </a:endParaRPr>
          </a:p>
          <a:p>
            <a:r>
              <a:rPr lang="it-IT" altLang="it-IT" sz="2800" dirty="0"/>
              <a:t>CGUE, sentenza </a:t>
            </a:r>
            <a:r>
              <a:rPr lang="it-IT" altLang="it-IT" sz="2800" i="1" dirty="0" err="1"/>
              <a:t>Egenberger</a:t>
            </a:r>
            <a:r>
              <a:rPr lang="it-IT" altLang="it-IT" sz="2800" dirty="0"/>
              <a:t> (2018):</a:t>
            </a:r>
          </a:p>
          <a:p>
            <a:r>
              <a:rPr lang="it-IT" altLang="it-IT" sz="2800" dirty="0"/>
              <a:t>«Il divieto di ogni discriminazione fondata sulla religione o le convinzioni personali … è di per sé sufficiente a conferire ai singoli un diritto invocabile in quanto tale».</a:t>
            </a:r>
          </a:p>
          <a:p>
            <a:r>
              <a:rPr lang="it-IT" altLang="it-IT" dirty="0"/>
              <a:t>Efficacia diretta dei </a:t>
            </a:r>
            <a:r>
              <a:rPr lang="it-IT" altLang="it-IT" b="1" i="1" dirty="0">
                <a:solidFill>
                  <a:srgbClr val="00B0F0"/>
                </a:solidFill>
              </a:rPr>
              <a:t>principi generali </a:t>
            </a:r>
            <a:r>
              <a:rPr lang="it-IT" altLang="it-IT" dirty="0"/>
              <a:t>di diritto UE.</a:t>
            </a:r>
          </a:p>
          <a:p>
            <a:r>
              <a:rPr lang="it-IT" altLang="it-IT" dirty="0"/>
              <a:t>CGUE, sentenza </a:t>
            </a:r>
            <a:r>
              <a:rPr lang="it-IT" altLang="it-IT" i="1" dirty="0" err="1"/>
              <a:t>Dansk</a:t>
            </a:r>
            <a:r>
              <a:rPr lang="it-IT" altLang="it-IT" i="1" dirty="0"/>
              <a:t> Industri </a:t>
            </a:r>
            <a:r>
              <a:rPr lang="it-IT" altLang="it-IT" dirty="0"/>
              <a:t>(2016):</a:t>
            </a:r>
          </a:p>
          <a:p>
            <a:r>
              <a:rPr lang="it-IT" altLang="it-IT" dirty="0"/>
              <a:t>«il principio generale della non discriminazione in ragione dell’età… deve essere interpretato nel senso che esso osta, anche in una controversia tra privati, a una normativa nazionale…».</a:t>
            </a:r>
          </a:p>
          <a:p>
            <a:endParaRPr lang="it-IT" dirty="0"/>
          </a:p>
        </p:txBody>
      </p:sp>
    </p:spTree>
    <p:extLst>
      <p:ext uri="{BB962C8B-B14F-4D97-AF65-F5344CB8AC3E}">
        <p14:creationId xmlns:p14="http://schemas.microsoft.com/office/powerpoint/2010/main" val="31723716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3230FB2-E8CE-CF32-2A84-4AE47FCD26B7}"/>
              </a:ext>
            </a:extLst>
          </p:cNvPr>
          <p:cNvSpPr>
            <a:spLocks noGrp="1"/>
          </p:cNvSpPr>
          <p:nvPr>
            <p:ph type="title"/>
          </p:nvPr>
        </p:nvSpPr>
        <p:spPr/>
        <p:txBody>
          <a:bodyPr/>
          <a:lstStyle/>
          <a:p>
            <a:r>
              <a:rPr lang="it-IT" altLang="it-IT" sz="4400" b="1" dirty="0">
                <a:solidFill>
                  <a:srgbClr val="92D050"/>
                </a:solidFill>
              </a:rPr>
              <a:t>Efficacia diretta</a:t>
            </a:r>
            <a:endParaRPr lang="it-IT" dirty="0">
              <a:solidFill>
                <a:srgbClr val="92D050"/>
              </a:solidFill>
            </a:endParaRPr>
          </a:p>
        </p:txBody>
      </p:sp>
      <p:sp>
        <p:nvSpPr>
          <p:cNvPr id="3" name="Segnaposto contenuto 2">
            <a:extLst>
              <a:ext uri="{FF2B5EF4-FFF2-40B4-BE49-F238E27FC236}">
                <a16:creationId xmlns:a16="http://schemas.microsoft.com/office/drawing/2014/main" id="{D03F8FC3-0E38-F7FC-6CF8-D4787C71FA58}"/>
              </a:ext>
            </a:extLst>
          </p:cNvPr>
          <p:cNvSpPr>
            <a:spLocks noGrp="1"/>
          </p:cNvSpPr>
          <p:nvPr>
            <p:ph idx="1"/>
          </p:nvPr>
        </p:nvSpPr>
        <p:spPr/>
        <p:txBody>
          <a:bodyPr/>
          <a:lstStyle/>
          <a:p>
            <a:r>
              <a:rPr lang="it-IT" altLang="it-IT" dirty="0"/>
              <a:t>Efficacia diretta degli accordi internazionali:</a:t>
            </a:r>
          </a:p>
          <a:p>
            <a:r>
              <a:rPr lang="it-IT" altLang="it-IT" sz="2800" dirty="0"/>
              <a:t>CGUE, sentenza </a:t>
            </a:r>
            <a:r>
              <a:rPr lang="it-IT" altLang="it-IT" sz="2800" i="1" dirty="0" err="1"/>
              <a:t>Simutenkov</a:t>
            </a:r>
            <a:r>
              <a:rPr lang="it-IT" altLang="it-IT" sz="2800" i="1" dirty="0"/>
              <a:t> </a:t>
            </a:r>
            <a:r>
              <a:rPr lang="it-IT" altLang="it-IT" sz="2800" dirty="0"/>
              <a:t>(2005):</a:t>
            </a:r>
          </a:p>
          <a:p>
            <a:r>
              <a:rPr lang="it-IT" altLang="it-IT" sz="2800" dirty="0"/>
              <a:t>«una disposizione di un accordo concluso con paesi terzi dev’essere considerata direttamente applicabile </a:t>
            </a:r>
            <a:r>
              <a:rPr lang="it-IT" altLang="it-IT" sz="2800" dirty="0">
                <a:solidFill>
                  <a:srgbClr val="00B0F0"/>
                </a:solidFill>
              </a:rPr>
              <a:t>quando</a:t>
            </a:r>
            <a:r>
              <a:rPr lang="it-IT" altLang="it-IT" sz="2800" dirty="0"/>
              <a:t>, avuto riguardo alla sua lettera, nonché all’oggetto e alla natura dell’accordo, </a:t>
            </a:r>
            <a:r>
              <a:rPr lang="it-IT" altLang="it-IT" sz="2800" dirty="0">
                <a:solidFill>
                  <a:srgbClr val="00B0F0"/>
                </a:solidFill>
              </a:rPr>
              <a:t>stabilisce un obbligo chiaro e preciso che non è subordinato</a:t>
            </a:r>
            <a:r>
              <a:rPr lang="it-IT" altLang="it-IT" dirty="0">
                <a:solidFill>
                  <a:srgbClr val="00B0F0"/>
                </a:solidFill>
              </a:rPr>
              <a:t> </a:t>
            </a:r>
            <a:r>
              <a:rPr lang="it-IT" altLang="it-IT" sz="2800" dirty="0">
                <a:solidFill>
                  <a:srgbClr val="00B0F0"/>
                </a:solidFill>
              </a:rPr>
              <a:t>all’intervento di alcun atto ulteriore</a:t>
            </a:r>
            <a:r>
              <a:rPr lang="it-IT" altLang="it-IT" sz="2800" dirty="0"/>
              <a:t>».</a:t>
            </a:r>
          </a:p>
          <a:p>
            <a:endParaRPr lang="it-IT" dirty="0"/>
          </a:p>
        </p:txBody>
      </p:sp>
    </p:spTree>
    <p:extLst>
      <p:ext uri="{BB962C8B-B14F-4D97-AF65-F5344CB8AC3E}">
        <p14:creationId xmlns:p14="http://schemas.microsoft.com/office/powerpoint/2010/main" val="10479671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5DA221-A207-E670-876C-9146E669E032}"/>
              </a:ext>
            </a:extLst>
          </p:cNvPr>
          <p:cNvSpPr>
            <a:spLocks noGrp="1"/>
          </p:cNvSpPr>
          <p:nvPr>
            <p:ph type="title"/>
          </p:nvPr>
        </p:nvSpPr>
        <p:spPr/>
        <p:txBody>
          <a:bodyPr/>
          <a:lstStyle/>
          <a:p>
            <a:r>
              <a:rPr lang="it-IT" altLang="it-IT" sz="4400" b="1" dirty="0">
                <a:solidFill>
                  <a:srgbClr val="92D050"/>
                </a:solidFill>
              </a:rPr>
              <a:t>Efficacia diretta</a:t>
            </a:r>
            <a:endParaRPr lang="it-IT" dirty="0">
              <a:solidFill>
                <a:srgbClr val="92D050"/>
              </a:solidFill>
            </a:endParaRPr>
          </a:p>
        </p:txBody>
      </p:sp>
      <p:sp>
        <p:nvSpPr>
          <p:cNvPr id="3" name="Segnaposto contenuto 2">
            <a:extLst>
              <a:ext uri="{FF2B5EF4-FFF2-40B4-BE49-F238E27FC236}">
                <a16:creationId xmlns:a16="http://schemas.microsoft.com/office/drawing/2014/main" id="{2E679590-FC44-7912-47D3-A8A3ED0C38FE}"/>
              </a:ext>
            </a:extLst>
          </p:cNvPr>
          <p:cNvSpPr>
            <a:spLocks noGrp="1"/>
          </p:cNvSpPr>
          <p:nvPr>
            <p:ph idx="1"/>
          </p:nvPr>
        </p:nvSpPr>
        <p:spPr>
          <a:xfrm>
            <a:off x="838200" y="1690687"/>
            <a:ext cx="10515600" cy="4486275"/>
          </a:xfrm>
        </p:spPr>
        <p:txBody>
          <a:bodyPr/>
          <a:lstStyle/>
          <a:p>
            <a:pPr>
              <a:defRPr/>
            </a:pPr>
            <a:r>
              <a:rPr lang="it-IT" altLang="it-IT" dirty="0">
                <a:solidFill>
                  <a:srgbClr val="00B0F0"/>
                </a:solidFill>
              </a:rPr>
              <a:t>Efficacia diretta e diritto derivato</a:t>
            </a:r>
            <a:r>
              <a:rPr lang="it-IT" altLang="it-IT" dirty="0"/>
              <a:t>:</a:t>
            </a:r>
          </a:p>
          <a:p>
            <a:pPr>
              <a:defRPr/>
            </a:pPr>
            <a:r>
              <a:rPr lang="it-IT" altLang="it-IT" dirty="0"/>
              <a:t>Regolamenti: diretta applicabilità.</a:t>
            </a:r>
          </a:p>
          <a:p>
            <a:pPr>
              <a:defRPr/>
            </a:pPr>
            <a:r>
              <a:rPr lang="it-IT" altLang="it-IT" dirty="0"/>
              <a:t>Direttive: efficacia diretta, subordinata all’applicazione di condizioni aggiuntive: intervenuta scadenza del termine di attuazione; efficacia verticale</a:t>
            </a:r>
          </a:p>
          <a:p>
            <a:pPr>
              <a:defRPr/>
            </a:pPr>
            <a:r>
              <a:rPr lang="it-IT" altLang="it-IT" dirty="0"/>
              <a:t>Le decisioni hanno efficacia diretta solo verticale.</a:t>
            </a:r>
          </a:p>
          <a:p>
            <a:pPr>
              <a:defRPr/>
            </a:pPr>
            <a:r>
              <a:rPr lang="it-IT" altLang="it-IT" dirty="0"/>
              <a:t>Efficacia diretta: sanzione contro SM.</a:t>
            </a:r>
          </a:p>
          <a:p>
            <a:endParaRPr lang="it-IT" dirty="0"/>
          </a:p>
        </p:txBody>
      </p:sp>
    </p:spTree>
    <p:extLst>
      <p:ext uri="{BB962C8B-B14F-4D97-AF65-F5344CB8AC3E}">
        <p14:creationId xmlns:p14="http://schemas.microsoft.com/office/powerpoint/2010/main" val="282974652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484534F9-D935-1F18-DE09-AF459664AFCA}"/>
              </a:ext>
            </a:extLst>
          </p:cNvPr>
          <p:cNvSpPr>
            <a:spLocks noGrp="1"/>
          </p:cNvSpPr>
          <p:nvPr>
            <p:ph type="ctrTitle"/>
          </p:nvPr>
        </p:nvSpPr>
        <p:spPr>
          <a:solidFill>
            <a:srgbClr val="92D050"/>
          </a:solidFill>
        </p:spPr>
        <p:txBody>
          <a:bodyPr/>
          <a:lstStyle/>
          <a:p>
            <a:r>
              <a:rPr lang="it-IT" dirty="0">
                <a:solidFill>
                  <a:schemeClr val="bg1"/>
                </a:solidFill>
              </a:rPr>
              <a:t>Lezione 2</a:t>
            </a:r>
          </a:p>
        </p:txBody>
      </p:sp>
      <p:sp>
        <p:nvSpPr>
          <p:cNvPr id="5" name="Sottotitolo 4">
            <a:extLst>
              <a:ext uri="{FF2B5EF4-FFF2-40B4-BE49-F238E27FC236}">
                <a16:creationId xmlns:a16="http://schemas.microsoft.com/office/drawing/2014/main" id="{F8B24179-5918-21D0-F450-84C6624985BA}"/>
              </a:ext>
            </a:extLst>
          </p:cNvPr>
          <p:cNvSpPr>
            <a:spLocks noGrp="1"/>
          </p:cNvSpPr>
          <p:nvPr>
            <p:ph type="subTitle" idx="1"/>
          </p:nvPr>
        </p:nvSpPr>
        <p:spPr>
          <a:solidFill>
            <a:srgbClr val="92D050"/>
          </a:solidFill>
        </p:spPr>
        <p:txBody>
          <a:bodyPr/>
          <a:lstStyle/>
          <a:p>
            <a:r>
              <a:rPr lang="it-IT" dirty="0">
                <a:solidFill>
                  <a:schemeClr val="bg1"/>
                </a:solidFill>
              </a:rPr>
              <a:t>Settimana 1</a:t>
            </a:r>
          </a:p>
        </p:txBody>
      </p:sp>
    </p:spTree>
    <p:extLst>
      <p:ext uri="{BB962C8B-B14F-4D97-AF65-F5344CB8AC3E}">
        <p14:creationId xmlns:p14="http://schemas.microsoft.com/office/powerpoint/2010/main" val="261919371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FEAD271-98AE-9AA3-88C3-6E1C0A8F8157}"/>
              </a:ext>
            </a:extLst>
          </p:cNvPr>
          <p:cNvSpPr>
            <a:spLocks noGrp="1"/>
          </p:cNvSpPr>
          <p:nvPr>
            <p:ph type="title"/>
          </p:nvPr>
        </p:nvSpPr>
        <p:spPr/>
        <p:txBody>
          <a:bodyPr>
            <a:normAutofit/>
          </a:bodyPr>
          <a:lstStyle/>
          <a:p>
            <a:r>
              <a:rPr lang="it-IT" sz="4000" b="1" i="0" u="none" strike="noStrike" dirty="0">
                <a:solidFill>
                  <a:srgbClr val="92D050"/>
                </a:solidFill>
                <a:effectLst/>
              </a:rPr>
              <a:t>I principi dell’ordinamento dell’Unione europea</a:t>
            </a:r>
            <a:endParaRPr lang="it-IT" sz="4000" b="1" dirty="0">
              <a:solidFill>
                <a:srgbClr val="92D050"/>
              </a:solidFill>
            </a:endParaRPr>
          </a:p>
        </p:txBody>
      </p:sp>
      <p:sp>
        <p:nvSpPr>
          <p:cNvPr id="3" name="Segnaposto contenuto 2">
            <a:extLst>
              <a:ext uri="{FF2B5EF4-FFF2-40B4-BE49-F238E27FC236}">
                <a16:creationId xmlns:a16="http://schemas.microsoft.com/office/drawing/2014/main" id="{49E48801-8C63-0ADF-8582-66746A8D8062}"/>
              </a:ext>
            </a:extLst>
          </p:cNvPr>
          <p:cNvSpPr>
            <a:spLocks noGrp="1"/>
          </p:cNvSpPr>
          <p:nvPr>
            <p:ph idx="1"/>
          </p:nvPr>
        </p:nvSpPr>
        <p:spPr/>
        <p:txBody>
          <a:bodyPr/>
          <a:lstStyle/>
          <a:p>
            <a:r>
              <a:rPr lang="it-IT" dirty="0">
                <a:solidFill>
                  <a:srgbClr val="00B0F0"/>
                </a:solidFill>
              </a:rPr>
              <a:t>Principi come collante dell’ordinamento UE:</a:t>
            </a:r>
          </a:p>
          <a:p>
            <a:r>
              <a:rPr lang="it-IT" dirty="0"/>
              <a:t>Conferiscono omogeneità ed unità al sistema;</a:t>
            </a:r>
          </a:p>
          <a:p>
            <a:r>
              <a:rPr lang="it-IT" dirty="0"/>
              <a:t>Contribuiscono ad affermare un ordinamento giuridico caratterizzato da propria autonomia e coerenza interna;</a:t>
            </a:r>
          </a:p>
          <a:p>
            <a:r>
              <a:rPr lang="it-IT" dirty="0">
                <a:solidFill>
                  <a:srgbClr val="00B0F0"/>
                </a:solidFill>
              </a:rPr>
              <a:t>Doppia natura:</a:t>
            </a:r>
          </a:p>
          <a:p>
            <a:r>
              <a:rPr lang="it-IT" dirty="0"/>
              <a:t>Principi propri dell’ordinamento UE;</a:t>
            </a:r>
          </a:p>
          <a:p>
            <a:r>
              <a:rPr lang="it-IT" dirty="0"/>
              <a:t>Principi derivati dagli ordinamenti nazionali.</a:t>
            </a:r>
          </a:p>
          <a:p>
            <a:r>
              <a:rPr lang="it-IT" dirty="0">
                <a:solidFill>
                  <a:srgbClr val="00B0F0"/>
                </a:solidFill>
              </a:rPr>
              <a:t>Ricostruzione pretoria: Corte di giustizia UE</a:t>
            </a:r>
          </a:p>
        </p:txBody>
      </p:sp>
    </p:spTree>
    <p:extLst>
      <p:ext uri="{BB962C8B-B14F-4D97-AF65-F5344CB8AC3E}">
        <p14:creationId xmlns:p14="http://schemas.microsoft.com/office/powerpoint/2010/main" val="22394520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484534F9-D935-1F18-DE09-AF459664AFCA}"/>
              </a:ext>
            </a:extLst>
          </p:cNvPr>
          <p:cNvSpPr>
            <a:spLocks noGrp="1"/>
          </p:cNvSpPr>
          <p:nvPr>
            <p:ph type="ctrTitle"/>
          </p:nvPr>
        </p:nvSpPr>
        <p:spPr>
          <a:solidFill>
            <a:srgbClr val="92D050"/>
          </a:solidFill>
        </p:spPr>
        <p:txBody>
          <a:bodyPr/>
          <a:lstStyle/>
          <a:p>
            <a:r>
              <a:rPr lang="it-IT" dirty="0">
                <a:solidFill>
                  <a:schemeClr val="bg1"/>
                </a:solidFill>
              </a:rPr>
              <a:t>Lezione 1</a:t>
            </a:r>
          </a:p>
        </p:txBody>
      </p:sp>
      <p:sp>
        <p:nvSpPr>
          <p:cNvPr id="5" name="Sottotitolo 4">
            <a:extLst>
              <a:ext uri="{FF2B5EF4-FFF2-40B4-BE49-F238E27FC236}">
                <a16:creationId xmlns:a16="http://schemas.microsoft.com/office/drawing/2014/main" id="{F8B24179-5918-21D0-F450-84C6624985BA}"/>
              </a:ext>
            </a:extLst>
          </p:cNvPr>
          <p:cNvSpPr>
            <a:spLocks noGrp="1"/>
          </p:cNvSpPr>
          <p:nvPr>
            <p:ph type="subTitle" idx="1"/>
          </p:nvPr>
        </p:nvSpPr>
        <p:spPr>
          <a:solidFill>
            <a:srgbClr val="92D050"/>
          </a:solidFill>
        </p:spPr>
        <p:txBody>
          <a:bodyPr/>
          <a:lstStyle/>
          <a:p>
            <a:r>
              <a:rPr lang="it-IT" dirty="0">
                <a:solidFill>
                  <a:schemeClr val="bg1"/>
                </a:solidFill>
              </a:rPr>
              <a:t>Settimana 1</a:t>
            </a:r>
          </a:p>
        </p:txBody>
      </p:sp>
    </p:spTree>
    <p:extLst>
      <p:ext uri="{BB962C8B-B14F-4D97-AF65-F5344CB8AC3E}">
        <p14:creationId xmlns:p14="http://schemas.microsoft.com/office/powerpoint/2010/main" val="195604427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D7715A5-A296-109C-74C0-ABBAA385A6BB}"/>
              </a:ext>
            </a:extLst>
          </p:cNvPr>
          <p:cNvSpPr>
            <a:spLocks noGrp="1"/>
          </p:cNvSpPr>
          <p:nvPr>
            <p:ph type="title"/>
          </p:nvPr>
        </p:nvSpPr>
        <p:spPr>
          <a:xfrm>
            <a:off x="838200" y="365125"/>
            <a:ext cx="10515600" cy="1069975"/>
          </a:xfrm>
        </p:spPr>
        <p:txBody>
          <a:bodyPr>
            <a:normAutofit/>
          </a:bodyPr>
          <a:lstStyle/>
          <a:p>
            <a:pPr algn="just"/>
            <a:r>
              <a:rPr lang="it-IT" sz="4000" b="1" i="0" u="none" strike="noStrike" dirty="0">
                <a:solidFill>
                  <a:srgbClr val="92D050"/>
                </a:solidFill>
                <a:effectLst/>
              </a:rPr>
              <a:t>I principi dell’ordinamento dell’Unione europea</a:t>
            </a:r>
            <a:endParaRPr lang="it-IT" sz="4000" dirty="0"/>
          </a:p>
        </p:txBody>
      </p:sp>
      <p:sp>
        <p:nvSpPr>
          <p:cNvPr id="3" name="Segnaposto contenuto 2">
            <a:extLst>
              <a:ext uri="{FF2B5EF4-FFF2-40B4-BE49-F238E27FC236}">
                <a16:creationId xmlns:a16="http://schemas.microsoft.com/office/drawing/2014/main" id="{111ED720-0BF1-8420-23CC-0407EA8F109A}"/>
              </a:ext>
            </a:extLst>
          </p:cNvPr>
          <p:cNvSpPr>
            <a:spLocks noGrp="1"/>
          </p:cNvSpPr>
          <p:nvPr>
            <p:ph idx="1"/>
          </p:nvPr>
        </p:nvSpPr>
        <p:spPr/>
        <p:txBody>
          <a:bodyPr>
            <a:normAutofit fontScale="92500"/>
          </a:bodyPr>
          <a:lstStyle/>
          <a:p>
            <a:r>
              <a:rPr lang="it-IT" dirty="0">
                <a:solidFill>
                  <a:srgbClr val="00B0F0"/>
                </a:solidFill>
              </a:rPr>
              <a:t>Posto nella gerarchia della fonti:</a:t>
            </a:r>
          </a:p>
          <a:p>
            <a:r>
              <a:rPr lang="it-IT" dirty="0"/>
              <a:t>Superiore rispetto agli atti normativi;</a:t>
            </a:r>
          </a:p>
          <a:p>
            <a:r>
              <a:rPr lang="it-IT" dirty="0"/>
              <a:t>Si impongono all’osservanza sia delle istituzioni che degli Stati membri quando questi agiscono nel capo del diritto UE o adottano misure di applicazione del medesimo;</a:t>
            </a:r>
          </a:p>
          <a:p>
            <a:r>
              <a:rPr lang="it-IT" dirty="0"/>
              <a:t>Costituiscono parametri per il giudizio di legittimità degli atti normativi derivati come anche del comportamento degli Stati membri allorquando agiscono nel cono d’ombra del diritto UE;</a:t>
            </a:r>
          </a:p>
          <a:p>
            <a:r>
              <a:rPr lang="it-IT" dirty="0"/>
              <a:t>Incombe agli Stati membri il dovere di interpretare gli atti derivati in armonia con i diritti fondamentali e i principi generali dell’ordinamento UE.</a:t>
            </a:r>
          </a:p>
        </p:txBody>
      </p:sp>
    </p:spTree>
    <p:extLst>
      <p:ext uri="{BB962C8B-B14F-4D97-AF65-F5344CB8AC3E}">
        <p14:creationId xmlns:p14="http://schemas.microsoft.com/office/powerpoint/2010/main" val="23786139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FF79771-569E-B00F-8D00-FBFDA0F68C86}"/>
              </a:ext>
            </a:extLst>
          </p:cNvPr>
          <p:cNvSpPr>
            <a:spLocks noGrp="1"/>
          </p:cNvSpPr>
          <p:nvPr>
            <p:ph type="title"/>
          </p:nvPr>
        </p:nvSpPr>
        <p:spPr>
          <a:xfrm>
            <a:off x="838200" y="365125"/>
            <a:ext cx="10515600" cy="879475"/>
          </a:xfrm>
        </p:spPr>
        <p:txBody>
          <a:bodyPr>
            <a:normAutofit/>
          </a:bodyPr>
          <a:lstStyle/>
          <a:p>
            <a:r>
              <a:rPr lang="it-IT" sz="4000" b="1" i="0" u="none" strike="noStrike" dirty="0">
                <a:solidFill>
                  <a:srgbClr val="92D050"/>
                </a:solidFill>
                <a:effectLst/>
              </a:rPr>
              <a:t>I principi dell’ordinamento dell’Unione europea</a:t>
            </a:r>
            <a:endParaRPr lang="it-IT" sz="4000" dirty="0"/>
          </a:p>
        </p:txBody>
      </p:sp>
      <p:sp>
        <p:nvSpPr>
          <p:cNvPr id="3" name="Segnaposto contenuto 2">
            <a:extLst>
              <a:ext uri="{FF2B5EF4-FFF2-40B4-BE49-F238E27FC236}">
                <a16:creationId xmlns:a16="http://schemas.microsoft.com/office/drawing/2014/main" id="{64EABE1A-C281-A37C-6370-940D6F458657}"/>
              </a:ext>
            </a:extLst>
          </p:cNvPr>
          <p:cNvSpPr>
            <a:spLocks noGrp="1"/>
          </p:cNvSpPr>
          <p:nvPr>
            <p:ph idx="1"/>
          </p:nvPr>
        </p:nvSpPr>
        <p:spPr/>
        <p:txBody>
          <a:bodyPr/>
          <a:lstStyle/>
          <a:p>
            <a:r>
              <a:rPr lang="it-IT" dirty="0">
                <a:solidFill>
                  <a:srgbClr val="00B0F0"/>
                </a:solidFill>
              </a:rPr>
              <a:t>Rinvio specifico ai principi generali: </a:t>
            </a:r>
          </a:p>
          <a:p>
            <a:r>
              <a:rPr lang="it-IT" dirty="0">
                <a:solidFill>
                  <a:srgbClr val="00B0F0"/>
                </a:solidFill>
              </a:rPr>
              <a:t>Art. 6. par. 3, TUE:</a:t>
            </a:r>
          </a:p>
          <a:p>
            <a:r>
              <a:rPr lang="it-IT" dirty="0"/>
              <a:t>Diritti fondamentali, e norme CEDU fanno parte dei principi generali;</a:t>
            </a:r>
          </a:p>
          <a:p>
            <a:r>
              <a:rPr lang="it-IT" dirty="0">
                <a:solidFill>
                  <a:srgbClr val="00B0F0"/>
                </a:solidFill>
              </a:rPr>
              <a:t>Art. 340 TFUE:</a:t>
            </a:r>
          </a:p>
          <a:p>
            <a:r>
              <a:rPr lang="it-IT" dirty="0"/>
              <a:t>prevede il ricorso ai principi generali comuni degli Stati membri per stabilire le regole della responsabilità extra contrattuale dell’UE.</a:t>
            </a:r>
          </a:p>
        </p:txBody>
      </p:sp>
    </p:spTree>
    <p:extLst>
      <p:ext uri="{BB962C8B-B14F-4D97-AF65-F5344CB8AC3E}">
        <p14:creationId xmlns:p14="http://schemas.microsoft.com/office/powerpoint/2010/main" val="28238304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F3AA31E-BF1E-52A7-0CAC-11F727083D83}"/>
              </a:ext>
            </a:extLst>
          </p:cNvPr>
          <p:cNvSpPr>
            <a:spLocks noGrp="1"/>
          </p:cNvSpPr>
          <p:nvPr>
            <p:ph type="title"/>
          </p:nvPr>
        </p:nvSpPr>
        <p:spPr/>
        <p:txBody>
          <a:bodyPr>
            <a:normAutofit/>
          </a:bodyPr>
          <a:lstStyle/>
          <a:p>
            <a:r>
              <a:rPr lang="it-IT" sz="4000" b="1" i="0" u="none" strike="noStrike" dirty="0">
                <a:solidFill>
                  <a:srgbClr val="92D050"/>
                </a:solidFill>
                <a:effectLst/>
              </a:rPr>
              <a:t>I principi dell’ordinamento dell’Unione europea</a:t>
            </a:r>
            <a:endParaRPr lang="it-IT" sz="4000" dirty="0"/>
          </a:p>
        </p:txBody>
      </p:sp>
      <p:sp>
        <p:nvSpPr>
          <p:cNvPr id="3" name="Segnaposto contenuto 2">
            <a:extLst>
              <a:ext uri="{FF2B5EF4-FFF2-40B4-BE49-F238E27FC236}">
                <a16:creationId xmlns:a16="http://schemas.microsoft.com/office/drawing/2014/main" id="{5471A012-9532-0A87-3FD1-90114D70E11E}"/>
              </a:ext>
            </a:extLst>
          </p:cNvPr>
          <p:cNvSpPr>
            <a:spLocks noGrp="1"/>
          </p:cNvSpPr>
          <p:nvPr>
            <p:ph idx="1"/>
          </p:nvPr>
        </p:nvSpPr>
        <p:spPr/>
        <p:txBody>
          <a:bodyPr/>
          <a:lstStyle/>
          <a:p>
            <a:r>
              <a:rPr lang="it-IT" dirty="0"/>
              <a:t>Dal lavoro interpretativo della Corte di Giustizia è possibile riconosce:</a:t>
            </a:r>
          </a:p>
          <a:p>
            <a:r>
              <a:rPr lang="it-IT" dirty="0">
                <a:solidFill>
                  <a:srgbClr val="00B0F0"/>
                </a:solidFill>
              </a:rPr>
              <a:t>Principi generali di diritto relativi a ogni sistema giuridico (I):</a:t>
            </a:r>
          </a:p>
          <a:p>
            <a:r>
              <a:rPr lang="it-IT" dirty="0"/>
              <a:t>Quelli comuni desunti dagli ordinamenti degli Stati membri e recepiti nell’ordinamento UE, che rappresentano il comune sostrato giuridico dell’ordinamento integrato;</a:t>
            </a:r>
          </a:p>
          <a:p>
            <a:r>
              <a:rPr lang="it-IT" dirty="0">
                <a:solidFill>
                  <a:srgbClr val="00B0F0"/>
                </a:solidFill>
              </a:rPr>
              <a:t>Lista</a:t>
            </a:r>
            <a:r>
              <a:rPr lang="it-IT" dirty="0"/>
              <a:t>:</a:t>
            </a:r>
          </a:p>
          <a:p>
            <a:r>
              <a:rPr lang="it-IT" i="1" dirty="0"/>
              <a:t>Principio di legalità</a:t>
            </a:r>
            <a:r>
              <a:rPr lang="it-IT" dirty="0"/>
              <a:t>: (es. equo processo; rispetto dei diritti di difesa);</a:t>
            </a:r>
          </a:p>
          <a:p>
            <a:r>
              <a:rPr lang="it-IT" i="1" dirty="0"/>
              <a:t>Diritto alla riservatezza</a:t>
            </a:r>
          </a:p>
          <a:p>
            <a:r>
              <a:rPr lang="it-IT" i="1" dirty="0"/>
              <a:t>Non retroattività delle norme penali</a:t>
            </a:r>
          </a:p>
          <a:p>
            <a:endParaRPr lang="it-IT" dirty="0"/>
          </a:p>
        </p:txBody>
      </p:sp>
    </p:spTree>
    <p:extLst>
      <p:ext uri="{BB962C8B-B14F-4D97-AF65-F5344CB8AC3E}">
        <p14:creationId xmlns:p14="http://schemas.microsoft.com/office/powerpoint/2010/main" val="309658290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8E687A1-F158-D28E-F8E6-5C75B52DB360}"/>
              </a:ext>
            </a:extLst>
          </p:cNvPr>
          <p:cNvSpPr>
            <a:spLocks noGrp="1"/>
          </p:cNvSpPr>
          <p:nvPr>
            <p:ph type="title"/>
          </p:nvPr>
        </p:nvSpPr>
        <p:spPr>
          <a:xfrm>
            <a:off x="838200" y="365125"/>
            <a:ext cx="10515600" cy="904875"/>
          </a:xfrm>
        </p:spPr>
        <p:txBody>
          <a:bodyPr>
            <a:normAutofit/>
          </a:bodyPr>
          <a:lstStyle/>
          <a:p>
            <a:r>
              <a:rPr lang="it-IT" sz="4000" b="1" i="0" u="none" strike="noStrike" dirty="0">
                <a:solidFill>
                  <a:srgbClr val="92D050"/>
                </a:solidFill>
                <a:effectLst/>
              </a:rPr>
              <a:t>I principi dell’ordinamento dell’Unione europea</a:t>
            </a:r>
            <a:endParaRPr lang="it-IT" sz="4000" dirty="0"/>
          </a:p>
        </p:txBody>
      </p:sp>
      <p:sp>
        <p:nvSpPr>
          <p:cNvPr id="3" name="Segnaposto contenuto 2">
            <a:extLst>
              <a:ext uri="{FF2B5EF4-FFF2-40B4-BE49-F238E27FC236}">
                <a16:creationId xmlns:a16="http://schemas.microsoft.com/office/drawing/2014/main" id="{F7A3F0DB-34B2-D936-EFE3-87EA7F24C9A5}"/>
              </a:ext>
            </a:extLst>
          </p:cNvPr>
          <p:cNvSpPr>
            <a:spLocks noGrp="1"/>
          </p:cNvSpPr>
          <p:nvPr>
            <p:ph idx="1"/>
          </p:nvPr>
        </p:nvSpPr>
        <p:spPr>
          <a:xfrm>
            <a:off x="838200" y="1422400"/>
            <a:ext cx="10515600" cy="4754563"/>
          </a:xfrm>
        </p:spPr>
        <p:txBody>
          <a:bodyPr>
            <a:normAutofit fontScale="92500"/>
          </a:bodyPr>
          <a:lstStyle/>
          <a:p>
            <a:r>
              <a:rPr lang="it-IT" b="1" i="1" dirty="0">
                <a:solidFill>
                  <a:srgbClr val="00B0F0"/>
                </a:solidFill>
              </a:rPr>
              <a:t>Certezza del diritto: </a:t>
            </a:r>
          </a:p>
          <a:p>
            <a:pPr algn="just"/>
            <a:r>
              <a:rPr lang="it-IT" dirty="0"/>
              <a:t>impone che tanto le norme UE quanto quelle degli Stati membri, nelle materie disciplinate dal diritto UE, devono essere formulate in modo non equivoco al fine di consentire ai soggetti interessati di conoscere i loro diritti e obblighi in modo chiaro, preciso e prevedibile, e ai giudici di garantirne l’osservanza, in particolare quando comportino conseguenze finanziarie. (Si v. sentenza </a:t>
            </a:r>
            <a:r>
              <a:rPr lang="it-IT" i="1" dirty="0"/>
              <a:t>Irlanda c. Commissione</a:t>
            </a:r>
            <a:r>
              <a:rPr lang="it-IT" dirty="0"/>
              <a:t>, causa C-325/85).</a:t>
            </a:r>
          </a:p>
          <a:p>
            <a:pPr algn="just"/>
            <a:r>
              <a:rPr lang="it-IT" b="1" i="1" dirty="0">
                <a:solidFill>
                  <a:srgbClr val="00B0F0"/>
                </a:solidFill>
              </a:rPr>
              <a:t>Legittimo affidamento:</a:t>
            </a:r>
          </a:p>
          <a:p>
            <a:pPr algn="just"/>
            <a:r>
              <a:rPr lang="it-IT" dirty="0"/>
              <a:t>Gli amministrati devono poter contare sul mantenimento di una situazione di una situazione giuridica di fronte a una sua modifica improvvisa che non potevano ragionevolmente aspettarsi. (Si v. </a:t>
            </a:r>
            <a:r>
              <a:rPr lang="it-IT" dirty="0" err="1"/>
              <a:t>Lemmerz-Werke</a:t>
            </a:r>
            <a:r>
              <a:rPr lang="it-IT" dirty="0"/>
              <a:t>, causa C-111/63).</a:t>
            </a:r>
          </a:p>
        </p:txBody>
      </p:sp>
    </p:spTree>
    <p:extLst>
      <p:ext uri="{BB962C8B-B14F-4D97-AF65-F5344CB8AC3E}">
        <p14:creationId xmlns:p14="http://schemas.microsoft.com/office/powerpoint/2010/main" val="272375120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1FA77E8-CC03-2631-5A17-B36827B61A45}"/>
              </a:ext>
            </a:extLst>
          </p:cNvPr>
          <p:cNvSpPr>
            <a:spLocks noGrp="1"/>
          </p:cNvSpPr>
          <p:nvPr>
            <p:ph type="title"/>
          </p:nvPr>
        </p:nvSpPr>
        <p:spPr/>
        <p:txBody>
          <a:bodyPr/>
          <a:lstStyle/>
          <a:p>
            <a:r>
              <a:rPr lang="it-IT" sz="4400" b="1" i="0" u="none" strike="noStrike" dirty="0">
                <a:solidFill>
                  <a:srgbClr val="92D050"/>
                </a:solidFill>
                <a:effectLst/>
              </a:rPr>
              <a:t>I principi dell’ordinamento dell’Unione europea</a:t>
            </a:r>
            <a:endParaRPr lang="it-IT" dirty="0"/>
          </a:p>
        </p:txBody>
      </p:sp>
      <p:sp>
        <p:nvSpPr>
          <p:cNvPr id="3" name="Segnaposto contenuto 2">
            <a:extLst>
              <a:ext uri="{FF2B5EF4-FFF2-40B4-BE49-F238E27FC236}">
                <a16:creationId xmlns:a16="http://schemas.microsoft.com/office/drawing/2014/main" id="{004AB92B-DAD8-45EF-60B3-4EED3CC6D1E9}"/>
              </a:ext>
            </a:extLst>
          </p:cNvPr>
          <p:cNvSpPr>
            <a:spLocks noGrp="1"/>
          </p:cNvSpPr>
          <p:nvPr>
            <p:ph idx="1"/>
          </p:nvPr>
        </p:nvSpPr>
        <p:spPr/>
        <p:txBody>
          <a:bodyPr/>
          <a:lstStyle/>
          <a:p>
            <a:r>
              <a:rPr lang="it-IT" dirty="0">
                <a:solidFill>
                  <a:srgbClr val="00B0F0"/>
                </a:solidFill>
              </a:rPr>
              <a:t>Caratteristiche: </a:t>
            </a:r>
          </a:p>
          <a:p>
            <a:r>
              <a:rPr lang="it-IT" dirty="0"/>
              <a:t>Selezionati in funzione della loro compatibilità con l’ordinamento UE;</a:t>
            </a:r>
          </a:p>
          <a:p>
            <a:r>
              <a:rPr lang="it-IT" dirty="0"/>
              <a:t>Orientano l’interpretazione del diritto derivato da parte della CGE o per colmare le sue lacune ed assicurare la coerenza generale del sistema giuridico UE e di questo con gli ordinamenti nazionali.</a:t>
            </a:r>
          </a:p>
          <a:p>
            <a:r>
              <a:rPr lang="it-IT" dirty="0"/>
              <a:t>In sintesi, carattere strumentale.</a:t>
            </a:r>
          </a:p>
        </p:txBody>
      </p:sp>
    </p:spTree>
    <p:extLst>
      <p:ext uri="{BB962C8B-B14F-4D97-AF65-F5344CB8AC3E}">
        <p14:creationId xmlns:p14="http://schemas.microsoft.com/office/powerpoint/2010/main" val="374128637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C858C3E-129B-0B68-E0A8-6F402DA20183}"/>
              </a:ext>
            </a:extLst>
          </p:cNvPr>
          <p:cNvSpPr>
            <a:spLocks noGrp="1"/>
          </p:cNvSpPr>
          <p:nvPr>
            <p:ph type="title"/>
          </p:nvPr>
        </p:nvSpPr>
        <p:spPr>
          <a:xfrm>
            <a:off x="838200" y="365125"/>
            <a:ext cx="10515600" cy="968375"/>
          </a:xfrm>
        </p:spPr>
        <p:txBody>
          <a:bodyPr>
            <a:normAutofit/>
          </a:bodyPr>
          <a:lstStyle/>
          <a:p>
            <a:r>
              <a:rPr lang="it-IT" sz="4000" b="1" i="0" u="none" strike="noStrike" dirty="0">
                <a:solidFill>
                  <a:srgbClr val="92D050"/>
                </a:solidFill>
                <a:effectLst/>
              </a:rPr>
              <a:t>I principi dell’ordinamento dell’Unione europea</a:t>
            </a:r>
            <a:endParaRPr lang="it-IT" sz="4000" dirty="0"/>
          </a:p>
        </p:txBody>
      </p:sp>
      <p:sp>
        <p:nvSpPr>
          <p:cNvPr id="3" name="Segnaposto contenuto 2">
            <a:extLst>
              <a:ext uri="{FF2B5EF4-FFF2-40B4-BE49-F238E27FC236}">
                <a16:creationId xmlns:a16="http://schemas.microsoft.com/office/drawing/2014/main" id="{37D7B11B-1775-7123-243D-91D415701E44}"/>
              </a:ext>
            </a:extLst>
          </p:cNvPr>
          <p:cNvSpPr>
            <a:spLocks noGrp="1"/>
          </p:cNvSpPr>
          <p:nvPr>
            <p:ph idx="1"/>
          </p:nvPr>
        </p:nvSpPr>
        <p:spPr/>
        <p:txBody>
          <a:bodyPr>
            <a:normAutofit fontScale="92500" lnSpcReduction="20000"/>
          </a:bodyPr>
          <a:lstStyle/>
          <a:p>
            <a:r>
              <a:rPr lang="it-IT" dirty="0">
                <a:solidFill>
                  <a:srgbClr val="00B0F0"/>
                </a:solidFill>
              </a:rPr>
              <a:t>Principi generali propri del diritto UE (II):</a:t>
            </a:r>
          </a:p>
          <a:p>
            <a:r>
              <a:rPr lang="it-IT" dirty="0"/>
              <a:t>Ricavati in modo autonomo dal sistema delle fonti UE e attinenti in modo specifico a questo ordinamento, sono ritenuti espressione di regole più generali, o desunti dalla stessa natura, struttura e finalità dell’UE:</a:t>
            </a:r>
          </a:p>
          <a:p>
            <a:r>
              <a:rPr lang="it-IT" dirty="0">
                <a:solidFill>
                  <a:srgbClr val="00B0F0"/>
                </a:solidFill>
              </a:rPr>
              <a:t>Lista:</a:t>
            </a:r>
          </a:p>
          <a:p>
            <a:r>
              <a:rPr lang="it-IT" i="1" dirty="0"/>
              <a:t>Solidarietà</a:t>
            </a:r>
          </a:p>
          <a:p>
            <a:r>
              <a:rPr lang="it-IT" i="1" dirty="0"/>
              <a:t>Leale collaborazione </a:t>
            </a:r>
            <a:r>
              <a:rPr lang="it-IT" dirty="0"/>
              <a:t>(attuale art. 4 TUE)</a:t>
            </a:r>
          </a:p>
          <a:p>
            <a:r>
              <a:rPr lang="it-IT" i="1" dirty="0"/>
              <a:t>Equilibrio istituzionale</a:t>
            </a:r>
          </a:p>
          <a:p>
            <a:r>
              <a:rPr lang="it-IT" i="1" dirty="0"/>
              <a:t>Proporzionalità e sussidiarietà</a:t>
            </a:r>
          </a:p>
          <a:p>
            <a:r>
              <a:rPr lang="it-IT" i="1" dirty="0"/>
              <a:t>Effetto utile: </a:t>
            </a:r>
            <a:r>
              <a:rPr lang="it-IT" dirty="0"/>
              <a:t>impone una interpretazione dell’atto normativo UE funzionale al raggiungimento della finalità perseguita.</a:t>
            </a:r>
            <a:endParaRPr lang="it-IT" i="1" dirty="0"/>
          </a:p>
        </p:txBody>
      </p:sp>
    </p:spTree>
    <p:extLst>
      <p:ext uri="{BB962C8B-B14F-4D97-AF65-F5344CB8AC3E}">
        <p14:creationId xmlns:p14="http://schemas.microsoft.com/office/powerpoint/2010/main" val="119199414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E8C97F1-7613-A814-F4AC-C0FA34A07FD9}"/>
              </a:ext>
            </a:extLst>
          </p:cNvPr>
          <p:cNvSpPr>
            <a:spLocks noGrp="1"/>
          </p:cNvSpPr>
          <p:nvPr>
            <p:ph type="title"/>
          </p:nvPr>
        </p:nvSpPr>
        <p:spPr/>
        <p:txBody>
          <a:bodyPr>
            <a:normAutofit/>
          </a:bodyPr>
          <a:lstStyle/>
          <a:p>
            <a:r>
              <a:rPr lang="it-IT" sz="4000" b="1" i="0" u="none" strike="noStrike" dirty="0">
                <a:solidFill>
                  <a:srgbClr val="92D050"/>
                </a:solidFill>
                <a:effectLst/>
              </a:rPr>
              <a:t>I principi dell’ordinamento dell’Unione europea</a:t>
            </a:r>
            <a:endParaRPr lang="it-IT" sz="4000" dirty="0"/>
          </a:p>
        </p:txBody>
      </p:sp>
      <p:sp>
        <p:nvSpPr>
          <p:cNvPr id="3" name="Segnaposto contenuto 2">
            <a:extLst>
              <a:ext uri="{FF2B5EF4-FFF2-40B4-BE49-F238E27FC236}">
                <a16:creationId xmlns:a16="http://schemas.microsoft.com/office/drawing/2014/main" id="{B690F08C-46E8-A5D1-80DA-F50369C03F15}"/>
              </a:ext>
            </a:extLst>
          </p:cNvPr>
          <p:cNvSpPr>
            <a:spLocks noGrp="1"/>
          </p:cNvSpPr>
          <p:nvPr>
            <p:ph idx="1"/>
          </p:nvPr>
        </p:nvSpPr>
        <p:spPr/>
        <p:txBody>
          <a:bodyPr/>
          <a:lstStyle/>
          <a:p>
            <a:r>
              <a:rPr lang="it-IT" i="1" dirty="0"/>
              <a:t>Mutuo riconoscimento</a:t>
            </a:r>
          </a:p>
          <a:p>
            <a:r>
              <a:rPr lang="it-IT" i="1" dirty="0"/>
              <a:t>Principio di uguaglianza; </a:t>
            </a:r>
          </a:p>
          <a:p>
            <a:r>
              <a:rPr lang="it-IT" i="1" dirty="0"/>
              <a:t>Parità di trattamento;</a:t>
            </a:r>
          </a:p>
          <a:p>
            <a:r>
              <a:rPr lang="it-IT" i="1" dirty="0"/>
              <a:t>Principio di non discriminazione;</a:t>
            </a:r>
          </a:p>
          <a:p>
            <a:r>
              <a:rPr lang="it-IT" b="1" i="1" dirty="0">
                <a:solidFill>
                  <a:srgbClr val="00B0F0"/>
                </a:solidFill>
              </a:rPr>
              <a:t>Responsabilità dello Stato membro </a:t>
            </a:r>
            <a:r>
              <a:rPr lang="it-IT" dirty="0"/>
              <a:t>per danni derivanti agli individui dalla violazione ad esso imputabile di un obbligo imposto dal diritto UE. (Si v. sentenza </a:t>
            </a:r>
            <a:r>
              <a:rPr lang="it-IT" i="1" dirty="0"/>
              <a:t>Francovich</a:t>
            </a:r>
            <a:r>
              <a:rPr lang="it-IT" dirty="0"/>
              <a:t>)</a:t>
            </a:r>
          </a:p>
          <a:p>
            <a:endParaRPr lang="it-IT" dirty="0"/>
          </a:p>
        </p:txBody>
      </p:sp>
    </p:spTree>
    <p:extLst>
      <p:ext uri="{BB962C8B-B14F-4D97-AF65-F5344CB8AC3E}">
        <p14:creationId xmlns:p14="http://schemas.microsoft.com/office/powerpoint/2010/main" val="384959243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F3DF44F-A12B-9EA7-1666-214FB406BBD9}"/>
              </a:ext>
            </a:extLst>
          </p:cNvPr>
          <p:cNvSpPr>
            <a:spLocks noGrp="1"/>
          </p:cNvSpPr>
          <p:nvPr>
            <p:ph type="title"/>
          </p:nvPr>
        </p:nvSpPr>
        <p:spPr/>
        <p:txBody>
          <a:bodyPr>
            <a:normAutofit/>
          </a:bodyPr>
          <a:lstStyle/>
          <a:p>
            <a:r>
              <a:rPr lang="it-IT" sz="4000" b="1" i="0" u="none" strike="noStrike" dirty="0">
                <a:solidFill>
                  <a:srgbClr val="92D050"/>
                </a:solidFill>
                <a:effectLst/>
              </a:rPr>
              <a:t>I principi dell’ordinamento dell’Unione europea</a:t>
            </a:r>
            <a:endParaRPr lang="it-IT" sz="4000" dirty="0"/>
          </a:p>
        </p:txBody>
      </p:sp>
      <p:sp>
        <p:nvSpPr>
          <p:cNvPr id="3" name="Segnaposto contenuto 2">
            <a:extLst>
              <a:ext uri="{FF2B5EF4-FFF2-40B4-BE49-F238E27FC236}">
                <a16:creationId xmlns:a16="http://schemas.microsoft.com/office/drawing/2014/main" id="{9A61E5FE-06F2-5C6A-EA08-6A871A97FFB1}"/>
              </a:ext>
            </a:extLst>
          </p:cNvPr>
          <p:cNvSpPr>
            <a:spLocks noGrp="1"/>
          </p:cNvSpPr>
          <p:nvPr>
            <p:ph idx="1"/>
          </p:nvPr>
        </p:nvSpPr>
        <p:spPr/>
        <p:txBody>
          <a:bodyPr/>
          <a:lstStyle/>
          <a:p>
            <a:r>
              <a:rPr lang="it-IT" dirty="0">
                <a:solidFill>
                  <a:srgbClr val="00B0F0"/>
                </a:solidFill>
              </a:rPr>
              <a:t>Caratteristiche:</a:t>
            </a:r>
          </a:p>
          <a:p>
            <a:r>
              <a:rPr lang="it-IT" dirty="0"/>
              <a:t>I principi del diritto UE possono dunque porsi come limiti all’esercizio delle competenze proprie degli Stati membri quando queste incidano su situazioni giuridiche soggettive tutelate dal diritto UE.</a:t>
            </a:r>
          </a:p>
          <a:p>
            <a:r>
              <a:rPr lang="it-IT" dirty="0"/>
              <a:t>Essi possono esplicare effetti diretti negli ordinamenti nazionali </a:t>
            </a:r>
          </a:p>
          <a:p>
            <a:r>
              <a:rPr lang="it-IT" dirty="0"/>
              <a:t>Arricchiscono gli ordinamenti interni di nuovi principi generali.</a:t>
            </a:r>
          </a:p>
        </p:txBody>
      </p:sp>
    </p:spTree>
    <p:extLst>
      <p:ext uri="{BB962C8B-B14F-4D97-AF65-F5344CB8AC3E}">
        <p14:creationId xmlns:p14="http://schemas.microsoft.com/office/powerpoint/2010/main" val="192342784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484534F9-D935-1F18-DE09-AF459664AFCA}"/>
              </a:ext>
            </a:extLst>
          </p:cNvPr>
          <p:cNvSpPr>
            <a:spLocks noGrp="1"/>
          </p:cNvSpPr>
          <p:nvPr>
            <p:ph type="ctrTitle"/>
          </p:nvPr>
        </p:nvSpPr>
        <p:spPr>
          <a:solidFill>
            <a:srgbClr val="92D050"/>
          </a:solidFill>
        </p:spPr>
        <p:txBody>
          <a:bodyPr/>
          <a:lstStyle/>
          <a:p>
            <a:r>
              <a:rPr lang="it-IT" dirty="0">
                <a:solidFill>
                  <a:schemeClr val="bg1"/>
                </a:solidFill>
              </a:rPr>
              <a:t>Lezione 3</a:t>
            </a:r>
          </a:p>
        </p:txBody>
      </p:sp>
      <p:sp>
        <p:nvSpPr>
          <p:cNvPr id="5" name="Sottotitolo 4">
            <a:extLst>
              <a:ext uri="{FF2B5EF4-FFF2-40B4-BE49-F238E27FC236}">
                <a16:creationId xmlns:a16="http://schemas.microsoft.com/office/drawing/2014/main" id="{F8B24179-5918-21D0-F450-84C6624985BA}"/>
              </a:ext>
            </a:extLst>
          </p:cNvPr>
          <p:cNvSpPr>
            <a:spLocks noGrp="1"/>
          </p:cNvSpPr>
          <p:nvPr>
            <p:ph type="subTitle" idx="1"/>
          </p:nvPr>
        </p:nvSpPr>
        <p:spPr>
          <a:solidFill>
            <a:srgbClr val="92D050"/>
          </a:solidFill>
        </p:spPr>
        <p:txBody>
          <a:bodyPr/>
          <a:lstStyle/>
          <a:p>
            <a:r>
              <a:rPr lang="it-IT" dirty="0">
                <a:solidFill>
                  <a:schemeClr val="bg1"/>
                </a:solidFill>
              </a:rPr>
              <a:t>Settimana 1</a:t>
            </a:r>
          </a:p>
        </p:txBody>
      </p:sp>
    </p:spTree>
    <p:extLst>
      <p:ext uri="{BB962C8B-B14F-4D97-AF65-F5344CB8AC3E}">
        <p14:creationId xmlns:p14="http://schemas.microsoft.com/office/powerpoint/2010/main" val="248292920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E78F710-B17B-19CF-5857-A425EC813CD6}"/>
              </a:ext>
            </a:extLst>
          </p:cNvPr>
          <p:cNvSpPr>
            <a:spLocks noGrp="1"/>
          </p:cNvSpPr>
          <p:nvPr>
            <p:ph type="title"/>
          </p:nvPr>
        </p:nvSpPr>
        <p:spPr/>
        <p:txBody>
          <a:bodyPr/>
          <a:lstStyle/>
          <a:p>
            <a:r>
              <a:rPr lang="it-IT" dirty="0">
                <a:solidFill>
                  <a:srgbClr val="92D050"/>
                </a:solidFill>
              </a:rPr>
              <a:t>Diritti fondamentali UE</a:t>
            </a:r>
          </a:p>
        </p:txBody>
      </p:sp>
      <p:sp>
        <p:nvSpPr>
          <p:cNvPr id="3" name="Segnaposto contenuto 2">
            <a:extLst>
              <a:ext uri="{FF2B5EF4-FFF2-40B4-BE49-F238E27FC236}">
                <a16:creationId xmlns:a16="http://schemas.microsoft.com/office/drawing/2014/main" id="{EE432F8E-4B4F-6748-DDFA-8397594B9167}"/>
              </a:ext>
            </a:extLst>
          </p:cNvPr>
          <p:cNvSpPr>
            <a:spLocks noGrp="1"/>
          </p:cNvSpPr>
          <p:nvPr>
            <p:ph idx="1"/>
          </p:nvPr>
        </p:nvSpPr>
        <p:spPr/>
        <p:txBody>
          <a:bodyPr/>
          <a:lstStyle/>
          <a:p>
            <a:r>
              <a:rPr lang="it-IT" altLang="it-IT" dirty="0">
                <a:solidFill>
                  <a:srgbClr val="00B0F0"/>
                </a:solidFill>
              </a:rPr>
              <a:t>Diritti fondamentali e l’UE:</a:t>
            </a:r>
          </a:p>
          <a:p>
            <a:r>
              <a:rPr lang="it-IT" altLang="it-IT" b="1" dirty="0"/>
              <a:t>I diritti fondamentali fanno parte integrante dei principi generali del diritto</a:t>
            </a:r>
            <a:r>
              <a:rPr lang="it-IT" altLang="it-IT" dirty="0"/>
              <a:t>, di cui essa garantisce l’osservanza. </a:t>
            </a:r>
          </a:p>
          <a:p>
            <a:r>
              <a:rPr lang="it-IT" altLang="it-IT" dirty="0"/>
              <a:t>La Corte, garantendo la tutela di tali diritti, è tenuta ad ispirarsi alle tradizioni costituzionali comuni agli SM e ai trattati internazionali relativi alla tutela dei diritti dell’uomo, cui gli SM hanno aderito. [CGUE, sentenza </a:t>
            </a:r>
            <a:r>
              <a:rPr lang="it-IT" altLang="it-IT" i="1" dirty="0" err="1"/>
              <a:t>Nold</a:t>
            </a:r>
            <a:r>
              <a:rPr lang="it-IT" altLang="it-IT" i="1" dirty="0"/>
              <a:t> </a:t>
            </a:r>
            <a:r>
              <a:rPr lang="it-IT" altLang="it-IT" dirty="0"/>
              <a:t>(1974)]</a:t>
            </a:r>
          </a:p>
          <a:p>
            <a:endParaRPr lang="it-IT" altLang="it-IT" dirty="0"/>
          </a:p>
          <a:p>
            <a:endParaRPr lang="it-IT" dirty="0"/>
          </a:p>
        </p:txBody>
      </p:sp>
    </p:spTree>
    <p:extLst>
      <p:ext uri="{BB962C8B-B14F-4D97-AF65-F5344CB8AC3E}">
        <p14:creationId xmlns:p14="http://schemas.microsoft.com/office/powerpoint/2010/main" val="29608698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622084-C706-88B3-9D8E-499198078B3B}"/>
              </a:ext>
            </a:extLst>
          </p:cNvPr>
          <p:cNvSpPr>
            <a:spLocks noGrp="1"/>
          </p:cNvSpPr>
          <p:nvPr>
            <p:ph type="title"/>
          </p:nvPr>
        </p:nvSpPr>
        <p:spPr/>
        <p:txBody>
          <a:bodyPr/>
          <a:lstStyle/>
          <a:p>
            <a:r>
              <a:rPr lang="it-IT" b="1" dirty="0">
                <a:solidFill>
                  <a:srgbClr val="92D050"/>
                </a:solidFill>
              </a:rPr>
              <a:t>Il diritto primario UE</a:t>
            </a:r>
          </a:p>
        </p:txBody>
      </p:sp>
      <p:sp>
        <p:nvSpPr>
          <p:cNvPr id="3" name="Segnaposto contenuto 2">
            <a:extLst>
              <a:ext uri="{FF2B5EF4-FFF2-40B4-BE49-F238E27FC236}">
                <a16:creationId xmlns:a16="http://schemas.microsoft.com/office/drawing/2014/main" id="{B710A1D5-DF86-A216-6D4C-E3CF23F9541A}"/>
              </a:ext>
            </a:extLst>
          </p:cNvPr>
          <p:cNvSpPr>
            <a:spLocks noGrp="1"/>
          </p:cNvSpPr>
          <p:nvPr>
            <p:ph idx="1"/>
          </p:nvPr>
        </p:nvSpPr>
        <p:spPr/>
        <p:txBody>
          <a:bodyPr/>
          <a:lstStyle/>
          <a:p>
            <a:pPr marL="0" indent="0">
              <a:buNone/>
            </a:pPr>
            <a:r>
              <a:rPr lang="it-IT" altLang="it-IT" sz="2400" dirty="0"/>
              <a:t>L’articolazione del sistema delle fonti di diritto dell’Unione europea:</a:t>
            </a:r>
          </a:p>
          <a:p>
            <a:pPr marL="514350" indent="-514350">
              <a:buFontTx/>
              <a:buAutoNum type="romanUcPeriod"/>
            </a:pPr>
            <a:endParaRPr lang="it-IT" altLang="it-IT" b="1" dirty="0"/>
          </a:p>
          <a:p>
            <a:pPr marL="571500" indent="-571500">
              <a:buFont typeface="+mj-lt"/>
              <a:buAutoNum type="romanUcPeriod"/>
            </a:pPr>
            <a:r>
              <a:rPr lang="it-IT" altLang="it-IT" b="1" dirty="0">
                <a:solidFill>
                  <a:srgbClr val="00B0F0"/>
                </a:solidFill>
              </a:rPr>
              <a:t>Diritto primario</a:t>
            </a:r>
            <a:r>
              <a:rPr lang="it-IT" altLang="it-IT" dirty="0">
                <a:solidFill>
                  <a:srgbClr val="00B0F0"/>
                </a:solidFill>
              </a:rPr>
              <a:t>: </a:t>
            </a:r>
            <a:r>
              <a:rPr lang="it-IT" altLang="it-IT" dirty="0"/>
              <a:t>Trattati, Carta dei diritti fondamentali UE, principi generali del diritto;</a:t>
            </a:r>
          </a:p>
          <a:p>
            <a:pPr marL="571500" indent="-571500">
              <a:buFont typeface="+mj-lt"/>
              <a:buAutoNum type="romanUcPeriod"/>
            </a:pPr>
            <a:r>
              <a:rPr lang="it-IT" altLang="it-IT" b="1" dirty="0">
                <a:solidFill>
                  <a:srgbClr val="00B0F0"/>
                </a:solidFill>
              </a:rPr>
              <a:t>Fonti intermedie</a:t>
            </a:r>
            <a:r>
              <a:rPr lang="it-IT" altLang="it-IT" dirty="0">
                <a:solidFill>
                  <a:srgbClr val="00B0F0"/>
                </a:solidFill>
              </a:rPr>
              <a:t>: </a:t>
            </a:r>
            <a:r>
              <a:rPr lang="it-IT" altLang="it-IT" dirty="0"/>
              <a:t>accordi internazionali dell’UE e diritto internazionale generale;</a:t>
            </a:r>
          </a:p>
          <a:p>
            <a:pPr marL="571500" indent="-571500">
              <a:buFont typeface="+mj-lt"/>
              <a:buAutoNum type="romanUcPeriod"/>
            </a:pPr>
            <a:r>
              <a:rPr lang="it-IT" altLang="it-IT" b="1" dirty="0">
                <a:solidFill>
                  <a:srgbClr val="00B0F0"/>
                </a:solidFill>
              </a:rPr>
              <a:t>Diritto derivato</a:t>
            </a:r>
            <a:r>
              <a:rPr lang="it-IT" altLang="it-IT" dirty="0">
                <a:solidFill>
                  <a:srgbClr val="00B0F0"/>
                </a:solidFill>
              </a:rPr>
              <a:t>: </a:t>
            </a:r>
            <a:r>
              <a:rPr lang="it-IT" altLang="it-IT" dirty="0"/>
              <a:t>atti delle istituzioni;</a:t>
            </a:r>
          </a:p>
          <a:p>
            <a:pPr marL="571500" indent="-571500">
              <a:buFont typeface="+mj-lt"/>
              <a:buAutoNum type="romanUcPeriod"/>
            </a:pPr>
            <a:r>
              <a:rPr lang="it-IT" altLang="it-IT" b="1" dirty="0">
                <a:solidFill>
                  <a:srgbClr val="00B0F0"/>
                </a:solidFill>
              </a:rPr>
              <a:t>Atti di attuazione e di esecuzione</a:t>
            </a:r>
            <a:r>
              <a:rPr lang="it-IT" altLang="it-IT" dirty="0"/>
              <a:t>, che si fondano su un atto di base.</a:t>
            </a:r>
            <a:endParaRPr lang="it-IT" altLang="it-IT" b="1" dirty="0"/>
          </a:p>
          <a:p>
            <a:endParaRPr lang="it-IT" dirty="0"/>
          </a:p>
        </p:txBody>
      </p:sp>
    </p:spTree>
    <p:extLst>
      <p:ext uri="{BB962C8B-B14F-4D97-AF65-F5344CB8AC3E}">
        <p14:creationId xmlns:p14="http://schemas.microsoft.com/office/powerpoint/2010/main" val="428721041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DAEF21B-306A-2778-08C8-E713D8197AE0}"/>
              </a:ext>
            </a:extLst>
          </p:cNvPr>
          <p:cNvSpPr>
            <a:spLocks noGrp="1"/>
          </p:cNvSpPr>
          <p:nvPr>
            <p:ph type="title"/>
          </p:nvPr>
        </p:nvSpPr>
        <p:spPr/>
        <p:txBody>
          <a:bodyPr/>
          <a:lstStyle/>
          <a:p>
            <a:r>
              <a:rPr lang="it-IT" dirty="0">
                <a:solidFill>
                  <a:srgbClr val="92D050"/>
                </a:solidFill>
              </a:rPr>
              <a:t>Diritti fondamentali UE</a:t>
            </a:r>
            <a:endParaRPr lang="it-IT" dirty="0"/>
          </a:p>
        </p:txBody>
      </p:sp>
      <p:sp>
        <p:nvSpPr>
          <p:cNvPr id="3" name="Segnaposto contenuto 2">
            <a:extLst>
              <a:ext uri="{FF2B5EF4-FFF2-40B4-BE49-F238E27FC236}">
                <a16:creationId xmlns:a16="http://schemas.microsoft.com/office/drawing/2014/main" id="{B440D920-EC6C-8A72-AB6B-2DB83103F08C}"/>
              </a:ext>
            </a:extLst>
          </p:cNvPr>
          <p:cNvSpPr>
            <a:spLocks noGrp="1"/>
          </p:cNvSpPr>
          <p:nvPr>
            <p:ph idx="1"/>
          </p:nvPr>
        </p:nvSpPr>
        <p:spPr/>
        <p:txBody>
          <a:bodyPr>
            <a:normAutofit lnSpcReduction="10000"/>
          </a:bodyPr>
          <a:lstStyle/>
          <a:p>
            <a:r>
              <a:rPr lang="it-IT" altLang="it-IT" sz="2800" dirty="0">
                <a:solidFill>
                  <a:srgbClr val="00B0F0"/>
                </a:solidFill>
              </a:rPr>
              <a:t>Diritti fondamentali e UE:</a:t>
            </a:r>
          </a:p>
          <a:p>
            <a:pPr lvl="1"/>
            <a:r>
              <a:rPr lang="it-IT" altLang="it-IT" dirty="0"/>
              <a:t>L'Unione riconosce i diritti, le libertà e i principi sanciti nella </a:t>
            </a:r>
            <a:r>
              <a:rPr lang="it-IT" altLang="it-IT" b="1" dirty="0">
                <a:solidFill>
                  <a:srgbClr val="00B0F0"/>
                </a:solidFill>
              </a:rPr>
              <a:t>Carta dei diritti fondamentali dell'Unione europea</a:t>
            </a:r>
            <a:r>
              <a:rPr lang="it-IT" altLang="it-IT" dirty="0">
                <a:solidFill>
                  <a:srgbClr val="00B0F0"/>
                </a:solidFill>
              </a:rPr>
              <a:t> </a:t>
            </a:r>
            <a:r>
              <a:rPr lang="it-IT" altLang="it-IT" dirty="0"/>
              <a:t>del 7 dicembre 2000, adattata il 12 dicembre 2007 a Strasburgo, che ha </a:t>
            </a:r>
            <a:r>
              <a:rPr lang="it-IT" altLang="it-IT" b="1" dirty="0">
                <a:solidFill>
                  <a:srgbClr val="00B0F0"/>
                </a:solidFill>
              </a:rPr>
              <a:t>lo stesso valore giuridico dei trattati </a:t>
            </a:r>
            <a:r>
              <a:rPr lang="it-IT" altLang="it-IT" dirty="0"/>
              <a:t>(Art. 6, par. 1, TUE);</a:t>
            </a:r>
          </a:p>
          <a:p>
            <a:pPr lvl="1" algn="just"/>
            <a:r>
              <a:rPr lang="it-IT" altLang="it-IT" dirty="0"/>
              <a:t>L'Unione aderisce alla Convenzione europea per la salvaguardia dei diritti dell'uomo e delle libertà fondamentali. Tale adesione non modifica le competenze dell'Unione definite nei trattati (Art. 6, par. 2, TUE)</a:t>
            </a:r>
          </a:p>
          <a:p>
            <a:pPr lvl="1"/>
            <a:r>
              <a:rPr lang="it-IT" altLang="it-IT" dirty="0"/>
              <a:t>Parere 2/13 CGUE: rischio per l’autonomia del sistema del diritto UE.</a:t>
            </a:r>
          </a:p>
          <a:p>
            <a:pPr lvl="1"/>
            <a:r>
              <a:rPr lang="it-IT" altLang="it-IT" dirty="0"/>
              <a:t>I diritti fondamentali, garantiti dalla </a:t>
            </a:r>
            <a:r>
              <a:rPr lang="it-IT" altLang="it-IT" b="1" dirty="0">
                <a:solidFill>
                  <a:srgbClr val="00B0F0"/>
                </a:solidFill>
              </a:rPr>
              <a:t>Convenzione europea per la salvaguardia dei diritti dell'uomo</a:t>
            </a:r>
            <a:r>
              <a:rPr lang="it-IT" altLang="it-IT" dirty="0">
                <a:solidFill>
                  <a:srgbClr val="0070C0"/>
                </a:solidFill>
              </a:rPr>
              <a:t> </a:t>
            </a:r>
            <a:r>
              <a:rPr lang="it-IT" altLang="it-IT" dirty="0"/>
              <a:t>e delle libertà fondamentali e risultanti dalle </a:t>
            </a:r>
            <a:r>
              <a:rPr lang="it-IT" altLang="it-IT" b="1" dirty="0">
                <a:solidFill>
                  <a:srgbClr val="00B0F0"/>
                </a:solidFill>
              </a:rPr>
              <a:t>tradizioni costituzionali comuni</a:t>
            </a:r>
            <a:r>
              <a:rPr lang="it-IT" altLang="it-IT" dirty="0">
                <a:solidFill>
                  <a:srgbClr val="0070C0"/>
                </a:solidFill>
              </a:rPr>
              <a:t> </a:t>
            </a:r>
            <a:r>
              <a:rPr lang="it-IT" altLang="it-IT" dirty="0"/>
              <a:t>agli Stati membri, fanno parte del diritto dell'Unione in quanto </a:t>
            </a:r>
            <a:r>
              <a:rPr lang="it-IT" altLang="it-IT" b="1" dirty="0">
                <a:solidFill>
                  <a:srgbClr val="00B0F0"/>
                </a:solidFill>
              </a:rPr>
              <a:t>principi generali </a:t>
            </a:r>
            <a:r>
              <a:rPr lang="it-IT" altLang="it-IT" dirty="0"/>
              <a:t>(Art. 6, par. 3, TUE).</a:t>
            </a:r>
          </a:p>
          <a:p>
            <a:endParaRPr lang="it-IT" dirty="0"/>
          </a:p>
        </p:txBody>
      </p:sp>
    </p:spTree>
    <p:extLst>
      <p:ext uri="{BB962C8B-B14F-4D97-AF65-F5344CB8AC3E}">
        <p14:creationId xmlns:p14="http://schemas.microsoft.com/office/powerpoint/2010/main" val="14423981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D8805C1-F3C5-BC6E-AF10-5BB5246E4AC9}"/>
              </a:ext>
            </a:extLst>
          </p:cNvPr>
          <p:cNvSpPr>
            <a:spLocks noGrp="1"/>
          </p:cNvSpPr>
          <p:nvPr>
            <p:ph type="title"/>
          </p:nvPr>
        </p:nvSpPr>
        <p:spPr/>
        <p:txBody>
          <a:bodyPr/>
          <a:lstStyle/>
          <a:p>
            <a:r>
              <a:rPr lang="it-IT" dirty="0">
                <a:solidFill>
                  <a:srgbClr val="92D050"/>
                </a:solidFill>
              </a:rPr>
              <a:t>Diritti fondamentali UE</a:t>
            </a:r>
            <a:endParaRPr lang="it-IT" dirty="0"/>
          </a:p>
        </p:txBody>
      </p:sp>
      <p:sp>
        <p:nvSpPr>
          <p:cNvPr id="3" name="Segnaposto contenuto 2">
            <a:extLst>
              <a:ext uri="{FF2B5EF4-FFF2-40B4-BE49-F238E27FC236}">
                <a16:creationId xmlns:a16="http://schemas.microsoft.com/office/drawing/2014/main" id="{55FD1081-162A-B008-0AFD-99E3E95FAE91}"/>
              </a:ext>
            </a:extLst>
          </p:cNvPr>
          <p:cNvSpPr>
            <a:spLocks noGrp="1"/>
          </p:cNvSpPr>
          <p:nvPr>
            <p:ph idx="1"/>
          </p:nvPr>
        </p:nvSpPr>
        <p:spPr>
          <a:xfrm>
            <a:off x="838200" y="1825625"/>
            <a:ext cx="10515600" cy="4667250"/>
          </a:xfrm>
        </p:spPr>
        <p:txBody>
          <a:bodyPr>
            <a:normAutofit/>
          </a:bodyPr>
          <a:lstStyle/>
          <a:p>
            <a:pPr algn="just"/>
            <a:r>
              <a:rPr lang="it-IT" b="0" i="0" u="none" strike="noStrike" dirty="0">
                <a:solidFill>
                  <a:srgbClr val="333333"/>
                </a:solidFill>
                <a:effectLst/>
              </a:rPr>
              <a:t>La Carta comprende un preambolo introduttivo e 54 articoli, suddivisi in sette capi:</a:t>
            </a:r>
          </a:p>
          <a:p>
            <a:pPr lvl="1"/>
            <a:r>
              <a:rPr lang="it-IT" b="0" i="0" u="none" strike="noStrike" dirty="0">
                <a:solidFill>
                  <a:srgbClr val="333333"/>
                </a:solidFill>
                <a:effectLst/>
              </a:rPr>
              <a:t>Capo I: </a:t>
            </a:r>
            <a:r>
              <a:rPr lang="it-IT" b="1" i="0" u="none" strike="noStrike" dirty="0">
                <a:solidFill>
                  <a:srgbClr val="333333"/>
                </a:solidFill>
                <a:effectLst/>
              </a:rPr>
              <a:t>dignità</a:t>
            </a:r>
            <a:r>
              <a:rPr lang="it-IT" b="0" i="0" u="none" strike="noStrike" dirty="0">
                <a:solidFill>
                  <a:srgbClr val="333333"/>
                </a:solidFill>
                <a:effectLst/>
              </a:rPr>
              <a:t> (dignità umana, diritto alla vita, diritto all’integrità della persona, proibizione della tortura e delle pene o trattamenti inumani o degradanti, proibizione della schiavitù e del lavoro forzato).</a:t>
            </a:r>
          </a:p>
          <a:p>
            <a:pPr lvl="1"/>
            <a:r>
              <a:rPr lang="it-IT" b="0" i="0" u="none" strike="noStrike" dirty="0">
                <a:solidFill>
                  <a:srgbClr val="333333"/>
                </a:solidFill>
                <a:effectLst/>
              </a:rPr>
              <a:t>Capo II: </a:t>
            </a:r>
            <a:r>
              <a:rPr lang="it-IT" b="1" i="0" u="none" strike="noStrike" dirty="0">
                <a:solidFill>
                  <a:srgbClr val="333333"/>
                </a:solidFill>
                <a:effectLst/>
              </a:rPr>
              <a:t>libertà</a:t>
            </a:r>
            <a:r>
              <a:rPr lang="it-IT" b="0" i="0" u="none" strike="noStrike" dirty="0">
                <a:solidFill>
                  <a:srgbClr val="333333"/>
                </a:solidFill>
                <a:effectLst/>
              </a:rPr>
              <a:t> (diritto alla libertà e alla sicurezza, rispetto della vita privata e della vita familiare, </a:t>
            </a:r>
            <a:r>
              <a:rPr lang="it-IT" b="0" i="0" u="none" strike="noStrike" dirty="0">
                <a:solidFill>
                  <a:srgbClr val="00B0F0"/>
                </a:solidFill>
                <a:effectLst/>
                <a:hlinkClick r:id="rId2">
                  <a:extLst>
                    <a:ext uri="{A12FA001-AC4F-418D-AE19-62706E023703}">
                      <ahyp:hlinkClr xmlns:ahyp="http://schemas.microsoft.com/office/drawing/2018/hyperlinkcolor" val="tx"/>
                    </a:ext>
                  </a:extLst>
                </a:hlinkClick>
              </a:rPr>
              <a:t>protezione dei dati di carattere personale</a:t>
            </a:r>
            <a:r>
              <a:rPr lang="it-IT" b="0" i="0" u="none" strike="noStrike" dirty="0">
                <a:solidFill>
                  <a:srgbClr val="333333"/>
                </a:solidFill>
                <a:effectLst/>
              </a:rPr>
              <a:t>, diritto di sposarsi e di costituire una famiglia, libertà di pensiero, di coscienza e di religione, libertà di espressione e d’informazione, libertà di riunione e di associazione, libertà delle arti e delle scienze, diritto all’istruzione, libertà professionale e diritto di lavorare, libertà d’impresa, diritto di proprietà, diritto di asilo, protezione in caso di allontanamento, di espulsione e di estradizione).</a:t>
            </a:r>
          </a:p>
          <a:p>
            <a:endParaRPr lang="it-IT" dirty="0"/>
          </a:p>
        </p:txBody>
      </p:sp>
    </p:spTree>
    <p:extLst>
      <p:ext uri="{BB962C8B-B14F-4D97-AF65-F5344CB8AC3E}">
        <p14:creationId xmlns:p14="http://schemas.microsoft.com/office/powerpoint/2010/main" val="161939697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FA8D74A-EEC3-AA18-638E-B750B9BBE58B}"/>
              </a:ext>
            </a:extLst>
          </p:cNvPr>
          <p:cNvSpPr>
            <a:spLocks noGrp="1"/>
          </p:cNvSpPr>
          <p:nvPr>
            <p:ph type="title"/>
          </p:nvPr>
        </p:nvSpPr>
        <p:spPr/>
        <p:txBody>
          <a:bodyPr/>
          <a:lstStyle/>
          <a:p>
            <a:r>
              <a:rPr lang="it-IT" dirty="0">
                <a:solidFill>
                  <a:srgbClr val="92D050"/>
                </a:solidFill>
              </a:rPr>
              <a:t>Diritti fondamentali UE</a:t>
            </a:r>
            <a:endParaRPr lang="it-IT" dirty="0"/>
          </a:p>
        </p:txBody>
      </p:sp>
      <p:sp>
        <p:nvSpPr>
          <p:cNvPr id="3" name="Segnaposto contenuto 2">
            <a:extLst>
              <a:ext uri="{FF2B5EF4-FFF2-40B4-BE49-F238E27FC236}">
                <a16:creationId xmlns:a16="http://schemas.microsoft.com/office/drawing/2014/main" id="{80CA05CA-676B-AE6A-BE6D-0175E736BBB5}"/>
              </a:ext>
            </a:extLst>
          </p:cNvPr>
          <p:cNvSpPr>
            <a:spLocks noGrp="1"/>
          </p:cNvSpPr>
          <p:nvPr>
            <p:ph idx="1"/>
          </p:nvPr>
        </p:nvSpPr>
        <p:spPr>
          <a:xfrm>
            <a:off x="838200" y="1825625"/>
            <a:ext cx="10515600" cy="4667250"/>
          </a:xfrm>
        </p:spPr>
        <p:txBody>
          <a:bodyPr>
            <a:normAutofit/>
          </a:bodyPr>
          <a:lstStyle/>
          <a:p>
            <a:pPr lvl="1"/>
            <a:r>
              <a:rPr lang="it-IT" b="0" i="0" u="none" strike="noStrike" dirty="0">
                <a:solidFill>
                  <a:srgbClr val="333333"/>
                </a:solidFill>
                <a:effectLst/>
              </a:rPr>
              <a:t>Capo III: </a:t>
            </a:r>
            <a:r>
              <a:rPr lang="it-IT" b="1" i="0" u="none" strike="noStrike" dirty="0">
                <a:solidFill>
                  <a:srgbClr val="333333"/>
                </a:solidFill>
                <a:effectLst/>
              </a:rPr>
              <a:t>uguaglianza</a:t>
            </a:r>
            <a:r>
              <a:rPr lang="it-IT" b="0" i="0" u="none" strike="noStrike" dirty="0">
                <a:solidFill>
                  <a:srgbClr val="333333"/>
                </a:solidFill>
                <a:effectLst/>
              </a:rPr>
              <a:t> (uguaglianza davanti alla legge, </a:t>
            </a:r>
            <a:r>
              <a:rPr lang="it-IT" b="0" i="0" u="none" strike="noStrike" dirty="0">
                <a:solidFill>
                  <a:srgbClr val="00B0F0"/>
                </a:solidFill>
                <a:effectLst/>
                <a:hlinkClick r:id="rId2">
                  <a:extLst>
                    <a:ext uri="{A12FA001-AC4F-418D-AE19-62706E023703}">
                      <ahyp:hlinkClr xmlns:ahyp="http://schemas.microsoft.com/office/drawing/2018/hyperlinkcolor" val="tx"/>
                    </a:ext>
                  </a:extLst>
                </a:hlinkClick>
              </a:rPr>
              <a:t>non discriminazione</a:t>
            </a:r>
            <a:r>
              <a:rPr lang="it-IT" b="0" i="0" u="none" strike="noStrike" dirty="0">
                <a:solidFill>
                  <a:srgbClr val="333333"/>
                </a:solidFill>
                <a:effectLst/>
              </a:rPr>
              <a:t>, diversità culturale, religiose e linguistica, </a:t>
            </a:r>
            <a:r>
              <a:rPr lang="it-IT" b="0" i="0" u="none" strike="noStrike" dirty="0">
                <a:solidFill>
                  <a:srgbClr val="00B0F0"/>
                </a:solidFill>
                <a:effectLst/>
                <a:hlinkClick r:id="rId3">
                  <a:extLst>
                    <a:ext uri="{A12FA001-AC4F-418D-AE19-62706E023703}">
                      <ahyp:hlinkClr xmlns:ahyp="http://schemas.microsoft.com/office/drawing/2018/hyperlinkcolor" val="tx"/>
                    </a:ext>
                  </a:extLst>
                </a:hlinkClick>
              </a:rPr>
              <a:t>parità tra uomini e donne</a:t>
            </a:r>
            <a:r>
              <a:rPr lang="it-IT" b="0" i="0" u="none" strike="noStrike" dirty="0">
                <a:solidFill>
                  <a:srgbClr val="00B0F0"/>
                </a:solidFill>
                <a:effectLst/>
              </a:rPr>
              <a:t>, </a:t>
            </a:r>
            <a:r>
              <a:rPr lang="it-IT" b="0" i="0" u="none" strike="noStrike" dirty="0">
                <a:solidFill>
                  <a:srgbClr val="00B0F0"/>
                </a:solidFill>
                <a:effectLst/>
                <a:hlinkClick r:id="rId4">
                  <a:extLst>
                    <a:ext uri="{A12FA001-AC4F-418D-AE19-62706E023703}">
                      <ahyp:hlinkClr xmlns:ahyp="http://schemas.microsoft.com/office/drawing/2018/hyperlinkcolor" val="tx"/>
                    </a:ext>
                  </a:extLst>
                </a:hlinkClick>
              </a:rPr>
              <a:t>diritti del bambino</a:t>
            </a:r>
            <a:r>
              <a:rPr lang="it-IT" b="0" i="0" u="none" strike="noStrike" dirty="0">
                <a:solidFill>
                  <a:srgbClr val="00B0F0"/>
                </a:solidFill>
                <a:effectLst/>
              </a:rPr>
              <a:t>, diritti degli anziani, </a:t>
            </a:r>
            <a:r>
              <a:rPr lang="it-IT" b="0" i="0" u="none" strike="noStrike" dirty="0">
                <a:solidFill>
                  <a:srgbClr val="00B0F0"/>
                </a:solidFill>
                <a:effectLst/>
                <a:hlinkClick r:id="rId5">
                  <a:extLst>
                    <a:ext uri="{A12FA001-AC4F-418D-AE19-62706E023703}">
                      <ahyp:hlinkClr xmlns:ahyp="http://schemas.microsoft.com/office/drawing/2018/hyperlinkcolor" val="tx"/>
                    </a:ext>
                  </a:extLst>
                </a:hlinkClick>
              </a:rPr>
              <a:t>inserimento dei disabili</a:t>
            </a:r>
            <a:r>
              <a:rPr lang="it-IT" b="0" i="0" u="none" strike="noStrike" dirty="0">
                <a:solidFill>
                  <a:srgbClr val="333333"/>
                </a:solidFill>
                <a:effectLst/>
              </a:rPr>
              <a:t>).</a:t>
            </a:r>
            <a:endParaRPr lang="it-IT" b="0" i="0" u="none" strike="noStrike" dirty="0">
              <a:effectLst/>
            </a:endParaRPr>
          </a:p>
          <a:p>
            <a:pPr lvl="1"/>
            <a:r>
              <a:rPr lang="it-IT" b="0" i="0" u="none" strike="noStrike" dirty="0">
                <a:effectLst/>
              </a:rPr>
              <a:t>Capo IV: </a:t>
            </a:r>
            <a:r>
              <a:rPr lang="it-IT" b="1" i="0" u="none" strike="noStrike" dirty="0">
                <a:effectLst/>
              </a:rPr>
              <a:t>solidarietà</a:t>
            </a:r>
            <a:r>
              <a:rPr lang="it-IT" b="0" i="0" u="none" strike="noStrike" dirty="0">
                <a:effectLst/>
              </a:rPr>
              <a:t> (</a:t>
            </a:r>
            <a:r>
              <a:rPr lang="it-IT" b="0" i="0" u="none" strike="noStrike" dirty="0">
                <a:effectLst/>
                <a:hlinkClick r:id="rId6">
                  <a:extLst>
                    <a:ext uri="{A12FA001-AC4F-418D-AE19-62706E023703}">
                      <ahyp:hlinkClr xmlns:ahyp="http://schemas.microsoft.com/office/drawing/2018/hyperlinkcolor" val="tx"/>
                    </a:ext>
                  </a:extLst>
                </a:hlinkClick>
              </a:rPr>
              <a:t>diritto dei lavoratori all’informazione e alla consultazione nell’ambito dell’impresa</a:t>
            </a:r>
            <a:r>
              <a:rPr lang="it-IT" b="0" i="0" u="none" strike="noStrike" dirty="0">
                <a:effectLst/>
              </a:rPr>
              <a:t>, diritto di negoziazione e di azioni collettive, diritto di accesso ai servizi di collocamento, tutela in caso di licenziamento ingiustificato, condizioni di lavoro giuste ed eque, divieto del lavoro minorile e </a:t>
            </a:r>
            <a:r>
              <a:rPr lang="it-IT" b="0" i="0" u="none" strike="noStrike" dirty="0">
                <a:effectLst/>
                <a:hlinkClick r:id="rId7">
                  <a:extLst>
                    <a:ext uri="{A12FA001-AC4F-418D-AE19-62706E023703}">
                      <ahyp:hlinkClr xmlns:ahyp="http://schemas.microsoft.com/office/drawing/2018/hyperlinkcolor" val="tx"/>
                    </a:ext>
                  </a:extLst>
                </a:hlinkClick>
              </a:rPr>
              <a:t>protezione dei giovani sul luogo di lavoro</a:t>
            </a:r>
            <a:r>
              <a:rPr lang="it-IT" b="0" i="0" u="none" strike="noStrike" dirty="0">
                <a:effectLst/>
              </a:rPr>
              <a:t>, </a:t>
            </a:r>
            <a:r>
              <a:rPr lang="it-IT" b="0" i="0" u="none" strike="noStrike" dirty="0">
                <a:effectLst/>
                <a:hlinkClick r:id="rId8">
                  <a:extLst>
                    <a:ext uri="{A12FA001-AC4F-418D-AE19-62706E023703}">
                      <ahyp:hlinkClr xmlns:ahyp="http://schemas.microsoft.com/office/drawing/2018/hyperlinkcolor" val="tx"/>
                    </a:ext>
                  </a:extLst>
                </a:hlinkClick>
              </a:rPr>
              <a:t>vita familiare e vita professionale</a:t>
            </a:r>
            <a:r>
              <a:rPr lang="it-IT" b="0" i="0" u="none" strike="noStrike" dirty="0">
                <a:effectLst/>
              </a:rPr>
              <a:t>, sicurezza sociale e assistenza sociale, protezione della salute, accesso ai </a:t>
            </a:r>
            <a:r>
              <a:rPr lang="it-IT" b="0" i="0" u="none" strike="noStrike" dirty="0">
                <a:effectLst/>
                <a:hlinkClick r:id="rId9">
                  <a:extLst>
                    <a:ext uri="{A12FA001-AC4F-418D-AE19-62706E023703}">
                      <ahyp:hlinkClr xmlns:ahyp="http://schemas.microsoft.com/office/drawing/2018/hyperlinkcolor" val="tx"/>
                    </a:ext>
                  </a:extLst>
                </a:hlinkClick>
              </a:rPr>
              <a:t>servizi d’interesse economico generale</a:t>
            </a:r>
            <a:r>
              <a:rPr lang="it-IT" b="0" i="0" u="none" strike="noStrike" dirty="0">
                <a:effectLst/>
              </a:rPr>
              <a:t>, tutela dell’ambiente, </a:t>
            </a:r>
            <a:r>
              <a:rPr lang="it-IT" b="0" i="0" u="none" strike="noStrike" dirty="0">
                <a:effectLst/>
                <a:hlinkClick r:id="rId10">
                  <a:extLst>
                    <a:ext uri="{A12FA001-AC4F-418D-AE19-62706E023703}">
                      <ahyp:hlinkClr xmlns:ahyp="http://schemas.microsoft.com/office/drawing/2018/hyperlinkcolor" val="tx"/>
                    </a:ext>
                  </a:extLst>
                </a:hlinkClick>
              </a:rPr>
              <a:t>protezione dei consumatori</a:t>
            </a:r>
            <a:r>
              <a:rPr lang="it-IT" b="0" i="0" u="none" strike="noStrike" dirty="0">
                <a:effectLst/>
              </a:rPr>
              <a:t>).</a:t>
            </a:r>
          </a:p>
          <a:p>
            <a:endParaRPr lang="it-IT" dirty="0"/>
          </a:p>
        </p:txBody>
      </p:sp>
    </p:spTree>
    <p:extLst>
      <p:ext uri="{BB962C8B-B14F-4D97-AF65-F5344CB8AC3E}">
        <p14:creationId xmlns:p14="http://schemas.microsoft.com/office/powerpoint/2010/main" val="277265144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A7811E4-4F2B-B10E-3112-71FAB94F0E12}"/>
              </a:ext>
            </a:extLst>
          </p:cNvPr>
          <p:cNvSpPr>
            <a:spLocks noGrp="1"/>
          </p:cNvSpPr>
          <p:nvPr>
            <p:ph type="title"/>
          </p:nvPr>
        </p:nvSpPr>
        <p:spPr>
          <a:xfrm>
            <a:off x="838200" y="365125"/>
            <a:ext cx="10515600" cy="1209675"/>
          </a:xfrm>
        </p:spPr>
        <p:txBody>
          <a:bodyPr/>
          <a:lstStyle/>
          <a:p>
            <a:r>
              <a:rPr lang="it-IT" dirty="0">
                <a:solidFill>
                  <a:srgbClr val="92D050"/>
                </a:solidFill>
              </a:rPr>
              <a:t>Diritti fondamentali UE</a:t>
            </a:r>
            <a:endParaRPr lang="it-IT" dirty="0"/>
          </a:p>
        </p:txBody>
      </p:sp>
      <p:sp>
        <p:nvSpPr>
          <p:cNvPr id="3" name="Segnaposto contenuto 2">
            <a:extLst>
              <a:ext uri="{FF2B5EF4-FFF2-40B4-BE49-F238E27FC236}">
                <a16:creationId xmlns:a16="http://schemas.microsoft.com/office/drawing/2014/main" id="{B99B00B4-E466-4B84-CDB7-886EC09E8C6B}"/>
              </a:ext>
            </a:extLst>
          </p:cNvPr>
          <p:cNvSpPr>
            <a:spLocks noGrp="1"/>
          </p:cNvSpPr>
          <p:nvPr>
            <p:ph idx="1"/>
          </p:nvPr>
        </p:nvSpPr>
        <p:spPr/>
        <p:txBody>
          <a:bodyPr/>
          <a:lstStyle/>
          <a:p>
            <a:pPr lvl="1"/>
            <a:r>
              <a:rPr lang="it-IT" b="0" i="0" u="none" strike="noStrike" dirty="0">
                <a:effectLst/>
              </a:rPr>
              <a:t>Capo V: </a:t>
            </a:r>
            <a:r>
              <a:rPr lang="it-IT" b="1" i="0" u="none" strike="noStrike" dirty="0">
                <a:effectLst/>
              </a:rPr>
              <a:t>cittadinanza</a:t>
            </a:r>
            <a:r>
              <a:rPr lang="it-IT" b="0" i="0" u="none" strike="noStrike" dirty="0">
                <a:effectLst/>
              </a:rPr>
              <a:t> (diritto di voto e di eleggibilità alle </a:t>
            </a:r>
            <a:r>
              <a:rPr lang="it-IT" b="0" i="0" u="none" strike="noStrike" dirty="0">
                <a:effectLst/>
                <a:hlinkClick r:id="rId2">
                  <a:extLst>
                    <a:ext uri="{A12FA001-AC4F-418D-AE19-62706E023703}">
                      <ahyp:hlinkClr xmlns:ahyp="http://schemas.microsoft.com/office/drawing/2018/hyperlinkcolor" val="tx"/>
                    </a:ext>
                  </a:extLst>
                </a:hlinkClick>
              </a:rPr>
              <a:t>elezioni del Parlamento europeo</a:t>
            </a:r>
            <a:r>
              <a:rPr lang="it-IT" b="0" i="0" u="none" strike="noStrike" dirty="0">
                <a:effectLst/>
              </a:rPr>
              <a:t> e alle </a:t>
            </a:r>
            <a:r>
              <a:rPr lang="it-IT" b="0" i="0" u="none" strike="noStrike" dirty="0">
                <a:effectLst/>
                <a:hlinkClick r:id="rId3">
                  <a:extLst>
                    <a:ext uri="{A12FA001-AC4F-418D-AE19-62706E023703}">
                      <ahyp:hlinkClr xmlns:ahyp="http://schemas.microsoft.com/office/drawing/2018/hyperlinkcolor" val="tx"/>
                    </a:ext>
                  </a:extLst>
                </a:hlinkClick>
              </a:rPr>
              <a:t>elezioni comunali</a:t>
            </a:r>
            <a:r>
              <a:rPr lang="it-IT" b="0" i="0" u="none" strike="noStrike" dirty="0">
                <a:effectLst/>
              </a:rPr>
              <a:t>, diritto a una buona amministrazione, </a:t>
            </a:r>
            <a:r>
              <a:rPr lang="it-IT" b="0" i="0" u="none" strike="noStrike" dirty="0">
                <a:effectLst/>
                <a:hlinkClick r:id="rId4">
                  <a:extLst>
                    <a:ext uri="{A12FA001-AC4F-418D-AE19-62706E023703}">
                      <ahyp:hlinkClr xmlns:ahyp="http://schemas.microsoft.com/office/drawing/2018/hyperlinkcolor" val="tx"/>
                    </a:ext>
                  </a:extLst>
                </a:hlinkClick>
              </a:rPr>
              <a:t>diritto d’accesso ai documenti</a:t>
            </a:r>
            <a:r>
              <a:rPr lang="it-IT" b="0" i="0" u="none" strike="noStrike" dirty="0">
                <a:effectLst/>
              </a:rPr>
              <a:t>, </a:t>
            </a:r>
            <a:r>
              <a:rPr lang="it-IT" b="0" i="0" u="none" strike="noStrike" dirty="0">
                <a:effectLst/>
                <a:hlinkClick r:id="rId5">
                  <a:extLst>
                    <a:ext uri="{A12FA001-AC4F-418D-AE19-62706E023703}">
                      <ahyp:hlinkClr xmlns:ahyp="http://schemas.microsoft.com/office/drawing/2018/hyperlinkcolor" val="tx"/>
                    </a:ext>
                  </a:extLst>
                </a:hlinkClick>
              </a:rPr>
              <a:t>Mediatore europeo</a:t>
            </a:r>
            <a:r>
              <a:rPr lang="it-IT" b="0" i="0" u="none" strike="noStrike" dirty="0">
                <a:effectLst/>
              </a:rPr>
              <a:t>, </a:t>
            </a:r>
            <a:r>
              <a:rPr lang="it-IT" b="0" i="0" u="none" strike="noStrike" dirty="0">
                <a:effectLst/>
                <a:hlinkClick r:id="rId6">
                  <a:extLst>
                    <a:ext uri="{A12FA001-AC4F-418D-AE19-62706E023703}">
                      <ahyp:hlinkClr xmlns:ahyp="http://schemas.microsoft.com/office/drawing/2018/hyperlinkcolor" val="tx"/>
                    </a:ext>
                  </a:extLst>
                </a:hlinkClick>
              </a:rPr>
              <a:t>diritto di petizione</a:t>
            </a:r>
            <a:r>
              <a:rPr lang="it-IT" b="0" i="0" u="none" strike="noStrike" dirty="0">
                <a:effectLst/>
              </a:rPr>
              <a:t>, </a:t>
            </a:r>
            <a:r>
              <a:rPr lang="it-IT" b="0" i="0" u="none" strike="noStrike" dirty="0">
                <a:effectLst/>
                <a:hlinkClick r:id="rId7">
                  <a:extLst>
                    <a:ext uri="{A12FA001-AC4F-418D-AE19-62706E023703}">
                      <ahyp:hlinkClr xmlns:ahyp="http://schemas.microsoft.com/office/drawing/2018/hyperlinkcolor" val="tx"/>
                    </a:ext>
                  </a:extLst>
                </a:hlinkClick>
              </a:rPr>
              <a:t>libertà di circolazione e di soggiorno</a:t>
            </a:r>
            <a:r>
              <a:rPr lang="it-IT" b="0" i="0" u="none" strike="noStrike" dirty="0">
                <a:effectLst/>
              </a:rPr>
              <a:t>, </a:t>
            </a:r>
            <a:r>
              <a:rPr lang="it-IT" b="0" i="0" u="none" strike="noStrike" dirty="0">
                <a:effectLst/>
                <a:hlinkClick r:id="rId8">
                  <a:extLst>
                    <a:ext uri="{A12FA001-AC4F-418D-AE19-62706E023703}">
                      <ahyp:hlinkClr xmlns:ahyp="http://schemas.microsoft.com/office/drawing/2018/hyperlinkcolor" val="tx"/>
                    </a:ext>
                  </a:extLst>
                </a:hlinkClick>
              </a:rPr>
              <a:t>tutela diplomatica e consolare</a:t>
            </a:r>
            <a:r>
              <a:rPr lang="it-IT" b="0" i="0" u="none" strike="noStrike" dirty="0">
                <a:effectLst/>
              </a:rPr>
              <a:t>);</a:t>
            </a:r>
          </a:p>
          <a:p>
            <a:pPr lvl="1"/>
            <a:r>
              <a:rPr lang="it-IT" b="0" i="0" u="none" strike="noStrike" dirty="0">
                <a:effectLst/>
              </a:rPr>
              <a:t>Capo VI: </a:t>
            </a:r>
            <a:r>
              <a:rPr lang="it-IT" b="1" i="0" u="none" strike="noStrike" dirty="0">
                <a:effectLst/>
              </a:rPr>
              <a:t>giustizia</a:t>
            </a:r>
            <a:r>
              <a:rPr lang="it-IT" b="0" i="0" u="none" strike="noStrike" dirty="0">
                <a:effectLst/>
              </a:rPr>
              <a:t> (diritto a un ricorso effettivo e a un giudice imparziale, </a:t>
            </a:r>
            <a:r>
              <a:rPr lang="it-IT" b="0" i="0" u="none" strike="noStrike" dirty="0">
                <a:effectLst/>
                <a:hlinkClick r:id="rId9">
                  <a:extLst>
                    <a:ext uri="{A12FA001-AC4F-418D-AE19-62706E023703}">
                      <ahyp:hlinkClr xmlns:ahyp="http://schemas.microsoft.com/office/drawing/2018/hyperlinkcolor" val="tx"/>
                    </a:ext>
                  </a:extLst>
                </a:hlinkClick>
              </a:rPr>
              <a:t>presunzione di innocenza e diritti della difesa</a:t>
            </a:r>
            <a:r>
              <a:rPr lang="it-IT" b="0" i="0" u="none" strike="noStrike" dirty="0">
                <a:effectLst/>
              </a:rPr>
              <a:t>, principi della legalità e della proporzionalità dei reati e delle pene, diritto di non essere giudicato o punito due volte per lo stesso reato).</a:t>
            </a:r>
          </a:p>
          <a:p>
            <a:pPr lvl="1"/>
            <a:r>
              <a:rPr lang="it-IT" b="0" i="0" u="none" strike="noStrike" dirty="0">
                <a:effectLst/>
              </a:rPr>
              <a:t>Capo VII: </a:t>
            </a:r>
            <a:r>
              <a:rPr lang="it-IT" b="1" i="0" u="none" strike="noStrike" dirty="0">
                <a:effectLst/>
              </a:rPr>
              <a:t>disposizioni generali</a:t>
            </a:r>
            <a:r>
              <a:rPr lang="it-IT" b="0" i="0" u="none" strike="noStrike" dirty="0">
                <a:effectLst/>
              </a:rPr>
              <a:t>.</a:t>
            </a:r>
          </a:p>
          <a:p>
            <a:endParaRPr lang="it-IT" dirty="0"/>
          </a:p>
        </p:txBody>
      </p:sp>
    </p:spTree>
    <p:extLst>
      <p:ext uri="{BB962C8B-B14F-4D97-AF65-F5344CB8AC3E}">
        <p14:creationId xmlns:p14="http://schemas.microsoft.com/office/powerpoint/2010/main" val="242146183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5648529-EEC1-2AF4-9B5D-8A38E3C5129B}"/>
              </a:ext>
            </a:extLst>
          </p:cNvPr>
          <p:cNvSpPr>
            <a:spLocks noGrp="1"/>
          </p:cNvSpPr>
          <p:nvPr>
            <p:ph type="title"/>
          </p:nvPr>
        </p:nvSpPr>
        <p:spPr/>
        <p:txBody>
          <a:bodyPr/>
          <a:lstStyle/>
          <a:p>
            <a:r>
              <a:rPr lang="it-IT" dirty="0">
                <a:solidFill>
                  <a:srgbClr val="92D050"/>
                </a:solidFill>
              </a:rPr>
              <a:t>Diritti fondamentali UE</a:t>
            </a:r>
            <a:endParaRPr lang="it-IT" dirty="0"/>
          </a:p>
        </p:txBody>
      </p:sp>
      <p:sp>
        <p:nvSpPr>
          <p:cNvPr id="3" name="Segnaposto contenuto 2">
            <a:extLst>
              <a:ext uri="{FF2B5EF4-FFF2-40B4-BE49-F238E27FC236}">
                <a16:creationId xmlns:a16="http://schemas.microsoft.com/office/drawing/2014/main" id="{68ED5287-82A8-7967-B744-B904427D565B}"/>
              </a:ext>
            </a:extLst>
          </p:cNvPr>
          <p:cNvSpPr>
            <a:spLocks noGrp="1"/>
          </p:cNvSpPr>
          <p:nvPr>
            <p:ph idx="1"/>
          </p:nvPr>
        </p:nvSpPr>
        <p:spPr/>
        <p:txBody>
          <a:bodyPr>
            <a:normAutofit lnSpcReduction="10000"/>
          </a:bodyPr>
          <a:lstStyle/>
          <a:p>
            <a:pPr algn="just"/>
            <a:r>
              <a:rPr lang="it-IT" b="1" i="0" u="none" strike="noStrike" dirty="0">
                <a:solidFill>
                  <a:srgbClr val="00B0F0"/>
                </a:solidFill>
                <a:effectLst/>
              </a:rPr>
              <a:t>Ambito di applicazione della Carta:</a:t>
            </a:r>
            <a:endParaRPr lang="it-IT" b="0" i="0" u="none" strike="noStrike" dirty="0">
              <a:solidFill>
                <a:srgbClr val="00B0F0"/>
              </a:solidFill>
              <a:effectLst/>
            </a:endParaRPr>
          </a:p>
          <a:p>
            <a:pPr algn="just"/>
            <a:r>
              <a:rPr lang="it-IT" b="0" i="0" u="none" strike="noStrike" dirty="0">
                <a:effectLst/>
              </a:rPr>
              <a:t>La Carta si applica alle </a:t>
            </a:r>
            <a:r>
              <a:rPr lang="it-IT" b="0" i="0" u="none" strike="noStrike" dirty="0">
                <a:effectLst/>
                <a:hlinkClick r:id="rId2">
                  <a:extLst>
                    <a:ext uri="{A12FA001-AC4F-418D-AE19-62706E023703}">
                      <ahyp:hlinkClr xmlns:ahyp="http://schemas.microsoft.com/office/drawing/2018/hyperlinkcolor" val="tx"/>
                    </a:ext>
                  </a:extLst>
                </a:hlinkClick>
              </a:rPr>
              <a:t>istituzioni europee</a:t>
            </a:r>
            <a:r>
              <a:rPr lang="it-IT" b="0" i="0" u="none" strike="noStrike" dirty="0">
                <a:effectLst/>
              </a:rPr>
              <a:t>, agli organi, agli organismi e alle </a:t>
            </a:r>
            <a:r>
              <a:rPr lang="it-IT" b="0" i="0" u="none" strike="noStrike" dirty="0">
                <a:effectLst/>
                <a:hlinkClick r:id="rId3">
                  <a:extLst>
                    <a:ext uri="{A12FA001-AC4F-418D-AE19-62706E023703}">
                      <ahyp:hlinkClr xmlns:ahyp="http://schemas.microsoft.com/office/drawing/2018/hyperlinkcolor" val="tx"/>
                    </a:ext>
                  </a:extLst>
                </a:hlinkClick>
              </a:rPr>
              <a:t>agenzie</a:t>
            </a:r>
            <a:r>
              <a:rPr lang="it-IT" b="0" i="0" u="none" strike="noStrike" dirty="0">
                <a:effectLst/>
              </a:rPr>
              <a:t>, nell’espletamento di tutte le loro azioni. Non amplia i poteri a loro conferiti di là di quanto previsto dai </a:t>
            </a:r>
            <a:r>
              <a:rPr lang="it-IT" b="0" i="0" u="none" strike="noStrike" dirty="0">
                <a:effectLst/>
                <a:hlinkClick r:id="rId4">
                  <a:extLst>
                    <a:ext uri="{A12FA001-AC4F-418D-AE19-62706E023703}">
                      <ahyp:hlinkClr xmlns:ahyp="http://schemas.microsoft.com/office/drawing/2018/hyperlinkcolor" val="tx"/>
                    </a:ext>
                  </a:extLst>
                </a:hlinkClick>
              </a:rPr>
              <a:t>trattati</a:t>
            </a:r>
            <a:r>
              <a:rPr lang="it-IT" b="0" i="0" u="none" strike="noStrike" dirty="0">
                <a:effectLst/>
              </a:rPr>
              <a:t>. Essa si applica anche agli Stati membri nell’ambito della loro attuazione della normativa dell’Unione.</a:t>
            </a:r>
          </a:p>
          <a:p>
            <a:pPr algn="just"/>
            <a:r>
              <a:rPr lang="it-IT" b="0" i="0" u="none" strike="noStrike" dirty="0">
                <a:effectLst/>
              </a:rPr>
              <a:t>La Carta si applica in concomitanza con i sistemi di protezione dei diritti fondamentali nazionali e internazionali, tra cui la </a:t>
            </a:r>
            <a:r>
              <a:rPr lang="it-IT" b="0" i="0" u="none" strike="noStrike" dirty="0">
                <a:effectLst/>
                <a:hlinkClick r:id="rId5">
                  <a:extLst>
                    <a:ext uri="{A12FA001-AC4F-418D-AE19-62706E023703}">
                      <ahyp:hlinkClr xmlns:ahyp="http://schemas.microsoft.com/office/drawing/2018/hyperlinkcolor" val="tx"/>
                    </a:ext>
                  </a:extLst>
                </a:hlinkClick>
              </a:rPr>
              <a:t>Convenzione europea dei diritti dell’uomo</a:t>
            </a:r>
            <a:r>
              <a:rPr lang="it-IT" b="0" i="0" u="none" strike="noStrike" dirty="0">
                <a:effectLst/>
              </a:rPr>
              <a:t>.</a:t>
            </a:r>
          </a:p>
          <a:p>
            <a:br>
              <a:rPr lang="it-IT" dirty="0"/>
            </a:br>
            <a:endParaRPr lang="it-IT" dirty="0"/>
          </a:p>
        </p:txBody>
      </p:sp>
    </p:spTree>
    <p:extLst>
      <p:ext uri="{BB962C8B-B14F-4D97-AF65-F5344CB8AC3E}">
        <p14:creationId xmlns:p14="http://schemas.microsoft.com/office/powerpoint/2010/main" val="33343250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2166554-DFDA-568D-F174-1822A08BF801}"/>
              </a:ext>
            </a:extLst>
          </p:cNvPr>
          <p:cNvSpPr>
            <a:spLocks noGrp="1"/>
          </p:cNvSpPr>
          <p:nvPr>
            <p:ph type="title"/>
          </p:nvPr>
        </p:nvSpPr>
        <p:spPr/>
        <p:txBody>
          <a:bodyPr/>
          <a:lstStyle/>
          <a:p>
            <a:r>
              <a:rPr lang="it-IT" b="1" dirty="0">
                <a:solidFill>
                  <a:srgbClr val="92D050"/>
                </a:solidFill>
              </a:rPr>
              <a:t>I Trattati UE</a:t>
            </a:r>
            <a:endParaRPr lang="it-IT" dirty="0"/>
          </a:p>
        </p:txBody>
      </p:sp>
      <p:sp>
        <p:nvSpPr>
          <p:cNvPr id="3" name="Segnaposto contenuto 2">
            <a:extLst>
              <a:ext uri="{FF2B5EF4-FFF2-40B4-BE49-F238E27FC236}">
                <a16:creationId xmlns:a16="http://schemas.microsoft.com/office/drawing/2014/main" id="{DDE82D58-F244-AD78-BBEF-8F266660F40D}"/>
              </a:ext>
            </a:extLst>
          </p:cNvPr>
          <p:cNvSpPr>
            <a:spLocks noGrp="1"/>
          </p:cNvSpPr>
          <p:nvPr>
            <p:ph idx="1"/>
          </p:nvPr>
        </p:nvSpPr>
        <p:spPr/>
        <p:txBody>
          <a:bodyPr/>
          <a:lstStyle/>
          <a:p>
            <a:pPr>
              <a:buNone/>
            </a:pPr>
            <a:r>
              <a:rPr lang="it-IT" altLang="it-IT" sz="2800" dirty="0"/>
              <a:t>I Trattati definizione: </a:t>
            </a:r>
          </a:p>
          <a:p>
            <a:pPr algn="just"/>
            <a:r>
              <a:rPr lang="it-IT" altLang="it-IT" sz="2800" dirty="0"/>
              <a:t>L'Unione si fonda sul Trattato dell’Unione </a:t>
            </a:r>
            <a:r>
              <a:rPr lang="it-IT" altLang="it-IT" sz="2800" b="1" dirty="0">
                <a:solidFill>
                  <a:srgbClr val="00B0F0"/>
                </a:solidFill>
              </a:rPr>
              <a:t>(TUE) </a:t>
            </a:r>
            <a:r>
              <a:rPr lang="it-IT" altLang="it-IT" sz="2800" dirty="0"/>
              <a:t>e sul trattato sul funzionamento dell'Unione europea </a:t>
            </a:r>
            <a:r>
              <a:rPr lang="it-IT" altLang="it-IT" sz="2800" b="1" dirty="0">
                <a:solidFill>
                  <a:srgbClr val="00B0F0"/>
                </a:solidFill>
              </a:rPr>
              <a:t>(TFUE)</a:t>
            </a:r>
            <a:r>
              <a:rPr lang="it-IT" altLang="it-IT" sz="2800" dirty="0">
                <a:solidFill>
                  <a:srgbClr val="00B0F0"/>
                </a:solidFill>
              </a:rPr>
              <a:t>. </a:t>
            </a:r>
          </a:p>
          <a:p>
            <a:pPr algn="just"/>
            <a:r>
              <a:rPr lang="it-IT" altLang="it-IT" dirty="0"/>
              <a:t>TUE e TFUE </a:t>
            </a:r>
            <a:r>
              <a:rPr lang="it-IT" altLang="it-IT" sz="2800" dirty="0"/>
              <a:t>hanno lo stesso valore giuridico</a:t>
            </a:r>
            <a:r>
              <a:rPr lang="it-IT" altLang="it-IT" dirty="0"/>
              <a:t> (</a:t>
            </a:r>
            <a:r>
              <a:rPr lang="it-IT" altLang="it-IT" sz="2800" dirty="0"/>
              <a:t>Art. 1, par. 3 TUE)</a:t>
            </a:r>
          </a:p>
          <a:p>
            <a:r>
              <a:rPr lang="it-IT" altLang="it-IT" dirty="0"/>
              <a:t>I </a:t>
            </a:r>
            <a:r>
              <a:rPr lang="it-IT" altLang="it-IT" b="1" dirty="0">
                <a:solidFill>
                  <a:srgbClr val="00B0F0"/>
                </a:solidFill>
              </a:rPr>
              <a:t>Protocolli</a:t>
            </a:r>
            <a:r>
              <a:rPr lang="it-IT" altLang="it-IT" dirty="0">
                <a:solidFill>
                  <a:srgbClr val="00B0F0"/>
                </a:solidFill>
              </a:rPr>
              <a:t> </a:t>
            </a:r>
            <a:r>
              <a:rPr lang="it-IT" altLang="it-IT" dirty="0"/>
              <a:t>e gli allegati ai trattati ne costituiscono parte integrante (Art. 51 TUE)</a:t>
            </a:r>
          </a:p>
          <a:p>
            <a:r>
              <a:rPr lang="it-IT" altLang="it-IT" dirty="0"/>
              <a:t>Le </a:t>
            </a:r>
            <a:r>
              <a:rPr lang="it-IT" altLang="it-IT" b="1" dirty="0">
                <a:solidFill>
                  <a:srgbClr val="00B0F0"/>
                </a:solidFill>
              </a:rPr>
              <a:t>Dichiarazioni </a:t>
            </a:r>
            <a:r>
              <a:rPr lang="it-IT" altLang="it-IT" dirty="0"/>
              <a:t>hanno un valore solo interpretativo (Art. 51 TUE)</a:t>
            </a:r>
          </a:p>
          <a:p>
            <a:endParaRPr lang="it-IT" dirty="0"/>
          </a:p>
        </p:txBody>
      </p:sp>
    </p:spTree>
    <p:extLst>
      <p:ext uri="{BB962C8B-B14F-4D97-AF65-F5344CB8AC3E}">
        <p14:creationId xmlns:p14="http://schemas.microsoft.com/office/powerpoint/2010/main" val="28561360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CAF522E-3405-1B19-FA3C-E56D67B8C513}"/>
              </a:ext>
            </a:extLst>
          </p:cNvPr>
          <p:cNvSpPr>
            <a:spLocks noGrp="1"/>
          </p:cNvSpPr>
          <p:nvPr>
            <p:ph type="title"/>
          </p:nvPr>
        </p:nvSpPr>
        <p:spPr/>
        <p:txBody>
          <a:bodyPr/>
          <a:lstStyle/>
          <a:p>
            <a:r>
              <a:rPr lang="it-IT" b="1" dirty="0">
                <a:solidFill>
                  <a:srgbClr val="92D050"/>
                </a:solidFill>
              </a:rPr>
              <a:t>I Trattati UE</a:t>
            </a:r>
            <a:endParaRPr lang="it-IT" dirty="0"/>
          </a:p>
        </p:txBody>
      </p:sp>
      <p:sp>
        <p:nvSpPr>
          <p:cNvPr id="3" name="Segnaposto contenuto 2">
            <a:extLst>
              <a:ext uri="{FF2B5EF4-FFF2-40B4-BE49-F238E27FC236}">
                <a16:creationId xmlns:a16="http://schemas.microsoft.com/office/drawing/2014/main" id="{EC642F95-6FC0-6DB2-D783-1851D210A957}"/>
              </a:ext>
            </a:extLst>
          </p:cNvPr>
          <p:cNvSpPr>
            <a:spLocks noGrp="1"/>
          </p:cNvSpPr>
          <p:nvPr>
            <p:ph idx="1"/>
          </p:nvPr>
        </p:nvSpPr>
        <p:spPr/>
        <p:txBody>
          <a:bodyPr>
            <a:normAutofit lnSpcReduction="10000"/>
          </a:bodyPr>
          <a:lstStyle/>
          <a:p>
            <a:r>
              <a:rPr lang="it-IT" dirty="0">
                <a:solidFill>
                  <a:srgbClr val="00B0F0"/>
                </a:solidFill>
              </a:rPr>
              <a:t>Trattati come vertice del sistema delle fonti:</a:t>
            </a:r>
          </a:p>
          <a:p>
            <a:r>
              <a:rPr lang="it-IT" dirty="0"/>
              <a:t>Il primato di questi strumenti deriva dalla loro natura di veri e propri accordi internazionali nel senso classico dell’espressione e dunque la loro superiorità discende dall’essere frutto della volontà congiunta degli Stati membri, che continua a trovarsi a fondamento della costruzione europea. </a:t>
            </a:r>
          </a:p>
          <a:p>
            <a:r>
              <a:rPr lang="it-IT" dirty="0">
                <a:solidFill>
                  <a:srgbClr val="00B0F0"/>
                </a:solidFill>
              </a:rPr>
              <a:t>Rapporto con diritto derivato:</a:t>
            </a:r>
          </a:p>
          <a:p>
            <a:r>
              <a:rPr lang="it-IT" dirty="0"/>
              <a:t>I Trattati prevalgono sulle norme di diritto derivato, perciò non possono subire modifiche da parte degli atti emanati dagli organi dell’UE, tanto che se sono in contrasto con i primi, sono suscettibili di annullamento (si v. art. 263 TFUE).</a:t>
            </a:r>
          </a:p>
        </p:txBody>
      </p:sp>
    </p:spTree>
    <p:extLst>
      <p:ext uri="{BB962C8B-B14F-4D97-AF65-F5344CB8AC3E}">
        <p14:creationId xmlns:p14="http://schemas.microsoft.com/office/powerpoint/2010/main" val="840266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9F06C2B-B370-D578-C0E4-C1AC76ADA108}"/>
              </a:ext>
            </a:extLst>
          </p:cNvPr>
          <p:cNvSpPr>
            <a:spLocks noGrp="1"/>
          </p:cNvSpPr>
          <p:nvPr>
            <p:ph type="title"/>
          </p:nvPr>
        </p:nvSpPr>
        <p:spPr/>
        <p:txBody>
          <a:bodyPr/>
          <a:lstStyle/>
          <a:p>
            <a:r>
              <a:rPr lang="it-IT" b="1" dirty="0">
                <a:solidFill>
                  <a:srgbClr val="92D050"/>
                </a:solidFill>
              </a:rPr>
              <a:t>I Trattati UE</a:t>
            </a:r>
            <a:endParaRPr lang="it-IT" dirty="0"/>
          </a:p>
        </p:txBody>
      </p:sp>
      <p:sp>
        <p:nvSpPr>
          <p:cNvPr id="3" name="Segnaposto contenuto 2">
            <a:extLst>
              <a:ext uri="{FF2B5EF4-FFF2-40B4-BE49-F238E27FC236}">
                <a16:creationId xmlns:a16="http://schemas.microsoft.com/office/drawing/2014/main" id="{62313815-A820-F417-3908-37F5D24D4DED}"/>
              </a:ext>
            </a:extLst>
          </p:cNvPr>
          <p:cNvSpPr>
            <a:spLocks noGrp="1"/>
          </p:cNvSpPr>
          <p:nvPr>
            <p:ph idx="1"/>
          </p:nvPr>
        </p:nvSpPr>
        <p:spPr/>
        <p:txBody>
          <a:bodyPr/>
          <a:lstStyle/>
          <a:p>
            <a:r>
              <a:rPr lang="it-IT" dirty="0">
                <a:solidFill>
                  <a:srgbClr val="00B0F0"/>
                </a:solidFill>
              </a:rPr>
              <a:t>Autonomia dell’ordinamento UE</a:t>
            </a:r>
            <a:r>
              <a:rPr lang="it-IT" dirty="0"/>
              <a:t>: </a:t>
            </a:r>
          </a:p>
          <a:p>
            <a:r>
              <a:rPr lang="it-IT" dirty="0"/>
              <a:t>Sentenza </a:t>
            </a:r>
            <a:r>
              <a:rPr lang="it-IT" i="1" dirty="0" err="1">
                <a:solidFill>
                  <a:srgbClr val="00B0F0"/>
                </a:solidFill>
              </a:rPr>
              <a:t>Defrenne</a:t>
            </a:r>
            <a:r>
              <a:rPr lang="it-IT" i="1" dirty="0">
                <a:solidFill>
                  <a:srgbClr val="00B0F0"/>
                </a:solidFill>
              </a:rPr>
              <a:t> II</a:t>
            </a:r>
            <a:r>
              <a:rPr lang="it-IT" dirty="0"/>
              <a:t>, C-43/75, dell’8 aprile 1976:</a:t>
            </a:r>
          </a:p>
          <a:p>
            <a:r>
              <a:rPr lang="it-IT" dirty="0"/>
              <a:t>Le disposizioni del Trattato non possono essere sottoposte a revisione se non nelle forme e nei modi autorizzati dal Trattato stesso.</a:t>
            </a:r>
          </a:p>
          <a:p>
            <a:r>
              <a:rPr lang="it-IT" dirty="0"/>
              <a:t>Sentenza </a:t>
            </a:r>
            <a:r>
              <a:rPr lang="it-IT" i="1" dirty="0">
                <a:solidFill>
                  <a:srgbClr val="00B0F0"/>
                </a:solidFill>
              </a:rPr>
              <a:t>Regno Unito c. Consiglio</a:t>
            </a:r>
            <a:r>
              <a:rPr lang="it-IT" dirty="0"/>
              <a:t>, C-68/86, del 23 febbraio 1988: </a:t>
            </a:r>
          </a:p>
          <a:p>
            <a:r>
              <a:rPr lang="it-IT" dirty="0"/>
              <a:t>Ha precisato che le regole del Trattato che concernono la formazione della volontà delle istituzioni sono stabilite dal Trattato e non sono a disposizione né degli Stati membri né delle istituzioni.</a:t>
            </a:r>
          </a:p>
        </p:txBody>
      </p:sp>
    </p:spTree>
    <p:extLst>
      <p:ext uri="{BB962C8B-B14F-4D97-AF65-F5344CB8AC3E}">
        <p14:creationId xmlns:p14="http://schemas.microsoft.com/office/powerpoint/2010/main" val="27884506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E7BB725-5177-B5FE-7E97-77229170411B}"/>
              </a:ext>
            </a:extLst>
          </p:cNvPr>
          <p:cNvSpPr>
            <a:spLocks noGrp="1"/>
          </p:cNvSpPr>
          <p:nvPr>
            <p:ph type="title"/>
          </p:nvPr>
        </p:nvSpPr>
        <p:spPr>
          <a:xfrm>
            <a:off x="838200" y="365125"/>
            <a:ext cx="10515600" cy="1095375"/>
          </a:xfrm>
        </p:spPr>
        <p:txBody>
          <a:bodyPr/>
          <a:lstStyle/>
          <a:p>
            <a:r>
              <a:rPr lang="it-IT" b="1" dirty="0">
                <a:solidFill>
                  <a:srgbClr val="92D050"/>
                </a:solidFill>
              </a:rPr>
              <a:t>I Trattati UE</a:t>
            </a:r>
            <a:endParaRPr lang="it-IT" dirty="0">
              <a:solidFill>
                <a:srgbClr val="00B0F0"/>
              </a:solidFill>
            </a:endParaRPr>
          </a:p>
        </p:txBody>
      </p:sp>
      <p:sp>
        <p:nvSpPr>
          <p:cNvPr id="3" name="Segnaposto contenuto 2">
            <a:extLst>
              <a:ext uri="{FF2B5EF4-FFF2-40B4-BE49-F238E27FC236}">
                <a16:creationId xmlns:a16="http://schemas.microsoft.com/office/drawing/2014/main" id="{6D88F50C-8DD9-2C95-E188-893AC54BCB39}"/>
              </a:ext>
            </a:extLst>
          </p:cNvPr>
          <p:cNvSpPr>
            <a:spLocks noGrp="1"/>
          </p:cNvSpPr>
          <p:nvPr>
            <p:ph idx="1"/>
          </p:nvPr>
        </p:nvSpPr>
        <p:spPr>
          <a:xfrm>
            <a:off x="838200" y="1690688"/>
            <a:ext cx="10515600" cy="4486275"/>
          </a:xfrm>
        </p:spPr>
        <p:txBody>
          <a:bodyPr>
            <a:normAutofit fontScale="92500" lnSpcReduction="10000"/>
          </a:bodyPr>
          <a:lstStyle/>
          <a:p>
            <a:pPr marL="0" indent="0">
              <a:buFontTx/>
              <a:buNone/>
              <a:defRPr/>
            </a:pPr>
            <a:r>
              <a:rPr lang="it-IT" altLang="it-IT" sz="2800" dirty="0"/>
              <a:t>I Trattati</a:t>
            </a:r>
            <a:r>
              <a:rPr lang="it-IT" altLang="it-IT" dirty="0"/>
              <a:t> UE hanno una duplice natura: </a:t>
            </a:r>
          </a:p>
          <a:p>
            <a:pPr marL="0" indent="0">
              <a:buFontTx/>
              <a:buNone/>
              <a:defRPr/>
            </a:pPr>
            <a:endParaRPr lang="it-IT" altLang="it-IT" sz="2800" dirty="0"/>
          </a:p>
          <a:p>
            <a:pPr>
              <a:defRPr/>
            </a:pPr>
            <a:r>
              <a:rPr lang="it-IT" altLang="it-IT" sz="2800" b="1" dirty="0">
                <a:solidFill>
                  <a:srgbClr val="00B0F0"/>
                </a:solidFill>
              </a:rPr>
              <a:t>Valore di accordo internazionale</a:t>
            </a:r>
            <a:r>
              <a:rPr lang="it-IT" altLang="it-IT" sz="2800" dirty="0">
                <a:solidFill>
                  <a:srgbClr val="00B0F0"/>
                </a:solidFill>
              </a:rPr>
              <a:t>;</a:t>
            </a:r>
          </a:p>
          <a:p>
            <a:pPr marL="0" indent="0">
              <a:buNone/>
              <a:defRPr/>
            </a:pPr>
            <a:endParaRPr lang="it-IT" altLang="it-IT" sz="2800" dirty="0">
              <a:solidFill>
                <a:srgbClr val="0070C0"/>
              </a:solidFill>
            </a:endParaRPr>
          </a:p>
          <a:p>
            <a:pPr>
              <a:defRPr/>
            </a:pPr>
            <a:r>
              <a:rPr lang="it-IT" altLang="it-IT" sz="2800" b="1" dirty="0">
                <a:solidFill>
                  <a:srgbClr val="00B0F0"/>
                </a:solidFill>
              </a:rPr>
              <a:t>Dimensione costituzionale</a:t>
            </a:r>
            <a:r>
              <a:rPr lang="it-IT" altLang="it-IT" b="1" dirty="0">
                <a:solidFill>
                  <a:srgbClr val="00B0F0"/>
                </a:solidFill>
              </a:rPr>
              <a:t>: Costituzione composita, multilevel </a:t>
            </a:r>
            <a:r>
              <a:rPr lang="it-IT" altLang="it-IT" b="1" dirty="0" err="1">
                <a:solidFill>
                  <a:srgbClr val="00B0F0"/>
                </a:solidFill>
              </a:rPr>
              <a:t>constitutionalism</a:t>
            </a:r>
            <a:r>
              <a:rPr lang="it-IT" altLang="it-IT" b="1" dirty="0">
                <a:solidFill>
                  <a:srgbClr val="00B0F0"/>
                </a:solidFill>
              </a:rPr>
              <a:t> </a:t>
            </a:r>
            <a:endParaRPr lang="it-IT" altLang="it-IT" sz="2800" b="1" dirty="0">
              <a:solidFill>
                <a:srgbClr val="00B0F0"/>
              </a:solidFill>
            </a:endParaRPr>
          </a:p>
          <a:p>
            <a:pPr marL="0" indent="0">
              <a:buNone/>
              <a:defRPr/>
            </a:pPr>
            <a:endParaRPr lang="it-IT" altLang="it-IT" sz="2800" b="1" dirty="0"/>
          </a:p>
          <a:p>
            <a:pPr marL="0" indent="0">
              <a:buFontTx/>
              <a:buNone/>
              <a:defRPr/>
            </a:pPr>
            <a:r>
              <a:rPr lang="it-IT" altLang="it-IT" sz="2800" dirty="0"/>
              <a:t>Parere 2/13 Corte di Giustizia:</a:t>
            </a:r>
          </a:p>
          <a:p>
            <a:pPr marL="0" indent="0">
              <a:buFontTx/>
              <a:buNone/>
              <a:defRPr/>
            </a:pPr>
            <a:endParaRPr lang="it-IT" altLang="it-IT" sz="2800" dirty="0"/>
          </a:p>
          <a:p>
            <a:pPr marL="0" indent="0">
              <a:buFontTx/>
              <a:buNone/>
              <a:defRPr/>
            </a:pPr>
            <a:r>
              <a:rPr lang="it-IT" altLang="it-IT" sz="2800" dirty="0">
                <a:solidFill>
                  <a:srgbClr val="00B0F0"/>
                </a:solidFill>
              </a:rPr>
              <a:t>«</a:t>
            </a:r>
            <a:r>
              <a:rPr lang="it-IT" altLang="it-IT" sz="2800" b="1" dirty="0">
                <a:solidFill>
                  <a:srgbClr val="00B0F0"/>
                </a:solidFill>
              </a:rPr>
              <a:t>la carta costituzionale di base dell’Unione sono i Trattati</a:t>
            </a:r>
            <a:r>
              <a:rPr lang="it-IT" altLang="it-IT" sz="2800" dirty="0">
                <a:solidFill>
                  <a:srgbClr val="00B0F0"/>
                </a:solidFill>
              </a:rPr>
              <a:t>».</a:t>
            </a:r>
          </a:p>
          <a:p>
            <a:endParaRPr lang="it-IT" dirty="0"/>
          </a:p>
        </p:txBody>
      </p:sp>
    </p:spTree>
    <p:extLst>
      <p:ext uri="{BB962C8B-B14F-4D97-AF65-F5344CB8AC3E}">
        <p14:creationId xmlns:p14="http://schemas.microsoft.com/office/powerpoint/2010/main" val="14431091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F2517FF-A53E-A732-44A0-7FF1B4FBD778}"/>
              </a:ext>
            </a:extLst>
          </p:cNvPr>
          <p:cNvSpPr>
            <a:spLocks noGrp="1"/>
          </p:cNvSpPr>
          <p:nvPr>
            <p:ph type="title"/>
          </p:nvPr>
        </p:nvSpPr>
        <p:spPr/>
        <p:txBody>
          <a:bodyPr/>
          <a:lstStyle/>
          <a:p>
            <a:r>
              <a:rPr lang="it-IT" b="1" dirty="0">
                <a:solidFill>
                  <a:srgbClr val="92D050"/>
                </a:solidFill>
              </a:rPr>
              <a:t>I Trattati UE</a:t>
            </a:r>
            <a:endParaRPr lang="it-IT" dirty="0"/>
          </a:p>
        </p:txBody>
      </p:sp>
      <p:sp>
        <p:nvSpPr>
          <p:cNvPr id="3" name="Segnaposto contenuto 2">
            <a:extLst>
              <a:ext uri="{FF2B5EF4-FFF2-40B4-BE49-F238E27FC236}">
                <a16:creationId xmlns:a16="http://schemas.microsoft.com/office/drawing/2014/main" id="{FC589653-EF5B-A9F9-822E-2438408242B1}"/>
              </a:ext>
            </a:extLst>
          </p:cNvPr>
          <p:cNvSpPr>
            <a:spLocks noGrp="1"/>
          </p:cNvSpPr>
          <p:nvPr>
            <p:ph idx="1"/>
          </p:nvPr>
        </p:nvSpPr>
        <p:spPr/>
        <p:txBody>
          <a:bodyPr/>
          <a:lstStyle/>
          <a:p>
            <a:r>
              <a:rPr lang="it-IT" dirty="0"/>
              <a:t>Sentenza </a:t>
            </a:r>
            <a:r>
              <a:rPr lang="it-IT" i="1" dirty="0" err="1">
                <a:solidFill>
                  <a:srgbClr val="00B0F0"/>
                </a:solidFill>
              </a:rPr>
              <a:t>Wightman</a:t>
            </a:r>
            <a:r>
              <a:rPr lang="it-IT" dirty="0"/>
              <a:t>, causa C-621/18, 10 dicembre 2018, punto 44:</a:t>
            </a:r>
          </a:p>
          <a:p>
            <a:pPr algn="just"/>
            <a:r>
              <a:rPr lang="it-IT" b="0" i="0" u="none" strike="noStrike" dirty="0">
                <a:solidFill>
                  <a:srgbClr val="333333"/>
                </a:solidFill>
                <a:effectLst/>
              </a:rPr>
              <a:t>«I trattati istitutivi, che costituiscono la carta costituzionale di base dell’Unione  hanno dato vita, diversamente dai trattati internazionali ordinari, ad un ordinamento giuridico nuovo, dotato di proprie istituzioni, a favore del quale gli Stati che ne sono membri hanno limitato, in settori sempre più ampi, i propri poteri sovrani, e che riconosce come soggetti non soltanto tali Stati, ma anche i cittadini degli stessi»</a:t>
            </a:r>
            <a:endParaRPr lang="it-IT" dirty="0"/>
          </a:p>
        </p:txBody>
      </p:sp>
    </p:spTree>
    <p:extLst>
      <p:ext uri="{BB962C8B-B14F-4D97-AF65-F5344CB8AC3E}">
        <p14:creationId xmlns:p14="http://schemas.microsoft.com/office/powerpoint/2010/main" val="712548801"/>
      </p:ext>
    </p:extLst>
  </p:cSld>
  <p:clrMapOvr>
    <a:masterClrMapping/>
  </p:clrMapOvr>
</p:sld>
</file>

<file path=ppt/theme/theme1.xml><?xml version="1.0" encoding="utf-8"?>
<a:theme xmlns:a="http://schemas.openxmlformats.org/drawingml/2006/main" name="Tema di Office">
  <a:themeElements>
    <a:clrScheme name="Giallo arancion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539</TotalTime>
  <Words>3605</Words>
  <Application>Microsoft Macintosh PowerPoint</Application>
  <PresentationFormat>Widescreen</PresentationFormat>
  <Paragraphs>247</Paragraphs>
  <Slides>44</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44</vt:i4>
      </vt:variant>
    </vt:vector>
  </HeadingPairs>
  <TitlesOfParts>
    <vt:vector size="50" baseType="lpstr">
      <vt:lpstr>Arial</vt:lpstr>
      <vt:lpstr>Calibri</vt:lpstr>
      <vt:lpstr>Calibri Light</vt:lpstr>
      <vt:lpstr>Courier New</vt:lpstr>
      <vt:lpstr>Segoe UI</vt:lpstr>
      <vt:lpstr>Tema di Office</vt:lpstr>
      <vt:lpstr>Politiche dell’Unione europea e tutela dell’ambiente Prof. Dr. Alessandro Nato</vt:lpstr>
      <vt:lpstr>Indice </vt:lpstr>
      <vt:lpstr>Lezione 1</vt:lpstr>
      <vt:lpstr>Il diritto primario UE</vt:lpstr>
      <vt:lpstr>I Trattati UE</vt:lpstr>
      <vt:lpstr>I Trattati UE</vt:lpstr>
      <vt:lpstr>I Trattati UE</vt:lpstr>
      <vt:lpstr>I Trattati UE</vt:lpstr>
      <vt:lpstr>I Trattati UE</vt:lpstr>
      <vt:lpstr>I Trattati UE</vt:lpstr>
      <vt:lpstr>I Trattati UE</vt:lpstr>
      <vt:lpstr>I Trattati UE</vt:lpstr>
      <vt:lpstr>I Trattati UE</vt:lpstr>
      <vt:lpstr>I Trattati UE</vt:lpstr>
      <vt:lpstr>Efficacia diretta</vt:lpstr>
      <vt:lpstr>Efficacia diretta</vt:lpstr>
      <vt:lpstr>Efficacia diretta</vt:lpstr>
      <vt:lpstr>Efficacia diretta</vt:lpstr>
      <vt:lpstr>Efficacia diretta</vt:lpstr>
      <vt:lpstr>Efficacia diretta</vt:lpstr>
      <vt:lpstr>Efficacia diretta</vt:lpstr>
      <vt:lpstr>Efficacia diretta</vt:lpstr>
      <vt:lpstr>Efficacia diretta</vt:lpstr>
      <vt:lpstr>Efficacia diretta</vt:lpstr>
      <vt:lpstr>Efficacia diretta</vt:lpstr>
      <vt:lpstr>Efficacia diretta</vt:lpstr>
      <vt:lpstr>Efficacia diretta</vt:lpstr>
      <vt:lpstr>Lezione 2</vt:lpstr>
      <vt:lpstr>I principi dell’ordinamento dell’Unione europea</vt:lpstr>
      <vt:lpstr>I principi dell’ordinamento dell’Unione europea</vt:lpstr>
      <vt:lpstr>I principi dell’ordinamento dell’Unione europea</vt:lpstr>
      <vt:lpstr>I principi dell’ordinamento dell’Unione europea</vt:lpstr>
      <vt:lpstr>I principi dell’ordinamento dell’Unione europea</vt:lpstr>
      <vt:lpstr>I principi dell’ordinamento dell’Unione europea</vt:lpstr>
      <vt:lpstr>I principi dell’ordinamento dell’Unione europea</vt:lpstr>
      <vt:lpstr>I principi dell’ordinamento dell’Unione europea</vt:lpstr>
      <vt:lpstr>I principi dell’ordinamento dell’Unione europea</vt:lpstr>
      <vt:lpstr>Lezione 3</vt:lpstr>
      <vt:lpstr>Diritti fondamentali UE</vt:lpstr>
      <vt:lpstr>Diritti fondamentali UE</vt:lpstr>
      <vt:lpstr>Diritti fondamentali UE</vt:lpstr>
      <vt:lpstr>Diritti fondamentali UE</vt:lpstr>
      <vt:lpstr>Diritti fondamentali UE</vt:lpstr>
      <vt:lpstr>Diritti fondamentali UE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Alessandro Nato</dc:creator>
  <cp:lastModifiedBy>Alessandro Nato</cp:lastModifiedBy>
  <cp:revision>50</cp:revision>
  <dcterms:created xsi:type="dcterms:W3CDTF">2022-09-09T08:27:37Z</dcterms:created>
  <dcterms:modified xsi:type="dcterms:W3CDTF">2024-08-23T14:28:13Z</dcterms:modified>
</cp:coreProperties>
</file>