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24AB25-2ADF-4746-BAA0-54FEA4B5E4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F. Fukuyama e H. Kissinger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46C19EC-1FC3-4FF9-855E-5DC2350414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/>
              <a:t>P.Iuso</a:t>
            </a:r>
            <a:endParaRPr lang="it-IT" dirty="0"/>
          </a:p>
          <a:p>
            <a:r>
              <a:rPr lang="it-IT" dirty="0"/>
              <a:t>Politiche Internazionali e della Sostenibilità</a:t>
            </a:r>
          </a:p>
          <a:p>
            <a:r>
              <a:rPr lang="it-IT" dirty="0"/>
              <a:t>Storia e geopolitica del 900</a:t>
            </a:r>
          </a:p>
        </p:txBody>
      </p:sp>
    </p:spTree>
    <p:extLst>
      <p:ext uri="{BB962C8B-B14F-4D97-AF65-F5344CB8AC3E}">
        <p14:creationId xmlns:p14="http://schemas.microsoft.com/office/powerpoint/2010/main" val="2026134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C6B9CF-8345-4029-BF3E-3863D96EE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669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200" dirty="0"/>
              <a:t>Henry Kissinger (1924-2023). L’Ordine Mondiale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E84610-845A-4BD9-8D69-2933DB621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828800"/>
            <a:ext cx="8915400" cy="4082422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La sua è una lettura operata attraverso la storia e i suoi tempi lunghi, individuando negli USA il perno attorno al quale costruire un equilibrio globale multilaterale e multipolare.</a:t>
            </a:r>
          </a:p>
          <a:p>
            <a:pPr algn="just"/>
            <a:r>
              <a:rPr lang="it-IT" dirty="0"/>
              <a:t>Ancor più se collochiamo questa posizione all’interno dei processi di globalizzazione (innescatisi in modo evidente dopo la GF e con la rivoluzione digitale) che hanno reso interconnesse le differenti parti del mondo. </a:t>
            </a:r>
          </a:p>
          <a:p>
            <a:pPr algn="just"/>
            <a:r>
              <a:rPr lang="it-IT" dirty="0"/>
              <a:t>Ne consegue che </a:t>
            </a:r>
          </a:p>
          <a:p>
            <a:pPr lvl="1" algn="just"/>
            <a:r>
              <a:rPr lang="it-IT" dirty="0"/>
              <a:t>la crisi della globalizzazione conduce al conflitto per l’egemonia globale non riuscendo a contenere (per le storie individuali dei 5 poli) le sfere di influenza</a:t>
            </a:r>
          </a:p>
          <a:p>
            <a:pPr lvl="1" algn="just"/>
            <a:r>
              <a:rPr lang="it-IT" dirty="0"/>
              <a:t>Il sistema tende quindi a polarizzarsi nuovamente in un nuovo binomio contrastivo: Cina-Russia vs USA all’interno del quale l’Europa gioca un ruolo periferico schiacciata fra necessità di costruzione interna e posizione geopolitica (che non svolge)</a:t>
            </a:r>
          </a:p>
          <a:p>
            <a:pPr lvl="1"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0781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C6B9CF-8345-4029-BF3E-3863D96EE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6690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La geopolitica post 1989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E84610-845A-4BD9-8D69-2933DB621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828800"/>
            <a:ext cx="8915400" cy="4082422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La fine della Guerra Fredda segna un gigantesco shift of power perché si iscrive – diversamente che dal passato – in una mondializzazione mai conosciuta</a:t>
            </a:r>
          </a:p>
          <a:p>
            <a:pPr algn="just"/>
            <a:r>
              <a:rPr lang="it-IT" dirty="0"/>
              <a:t>Globalizzazione, finanziarizzazione del capitale e rivoluzione digitale determinano una rete di connessioni a maglie sempre più strette che può determinare effetti inattesi e sconosciuti</a:t>
            </a:r>
          </a:p>
          <a:p>
            <a:pPr algn="just"/>
            <a:r>
              <a:rPr lang="it-IT" dirty="0"/>
              <a:t>Trasformazioni tecnologiche e mutamenti nella dimensione del lavoro fino ad allora inteso (in senso agricolo, industriale e del terziario)</a:t>
            </a:r>
          </a:p>
          <a:p>
            <a:pPr algn="just"/>
            <a:r>
              <a:rPr lang="it-IT" dirty="0"/>
              <a:t>Emersione del soft power rispetto all’hard power</a:t>
            </a:r>
          </a:p>
          <a:p>
            <a:pPr algn="just"/>
            <a:r>
              <a:rPr lang="it-IT" dirty="0"/>
              <a:t>Trasformazione dei conflitti e inefficacia del sistema delle N.U.</a:t>
            </a:r>
          </a:p>
          <a:p>
            <a:pPr algn="just"/>
            <a:r>
              <a:rPr lang="it-IT" dirty="0"/>
              <a:t>Fenomeni migratori e sud globale</a:t>
            </a:r>
          </a:p>
          <a:p>
            <a:pPr algn="just"/>
            <a:endParaRPr lang="it-IT" dirty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3321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7DCDB1-4261-4EC6-AFF6-312DE3F93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50690"/>
          </a:xfrm>
        </p:spPr>
        <p:txBody>
          <a:bodyPr/>
          <a:lstStyle/>
          <a:p>
            <a:pPr algn="ctr"/>
            <a:r>
              <a:rPr lang="it-IT" dirty="0"/>
              <a:t>F. Fukuyama e H. Kissinger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6C63BD-5E7E-4183-A6D4-CCC03AD87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Prendiamo in considerazione queste due ultime letture parzialmente geopolitiche per avere a disposizione (con Huntington e </a:t>
            </a:r>
            <a:r>
              <a:rPr lang="it-IT" dirty="0" err="1"/>
              <a:t>Brzezinski</a:t>
            </a:r>
            <a:r>
              <a:rPr lang="it-IT" dirty="0"/>
              <a:t>) più chiavi di lettura per il mondo post 1989</a:t>
            </a:r>
          </a:p>
          <a:p>
            <a:r>
              <a:rPr lang="it-IT" dirty="0"/>
              <a:t>Si tratta di due letture fra loro molto differenti</a:t>
            </a:r>
          </a:p>
          <a:p>
            <a:pPr lvl="1"/>
            <a:r>
              <a:rPr lang="it-IT" dirty="0"/>
              <a:t>Realista e regionalista Kissinger</a:t>
            </a:r>
          </a:p>
          <a:p>
            <a:pPr lvl="1"/>
            <a:r>
              <a:rPr lang="it-IT" dirty="0"/>
              <a:t> Deterministica Fukuyama</a:t>
            </a:r>
          </a:p>
          <a:p>
            <a:r>
              <a:rPr lang="it-IT" dirty="0"/>
              <a:t>Entrambi pongono al centro del loro ragionamento il ruolo guida degli USA a fronte del nuovo ordine mondiale </a:t>
            </a:r>
            <a:r>
              <a:rPr lang="it-IT" dirty="0" err="1"/>
              <a:t>postbipolare</a:t>
            </a:r>
            <a:r>
              <a:rPr lang="it-IT" dirty="0"/>
              <a:t> e in assenza di una posizione statuale europea (Kissinger), e a fronte della vittoria del modello liberal democratico (Fukuyama – che peraltro rivedrà la sua posizione)</a:t>
            </a:r>
          </a:p>
        </p:txBody>
      </p:sp>
    </p:spTree>
    <p:extLst>
      <p:ext uri="{BB962C8B-B14F-4D97-AF65-F5344CB8AC3E}">
        <p14:creationId xmlns:p14="http://schemas.microsoft.com/office/powerpoint/2010/main" val="1321145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E67FB2-C5EB-40E0-8C9E-4B11918CE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Francis Fukuyama: la fine della storia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52FBA7-47D0-427F-A750-36CE35964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/>
              <a:t>Politologo Usa nato nel 1952, scrive nel 1992  «La fine della storia e l'ultimo uomo» con il quale sostiene che la fine della GF con la vittoria dell’Occidente produrrà la diffusione delle democrazie liberali, del capitalismo e lo stile di vita occidentali, segnando la fine dello sviluppo socioculturale dell'umanità e divenendo, quindi, forma definitiva di governo nel mondo.</a:t>
            </a:r>
          </a:p>
          <a:p>
            <a:pPr algn="just"/>
            <a:r>
              <a:rPr lang="it-IT" dirty="0"/>
              <a:t>Questa posizione verrà successivamente modificata risentendo del passaggio dalla fase entusiastica post GF a quella drammatica successiva la fine dell’unipolarismo americano</a:t>
            </a:r>
          </a:p>
          <a:p>
            <a:pPr algn="just"/>
            <a:r>
              <a:rPr lang="it-IT" dirty="0"/>
              <a:t>Due sono i nodi fattuali che scandiscono il suo ragionamento:</a:t>
            </a:r>
          </a:p>
          <a:p>
            <a:pPr lvl="1" algn="just"/>
            <a:r>
              <a:rPr lang="it-IT" dirty="0"/>
              <a:t>La caduta del Muro di Berlino (1989)</a:t>
            </a:r>
          </a:p>
          <a:p>
            <a:pPr lvl="1" algn="just"/>
            <a:r>
              <a:rPr lang="it-IT" dirty="0"/>
              <a:t>L’attentato alle torri gemelle  (2001)</a:t>
            </a:r>
          </a:p>
        </p:txBody>
      </p:sp>
    </p:spTree>
    <p:extLst>
      <p:ext uri="{BB962C8B-B14F-4D97-AF65-F5344CB8AC3E}">
        <p14:creationId xmlns:p14="http://schemas.microsoft.com/office/powerpoint/2010/main" val="331429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E67FB2-C5EB-40E0-8C9E-4B11918CE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Francis Fukuyama: la fine della storia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52FBA7-47D0-427F-A750-36CE35964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La sua concezione storica non è di natura strettamente filosofica, ma piuttosto, una teoria storiografica, che riprende alcuni temi classici della storiografia, applicandoli al presente ed all’evoluzione del quadro storico generale</a:t>
            </a:r>
          </a:p>
          <a:p>
            <a:pPr algn="just"/>
            <a:r>
              <a:rPr lang="it-IT" dirty="0"/>
              <a:t>Dopo l’11 settembre 2001 l’idea di una storia universale direzionale dell’umanità (che raggiunge il suo apice con la vittoria nella GF) lo spinge a individuare una netta contrapposizione fra storia universale  - verso la quale tende l’evoluzione stessa dell’uomo e dei suoi sistemi di relazioni internazionali, con un evidente (da parte sua) propensione al trionfo liberale) e le singole storie nazionali.</a:t>
            </a:r>
          </a:p>
          <a:p>
            <a:pPr algn="just"/>
            <a:r>
              <a:rPr lang="it-IT" dirty="0"/>
              <a:t>In questa contrapposizione si inseriscono fasi di regressione, contrasto, ritardo anche se il destino rimane comune a l’intero mondo. </a:t>
            </a:r>
          </a:p>
        </p:txBody>
      </p:sp>
    </p:spTree>
    <p:extLst>
      <p:ext uri="{BB962C8B-B14F-4D97-AF65-F5344CB8AC3E}">
        <p14:creationId xmlns:p14="http://schemas.microsoft.com/office/powerpoint/2010/main" val="4029311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E67FB2-C5EB-40E0-8C9E-4B11918CE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Francis Fukuyama: la fine della storia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52FBA7-47D0-427F-A750-36CE35964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91733"/>
            <a:ext cx="8915400" cy="4642157"/>
          </a:xfrm>
        </p:spPr>
        <p:txBody>
          <a:bodyPr>
            <a:normAutofit/>
          </a:bodyPr>
          <a:lstStyle/>
          <a:p>
            <a:pPr algn="just">
              <a:lnSpc>
                <a:spcPts val="2040"/>
              </a:lnSpc>
            </a:pPr>
            <a:r>
              <a:rPr lang="it-IT" dirty="0"/>
              <a:t>Sotto alcuni punti di vista sottovaluta il peso del radicalismo islamico che si è disvelato l’11 settembre.</a:t>
            </a:r>
          </a:p>
          <a:p>
            <a:pPr algn="just">
              <a:lnSpc>
                <a:spcPts val="2040"/>
              </a:lnSpc>
            </a:pPr>
            <a:r>
              <a:rPr lang="it-IT" dirty="0"/>
              <a:t>Le sue posizioni hanno influenzato le scelte e le politiche di guerra al terrore di Bush nel 2002.</a:t>
            </a:r>
          </a:p>
          <a:p>
            <a:pPr algn="just">
              <a:lnSpc>
                <a:spcPts val="2040"/>
              </a:lnSpc>
            </a:pPr>
            <a:r>
              <a:rPr lang="it-IT" dirty="0"/>
              <a:t>Con la seconda guerra in Iraq e poi con la recessione del 2008 le sue posizioni prendono in considerazione la concreta possibilità di decadenza interna delle democrazie avanzate derivata da fenomeni prima non esistenti o secondari o semplicemente non presi in considerazione nelle loro potenzialità negative rispetto alle capacità dei regimi democratici di trovare risposte coerenti ed esaustive:</a:t>
            </a:r>
          </a:p>
          <a:p>
            <a:pPr lvl="1" algn="just">
              <a:lnSpc>
                <a:spcPts val="2040"/>
              </a:lnSpc>
            </a:pPr>
            <a:r>
              <a:rPr lang="it-IT" dirty="0"/>
              <a:t>Globalizzazione</a:t>
            </a:r>
          </a:p>
          <a:p>
            <a:pPr lvl="1" algn="just">
              <a:lnSpc>
                <a:spcPts val="2040"/>
              </a:lnSpc>
            </a:pPr>
            <a:r>
              <a:rPr lang="it-IT" dirty="0"/>
              <a:t>Disuguaglianze</a:t>
            </a:r>
          </a:p>
          <a:p>
            <a:pPr lvl="1" algn="just">
              <a:lnSpc>
                <a:spcPts val="2040"/>
              </a:lnSpc>
            </a:pPr>
            <a:r>
              <a:rPr lang="it-IT" dirty="0"/>
              <a:t>Sud globale</a:t>
            </a:r>
          </a:p>
          <a:p>
            <a:pPr lvl="1" algn="just">
              <a:lnSpc>
                <a:spcPts val="2040"/>
              </a:lnSpc>
            </a:pPr>
            <a:r>
              <a:rPr lang="it-IT" dirty="0"/>
              <a:t>Digitalizzazione</a:t>
            </a:r>
          </a:p>
        </p:txBody>
      </p:sp>
    </p:spTree>
    <p:extLst>
      <p:ext uri="{BB962C8B-B14F-4D97-AF65-F5344CB8AC3E}">
        <p14:creationId xmlns:p14="http://schemas.microsoft.com/office/powerpoint/2010/main" val="2548267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C6B9CF-8345-4029-BF3E-3863D96EE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6690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Henry Kissinger (1924-2023)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E84610-845A-4BD9-8D69-2933DB621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Per molti aspetti a livello internazionale rappresenta il «secolo americano»; segretario di Stato con Nixon e Ford (1969-1977); premio Nobel per la pace (1973); tra i personaggi più controversi della scena internazionale e delle scelte USA in politica estera (dal Cile, alle pressioni su Moro)</a:t>
            </a:r>
          </a:p>
          <a:p>
            <a:pPr algn="just"/>
            <a:r>
              <a:rPr lang="it-IT" dirty="0"/>
              <a:t>Con Nixon presidente spinse l’amministrazione ad abbandonare le applicazioni più dure del «contenimento» a favore della teoria della «guerra limitata» e del «negoziato permanente» al fine di un equilibrio globale, seppure sempre in presenza di sfere di influenza, proxy war, pressioni e </a:t>
            </a:r>
            <a:r>
              <a:rPr lang="it-IT" dirty="0" err="1"/>
              <a:t>covert</a:t>
            </a:r>
            <a:r>
              <a:rPr lang="it-IT" dirty="0"/>
              <a:t> operation.</a:t>
            </a:r>
          </a:p>
          <a:p>
            <a:pPr algn="just"/>
            <a:r>
              <a:rPr lang="it-IT" dirty="0"/>
              <a:t>Dal 1977 non ricopre più alti incarichi ma rimane uno dei personaggi più influenti a livello mondiale</a:t>
            </a:r>
          </a:p>
        </p:txBody>
      </p:sp>
    </p:spTree>
    <p:extLst>
      <p:ext uri="{BB962C8B-B14F-4D97-AF65-F5344CB8AC3E}">
        <p14:creationId xmlns:p14="http://schemas.microsoft.com/office/powerpoint/2010/main" val="4018751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C6B9CF-8345-4029-BF3E-3863D96EE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6690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Henry Kissinger (1924-2023)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E84610-845A-4BD9-8D69-2933DB621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Partendo da un approccio realista ma di tipo «regionalista» non poteva non porre al centro della sua analisi il vecchio concetto di «equilibrio di potere» fra gli Stati o le aree di maggior peso: USA, URSS, Cina, Giappone, Europa Occidentale</a:t>
            </a:r>
          </a:p>
          <a:p>
            <a:r>
              <a:rPr lang="it-IT" dirty="0"/>
              <a:t>Volendo riassumere i punti principali della sua visione politica sono:</a:t>
            </a:r>
          </a:p>
          <a:p>
            <a:pPr lvl="1"/>
            <a:r>
              <a:rPr lang="it-IT" dirty="0"/>
              <a:t>Realismo: affrontare il mondo come è e non come dovrebbe essere. Ruolo fondamentale degli interessi nazionali</a:t>
            </a:r>
          </a:p>
          <a:p>
            <a:pPr lvl="1"/>
            <a:r>
              <a:rPr lang="it-IT" dirty="0"/>
              <a:t>Equilibrio di potere</a:t>
            </a:r>
          </a:p>
          <a:p>
            <a:pPr lvl="1"/>
            <a:r>
              <a:rPr lang="it-IT" dirty="0"/>
              <a:t>Diplomazia segreta </a:t>
            </a:r>
          </a:p>
          <a:p>
            <a:pPr lvl="1"/>
            <a:r>
              <a:rPr lang="it-IT" dirty="0"/>
              <a:t>Realtà delle coalizioni:  l'importanza di costruire coalizioni internazionali basate sugli interessi condivisi.</a:t>
            </a:r>
          </a:p>
          <a:p>
            <a:pPr lvl="1"/>
            <a:r>
              <a:rPr lang="it-IT" dirty="0"/>
              <a:t>Multipolarismo: la nuova sfida che emerge dal sistema internazionale con l’affermarsi di nuove potenze regionali</a:t>
            </a:r>
          </a:p>
        </p:txBody>
      </p:sp>
    </p:spTree>
    <p:extLst>
      <p:ext uri="{BB962C8B-B14F-4D97-AF65-F5344CB8AC3E}">
        <p14:creationId xmlns:p14="http://schemas.microsoft.com/office/powerpoint/2010/main" val="3681475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C6B9CF-8345-4029-BF3E-3863D96EE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669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200" dirty="0"/>
              <a:t>Henry Kissinger (1924-2023). L’Ordine Mondiale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E84610-845A-4BD9-8D69-2933DB621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dirty="0"/>
              <a:t>Henry Kissinger ha affrontato la questione dell'ordine mondiale in diversi dei suoi scritti e discorsi. La visione di un ordine mondiale è radicata nei principi del realismo politico e riflette la sua esperienza nella diplomazia globale. </a:t>
            </a:r>
          </a:p>
          <a:p>
            <a:pPr algn="just"/>
            <a:r>
              <a:rPr lang="it-IT" dirty="0"/>
              <a:t>Alcune citazioni possono aiutare a comprendere meglio la sua idea di ordine mondiale ma anche il contesto nel quale lo colloca (realismo e regionalismo):</a:t>
            </a:r>
          </a:p>
          <a:p>
            <a:pPr algn="just"/>
            <a:r>
              <a:rPr lang="it-IT" dirty="0"/>
              <a:t>"Diplomazia" (1994): In questo libro, Kissinger esplora la storia della diplomazia mondiale e traccia l'evoluzione dell'ordine internazionale. Sottolinea l'importanza dell'equilibrio di potere e della diplomazia nella gestione delle relazioni internazionali: «La diplomazia è la forma in cui gli stati mantengono le loro relazioni in tempo di pace. Le pratiche della diplomazia cambiano in risposta alle alterazioni della condizione umana. Ma i suoi obiettivi - la sicurezza di uno stato e la protezione dei suoi interessi - rimangono costanti». </a:t>
            </a:r>
          </a:p>
        </p:txBody>
      </p:sp>
    </p:spTree>
    <p:extLst>
      <p:ext uri="{BB962C8B-B14F-4D97-AF65-F5344CB8AC3E}">
        <p14:creationId xmlns:p14="http://schemas.microsoft.com/office/powerpoint/2010/main" val="727887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C6B9CF-8345-4029-BF3E-3863D96EE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669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200" dirty="0"/>
              <a:t>Henry Kissinger (1924-2023). L’Ordine Mondiale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E84610-845A-4BD9-8D69-2933DB621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"World Order" (2014): In questo libro, Kissinger esamina la storia degli ordini mondiali e riflette sulle sfide contemporanee. Sottolinea la necessità di equilibrio tra le grandi potenze per evitare conflitti globali e sostiene che gli ordini mondiali di successo sono quelli che riescono a conciliare la diversità e a gestire le tensioni: «Ordini mondiali che rispettano la diversità degli stati, la loro storia e le loro culture, che collegano le loro legittimità nazionali con legittimità più ampie, rendono possibile la coesistenza stabile».</a:t>
            </a:r>
          </a:p>
          <a:p>
            <a:pPr algn="just"/>
            <a:r>
              <a:rPr lang="it-IT" dirty="0"/>
              <a:t>Kissinger ha tenuto numerosi discorsi e interviste in cui ha discusso dell'ordine mondiale. In molte di queste occasioni, ha sottolineato l'importanza del multilateralismo e della cooperazione internazionale nella gestione delle sfide globali: «Non può esserci un ordine mondiale stabile senza una risoluzione del rapporto tra le principali potenze»</a:t>
            </a:r>
          </a:p>
        </p:txBody>
      </p:sp>
    </p:spTree>
    <p:extLst>
      <p:ext uri="{BB962C8B-B14F-4D97-AF65-F5344CB8AC3E}">
        <p14:creationId xmlns:p14="http://schemas.microsoft.com/office/powerpoint/2010/main" val="3697977042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272</TotalTime>
  <Words>1284</Words>
  <Application>Microsoft Office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Filo</vt:lpstr>
      <vt:lpstr>F. Fukuyama e H. Kissinger</vt:lpstr>
      <vt:lpstr>F. Fukuyama e H. Kissinger</vt:lpstr>
      <vt:lpstr>Francis Fukuyama: la fine della storia</vt:lpstr>
      <vt:lpstr>Francis Fukuyama: la fine della storia</vt:lpstr>
      <vt:lpstr>Francis Fukuyama: la fine della storia</vt:lpstr>
      <vt:lpstr>Henry Kissinger (1924-2023)</vt:lpstr>
      <vt:lpstr>Henry Kissinger (1924-2023)</vt:lpstr>
      <vt:lpstr>Henry Kissinger (1924-2023). L’Ordine Mondiale</vt:lpstr>
      <vt:lpstr>Henry Kissinger (1924-2023). L’Ordine Mondiale</vt:lpstr>
      <vt:lpstr>Henry Kissinger (1924-2023). L’Ordine Mondiale</vt:lpstr>
      <vt:lpstr>La geopolitica post 1989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Fukujama e Kissinger</dc:title>
  <dc:creator>utente</dc:creator>
  <cp:lastModifiedBy>utente</cp:lastModifiedBy>
  <cp:revision>13</cp:revision>
  <dcterms:created xsi:type="dcterms:W3CDTF">2024-01-05T15:28:02Z</dcterms:created>
  <dcterms:modified xsi:type="dcterms:W3CDTF">2024-01-05T20:00:11Z</dcterms:modified>
</cp:coreProperties>
</file>