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DIAGNOSTICA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MEDIA, ARTI, CULTURE (LM-65)</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423499"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a:solidFill>
                  <a:schemeClr val="tx1"/>
                </a:solidFill>
                <a:latin typeface="Times New Roman" panose="02020603050405020304" pitchFamily="18" charset="0"/>
                <a:cs typeface="Times New Roman" panose="02020603050405020304" pitchFamily="18" charset="0"/>
              </a:rPr>
              <a:t> II </a:t>
            </a:r>
            <a:r>
              <a:rPr lang="en-US" sz="2400" i="1" kern="1200" dirty="0" err="1">
                <a:solidFill>
                  <a:schemeClr val="tx1"/>
                </a:solidFill>
                <a:latin typeface="Times New Roman" panose="02020603050405020304" pitchFamily="18" charset="0"/>
                <a:cs typeface="Times New Roman" panose="02020603050405020304" pitchFamily="18" charset="0"/>
              </a:rPr>
              <a:t>Lezione</a:t>
            </a:r>
            <a:endParaRPr lang="en-US" sz="24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PIGMENTI, COLORANTI, LACCHE</a:t>
            </a:r>
          </a:p>
          <a:p>
            <a:endParaRPr lang="it-IT" sz="2400" dirty="0"/>
          </a:p>
        </p:txBody>
      </p:sp>
    </p:spTree>
    <p:extLst>
      <p:ext uri="{BB962C8B-B14F-4D97-AF65-F5344CB8AC3E}">
        <p14:creationId xmlns:p14="http://schemas.microsoft.com/office/powerpoint/2010/main" val="228805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462875"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F24F0E6A-CF7F-1928-52B3-77757BD9F964}"/>
              </a:ext>
            </a:extLst>
          </p:cNvPr>
          <p:cNvSpPr txBox="1"/>
          <p:nvPr/>
        </p:nvSpPr>
        <p:spPr>
          <a:xfrm>
            <a:off x="6958739" y="137644"/>
            <a:ext cx="5106692" cy="1015663"/>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PIGMENTI E COLORANTI NATURALI E SINTETICI</a:t>
            </a:r>
          </a:p>
        </p:txBody>
      </p:sp>
      <p:sp>
        <p:nvSpPr>
          <p:cNvPr id="3" name="CasellaDiTesto 2">
            <a:extLst>
              <a:ext uri="{FF2B5EF4-FFF2-40B4-BE49-F238E27FC236}">
                <a16:creationId xmlns:a16="http://schemas.microsoft.com/office/drawing/2014/main" id="{6FD6E9DF-7576-4D4C-E3FA-04C34F72B5D9}"/>
              </a:ext>
            </a:extLst>
          </p:cNvPr>
          <p:cNvSpPr txBox="1"/>
          <p:nvPr/>
        </p:nvSpPr>
        <p:spPr>
          <a:xfrm>
            <a:off x="7915759" y="5885458"/>
            <a:ext cx="4207790"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SOSTANZE COLORANTI</a:t>
            </a:r>
          </a:p>
        </p:txBody>
      </p:sp>
      <p:sp>
        <p:nvSpPr>
          <p:cNvPr id="6" name="CasellaDiTesto 5">
            <a:extLst>
              <a:ext uri="{FF2B5EF4-FFF2-40B4-BE49-F238E27FC236}">
                <a16:creationId xmlns:a16="http://schemas.microsoft.com/office/drawing/2014/main" id="{B0149B43-EFBD-E574-C3D5-6D9891D6FD6D}"/>
              </a:ext>
            </a:extLst>
          </p:cNvPr>
          <p:cNvSpPr txBox="1"/>
          <p:nvPr/>
        </p:nvSpPr>
        <p:spPr>
          <a:xfrm>
            <a:off x="69215" y="1237850"/>
            <a:ext cx="8067395" cy="4339650"/>
          </a:xfrm>
          <a:prstGeom prst="rect">
            <a:avLst/>
          </a:prstGeom>
          <a:noFill/>
        </p:spPr>
        <p:txBody>
          <a:bodyPr wrap="square" rtlCol="0">
            <a:spAutoFit/>
          </a:bodyPr>
          <a:lstStyle/>
          <a:p>
            <a:r>
              <a:rPr lang="it-IT" sz="2300" dirty="0">
                <a:latin typeface="Times New Roman" panose="02020603050405020304" pitchFamily="18" charset="0"/>
                <a:cs typeface="Times New Roman" panose="02020603050405020304" pitchFamily="18" charset="0"/>
              </a:rPr>
              <a:t>Si definiscono sostanze coloranti tutti i composti in grado di far percepire un oggetto colorato di una determinata tinta. In base alle loro proprietà chimiche e fisiche, le sostanze coloranti si dividono in due macro categorie: </a:t>
            </a:r>
          </a:p>
          <a:p>
            <a:pPr marL="457200" indent="-457200">
              <a:buAutoNum type="arabicPeriod"/>
            </a:pPr>
            <a:r>
              <a:rPr lang="it-IT" sz="2300" dirty="0">
                <a:latin typeface="Times New Roman" panose="02020603050405020304" pitchFamily="18" charset="0"/>
                <a:cs typeface="Times New Roman" panose="02020603050405020304" pitchFamily="18" charset="0"/>
              </a:rPr>
              <a:t>PIGMENTI (capacità di dispersione. Sono prettamente di origine minerale, raramente organica).</a:t>
            </a:r>
          </a:p>
          <a:p>
            <a:pPr marL="457200" indent="-457200">
              <a:buAutoNum type="arabicPeriod"/>
            </a:pPr>
            <a:r>
              <a:rPr lang="it-IT" sz="2300" dirty="0">
                <a:latin typeface="Times New Roman" panose="02020603050405020304" pitchFamily="18" charset="0"/>
                <a:cs typeface="Times New Roman" panose="02020603050405020304" pitchFamily="18" charset="0"/>
              </a:rPr>
              <a:t>COLORANTI (capacità di solubilità. Sono di origine organica).</a:t>
            </a:r>
          </a:p>
          <a:p>
            <a:r>
              <a:rPr lang="it-IT" sz="2300" dirty="0">
                <a:latin typeface="Times New Roman" panose="02020603050405020304" pitchFamily="18" charset="0"/>
                <a:cs typeface="Times New Roman" panose="02020603050405020304" pitchFamily="18" charset="0"/>
              </a:rPr>
              <a:t>I pigmenti creano una «pellicola», una sorta di rivestimento esterno alla superficie da colorare; i coloranti colorano la massa dell’oggetto, modificandone le molecole con cui entrano in contatto.</a:t>
            </a:r>
          </a:p>
        </p:txBody>
      </p:sp>
      <p:pic>
        <p:nvPicPr>
          <p:cNvPr id="8" name="Immagine 7" descr="Immagine che contiene testo, cerchio, schermata, diagramma&#10;&#10;Descrizione generata automaticamente">
            <a:extLst>
              <a:ext uri="{FF2B5EF4-FFF2-40B4-BE49-F238E27FC236}">
                <a16:creationId xmlns:a16="http://schemas.microsoft.com/office/drawing/2014/main" id="{FC5CD664-631D-7D4E-50DE-10110D8A0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186" y="1325123"/>
            <a:ext cx="3990814" cy="4008279"/>
          </a:xfrm>
          <a:prstGeom prst="rect">
            <a:avLst/>
          </a:prstGeom>
        </p:spPr>
      </p:pic>
    </p:spTree>
    <p:extLst>
      <p:ext uri="{BB962C8B-B14F-4D97-AF65-F5344CB8AC3E}">
        <p14:creationId xmlns:p14="http://schemas.microsoft.com/office/powerpoint/2010/main" val="2222555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90593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F24F0E6A-CF7F-1928-52B3-77757BD9F964}"/>
              </a:ext>
            </a:extLst>
          </p:cNvPr>
          <p:cNvSpPr txBox="1"/>
          <p:nvPr/>
        </p:nvSpPr>
        <p:spPr>
          <a:xfrm>
            <a:off x="6958739" y="137644"/>
            <a:ext cx="5106692" cy="1015663"/>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PIGMENTI E COLORANTI NATURALI E SINTETICI</a:t>
            </a:r>
          </a:p>
        </p:txBody>
      </p:sp>
      <p:sp>
        <p:nvSpPr>
          <p:cNvPr id="3" name="CasellaDiTesto 2">
            <a:extLst>
              <a:ext uri="{FF2B5EF4-FFF2-40B4-BE49-F238E27FC236}">
                <a16:creationId xmlns:a16="http://schemas.microsoft.com/office/drawing/2014/main" id="{6FD6E9DF-7576-4D4C-E3FA-04C34F72B5D9}"/>
              </a:ext>
            </a:extLst>
          </p:cNvPr>
          <p:cNvSpPr txBox="1"/>
          <p:nvPr/>
        </p:nvSpPr>
        <p:spPr>
          <a:xfrm>
            <a:off x="7915759" y="5885458"/>
            <a:ext cx="4207790"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I PIGMENTI</a:t>
            </a:r>
          </a:p>
        </p:txBody>
      </p:sp>
      <p:sp>
        <p:nvSpPr>
          <p:cNvPr id="6" name="CasellaDiTesto 5">
            <a:extLst>
              <a:ext uri="{FF2B5EF4-FFF2-40B4-BE49-F238E27FC236}">
                <a16:creationId xmlns:a16="http://schemas.microsoft.com/office/drawing/2014/main" id="{B0149B43-EFBD-E574-C3D5-6D9891D6FD6D}"/>
              </a:ext>
            </a:extLst>
          </p:cNvPr>
          <p:cNvSpPr txBox="1"/>
          <p:nvPr/>
        </p:nvSpPr>
        <p:spPr>
          <a:xfrm>
            <a:off x="0" y="1295118"/>
            <a:ext cx="11810237" cy="4555093"/>
          </a:xfrm>
          <a:prstGeom prst="rect">
            <a:avLst/>
          </a:prstGeom>
          <a:noFill/>
        </p:spPr>
        <p:txBody>
          <a:bodyPr wrap="square" rtlCol="0">
            <a:spAutoFit/>
          </a:bodyPr>
          <a:lstStyle/>
          <a:p>
            <a:r>
              <a:rPr lang="it-IT" sz="2200" dirty="0">
                <a:latin typeface="Times New Roman" panose="02020603050405020304" pitchFamily="18" charset="0"/>
                <a:cs typeface="Times New Roman" panose="02020603050405020304" pitchFamily="18" charset="0"/>
              </a:rPr>
              <a:t>Si definiscono PIGMENTI le sostanze coloranti di natura inorganica (derivate da minerali o rocce) od organica insolubile. I Pigmenti si distinguono in base ad alcune caratteristiche fisiche:</a:t>
            </a:r>
          </a:p>
          <a:p>
            <a:pPr marL="457200" indent="-457200">
              <a:buAutoNum type="arabicPeriod"/>
            </a:pPr>
            <a:r>
              <a:rPr lang="it-IT" sz="2200" dirty="0">
                <a:latin typeface="Times New Roman" panose="02020603050405020304" pitchFamily="18" charset="0"/>
                <a:cs typeface="Times New Roman" panose="02020603050405020304" pitchFamily="18" charset="0"/>
              </a:rPr>
              <a:t>Sono insolubili in medium disperdente: i pigmenti non sono in grado di sciogliersi in alcun tipo di solvente, né di unirsi alla superficie su cui vengono depositati. Aderiscono alla superficie del materiale da colorare mediante un legante su cui si disperdono, rimanendo insoluti.</a:t>
            </a:r>
          </a:p>
          <a:p>
            <a:pPr marL="457200" indent="-457200">
              <a:buAutoNum type="arabicPeriod"/>
            </a:pPr>
            <a:r>
              <a:rPr lang="it-IT" sz="2200" dirty="0">
                <a:latin typeface="Times New Roman" panose="02020603050405020304" pitchFamily="18" charset="0"/>
                <a:cs typeface="Times New Roman" panose="02020603050405020304" pitchFamily="18" charset="0"/>
              </a:rPr>
              <a:t>Sono dotati di un colore e di un corpo. </a:t>
            </a:r>
          </a:p>
          <a:p>
            <a:pPr marL="457200" indent="-457200">
              <a:buAutoNum type="arabicPeriod"/>
            </a:pPr>
            <a:r>
              <a:rPr lang="it-IT" sz="2200" dirty="0">
                <a:latin typeface="Times New Roman" panose="02020603050405020304" pitchFamily="18" charset="0"/>
                <a:cs typeface="Times New Roman" panose="02020603050405020304" pitchFamily="18" charset="0"/>
              </a:rPr>
              <a:t>I pigmenti organici sono generalmente di natura vegetale, come le clorofille. I pigmenti inorganici sono di natura minerale, ossia polveri da disperdere in un medium (legante).</a:t>
            </a:r>
          </a:p>
          <a:p>
            <a:pPr marL="457200" indent="-457200">
              <a:buAutoNum type="arabicPeriod"/>
            </a:pPr>
            <a:r>
              <a:rPr lang="it-IT" sz="2200" dirty="0">
                <a:latin typeface="Times New Roman" panose="02020603050405020304" pitchFamily="18" charset="0"/>
                <a:cs typeface="Times New Roman" panose="02020603050405020304" pitchFamily="18" charset="0"/>
              </a:rPr>
              <a:t>I pigmenti possono essere: </a:t>
            </a:r>
          </a:p>
          <a:p>
            <a:pPr marL="914400" lvl="1" indent="-457200">
              <a:buFont typeface="+mj-lt"/>
              <a:buAutoNum type="alphaLcParenR"/>
            </a:pPr>
            <a:r>
              <a:rPr lang="it-IT" sz="2200" dirty="0">
                <a:latin typeface="Times New Roman" panose="02020603050405020304" pitchFamily="18" charset="0"/>
                <a:cs typeface="Times New Roman" panose="02020603050405020304" pitchFamily="18" charset="0"/>
              </a:rPr>
              <a:t>NATURALI: ossidi o solfuri di uno o più metalli, estratti da depositi minerali naturali (oppure terre rare).</a:t>
            </a:r>
          </a:p>
          <a:p>
            <a:pPr marL="914400" lvl="1" indent="-457200">
              <a:buFont typeface="+mj-lt"/>
              <a:buAutoNum type="alphaLcParenR"/>
            </a:pPr>
            <a:r>
              <a:rPr lang="it-IT" sz="2400" dirty="0">
                <a:latin typeface="Times New Roman" panose="02020603050405020304" pitchFamily="18" charset="0"/>
                <a:cs typeface="Times New Roman" panose="02020603050405020304" pitchFamily="18" charset="0"/>
              </a:rPr>
              <a:t>SINTETICI: preparati industrialmente da minerali grezzi.</a:t>
            </a:r>
          </a:p>
          <a:p>
            <a:pPr marL="457200" indent="-457200">
              <a:buAutoNum type="arabicPeriod"/>
            </a:pPr>
            <a:endParaRPr lang="it-I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27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02232"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F24F0E6A-CF7F-1928-52B3-77757BD9F964}"/>
              </a:ext>
            </a:extLst>
          </p:cNvPr>
          <p:cNvSpPr txBox="1"/>
          <p:nvPr/>
        </p:nvSpPr>
        <p:spPr>
          <a:xfrm>
            <a:off x="6958739" y="137644"/>
            <a:ext cx="5106692" cy="1015663"/>
          </a:xfrm>
          <a:prstGeom prst="rect">
            <a:avLst/>
          </a:prstGeom>
          <a:noFill/>
        </p:spPr>
        <p:txBody>
          <a:bodyPr wrap="square" rtlCol="0">
            <a:spAutoFit/>
          </a:bodyPr>
          <a:lstStyle/>
          <a:p>
            <a:pPr algn="ctr"/>
            <a:r>
              <a:rPr lang="it-IT" sz="3000" dirty="0">
                <a:latin typeface="Times New Roman" panose="02020603050405020304" pitchFamily="18" charset="0"/>
                <a:cs typeface="Times New Roman" panose="02020603050405020304" pitchFamily="18" charset="0"/>
              </a:rPr>
              <a:t>PIGMENTI E COLORANTI NATURALI E SINTETICI</a:t>
            </a:r>
          </a:p>
        </p:txBody>
      </p:sp>
      <p:sp>
        <p:nvSpPr>
          <p:cNvPr id="3" name="CasellaDiTesto 2">
            <a:extLst>
              <a:ext uri="{FF2B5EF4-FFF2-40B4-BE49-F238E27FC236}">
                <a16:creationId xmlns:a16="http://schemas.microsoft.com/office/drawing/2014/main" id="{6FD6E9DF-7576-4D4C-E3FA-04C34F72B5D9}"/>
              </a:ext>
            </a:extLst>
          </p:cNvPr>
          <p:cNvSpPr txBox="1"/>
          <p:nvPr/>
        </p:nvSpPr>
        <p:spPr>
          <a:xfrm>
            <a:off x="7915759" y="5885458"/>
            <a:ext cx="4207790"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I COLORANTI</a:t>
            </a:r>
          </a:p>
        </p:txBody>
      </p:sp>
      <p:sp>
        <p:nvSpPr>
          <p:cNvPr id="6" name="CasellaDiTesto 5">
            <a:extLst>
              <a:ext uri="{FF2B5EF4-FFF2-40B4-BE49-F238E27FC236}">
                <a16:creationId xmlns:a16="http://schemas.microsoft.com/office/drawing/2014/main" id="{B0149B43-EFBD-E574-C3D5-6D9891D6FD6D}"/>
              </a:ext>
            </a:extLst>
          </p:cNvPr>
          <p:cNvSpPr txBox="1"/>
          <p:nvPr/>
        </p:nvSpPr>
        <p:spPr>
          <a:xfrm>
            <a:off x="72971" y="1259957"/>
            <a:ext cx="12046057" cy="4308872"/>
          </a:xfrm>
          <a:prstGeom prst="rect">
            <a:avLst/>
          </a:prstGeom>
          <a:noFill/>
        </p:spPr>
        <p:txBody>
          <a:bodyPr wrap="square" rtlCol="0">
            <a:spAutoFit/>
          </a:bodyPr>
          <a:lstStyle/>
          <a:p>
            <a:r>
              <a:rPr lang="it-IT" sz="2200" dirty="0">
                <a:latin typeface="Times New Roman" panose="02020603050405020304" pitchFamily="18" charset="0"/>
                <a:cs typeface="Times New Roman" panose="02020603050405020304" pitchFamily="18" charset="0"/>
              </a:rPr>
              <a:t>Si definiscono COLORANTI le sostanze coloranti di origine organica, generalmente tendenti alla trasparenza. Si caratterizzano per le seguenti proprietà:</a:t>
            </a:r>
          </a:p>
          <a:p>
            <a:pPr marL="457200" indent="-457200">
              <a:buAutoNum type="arabicPeriod"/>
            </a:pPr>
            <a:r>
              <a:rPr lang="it-IT" sz="2200" dirty="0">
                <a:latin typeface="Times New Roman" panose="02020603050405020304" pitchFamily="18" charset="0"/>
                <a:cs typeface="Times New Roman" panose="02020603050405020304" pitchFamily="18" charset="0"/>
              </a:rPr>
              <a:t>Sono solubili in medium disperdente.</a:t>
            </a:r>
          </a:p>
          <a:p>
            <a:pPr marL="457200" indent="-457200">
              <a:buAutoNum type="arabicPeriod"/>
            </a:pPr>
            <a:r>
              <a:rPr lang="it-IT" sz="2200" dirty="0">
                <a:latin typeface="Times New Roman" panose="02020603050405020304" pitchFamily="18" charset="0"/>
                <a:cs typeface="Times New Roman" panose="02020603050405020304" pitchFamily="18" charset="0"/>
              </a:rPr>
              <a:t>Sono dotati di colore ma non di corpo.</a:t>
            </a:r>
          </a:p>
          <a:p>
            <a:pPr marL="457200" indent="-457200">
              <a:buAutoNum type="arabicPeriod"/>
            </a:pPr>
            <a:r>
              <a:rPr lang="it-IT" sz="2200" dirty="0">
                <a:latin typeface="Times New Roman" panose="02020603050405020304" pitchFamily="18" charset="0"/>
                <a:cs typeface="Times New Roman" panose="02020603050405020304" pitchFamily="18" charset="0"/>
              </a:rPr>
              <a:t>Impartiscono il proprio colore per inclusione, assorbimento o legame chimico con la massa dell’oggetto con cui entrano in contatto.</a:t>
            </a:r>
          </a:p>
          <a:p>
            <a:pPr marL="457200" indent="-457200">
              <a:buAutoNum type="arabicPeriod"/>
            </a:pPr>
            <a:r>
              <a:rPr lang="it-IT" sz="2200" dirty="0">
                <a:latin typeface="Times New Roman" panose="02020603050405020304" pitchFamily="18" charset="0"/>
                <a:cs typeface="Times New Roman" panose="02020603050405020304" pitchFamily="18" charset="0"/>
              </a:rPr>
              <a:t>Possono essere:</a:t>
            </a:r>
          </a:p>
          <a:p>
            <a:pPr marL="914400" lvl="1" indent="-457200">
              <a:buFont typeface="+mj-lt"/>
              <a:buAutoNum type="alphaLcParenR"/>
            </a:pPr>
            <a:r>
              <a:rPr lang="it-IT" sz="2400" dirty="0">
                <a:latin typeface="Times New Roman" panose="02020603050405020304" pitchFamily="18" charset="0"/>
                <a:cs typeface="Times New Roman" panose="02020603050405020304" pitchFamily="18" charset="0"/>
              </a:rPr>
              <a:t>NATURALI: ricavati generalmente da vegetali, ma anche da animali come insetti e molluschi; dimostrano instabilità al PH, alla luce (UV) e al calore (IR), per cui il colore originale facilmente si altera.</a:t>
            </a:r>
          </a:p>
          <a:p>
            <a:pPr marL="914400" lvl="1" indent="-457200">
              <a:buFont typeface="+mj-lt"/>
              <a:buAutoNum type="alphaLcParenR"/>
            </a:pPr>
            <a:r>
              <a:rPr lang="it-IT" sz="2400" dirty="0">
                <a:latin typeface="Times New Roman" panose="02020603050405020304" pitchFamily="18" charset="0"/>
                <a:cs typeface="Times New Roman" panose="02020603050405020304" pitchFamily="18" charset="0"/>
              </a:rPr>
              <a:t>SINTETICI: composti con diverse caratteristiche di legami molecolari quali derivati azoici, xantenici, antrachinonici, indigoidi; più stabili e meno alterabili di quelli naturali. </a:t>
            </a:r>
          </a:p>
        </p:txBody>
      </p:sp>
    </p:spTree>
    <p:extLst>
      <p:ext uri="{BB962C8B-B14F-4D97-AF65-F5344CB8AC3E}">
        <p14:creationId xmlns:p14="http://schemas.microsoft.com/office/powerpoint/2010/main" val="11496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0660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F24F0E6A-CF7F-1928-52B3-77757BD9F964}"/>
              </a:ext>
            </a:extLst>
          </p:cNvPr>
          <p:cNvSpPr txBox="1"/>
          <p:nvPr/>
        </p:nvSpPr>
        <p:spPr>
          <a:xfrm>
            <a:off x="6958739" y="52405"/>
            <a:ext cx="5106692" cy="1292662"/>
          </a:xfrm>
          <a:prstGeom prst="rect">
            <a:avLst/>
          </a:prstGeom>
          <a:noFill/>
        </p:spPr>
        <p:txBody>
          <a:bodyPr wrap="square" rtlCol="0">
            <a:spAutoFit/>
          </a:bodyPr>
          <a:lstStyle/>
          <a:p>
            <a:pPr algn="ctr"/>
            <a:r>
              <a:rPr lang="it-IT" sz="2600" dirty="0">
                <a:latin typeface="Times New Roman" panose="02020603050405020304" pitchFamily="18" charset="0"/>
                <a:cs typeface="Times New Roman" panose="02020603050405020304" pitchFamily="18" charset="0"/>
              </a:rPr>
              <a:t>LACCHE, PIANTE TINTORIE, COLORANTI DI ORIGINE ANIMALE</a:t>
            </a:r>
          </a:p>
        </p:txBody>
      </p:sp>
      <p:sp>
        <p:nvSpPr>
          <p:cNvPr id="3" name="CasellaDiTesto 2">
            <a:extLst>
              <a:ext uri="{FF2B5EF4-FFF2-40B4-BE49-F238E27FC236}">
                <a16:creationId xmlns:a16="http://schemas.microsoft.com/office/drawing/2014/main" id="{6FD6E9DF-7576-4D4C-E3FA-04C34F72B5D9}"/>
              </a:ext>
            </a:extLst>
          </p:cNvPr>
          <p:cNvSpPr txBox="1"/>
          <p:nvPr/>
        </p:nvSpPr>
        <p:spPr>
          <a:xfrm>
            <a:off x="7915759" y="5885458"/>
            <a:ext cx="4207790"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LE LACCHE</a:t>
            </a:r>
          </a:p>
        </p:txBody>
      </p:sp>
      <p:sp>
        <p:nvSpPr>
          <p:cNvPr id="6" name="CasellaDiTesto 5">
            <a:extLst>
              <a:ext uri="{FF2B5EF4-FFF2-40B4-BE49-F238E27FC236}">
                <a16:creationId xmlns:a16="http://schemas.microsoft.com/office/drawing/2014/main" id="{B0149B43-EFBD-E574-C3D5-6D9891D6FD6D}"/>
              </a:ext>
            </a:extLst>
          </p:cNvPr>
          <p:cNvSpPr txBox="1"/>
          <p:nvPr/>
        </p:nvSpPr>
        <p:spPr>
          <a:xfrm>
            <a:off x="72971" y="1205714"/>
            <a:ext cx="12046057" cy="4401205"/>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Si definiscono LACCHE tutti i coloranti, estratti da matrice vegetale o animale, e dunque solubili in acqua, che possono essere trasformati in pigmenti (dunque conservabili e trasportabili più facilmente, attraverso un processo dalle seguenti macro-azioni:</a:t>
            </a:r>
          </a:p>
          <a:p>
            <a:pPr marL="457200" indent="-457200">
              <a:buFont typeface="+mj-lt"/>
              <a:buAutoNum type="arabicPeriod"/>
            </a:pPr>
            <a:r>
              <a:rPr lang="it-IT" sz="2000" dirty="0">
                <a:latin typeface="Times New Roman" panose="02020603050405020304" pitchFamily="18" charset="0"/>
                <a:cs typeface="Times New Roman" panose="02020603050405020304" pitchFamily="18" charset="0"/>
              </a:rPr>
              <a:t>Assorbimento del colorante su un substrato solido, come il calcare o l’argilla. In alternativa, il colorante viene complessato con allume di potassio.</a:t>
            </a:r>
          </a:p>
          <a:p>
            <a:pPr marL="457200" indent="-457200">
              <a:buFont typeface="+mj-lt"/>
              <a:buAutoNum type="arabicPeriod"/>
            </a:pPr>
            <a:r>
              <a:rPr lang="it-IT" sz="2000" dirty="0">
                <a:latin typeface="Times New Roman" panose="02020603050405020304" pitchFamily="18" charset="0"/>
                <a:cs typeface="Times New Roman" panose="02020603050405020304" pitchFamily="18" charset="0"/>
              </a:rPr>
              <a:t>Fase di decantazione</a:t>
            </a:r>
          </a:p>
          <a:p>
            <a:pPr marL="457200" indent="-457200">
              <a:buFont typeface="+mj-lt"/>
              <a:buAutoNum type="arabicPeriod"/>
            </a:pPr>
            <a:r>
              <a:rPr lang="it-IT" sz="2000" dirty="0">
                <a:latin typeface="Times New Roman" panose="02020603050405020304" pitchFamily="18" charset="0"/>
                <a:cs typeface="Times New Roman" panose="02020603050405020304" pitchFamily="18" charset="0"/>
              </a:rPr>
              <a:t>Filtraggio del colorante decantato.</a:t>
            </a:r>
          </a:p>
          <a:p>
            <a:pPr marL="457200" indent="-457200">
              <a:buFont typeface="+mj-lt"/>
              <a:buAutoNum type="arabicPeriod"/>
            </a:pPr>
            <a:r>
              <a:rPr lang="it-IT" sz="2000" dirty="0">
                <a:latin typeface="Times New Roman" panose="02020603050405020304" pitchFamily="18" charset="0"/>
                <a:cs typeface="Times New Roman" panose="02020603050405020304" pitchFamily="18" charset="0"/>
              </a:rPr>
              <a:t>Essiccazione.</a:t>
            </a:r>
          </a:p>
          <a:p>
            <a:pPr marL="457200" indent="-457200">
              <a:buFont typeface="+mj-lt"/>
              <a:buAutoNum type="arabicPeriod"/>
            </a:pPr>
            <a:r>
              <a:rPr lang="it-IT" sz="2000" dirty="0">
                <a:latin typeface="Times New Roman" panose="02020603050405020304" pitchFamily="18" charset="0"/>
                <a:cs typeface="Times New Roman" panose="02020603050405020304" pitchFamily="18" charset="0"/>
              </a:rPr>
              <a:t>Macinazione e riduzione in polvere fine.</a:t>
            </a:r>
          </a:p>
          <a:p>
            <a:r>
              <a:rPr lang="it-IT" sz="2000" dirty="0">
                <a:latin typeface="Times New Roman" panose="02020603050405020304" pitchFamily="18" charset="0"/>
                <a:cs typeface="Times New Roman" panose="02020603050405020304" pitchFamily="18" charset="0"/>
              </a:rPr>
              <a:t>Le lacche furono molto utilizzate a partire dal Medioevo e hanno diverse proprietà:</a:t>
            </a:r>
          </a:p>
          <a:p>
            <a:pPr marL="457200" indent="-457200">
              <a:buAutoNum type="arabicPeriod"/>
            </a:pPr>
            <a:r>
              <a:rPr lang="it-IT" sz="2000" dirty="0">
                <a:latin typeface="Times New Roman" panose="02020603050405020304" pitchFamily="18" charset="0"/>
                <a:cs typeface="Times New Roman" panose="02020603050405020304" pitchFamily="18" charset="0"/>
              </a:rPr>
              <a:t>Sono più facilmente utilizzabili rispetto ai coloranti che, se si seccano, non sono più utilizzabili. </a:t>
            </a:r>
          </a:p>
          <a:p>
            <a:pPr marL="457200" indent="-457200">
              <a:buAutoNum type="arabicPeriod"/>
            </a:pPr>
            <a:r>
              <a:rPr lang="it-IT" sz="2000" dirty="0">
                <a:latin typeface="Times New Roman" panose="02020603050405020304" pitchFamily="18" charset="0"/>
                <a:cs typeface="Times New Roman" panose="02020603050405020304" pitchFamily="18" charset="0"/>
              </a:rPr>
              <a:t>Sono molto più resistenti a PH, luce (UV) e calore (IR) per cui si alterano meno facilmente rispetto ai colorati da cui derivano. </a:t>
            </a:r>
          </a:p>
          <a:p>
            <a:pPr marL="457200" indent="-457200">
              <a:buAutoNum type="arabicPeriod"/>
            </a:pPr>
            <a:r>
              <a:rPr lang="it-IT" sz="2000" dirty="0">
                <a:latin typeface="Times New Roman" panose="02020603050405020304" pitchFamily="18" charset="0"/>
                <a:cs typeface="Times New Roman" panose="02020603050405020304" pitchFamily="18" charset="0"/>
              </a:rPr>
              <a:t>Possono derivare sia da piante tintorie che da coloranti di origine animale</a:t>
            </a:r>
          </a:p>
        </p:txBody>
      </p:sp>
    </p:spTree>
    <p:extLst>
      <p:ext uri="{BB962C8B-B14F-4D97-AF65-F5344CB8AC3E}">
        <p14:creationId xmlns:p14="http://schemas.microsoft.com/office/powerpoint/2010/main" val="377224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9297953"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F24F0E6A-CF7F-1928-52B3-77757BD9F964}"/>
              </a:ext>
            </a:extLst>
          </p:cNvPr>
          <p:cNvSpPr txBox="1"/>
          <p:nvPr/>
        </p:nvSpPr>
        <p:spPr>
          <a:xfrm>
            <a:off x="6958739" y="52405"/>
            <a:ext cx="5106692" cy="1292662"/>
          </a:xfrm>
          <a:prstGeom prst="rect">
            <a:avLst/>
          </a:prstGeom>
          <a:noFill/>
        </p:spPr>
        <p:txBody>
          <a:bodyPr wrap="square" rtlCol="0">
            <a:spAutoFit/>
          </a:bodyPr>
          <a:lstStyle/>
          <a:p>
            <a:pPr algn="ctr"/>
            <a:r>
              <a:rPr lang="it-IT" sz="2600" dirty="0">
                <a:latin typeface="Times New Roman" panose="02020603050405020304" pitchFamily="18" charset="0"/>
                <a:cs typeface="Times New Roman" panose="02020603050405020304" pitchFamily="18" charset="0"/>
              </a:rPr>
              <a:t>LACCHE, PIANTE TINTORIE, COLORANTI DI ORIGINE ANIMALE</a:t>
            </a:r>
          </a:p>
        </p:txBody>
      </p:sp>
      <p:sp>
        <p:nvSpPr>
          <p:cNvPr id="3" name="CasellaDiTesto 2">
            <a:extLst>
              <a:ext uri="{FF2B5EF4-FFF2-40B4-BE49-F238E27FC236}">
                <a16:creationId xmlns:a16="http://schemas.microsoft.com/office/drawing/2014/main" id="{6FD6E9DF-7576-4D4C-E3FA-04C34F72B5D9}"/>
              </a:ext>
            </a:extLst>
          </p:cNvPr>
          <p:cNvSpPr txBox="1"/>
          <p:nvPr/>
        </p:nvSpPr>
        <p:spPr>
          <a:xfrm>
            <a:off x="7660037" y="5892441"/>
            <a:ext cx="4207790"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RUBIA TINCTORUM</a:t>
            </a:r>
          </a:p>
        </p:txBody>
      </p:sp>
      <p:sp>
        <p:nvSpPr>
          <p:cNvPr id="6" name="CasellaDiTesto 5">
            <a:extLst>
              <a:ext uri="{FF2B5EF4-FFF2-40B4-BE49-F238E27FC236}">
                <a16:creationId xmlns:a16="http://schemas.microsoft.com/office/drawing/2014/main" id="{B0149B43-EFBD-E574-C3D5-6D9891D6FD6D}"/>
              </a:ext>
            </a:extLst>
          </p:cNvPr>
          <p:cNvSpPr txBox="1"/>
          <p:nvPr/>
        </p:nvSpPr>
        <p:spPr>
          <a:xfrm>
            <a:off x="19375" y="1350793"/>
            <a:ext cx="7094159" cy="4093428"/>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La </a:t>
            </a:r>
            <a:r>
              <a:rPr lang="it-IT" sz="2000" i="1" dirty="0" err="1">
                <a:latin typeface="Times New Roman" panose="02020603050405020304" pitchFamily="18" charset="0"/>
                <a:cs typeface="Times New Roman" panose="02020603050405020304" pitchFamily="18" charset="0"/>
              </a:rPr>
              <a:t>Rubia</a:t>
            </a:r>
            <a:r>
              <a:rPr lang="it-IT" sz="2000" i="1" dirty="0">
                <a:latin typeface="Times New Roman" panose="02020603050405020304" pitchFamily="18" charset="0"/>
                <a:cs typeface="Times New Roman" panose="02020603050405020304" pitchFamily="18" charset="0"/>
              </a:rPr>
              <a:t> </a:t>
            </a:r>
            <a:r>
              <a:rPr lang="it-IT" sz="2000" i="1" dirty="0" err="1">
                <a:latin typeface="Times New Roman" panose="02020603050405020304" pitchFamily="18" charset="0"/>
                <a:cs typeface="Times New Roman" panose="02020603050405020304" pitchFamily="18" charset="0"/>
              </a:rPr>
              <a:t>tinctorium</a:t>
            </a:r>
            <a:r>
              <a:rPr lang="it-IT" sz="2000" dirty="0">
                <a:latin typeface="Times New Roman" panose="02020603050405020304" pitchFamily="18" charset="0"/>
                <a:cs typeface="Times New Roman" panose="02020603050405020304" pitchFamily="18" charset="0"/>
              </a:rPr>
              <a:t>, conosciuta anche come </a:t>
            </a:r>
            <a:r>
              <a:rPr lang="it-IT" sz="2000" i="1" dirty="0">
                <a:latin typeface="Times New Roman" panose="02020603050405020304" pitchFamily="18" charset="0"/>
                <a:cs typeface="Times New Roman" panose="02020603050405020304" pitchFamily="18" charset="0"/>
              </a:rPr>
              <a:t>Robbia</a:t>
            </a:r>
            <a:r>
              <a:rPr lang="it-IT" sz="2000" dirty="0">
                <a:latin typeface="Times New Roman" panose="02020603050405020304" pitchFamily="18" charset="0"/>
                <a:cs typeface="Times New Roman" panose="02020603050405020304" pitchFamily="18" charset="0"/>
              </a:rPr>
              <a:t>, è una pianta originaria dell’Europa meridionale dalle cui radici si estraggono diversi coloranti antrachinonici tra cui l’alizarina, di colore rosso. </a:t>
            </a:r>
          </a:p>
          <a:p>
            <a:r>
              <a:rPr lang="it-IT" sz="2000" dirty="0">
                <a:latin typeface="Times New Roman" panose="02020603050405020304" pitchFamily="18" charset="0"/>
                <a:cs typeface="Times New Roman" panose="02020603050405020304" pitchFamily="18" charset="0"/>
              </a:rPr>
              <a:t>È conosciuta nell’Antico Egitto a partire almeno dal XVI secolo a.C. e citata da Plinio il Vecchio che la nomina con il termine di </a:t>
            </a:r>
            <a:r>
              <a:rPr lang="it-IT" sz="2000" i="1" dirty="0" err="1">
                <a:latin typeface="Times New Roman" panose="02020603050405020304" pitchFamily="18" charset="0"/>
                <a:cs typeface="Times New Roman" panose="02020603050405020304" pitchFamily="18" charset="0"/>
              </a:rPr>
              <a:t>rubia</a:t>
            </a:r>
            <a:r>
              <a:rPr lang="it-IT" sz="2000" dirty="0">
                <a:latin typeface="Times New Roman" panose="02020603050405020304" pitchFamily="18" charset="0"/>
                <a:cs typeface="Times New Roman" panose="02020603050405020304" pitchFamily="18" charset="0"/>
              </a:rPr>
              <a:t> o </a:t>
            </a:r>
            <a:r>
              <a:rPr lang="it-IT" sz="2000" i="1" dirty="0" err="1">
                <a:latin typeface="Times New Roman" panose="02020603050405020304" pitchFamily="18" charset="0"/>
                <a:cs typeface="Times New Roman" panose="02020603050405020304" pitchFamily="18" charset="0"/>
              </a:rPr>
              <a:t>erythrodanum</a:t>
            </a:r>
            <a:r>
              <a:rPr lang="it-IT" sz="2000" dirty="0">
                <a:latin typeface="Times New Roman" panose="02020603050405020304" pitchFamily="18" charset="0"/>
                <a:cs typeface="Times New Roman" panose="02020603050405020304" pitchFamily="18" charset="0"/>
              </a:rPr>
              <a:t>. Nel Medioevo, al comune termine di </a:t>
            </a:r>
            <a:r>
              <a:rPr lang="it-IT" sz="2000" i="1" dirty="0">
                <a:latin typeface="Times New Roman" panose="02020603050405020304" pitchFamily="18" charset="0"/>
                <a:cs typeface="Times New Roman" panose="02020603050405020304" pitchFamily="18" charset="0"/>
              </a:rPr>
              <a:t>Lacca di Robbia</a:t>
            </a:r>
            <a:r>
              <a:rPr lang="it-IT" sz="2000" dirty="0">
                <a:latin typeface="Times New Roman" panose="02020603050405020304" pitchFamily="18" charset="0"/>
                <a:cs typeface="Times New Roman" panose="02020603050405020304" pitchFamily="18" charset="0"/>
              </a:rPr>
              <a:t>, si alterna anche la definizione di </a:t>
            </a:r>
            <a:r>
              <a:rPr lang="it-IT" sz="2000" i="1" dirty="0">
                <a:latin typeface="Times New Roman" panose="02020603050405020304" pitchFamily="18" charset="0"/>
                <a:cs typeface="Times New Roman" panose="02020603050405020304" pitchFamily="18" charset="0"/>
              </a:rPr>
              <a:t>Lacca di Garanza</a:t>
            </a:r>
            <a:r>
              <a:rPr lang="it-IT" sz="2000" dirty="0">
                <a:latin typeface="Times New Roman" panose="02020603050405020304" pitchFamily="18" charset="0"/>
                <a:cs typeface="Times New Roman" panose="02020603050405020304" pitchFamily="18" charset="0"/>
              </a:rPr>
              <a:t>. Il colorante si ottiene facendo bollire le radici essiccate e polverizzate della pianta. Dal 1868, la coltivazione intensiva della pianta  terminò poiché venne scoperta la sintesi dell’alizarina. </a:t>
            </a:r>
          </a:p>
          <a:p>
            <a:r>
              <a:rPr lang="it-IT" sz="2000" dirty="0">
                <a:latin typeface="Times New Roman" panose="02020603050405020304" pitchFamily="18" charset="0"/>
                <a:cs typeface="Times New Roman" panose="02020603050405020304" pitchFamily="18" charset="0"/>
              </a:rPr>
              <a:t>La lacca di Robbia è molto sensibile al cambiamento di colore. Il manto della Vergine nell’Incoronazione di Lorenzo Monaco (1414, Firenze Uffizi) è virato dal rosso al bianco. </a:t>
            </a:r>
          </a:p>
        </p:txBody>
      </p:sp>
      <p:pic>
        <p:nvPicPr>
          <p:cNvPr id="8" name="Immagine 7">
            <a:extLst>
              <a:ext uri="{FF2B5EF4-FFF2-40B4-BE49-F238E27FC236}">
                <a16:creationId xmlns:a16="http://schemas.microsoft.com/office/drawing/2014/main" id="{14D3365F-67C2-EF80-0C1D-2124EB508161}"/>
              </a:ext>
            </a:extLst>
          </p:cNvPr>
          <p:cNvPicPr>
            <a:picLocks noChangeAspect="1"/>
          </p:cNvPicPr>
          <p:nvPr/>
        </p:nvPicPr>
        <p:blipFill>
          <a:blip r:embed="rId3"/>
          <a:stretch>
            <a:fillRect/>
          </a:stretch>
        </p:blipFill>
        <p:spPr>
          <a:xfrm>
            <a:off x="7099102" y="1393177"/>
            <a:ext cx="4966329" cy="3614587"/>
          </a:xfrm>
          <a:prstGeom prst="rect">
            <a:avLst/>
          </a:prstGeom>
        </p:spPr>
      </p:pic>
    </p:spTree>
    <p:extLst>
      <p:ext uri="{BB962C8B-B14F-4D97-AF65-F5344CB8AC3E}">
        <p14:creationId xmlns:p14="http://schemas.microsoft.com/office/powerpoint/2010/main" val="1469608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4192188"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F24F0E6A-CF7F-1928-52B3-77757BD9F964}"/>
              </a:ext>
            </a:extLst>
          </p:cNvPr>
          <p:cNvSpPr txBox="1"/>
          <p:nvPr/>
        </p:nvSpPr>
        <p:spPr>
          <a:xfrm>
            <a:off x="6958739" y="52405"/>
            <a:ext cx="5106692" cy="1292662"/>
          </a:xfrm>
          <a:prstGeom prst="rect">
            <a:avLst/>
          </a:prstGeom>
          <a:noFill/>
        </p:spPr>
        <p:txBody>
          <a:bodyPr wrap="square" rtlCol="0">
            <a:spAutoFit/>
          </a:bodyPr>
          <a:lstStyle/>
          <a:p>
            <a:pPr algn="ctr"/>
            <a:r>
              <a:rPr lang="it-IT" sz="2600" dirty="0">
                <a:latin typeface="Times New Roman" panose="02020603050405020304" pitchFamily="18" charset="0"/>
                <a:cs typeface="Times New Roman" panose="02020603050405020304" pitchFamily="18" charset="0"/>
              </a:rPr>
              <a:t>LACCHE, PIANTE TINTORIE, COLORANTI DI ORIGINE ANIMALE</a:t>
            </a:r>
          </a:p>
        </p:txBody>
      </p:sp>
      <p:sp>
        <p:nvSpPr>
          <p:cNvPr id="3" name="CasellaDiTesto 2">
            <a:extLst>
              <a:ext uri="{FF2B5EF4-FFF2-40B4-BE49-F238E27FC236}">
                <a16:creationId xmlns:a16="http://schemas.microsoft.com/office/drawing/2014/main" id="{6FD6E9DF-7576-4D4C-E3FA-04C34F72B5D9}"/>
              </a:ext>
            </a:extLst>
          </p:cNvPr>
          <p:cNvSpPr txBox="1"/>
          <p:nvPr/>
        </p:nvSpPr>
        <p:spPr>
          <a:xfrm>
            <a:off x="7660037" y="5892441"/>
            <a:ext cx="4207790"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RESEDA LUTEOLA</a:t>
            </a:r>
          </a:p>
        </p:txBody>
      </p:sp>
      <p:sp>
        <p:nvSpPr>
          <p:cNvPr id="6" name="CasellaDiTesto 5">
            <a:extLst>
              <a:ext uri="{FF2B5EF4-FFF2-40B4-BE49-F238E27FC236}">
                <a16:creationId xmlns:a16="http://schemas.microsoft.com/office/drawing/2014/main" id="{B0149B43-EFBD-E574-C3D5-6D9891D6FD6D}"/>
              </a:ext>
            </a:extLst>
          </p:cNvPr>
          <p:cNvSpPr txBox="1"/>
          <p:nvPr/>
        </p:nvSpPr>
        <p:spPr>
          <a:xfrm>
            <a:off x="19375" y="1350793"/>
            <a:ext cx="7094159" cy="4093428"/>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La Reseda Luteola, detta anche </a:t>
            </a:r>
            <a:r>
              <a:rPr lang="it-IT" sz="2000" dirty="0" err="1">
                <a:latin typeface="Times New Roman" panose="02020603050405020304" pitchFamily="18" charset="0"/>
                <a:cs typeface="Times New Roman" panose="02020603050405020304" pitchFamily="18" charset="0"/>
              </a:rPr>
              <a:t>Arzica</a:t>
            </a:r>
            <a:r>
              <a:rPr lang="it-IT" sz="2000" dirty="0">
                <a:latin typeface="Times New Roman" panose="02020603050405020304" pitchFamily="18" charset="0"/>
                <a:cs typeface="Times New Roman" panose="02020603050405020304" pitchFamily="18" charset="0"/>
              </a:rPr>
              <a:t>, è una pianta erbacea che cresce spontaneamente in Africa Settentrionale, in Europa e in Asia occidentale; è sempre stata molto presente in Italia, soprattutto nel centro-sud. </a:t>
            </a:r>
          </a:p>
          <a:p>
            <a:r>
              <a:rPr lang="it-IT" sz="2000" dirty="0">
                <a:latin typeface="Times New Roman" panose="02020603050405020304" pitchFamily="18" charset="0"/>
                <a:cs typeface="Times New Roman" panose="02020603050405020304" pitchFamily="18" charset="0"/>
              </a:rPr>
              <a:t>È conosciuta anche con il nome di erba dei tintori e veniva coltivata per estrarne il colorante giallo brillante utilizzando tutte le parti della pianta. La colorazione caratteristica deriva da un </a:t>
            </a:r>
            <a:r>
              <a:rPr lang="it-IT" sz="2000" dirty="0" err="1">
                <a:latin typeface="Times New Roman" panose="02020603050405020304" pitchFamily="18" charset="0"/>
                <a:cs typeface="Times New Roman" panose="02020603050405020304" pitchFamily="18" charset="0"/>
              </a:rPr>
              <a:t>idrossiflavone</a:t>
            </a:r>
            <a:r>
              <a:rPr lang="it-IT" sz="2000" dirty="0">
                <a:latin typeface="Times New Roman" panose="02020603050405020304" pitchFamily="18" charset="0"/>
                <a:cs typeface="Times New Roman" panose="02020603050405020304" pitchFamily="18" charset="0"/>
              </a:rPr>
              <a:t> chiamato Luteolina.</a:t>
            </a:r>
          </a:p>
          <a:p>
            <a:r>
              <a:rPr lang="it-IT" sz="2000" dirty="0">
                <a:latin typeface="Times New Roman" panose="02020603050405020304" pitchFamily="18" charset="0"/>
                <a:cs typeface="Times New Roman" panose="02020603050405020304" pitchFamily="18" charset="0"/>
              </a:rPr>
              <a:t>Differentemente dalla robbia, l’</a:t>
            </a:r>
            <a:r>
              <a:rPr lang="it-IT" sz="2000" dirty="0" err="1">
                <a:latin typeface="Times New Roman" panose="02020603050405020304" pitchFamily="18" charset="0"/>
                <a:cs typeface="Times New Roman" panose="02020603050405020304" pitchFamily="18" charset="0"/>
              </a:rPr>
              <a:t>arzica</a:t>
            </a:r>
            <a:r>
              <a:rPr lang="it-IT" sz="2000" dirty="0">
                <a:latin typeface="Times New Roman" panose="02020603050405020304" pitchFamily="18" charset="0"/>
                <a:cs typeface="Times New Roman" panose="02020603050405020304" pitchFamily="18" charset="0"/>
              </a:rPr>
              <a:t> è molto stabile alla luce solare ed è stata utilizzata nella pittura a olio in sostituzione dell’orpimento, pigmento tossico a base di solfuro di arsenico.</a:t>
            </a:r>
          </a:p>
          <a:p>
            <a:r>
              <a:rPr lang="it-IT" sz="2000" dirty="0">
                <a:latin typeface="Times New Roman" panose="02020603050405020304" pitchFamily="18" charset="0"/>
                <a:cs typeface="Times New Roman" panose="02020603050405020304" pitchFamily="18" charset="0"/>
              </a:rPr>
              <a:t>In affresco, è stata spesso utilizzata in sostituzione della foglia d’oro, per il suo aspetto particolarmente brillante. </a:t>
            </a:r>
          </a:p>
        </p:txBody>
      </p:sp>
      <p:pic>
        <p:nvPicPr>
          <p:cNvPr id="9" name="Immagine 8">
            <a:extLst>
              <a:ext uri="{FF2B5EF4-FFF2-40B4-BE49-F238E27FC236}">
                <a16:creationId xmlns:a16="http://schemas.microsoft.com/office/drawing/2014/main" id="{68E918FC-731A-8183-0327-EA2EDC260706}"/>
              </a:ext>
            </a:extLst>
          </p:cNvPr>
          <p:cNvPicPr>
            <a:picLocks noChangeAspect="1"/>
          </p:cNvPicPr>
          <p:nvPr/>
        </p:nvPicPr>
        <p:blipFill>
          <a:blip r:embed="rId3"/>
          <a:stretch>
            <a:fillRect/>
          </a:stretch>
        </p:blipFill>
        <p:spPr>
          <a:xfrm>
            <a:off x="7576563" y="1290953"/>
            <a:ext cx="3961925" cy="3578332"/>
          </a:xfrm>
          <a:prstGeom prst="rect">
            <a:avLst/>
          </a:prstGeom>
        </p:spPr>
      </p:pic>
      <p:sp>
        <p:nvSpPr>
          <p:cNvPr id="11" name="CasellaDiTesto 10">
            <a:extLst>
              <a:ext uri="{FF2B5EF4-FFF2-40B4-BE49-F238E27FC236}">
                <a16:creationId xmlns:a16="http://schemas.microsoft.com/office/drawing/2014/main" id="{72117E3C-853B-A252-BD10-28873F5CE40A}"/>
              </a:ext>
            </a:extLst>
          </p:cNvPr>
          <p:cNvSpPr txBox="1"/>
          <p:nvPr/>
        </p:nvSpPr>
        <p:spPr>
          <a:xfrm>
            <a:off x="7694909" y="4836529"/>
            <a:ext cx="3634351" cy="646331"/>
          </a:xfrm>
          <a:prstGeom prst="rect">
            <a:avLst/>
          </a:prstGeom>
          <a:noFill/>
        </p:spPr>
        <p:txBody>
          <a:bodyPr wrap="square" rtlCol="0">
            <a:spAutoFit/>
          </a:bodyPr>
          <a:lstStyle/>
          <a:p>
            <a:pPr algn="ctr"/>
            <a:r>
              <a:rPr lang="it-IT" dirty="0">
                <a:latin typeface="Times New Roman" panose="02020603050405020304" pitchFamily="18" charset="0"/>
                <a:cs typeface="Times New Roman" panose="02020603050405020304" pitchFamily="18" charset="0"/>
              </a:rPr>
              <a:t>Giotto, Bacio di Giuda, 1303-1305, Padova, Cappella degli Scrovegni </a:t>
            </a:r>
          </a:p>
        </p:txBody>
      </p:sp>
    </p:spTree>
    <p:extLst>
      <p:ext uri="{BB962C8B-B14F-4D97-AF65-F5344CB8AC3E}">
        <p14:creationId xmlns:p14="http://schemas.microsoft.com/office/powerpoint/2010/main" val="106117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877163"/>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F24F0E6A-CF7F-1928-52B3-77757BD9F964}"/>
              </a:ext>
            </a:extLst>
          </p:cNvPr>
          <p:cNvSpPr txBox="1"/>
          <p:nvPr/>
        </p:nvSpPr>
        <p:spPr>
          <a:xfrm>
            <a:off x="6958739" y="52405"/>
            <a:ext cx="5106692" cy="1292662"/>
          </a:xfrm>
          <a:prstGeom prst="rect">
            <a:avLst/>
          </a:prstGeom>
          <a:noFill/>
        </p:spPr>
        <p:txBody>
          <a:bodyPr wrap="square" rtlCol="0">
            <a:spAutoFit/>
          </a:bodyPr>
          <a:lstStyle/>
          <a:p>
            <a:pPr algn="ctr"/>
            <a:r>
              <a:rPr lang="it-IT" sz="2600" dirty="0">
                <a:latin typeface="Times New Roman" panose="02020603050405020304" pitchFamily="18" charset="0"/>
                <a:cs typeface="Times New Roman" panose="02020603050405020304" pitchFamily="18" charset="0"/>
              </a:rPr>
              <a:t>LACCHE, PIANTE TINTORIE, COLORANTI DI ORIGINE ANIMALE</a:t>
            </a:r>
          </a:p>
        </p:txBody>
      </p:sp>
      <p:sp>
        <p:nvSpPr>
          <p:cNvPr id="3" name="CasellaDiTesto 2">
            <a:extLst>
              <a:ext uri="{FF2B5EF4-FFF2-40B4-BE49-F238E27FC236}">
                <a16:creationId xmlns:a16="http://schemas.microsoft.com/office/drawing/2014/main" id="{6FD6E9DF-7576-4D4C-E3FA-04C34F72B5D9}"/>
              </a:ext>
            </a:extLst>
          </p:cNvPr>
          <p:cNvSpPr txBox="1"/>
          <p:nvPr/>
        </p:nvSpPr>
        <p:spPr>
          <a:xfrm>
            <a:off x="7660037" y="5892441"/>
            <a:ext cx="4207790"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DACTYLOPIUS COCCUS</a:t>
            </a:r>
          </a:p>
        </p:txBody>
      </p:sp>
      <p:sp>
        <p:nvSpPr>
          <p:cNvPr id="6" name="CasellaDiTesto 5">
            <a:extLst>
              <a:ext uri="{FF2B5EF4-FFF2-40B4-BE49-F238E27FC236}">
                <a16:creationId xmlns:a16="http://schemas.microsoft.com/office/drawing/2014/main" id="{B0149B43-EFBD-E574-C3D5-6D9891D6FD6D}"/>
              </a:ext>
            </a:extLst>
          </p:cNvPr>
          <p:cNvSpPr txBox="1"/>
          <p:nvPr/>
        </p:nvSpPr>
        <p:spPr>
          <a:xfrm>
            <a:off x="19375" y="1350793"/>
            <a:ext cx="7094159" cy="4093428"/>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La cocciniglia è un colorante che si ottiene essiccando i corpi delle femmine dell’insetto chiamato </a:t>
            </a:r>
            <a:r>
              <a:rPr lang="it-IT" sz="2000" i="1" dirty="0" err="1">
                <a:latin typeface="Times New Roman" panose="02020603050405020304" pitchFamily="18" charset="0"/>
                <a:cs typeface="Times New Roman" panose="02020603050405020304" pitchFamily="18" charset="0"/>
              </a:rPr>
              <a:t>Dactylopius</a:t>
            </a:r>
            <a:r>
              <a:rPr lang="it-IT" sz="2000" i="1" dirty="0">
                <a:latin typeface="Times New Roman" panose="02020603050405020304" pitchFamily="18" charset="0"/>
                <a:cs typeface="Times New Roman" panose="02020603050405020304" pitchFamily="18" charset="0"/>
              </a:rPr>
              <a:t> </a:t>
            </a:r>
            <a:r>
              <a:rPr lang="it-IT" sz="2000" i="1" dirty="0" err="1">
                <a:latin typeface="Times New Roman" panose="02020603050405020304" pitchFamily="18" charset="0"/>
                <a:cs typeface="Times New Roman" panose="02020603050405020304" pitchFamily="18" charset="0"/>
              </a:rPr>
              <a:t>coccus</a:t>
            </a:r>
            <a:r>
              <a:rPr lang="it-IT" sz="2000" dirty="0">
                <a:latin typeface="Times New Roman" panose="02020603050405020304" pitchFamily="18" charset="0"/>
                <a:cs typeface="Times New Roman" panose="02020603050405020304" pitchFamily="18" charset="0"/>
              </a:rPr>
              <a:t>, parassita delle piante di cactus e dei fichi d’India. Si caratterizza per il colore rosso dato dall’acido carminico. Conosciuto fin dall’antichità anche nel Vecchio Mondo, fu importato in grandi quantità in Europa, assieme a grandi quantità di argento e oro, a seguito della conquista spagnola delle Americhe, poiché particolarmente presente in Messico e in Guatemala. </a:t>
            </a:r>
          </a:p>
          <a:p>
            <a:r>
              <a:rPr lang="it-IT" sz="2000" dirty="0">
                <a:latin typeface="Times New Roman" panose="02020603050405020304" pitchFamily="18" charset="0"/>
                <a:cs typeface="Times New Roman" panose="02020603050405020304" pitchFamily="18" charset="0"/>
              </a:rPr>
              <a:t>Nel 1860, la produzione di cocciniglia era di poco meno di tre milioni di chilogrammi di insetti all’anno, ma dopo qualche decennio fu sostituita da coloranti sintetici. </a:t>
            </a:r>
          </a:p>
          <a:p>
            <a:r>
              <a:rPr lang="it-IT" sz="2000" dirty="0">
                <a:latin typeface="Times New Roman" panose="02020603050405020304" pitchFamily="18" charset="0"/>
                <a:cs typeface="Times New Roman" panose="02020603050405020304" pitchFamily="18" charset="0"/>
              </a:rPr>
              <a:t>La lacca di cocciniglia fu utilizzata da Rubens e Caravaggio, ma anche da Paul Gauguin, Auguste Renoir e Vincent van Gogh. </a:t>
            </a:r>
          </a:p>
        </p:txBody>
      </p:sp>
      <p:sp>
        <p:nvSpPr>
          <p:cNvPr id="11" name="CasellaDiTesto 10">
            <a:extLst>
              <a:ext uri="{FF2B5EF4-FFF2-40B4-BE49-F238E27FC236}">
                <a16:creationId xmlns:a16="http://schemas.microsoft.com/office/drawing/2014/main" id="{72117E3C-853B-A252-BD10-28873F5CE40A}"/>
              </a:ext>
            </a:extLst>
          </p:cNvPr>
          <p:cNvSpPr txBox="1"/>
          <p:nvPr/>
        </p:nvSpPr>
        <p:spPr>
          <a:xfrm>
            <a:off x="7132909" y="4836529"/>
            <a:ext cx="5039716" cy="646331"/>
          </a:xfrm>
          <a:prstGeom prst="rect">
            <a:avLst/>
          </a:prstGeom>
          <a:noFill/>
        </p:spPr>
        <p:txBody>
          <a:bodyPr wrap="square" rtlCol="0">
            <a:spAutoFit/>
          </a:bodyPr>
          <a:lstStyle/>
          <a:p>
            <a:pPr algn="ctr"/>
            <a:r>
              <a:rPr lang="it-IT" dirty="0">
                <a:latin typeface="Times New Roman" panose="02020603050405020304" pitchFamily="18" charset="0"/>
                <a:cs typeface="Times New Roman" panose="02020603050405020304" pitchFamily="18" charset="0"/>
              </a:rPr>
              <a:t>Michelangelo Merisi da Caravaggio, San Girolamo, 1605-1606, Roma, Galleria Borghese</a:t>
            </a:r>
          </a:p>
        </p:txBody>
      </p:sp>
      <p:pic>
        <p:nvPicPr>
          <p:cNvPr id="8" name="Immagine 7">
            <a:extLst>
              <a:ext uri="{FF2B5EF4-FFF2-40B4-BE49-F238E27FC236}">
                <a16:creationId xmlns:a16="http://schemas.microsoft.com/office/drawing/2014/main" id="{A74BC905-C063-193F-951D-52BFAEB5A474}"/>
              </a:ext>
            </a:extLst>
          </p:cNvPr>
          <p:cNvPicPr>
            <a:picLocks noChangeAspect="1"/>
          </p:cNvPicPr>
          <p:nvPr/>
        </p:nvPicPr>
        <p:blipFill>
          <a:blip r:embed="rId3"/>
          <a:stretch>
            <a:fillRect/>
          </a:stretch>
        </p:blipFill>
        <p:spPr>
          <a:xfrm>
            <a:off x="7122577" y="1343358"/>
            <a:ext cx="4918572" cy="3290635"/>
          </a:xfrm>
          <a:prstGeom prst="rect">
            <a:avLst/>
          </a:prstGeom>
        </p:spPr>
      </p:pic>
    </p:spTree>
    <p:extLst>
      <p:ext uri="{BB962C8B-B14F-4D97-AF65-F5344CB8AC3E}">
        <p14:creationId xmlns:p14="http://schemas.microsoft.com/office/powerpoint/2010/main" val="3297151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3457575" cy="877163"/>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CasellaDiTesto 1">
            <a:extLst>
              <a:ext uri="{FF2B5EF4-FFF2-40B4-BE49-F238E27FC236}">
                <a16:creationId xmlns:a16="http://schemas.microsoft.com/office/drawing/2014/main" id="{F24F0E6A-CF7F-1928-52B3-77757BD9F964}"/>
              </a:ext>
            </a:extLst>
          </p:cNvPr>
          <p:cNvSpPr txBox="1"/>
          <p:nvPr/>
        </p:nvSpPr>
        <p:spPr>
          <a:xfrm>
            <a:off x="6958739" y="52405"/>
            <a:ext cx="5106692" cy="1292662"/>
          </a:xfrm>
          <a:prstGeom prst="rect">
            <a:avLst/>
          </a:prstGeom>
          <a:noFill/>
        </p:spPr>
        <p:txBody>
          <a:bodyPr wrap="square" rtlCol="0">
            <a:spAutoFit/>
          </a:bodyPr>
          <a:lstStyle/>
          <a:p>
            <a:pPr algn="ctr"/>
            <a:r>
              <a:rPr lang="it-IT" sz="2600" dirty="0">
                <a:latin typeface="Times New Roman" panose="02020603050405020304" pitchFamily="18" charset="0"/>
                <a:cs typeface="Times New Roman" panose="02020603050405020304" pitchFamily="18" charset="0"/>
              </a:rPr>
              <a:t>LACCHE, PIANTE TINTORIE, COLORANTI DI ORIGINE ANIMALE</a:t>
            </a:r>
          </a:p>
        </p:txBody>
      </p:sp>
      <p:sp>
        <p:nvSpPr>
          <p:cNvPr id="3" name="CasellaDiTesto 2">
            <a:extLst>
              <a:ext uri="{FF2B5EF4-FFF2-40B4-BE49-F238E27FC236}">
                <a16:creationId xmlns:a16="http://schemas.microsoft.com/office/drawing/2014/main" id="{6FD6E9DF-7576-4D4C-E3FA-04C34F72B5D9}"/>
              </a:ext>
            </a:extLst>
          </p:cNvPr>
          <p:cNvSpPr txBox="1"/>
          <p:nvPr/>
        </p:nvSpPr>
        <p:spPr>
          <a:xfrm>
            <a:off x="7660037" y="5892441"/>
            <a:ext cx="4207790" cy="523220"/>
          </a:xfrm>
          <a:prstGeom prst="rect">
            <a:avLst/>
          </a:prstGeom>
          <a:noFill/>
        </p:spPr>
        <p:txBody>
          <a:bodyPr wrap="square" rtlCol="0">
            <a:spAutoFit/>
          </a:bodyPr>
          <a:lstStyle/>
          <a:p>
            <a:pPr algn="ctr"/>
            <a:r>
              <a:rPr lang="it-IT" sz="2800" i="1" dirty="0">
                <a:latin typeface="Times New Roman" panose="02020603050405020304" pitchFamily="18" charset="0"/>
                <a:cs typeface="Times New Roman" panose="02020603050405020304" pitchFamily="18" charset="0"/>
              </a:rPr>
              <a:t>MORDENTI</a:t>
            </a:r>
          </a:p>
        </p:txBody>
      </p:sp>
      <p:sp>
        <p:nvSpPr>
          <p:cNvPr id="6" name="CasellaDiTesto 5">
            <a:extLst>
              <a:ext uri="{FF2B5EF4-FFF2-40B4-BE49-F238E27FC236}">
                <a16:creationId xmlns:a16="http://schemas.microsoft.com/office/drawing/2014/main" id="{B0149B43-EFBD-E574-C3D5-6D9891D6FD6D}"/>
              </a:ext>
            </a:extLst>
          </p:cNvPr>
          <p:cNvSpPr txBox="1"/>
          <p:nvPr/>
        </p:nvSpPr>
        <p:spPr>
          <a:xfrm>
            <a:off x="19375" y="1350793"/>
            <a:ext cx="6076625" cy="1938992"/>
          </a:xfrm>
          <a:prstGeom prst="rect">
            <a:avLst/>
          </a:prstGeom>
          <a:noFill/>
        </p:spPr>
        <p:txBody>
          <a:bodyPr wrap="square" rtlCol="0">
            <a:spAutoFit/>
          </a:bodyPr>
          <a:lstStyle/>
          <a:p>
            <a:r>
              <a:rPr lang="it-IT" sz="2000" dirty="0">
                <a:latin typeface="Times New Roman" panose="02020603050405020304" pitchFamily="18" charset="0"/>
                <a:cs typeface="Times New Roman" panose="02020603050405020304" pitchFamily="18" charset="0"/>
              </a:rPr>
              <a:t>I mordenti non sono sostane coloranti ma composti intermediari utilizzati per fissare chimicamente i coloranti (naturali o sintetici) al substrato (stoffa, carta…). Sono generalmente costituiti da Sali metallici (alluminio, rame, ferro, cobalto) che possono conferire variazioni di colori a seconda del metallo di partenza. </a:t>
            </a:r>
          </a:p>
        </p:txBody>
      </p:sp>
      <p:sp>
        <p:nvSpPr>
          <p:cNvPr id="11" name="CasellaDiTesto 10">
            <a:extLst>
              <a:ext uri="{FF2B5EF4-FFF2-40B4-BE49-F238E27FC236}">
                <a16:creationId xmlns:a16="http://schemas.microsoft.com/office/drawing/2014/main" id="{72117E3C-853B-A252-BD10-28873F5CE40A}"/>
              </a:ext>
            </a:extLst>
          </p:cNvPr>
          <p:cNvSpPr txBox="1"/>
          <p:nvPr/>
        </p:nvSpPr>
        <p:spPr>
          <a:xfrm>
            <a:off x="6667906" y="4417259"/>
            <a:ext cx="5039716" cy="923330"/>
          </a:xfrm>
          <a:prstGeom prst="rect">
            <a:avLst/>
          </a:prstGeom>
          <a:noFill/>
        </p:spPr>
        <p:txBody>
          <a:bodyPr wrap="square" rtlCol="0">
            <a:spAutoFit/>
          </a:bodyPr>
          <a:lstStyle/>
          <a:p>
            <a:pPr algn="ctr"/>
            <a:r>
              <a:rPr lang="it-IT" dirty="0">
                <a:latin typeface="Times New Roman" panose="02020603050405020304" pitchFamily="18" charset="0"/>
                <a:cs typeface="Times New Roman" panose="02020603050405020304" pitchFamily="18" charset="0"/>
              </a:rPr>
              <a:t>Lacca di Robbia nelle variazioni di colore in base al metallo di base utilizzato per il mordente: Ferro, alluminio, rame. </a:t>
            </a:r>
          </a:p>
        </p:txBody>
      </p:sp>
      <p:pic>
        <p:nvPicPr>
          <p:cNvPr id="9" name="Immagine 8">
            <a:extLst>
              <a:ext uri="{FF2B5EF4-FFF2-40B4-BE49-F238E27FC236}">
                <a16:creationId xmlns:a16="http://schemas.microsoft.com/office/drawing/2014/main" id="{2AB09052-2677-2FEE-ACF5-EEF2EE278CD4}"/>
              </a:ext>
            </a:extLst>
          </p:cNvPr>
          <p:cNvPicPr>
            <a:picLocks noChangeAspect="1"/>
          </p:cNvPicPr>
          <p:nvPr/>
        </p:nvPicPr>
        <p:blipFill>
          <a:blip r:embed="rId3"/>
          <a:stretch>
            <a:fillRect/>
          </a:stretch>
        </p:blipFill>
        <p:spPr>
          <a:xfrm>
            <a:off x="6307810" y="1397471"/>
            <a:ext cx="5759908" cy="2890132"/>
          </a:xfrm>
          <a:prstGeom prst="rect">
            <a:avLst/>
          </a:prstGeom>
        </p:spPr>
      </p:pic>
    </p:spTree>
    <p:extLst>
      <p:ext uri="{BB962C8B-B14F-4D97-AF65-F5344CB8AC3E}">
        <p14:creationId xmlns:p14="http://schemas.microsoft.com/office/powerpoint/2010/main" val="7527062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1181</TotalTime>
  <Words>1208</Words>
  <Application>Microsoft Office PowerPoint</Application>
  <PresentationFormat>Widescreen</PresentationFormat>
  <Paragraphs>73</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DIAGNOSTICA PER I BENI CULTURALI   MEDIA, ARTI, CULTURE (LM-65)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20</cp:revision>
  <dcterms:created xsi:type="dcterms:W3CDTF">2022-04-26T11:54:05Z</dcterms:created>
  <dcterms:modified xsi:type="dcterms:W3CDTF">2023-08-04T18:22:27Z</dcterms:modified>
</cp:coreProperties>
</file>