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63" r:id="rId3"/>
    <p:sldId id="279" r:id="rId4"/>
    <p:sldId id="283" r:id="rId5"/>
    <p:sldId id="277" r:id="rId6"/>
    <p:sldId id="262" r:id="rId7"/>
    <p:sldId id="266" r:id="rId8"/>
    <p:sldId id="267" r:id="rId9"/>
    <p:sldId id="276" r:id="rId10"/>
    <p:sldId id="268" r:id="rId11"/>
    <p:sldId id="281" r:id="rId12"/>
    <p:sldId id="269" r:id="rId13"/>
    <p:sldId id="282" r:id="rId14"/>
    <p:sldId id="270" r:id="rId15"/>
    <p:sldId id="271" r:id="rId16"/>
    <p:sldId id="278" r:id="rId17"/>
    <p:sldId id="258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0" y="10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olo, diagramma o organi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SmartArt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4A272EB-457C-4F1F-B1C1-089768F913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42273FB-A730-4C0B-9476-0C45542D98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EFF3844-95B3-4968-8822-49D7723146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D35DD-EC98-4B1C-BD8D-91F4C9B056C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22433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EE125D85-AA39-40CC-97BF-957287E026A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89212" y="1857652"/>
            <a:ext cx="8915399" cy="2262781"/>
          </a:xfrm>
        </p:spPr>
        <p:txBody>
          <a:bodyPr/>
          <a:lstStyle/>
          <a:p>
            <a:pPr eaLnBrk="1" hangingPunct="1"/>
            <a:r>
              <a:rPr lang="it-IT" altLang="it-IT" sz="3200" dirty="0">
                <a:latin typeface="Cambria" panose="02040503050406030204" pitchFamily="18" charset="0"/>
              </a:rPr>
              <a:t>Italia repubblicana sintesi.</a:t>
            </a:r>
            <a:br>
              <a:rPr lang="it-IT" altLang="it-IT" sz="3200" dirty="0">
                <a:latin typeface="Cambria" panose="02040503050406030204" pitchFamily="18" charset="0"/>
              </a:rPr>
            </a:br>
            <a:r>
              <a:rPr lang="it-IT" altLang="it-IT" sz="3200" dirty="0">
                <a:latin typeface="Cambria" panose="02040503050406030204" pitchFamily="18" charset="0"/>
              </a:rPr>
              <a:t>1943-1989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5C7BEDF8-F6D5-48C6-BBDE-29333E429AC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it-IT" b="1" dirty="0">
                <a:latin typeface="Times New Roman" pitchFamily="18" charset="0"/>
                <a:cs typeface="Times New Roman" pitchFamily="18" charset="0"/>
              </a:rPr>
              <a:t>Prof. Pasquale </a:t>
            </a:r>
            <a:r>
              <a:rPr lang="it-IT" b="1" dirty="0" err="1">
                <a:latin typeface="Times New Roman" pitchFamily="18" charset="0"/>
                <a:cs typeface="Times New Roman" pitchFamily="18" charset="0"/>
              </a:rPr>
              <a:t>Iuso</a:t>
            </a:r>
            <a:endParaRPr lang="it-IT" b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defRPr/>
            </a:pPr>
            <a:r>
              <a:rPr lang="it-IT" b="1" dirty="0">
                <a:latin typeface="Times New Roman" pitchFamily="18" charset="0"/>
                <a:cs typeface="Times New Roman" pitchFamily="18" charset="0"/>
              </a:rPr>
              <a:t>Corso di laurea in Scienze Politiche</a:t>
            </a:r>
          </a:p>
          <a:p>
            <a:pPr marL="514350" indent="-514350">
              <a:defRPr/>
            </a:pPr>
            <a:r>
              <a:rPr lang="it-IT" b="1" dirty="0">
                <a:latin typeface="Times New Roman" pitchFamily="18" charset="0"/>
                <a:cs typeface="Times New Roman" pitchFamily="18" charset="0"/>
              </a:rPr>
              <a:t>Storia </a:t>
            </a:r>
            <a:r>
              <a:rPr lang="it-IT" b="1">
                <a:latin typeface="Times New Roman" pitchFamily="18" charset="0"/>
                <a:cs typeface="Times New Roman" pitchFamily="18" charset="0"/>
              </a:rPr>
              <a:t>dell’Italia Repubblicana</a:t>
            </a:r>
            <a:endParaRPr lang="it-IT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51113E25-37EC-445E-A01E-E44082E319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>
                <a:latin typeface="Cambria" panose="02040503050406030204" pitchFamily="18" charset="0"/>
              </a:rPr>
              <a:t>Area della governabilità 1973-1979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ACF448E9-60E6-45D4-99C0-6FE2C3778F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algn="just" eaLnBrk="1" hangingPunct="1"/>
            <a:r>
              <a:rPr lang="it-IT" altLang="it-IT" sz="2400" dirty="0">
                <a:latin typeface="Cambria" panose="02040503050406030204" pitchFamily="18" charset="0"/>
              </a:rPr>
              <a:t>Il sistema politico italiano raggiunge la sua massima polarizzazione. </a:t>
            </a:r>
          </a:p>
          <a:p>
            <a:pPr algn="just" eaLnBrk="1" hangingPunct="1"/>
            <a:endParaRPr lang="it-IT" altLang="it-IT" sz="2400" dirty="0">
              <a:latin typeface="Cambria" panose="02040503050406030204" pitchFamily="18" charset="0"/>
            </a:endParaRPr>
          </a:p>
          <a:p>
            <a:pPr algn="just" eaLnBrk="1" hangingPunct="1"/>
            <a:r>
              <a:rPr lang="it-IT" altLang="it-IT" sz="2400" dirty="0">
                <a:latin typeface="Cambria" panose="02040503050406030204" pitchFamily="18" charset="0"/>
              </a:rPr>
              <a:t>la DC non può governare con il PSI (dopo la batosta elettorale vive un profondo momento di crisi interna), e nemmeno con i piccoli partiti tradizionali alleati, anch’essi ridimensionati dal risultato delle urne.</a:t>
            </a:r>
          </a:p>
          <a:p>
            <a:pPr algn="just" eaLnBrk="1" hangingPunct="1"/>
            <a:endParaRPr lang="it-IT" altLang="it-IT" sz="2400" dirty="0">
              <a:latin typeface="Cambria" panose="02040503050406030204" pitchFamily="18" charset="0"/>
            </a:endParaRPr>
          </a:p>
          <a:p>
            <a:pPr algn="just" eaLnBrk="1" hangingPunct="1"/>
            <a:r>
              <a:rPr lang="it-IT" altLang="it-IT" sz="2400" dirty="0">
                <a:latin typeface="Cambria" panose="02040503050406030204" pitchFamily="18" charset="0"/>
              </a:rPr>
              <a:t>L’unica soluzione è quella di affidare la guida del Paese ad un governo di solidarietà nazionale.</a:t>
            </a:r>
          </a:p>
          <a:p>
            <a:pPr algn="just" eaLnBrk="1" hangingPunct="1">
              <a:lnSpc>
                <a:spcPct val="80000"/>
              </a:lnSpc>
            </a:pPr>
            <a:endParaRPr lang="it-IT" altLang="it-IT" sz="28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39D531E7-3586-4F46-B526-8CABA302F7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/>
              <a:t>Area della governabilità 1973-1979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4FD68072-1F7C-4F3C-BDE2-A6915B111B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89212" y="1740023"/>
            <a:ext cx="8915400" cy="4171199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it-IT" altLang="it-IT" sz="2000" dirty="0"/>
              <a:t>Non da subito</a:t>
            </a:r>
          </a:p>
          <a:p>
            <a:pPr lvl="1" algn="just" eaLnBrk="1" hangingPunct="1"/>
            <a:r>
              <a:rPr lang="it-IT" altLang="it-IT" sz="1800" dirty="0"/>
              <a:t>l’ingresso del PCI al governo sarebbe difficile da far digerire dopo che l’intera campagna elettorale è stata impostata all’insegna dell’anticomunismo. </a:t>
            </a:r>
          </a:p>
          <a:p>
            <a:pPr algn="just" eaLnBrk="1" hangingPunct="1"/>
            <a:endParaRPr lang="it-IT" altLang="it-IT" sz="2000" dirty="0"/>
          </a:p>
          <a:p>
            <a:pPr algn="just" eaLnBrk="1" hangingPunct="1"/>
            <a:r>
              <a:rPr lang="it-IT" altLang="it-IT" sz="2000" dirty="0"/>
              <a:t>Nasce così un governo monocolore guidato da Andreotti, detto "governo della non-sfiducia", grazie all’astensione del Pci. </a:t>
            </a:r>
          </a:p>
          <a:p>
            <a:pPr algn="just" eaLnBrk="1" hangingPunct="1"/>
            <a:endParaRPr lang="it-IT" altLang="it-IT" sz="2000" dirty="0"/>
          </a:p>
          <a:p>
            <a:pPr algn="just" eaLnBrk="1" hangingPunct="1"/>
            <a:r>
              <a:rPr lang="it-IT" altLang="it-IT" sz="2000" dirty="0"/>
              <a:t>Per la prima volta dai tempi del CLN i comunisti entrano nell’area di governo, non direttamente e solo sul piano parlamentare. </a:t>
            </a:r>
          </a:p>
          <a:p>
            <a:pPr algn="just" eaLnBrk="1" hangingPunct="1"/>
            <a:endParaRPr lang="it-IT" altLang="it-IT" sz="2000" dirty="0"/>
          </a:p>
          <a:p>
            <a:pPr algn="just" eaLnBrk="1" hangingPunct="1"/>
            <a:r>
              <a:rPr lang="it-IT" altLang="it-IT" sz="2000" dirty="0"/>
              <a:t>E’ la fine della </a:t>
            </a:r>
            <a:r>
              <a:rPr lang="it-IT" altLang="it-IT" sz="2000" dirty="0" err="1"/>
              <a:t>conventio</a:t>
            </a:r>
            <a:r>
              <a:rPr lang="it-IT" altLang="it-IT" sz="2000" dirty="0"/>
              <a:t> ad excludendum.</a:t>
            </a:r>
          </a:p>
          <a:p>
            <a:pPr algn="just" eaLnBrk="1" hangingPunct="1"/>
            <a:endParaRPr lang="it-IT" altLang="it-IT" sz="2000" dirty="0"/>
          </a:p>
          <a:p>
            <a:pPr eaLnBrk="1" hangingPunct="1">
              <a:lnSpc>
                <a:spcPct val="80000"/>
              </a:lnSpc>
            </a:pPr>
            <a:endParaRPr lang="it-IT" altLang="it-IT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2B8D9E5D-8FA1-483B-B452-4D1D3D0825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/>
              <a:t>Area della governabilità 1973-1979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C9861DDB-BA07-4B72-8173-7FE963F1C9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89212" y="1784412"/>
            <a:ext cx="8915400" cy="4126810"/>
          </a:xfrm>
        </p:spPr>
        <p:txBody>
          <a:bodyPr>
            <a:normAutofit fontScale="85000" lnSpcReduction="20000"/>
          </a:bodyPr>
          <a:lstStyle/>
          <a:p>
            <a:pPr algn="just" eaLnBrk="1" hangingPunct="1">
              <a:lnSpc>
                <a:spcPct val="110000"/>
              </a:lnSpc>
            </a:pPr>
            <a:r>
              <a:rPr lang="it-IT" altLang="it-IT" sz="2800" dirty="0"/>
              <a:t>Questo governo nasce </a:t>
            </a:r>
          </a:p>
          <a:p>
            <a:pPr lvl="1" algn="just" eaLnBrk="1" hangingPunct="1">
              <a:lnSpc>
                <a:spcPct val="110000"/>
              </a:lnSpc>
            </a:pPr>
            <a:r>
              <a:rPr lang="it-IT" altLang="it-IT" sz="2400" dirty="0"/>
              <a:t>per fronteggiare la gravissima situazione che il Paese sta vivendo sul fronte del terrorismo </a:t>
            </a:r>
          </a:p>
          <a:p>
            <a:pPr lvl="1" algn="just" eaLnBrk="1" hangingPunct="1">
              <a:lnSpc>
                <a:spcPct val="110000"/>
              </a:lnSpc>
            </a:pPr>
            <a:endParaRPr lang="it-IT" altLang="it-IT" sz="2400" dirty="0"/>
          </a:p>
          <a:p>
            <a:pPr lvl="1" algn="just" eaLnBrk="1" hangingPunct="1">
              <a:lnSpc>
                <a:spcPct val="110000"/>
              </a:lnSpc>
            </a:pPr>
            <a:r>
              <a:rPr lang="it-IT" altLang="it-IT" sz="2400" dirty="0"/>
              <a:t>come strumento funzionale alla strategia politica dei due principali partiti. </a:t>
            </a:r>
          </a:p>
          <a:p>
            <a:pPr lvl="2" algn="just" eaLnBrk="1" hangingPunct="1">
              <a:lnSpc>
                <a:spcPct val="110000"/>
              </a:lnSpc>
            </a:pPr>
            <a:r>
              <a:rPr lang="it-IT" altLang="it-IT" sz="2000" dirty="0"/>
              <a:t>I dirigenti comunisti sanno bene che il rilancio della coalizione antifascista è l’unico modo per rientrare al governo, perché la natura del sistema politico italiano rende improbabile una vittoria elettorale di una coalizione di sinistra. </a:t>
            </a:r>
          </a:p>
          <a:p>
            <a:pPr lvl="2" algn="just" eaLnBrk="1" hangingPunct="1">
              <a:lnSpc>
                <a:spcPct val="110000"/>
              </a:lnSpc>
            </a:pPr>
            <a:r>
              <a:rPr lang="it-IT" altLang="it-IT" sz="2000" dirty="0"/>
              <a:t>La DC deve fronteggiare la preoccupante crescita dei comunisti frutto non solo del voto dei diciottenni, ma anche di simpatie sempre maggiori che essi stanno conquistando nel ceto medio.</a:t>
            </a:r>
          </a:p>
          <a:p>
            <a:pPr algn="just" eaLnBrk="1" hangingPunct="1">
              <a:lnSpc>
                <a:spcPct val="80000"/>
              </a:lnSpc>
            </a:pPr>
            <a:endParaRPr lang="it-IT" altLang="it-IT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" name="Rectangle 2">
            <a:extLst>
              <a:ext uri="{FF2B5EF4-FFF2-40B4-BE49-F238E27FC236}">
                <a16:creationId xmlns:a16="http://schemas.microsoft.com/office/drawing/2014/main" id="{72C2D207-85F8-4FE5-98A5-7C9578E7BC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latin typeface="Cambria" panose="02040503050406030204" pitchFamily="18" charset="0"/>
              </a:rPr>
              <a:t>Italia repubblicana. 1943-1948</a:t>
            </a:r>
          </a:p>
        </p:txBody>
      </p:sp>
      <p:grpSp>
        <p:nvGrpSpPr>
          <p:cNvPr id="2" name="Organization Chart 6">
            <a:extLst>
              <a:ext uri="{FF2B5EF4-FFF2-40B4-BE49-F238E27FC236}">
                <a16:creationId xmlns:a16="http://schemas.microsoft.com/office/drawing/2014/main" id="{76C15BF9-0785-4D1C-ADAB-C32459CC96F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955800" y="1585913"/>
            <a:ext cx="8172450" cy="4464050"/>
            <a:chOff x="272" y="999"/>
            <a:chExt cx="3024" cy="2878"/>
          </a:xfrm>
          <a:solidFill>
            <a:schemeClr val="accent6">
              <a:lumMod val="60000"/>
              <a:lumOff val="40000"/>
            </a:schemeClr>
          </a:solidFill>
        </p:grpSpPr>
        <p:cxnSp>
          <p:nvCxnSpPr>
            <p:cNvPr id="2052" name="_s2052">
              <a:extLst>
                <a:ext uri="{FF2B5EF4-FFF2-40B4-BE49-F238E27FC236}">
                  <a16:creationId xmlns:a16="http://schemas.microsoft.com/office/drawing/2014/main" id="{32241D3A-DB6C-4C31-BDD5-915DF9EDBA84}"/>
                </a:ext>
              </a:extLst>
            </p:cNvPr>
            <p:cNvCxnSpPr>
              <a:cxnSpLocks noChangeShapeType="1"/>
              <a:stCxn id="11" idx="1"/>
              <a:endCxn id="10" idx="2"/>
            </p:cNvCxnSpPr>
            <p:nvPr/>
          </p:nvCxnSpPr>
          <p:spPr bwMode="auto">
            <a:xfrm rot="10800000">
              <a:off x="2288" y="3446"/>
              <a:ext cx="143" cy="288"/>
            </a:xfrm>
            <a:prstGeom prst="bentConnector2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2053" name="_s2053">
              <a:extLst>
                <a:ext uri="{FF2B5EF4-FFF2-40B4-BE49-F238E27FC236}">
                  <a16:creationId xmlns:a16="http://schemas.microsoft.com/office/drawing/2014/main" id="{4034A3E1-8C9A-4589-AD77-DFA81EB68CA9}"/>
                </a:ext>
              </a:extLst>
            </p:cNvPr>
            <p:cNvCxnSpPr>
              <a:cxnSpLocks noChangeShapeType="1"/>
              <a:stCxn id="10" idx="1"/>
              <a:endCxn id="7" idx="2"/>
            </p:cNvCxnSpPr>
            <p:nvPr/>
          </p:nvCxnSpPr>
          <p:spPr bwMode="auto">
            <a:xfrm rot="10800000">
              <a:off x="1712" y="2151"/>
              <a:ext cx="144" cy="1152"/>
            </a:xfrm>
            <a:prstGeom prst="bentConnector2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2054" name="_s2054">
              <a:extLst>
                <a:ext uri="{FF2B5EF4-FFF2-40B4-BE49-F238E27FC236}">
                  <a16:creationId xmlns:a16="http://schemas.microsoft.com/office/drawing/2014/main" id="{17F82504-A7F7-40E0-B44B-D4B1D741084A}"/>
                </a:ext>
              </a:extLst>
            </p:cNvPr>
            <p:cNvCxnSpPr>
              <a:cxnSpLocks noChangeShapeType="1"/>
              <a:stCxn id="9" idx="1"/>
              <a:endCxn id="8" idx="2"/>
            </p:cNvCxnSpPr>
            <p:nvPr/>
          </p:nvCxnSpPr>
          <p:spPr bwMode="auto">
            <a:xfrm rot="10800000">
              <a:off x="2288" y="2583"/>
              <a:ext cx="144" cy="288"/>
            </a:xfrm>
            <a:prstGeom prst="bentConnector2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2055" name="_s2055">
              <a:extLst>
                <a:ext uri="{FF2B5EF4-FFF2-40B4-BE49-F238E27FC236}">
                  <a16:creationId xmlns:a16="http://schemas.microsoft.com/office/drawing/2014/main" id="{1A5EB3CF-0A3C-4581-A13A-1C5456F65FBE}"/>
                </a:ext>
              </a:extLst>
            </p:cNvPr>
            <p:cNvCxnSpPr>
              <a:cxnSpLocks noChangeShapeType="1"/>
              <a:stCxn id="8" idx="1"/>
              <a:endCxn id="7" idx="2"/>
            </p:cNvCxnSpPr>
            <p:nvPr/>
          </p:nvCxnSpPr>
          <p:spPr bwMode="auto">
            <a:xfrm rot="10800000">
              <a:off x="1712" y="2151"/>
              <a:ext cx="144" cy="288"/>
            </a:xfrm>
            <a:prstGeom prst="bentConnector2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2056" name="_s2056">
              <a:extLst>
                <a:ext uri="{FF2B5EF4-FFF2-40B4-BE49-F238E27FC236}">
                  <a16:creationId xmlns:a16="http://schemas.microsoft.com/office/drawing/2014/main" id="{0C892CCF-A765-429C-A8E1-F35F583349DF}"/>
                </a:ext>
              </a:extLst>
            </p:cNvPr>
            <p:cNvCxnSpPr>
              <a:cxnSpLocks noChangeShapeType="1"/>
              <a:stCxn id="7" idx="0"/>
              <a:endCxn id="5" idx="2"/>
            </p:cNvCxnSpPr>
            <p:nvPr/>
          </p:nvCxnSpPr>
          <p:spPr bwMode="auto">
            <a:xfrm rot="16200000">
              <a:off x="1641" y="1790"/>
              <a:ext cx="144" cy="1"/>
            </a:xfrm>
            <a:prstGeom prst="straightConnector1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2057" name="_s2057">
              <a:extLst>
                <a:ext uri="{FF2B5EF4-FFF2-40B4-BE49-F238E27FC236}">
                  <a16:creationId xmlns:a16="http://schemas.microsoft.com/office/drawing/2014/main" id="{852FC052-6F19-4DAC-B9DD-1DA1A2DE4284}"/>
                </a:ext>
              </a:extLst>
            </p:cNvPr>
            <p:cNvCxnSpPr>
              <a:cxnSpLocks noChangeShapeType="1"/>
              <a:stCxn id="6" idx="0"/>
              <a:endCxn id="3" idx="2"/>
            </p:cNvCxnSpPr>
            <p:nvPr/>
          </p:nvCxnSpPr>
          <p:spPr bwMode="auto">
            <a:xfrm rot="5400000" flipH="1">
              <a:off x="2144" y="855"/>
              <a:ext cx="144" cy="1008"/>
            </a:xfrm>
            <a:prstGeom prst="bentConnector3">
              <a:avLst>
                <a:gd name="adj1" fmla="val 50356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2058" name="_s2058">
              <a:extLst>
                <a:ext uri="{FF2B5EF4-FFF2-40B4-BE49-F238E27FC236}">
                  <a16:creationId xmlns:a16="http://schemas.microsoft.com/office/drawing/2014/main" id="{F246D844-B964-46CF-8111-24D8509B8FFA}"/>
                </a:ext>
              </a:extLst>
            </p:cNvPr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rot="16200000">
              <a:off x="1641" y="1358"/>
              <a:ext cx="144" cy="1"/>
            </a:xfrm>
            <a:prstGeom prst="straightConnector1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2059" name="_s2059">
              <a:extLst>
                <a:ext uri="{FF2B5EF4-FFF2-40B4-BE49-F238E27FC236}">
                  <a16:creationId xmlns:a16="http://schemas.microsoft.com/office/drawing/2014/main" id="{2869A735-0885-4DB7-8F00-949AC8779B27}"/>
                </a:ext>
              </a:extLst>
            </p:cNvPr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1136" y="855"/>
              <a:ext cx="144" cy="1008"/>
            </a:xfrm>
            <a:prstGeom prst="bentConnector3">
              <a:avLst>
                <a:gd name="adj1" fmla="val 50356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sp>
          <p:nvSpPr>
            <p:cNvPr id="3" name="_s2060">
              <a:extLst>
                <a:ext uri="{FF2B5EF4-FFF2-40B4-BE49-F238E27FC236}">
                  <a16:creationId xmlns:a16="http://schemas.microsoft.com/office/drawing/2014/main" id="{C201364D-59DC-4794-BDC6-28F2BBC5E7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0" y="999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Lotta di liberazione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1943-1945</a:t>
              </a:r>
            </a:p>
          </p:txBody>
        </p:sp>
        <p:sp>
          <p:nvSpPr>
            <p:cNvPr id="4" name="_s2061">
              <a:extLst>
                <a:ext uri="{FF2B5EF4-FFF2-40B4-BE49-F238E27FC236}">
                  <a16:creationId xmlns:a16="http://schemas.microsoft.com/office/drawing/2014/main" id="{13FD730D-3C3F-489A-A6C4-CF38BB6EF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" y="1431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Repubblica1946-18 aprile 1948.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Il processo di definizione della democrazia</a:t>
              </a:r>
            </a:p>
          </p:txBody>
        </p:sp>
        <p:sp>
          <p:nvSpPr>
            <p:cNvPr id="5" name="_s2062">
              <a:extLst>
                <a:ext uri="{FF2B5EF4-FFF2-40B4-BE49-F238E27FC236}">
                  <a16:creationId xmlns:a16="http://schemas.microsoft.com/office/drawing/2014/main" id="{E29BBC4D-CE22-4A6A-A99C-FB99E1B1A0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0" y="1431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Governi di coalizione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1945-1947</a:t>
              </a:r>
            </a:p>
          </p:txBody>
        </p:sp>
        <p:sp>
          <p:nvSpPr>
            <p:cNvPr id="6" name="_s2063">
              <a:extLst>
                <a:ext uri="{FF2B5EF4-FFF2-40B4-BE49-F238E27FC236}">
                  <a16:creationId xmlns:a16="http://schemas.microsoft.com/office/drawing/2014/main" id="{70BE3728-290A-4439-80B3-199CB1314F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8" y="1431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Costituzione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1946-1 gennaio 1948. Le regole del gioco</a:t>
              </a:r>
            </a:p>
          </p:txBody>
        </p:sp>
        <p:sp>
          <p:nvSpPr>
            <p:cNvPr id="7" name="_s2064">
              <a:extLst>
                <a:ext uri="{FF2B5EF4-FFF2-40B4-BE49-F238E27FC236}">
                  <a16:creationId xmlns:a16="http://schemas.microsoft.com/office/drawing/2014/main" id="{A58F52C7-0E13-4737-8133-327AD0E111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0" y="1863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Rottura alleanza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Antifascista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Feb.-Maggio 1947</a:t>
              </a:r>
            </a:p>
          </p:txBody>
        </p:sp>
        <p:sp>
          <p:nvSpPr>
            <p:cNvPr id="8" name="_s2065">
              <a:extLst>
                <a:ext uri="{FF2B5EF4-FFF2-40B4-BE49-F238E27FC236}">
                  <a16:creationId xmlns:a16="http://schemas.microsoft.com/office/drawing/2014/main" id="{CBD470FB-5179-48C3-A06D-E5A989BD8B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6" y="2295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Esclusione SX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dal governo. De Gasperi</a:t>
              </a:r>
            </a:p>
          </p:txBody>
        </p:sp>
        <p:sp>
          <p:nvSpPr>
            <p:cNvPr id="9" name="_s2066">
              <a:extLst>
                <a:ext uri="{FF2B5EF4-FFF2-40B4-BE49-F238E27FC236}">
                  <a16:creationId xmlns:a16="http://schemas.microsoft.com/office/drawing/2014/main" id="{59374C94-1496-435F-817B-856E82EDF5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2" y="2727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Egemonia DC</a:t>
              </a:r>
            </a:p>
          </p:txBody>
        </p:sp>
        <p:sp>
          <p:nvSpPr>
            <p:cNvPr id="10" name="_s2067">
              <a:extLst>
                <a:ext uri="{FF2B5EF4-FFF2-40B4-BE49-F238E27FC236}">
                  <a16:creationId xmlns:a16="http://schemas.microsoft.com/office/drawing/2014/main" id="{8207B386-900A-4F3F-BE5A-94C2000268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6" y="3159"/>
              <a:ext cx="863" cy="287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Piano Marshall 1947-1953</a:t>
              </a:r>
            </a:p>
          </p:txBody>
        </p:sp>
        <p:sp>
          <p:nvSpPr>
            <p:cNvPr id="11" name="_s2068">
              <a:extLst>
                <a:ext uri="{FF2B5EF4-FFF2-40B4-BE49-F238E27FC236}">
                  <a16:creationId xmlns:a16="http://schemas.microsoft.com/office/drawing/2014/main" id="{0F93CA45-B2B7-42AC-BB8F-9B7130D84C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1" y="3590"/>
              <a:ext cx="863" cy="287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Ricostruzione in chiave liberista</a:t>
              </a:r>
            </a:p>
          </p:txBody>
        </p:sp>
      </p:grpSp>
      <p:sp>
        <p:nvSpPr>
          <p:cNvPr id="2070" name="Line 22">
            <a:extLst>
              <a:ext uri="{FF2B5EF4-FFF2-40B4-BE49-F238E27FC236}">
                <a16:creationId xmlns:a16="http://schemas.microsoft.com/office/drawing/2014/main" id="{74938AC7-BC79-42C3-A965-BD929D2BF7BC}"/>
              </a:ext>
            </a:extLst>
          </p:cNvPr>
          <p:cNvSpPr>
            <a:spLocks noChangeShapeType="1"/>
          </p:cNvSpPr>
          <p:nvPr/>
        </p:nvSpPr>
        <p:spPr bwMode="auto">
          <a:xfrm>
            <a:off x="7032625" y="3141663"/>
            <a:ext cx="1943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71" name="Line 23">
            <a:extLst>
              <a:ext uri="{FF2B5EF4-FFF2-40B4-BE49-F238E27FC236}">
                <a16:creationId xmlns:a16="http://schemas.microsoft.com/office/drawing/2014/main" id="{B6D6C1B5-FECC-4CE9-BC16-BA0A41A163E3}"/>
              </a:ext>
            </a:extLst>
          </p:cNvPr>
          <p:cNvSpPr>
            <a:spLocks noChangeShapeType="1"/>
          </p:cNvSpPr>
          <p:nvPr/>
        </p:nvSpPr>
        <p:spPr bwMode="auto">
          <a:xfrm>
            <a:off x="8975725" y="3141664"/>
            <a:ext cx="0" cy="1150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72" name="Line 26">
            <a:extLst>
              <a:ext uri="{FF2B5EF4-FFF2-40B4-BE49-F238E27FC236}">
                <a16:creationId xmlns:a16="http://schemas.microsoft.com/office/drawing/2014/main" id="{3D5076AB-D1EA-4230-BE0F-CB647A7885BD}"/>
              </a:ext>
            </a:extLst>
          </p:cNvPr>
          <p:cNvSpPr>
            <a:spLocks noChangeShapeType="1"/>
          </p:cNvSpPr>
          <p:nvPr/>
        </p:nvSpPr>
        <p:spPr bwMode="auto">
          <a:xfrm>
            <a:off x="8975725" y="4724400"/>
            <a:ext cx="0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5" name="Rectangle 2">
            <a:extLst>
              <a:ext uri="{FF2B5EF4-FFF2-40B4-BE49-F238E27FC236}">
                <a16:creationId xmlns:a16="http://schemas.microsoft.com/office/drawing/2014/main" id="{7CE4D0E4-6353-4AFD-B505-4244765CA2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52979" y="70860"/>
            <a:ext cx="10972800" cy="1143000"/>
          </a:xfrm>
        </p:spPr>
        <p:txBody>
          <a:bodyPr/>
          <a:lstStyle/>
          <a:p>
            <a:pPr eaLnBrk="1" hangingPunct="1"/>
            <a:r>
              <a:rPr lang="it-IT" altLang="it-IT">
                <a:latin typeface="Cambria" panose="02040503050406030204" pitchFamily="18" charset="0"/>
              </a:rPr>
              <a:t>Italia repubblicana. 1948-1958</a:t>
            </a:r>
          </a:p>
        </p:txBody>
      </p:sp>
      <p:grpSp>
        <p:nvGrpSpPr>
          <p:cNvPr id="2" name="Organization Chart 6">
            <a:extLst>
              <a:ext uri="{FF2B5EF4-FFF2-40B4-BE49-F238E27FC236}">
                <a16:creationId xmlns:a16="http://schemas.microsoft.com/office/drawing/2014/main" id="{E3386C83-7D1D-49E9-8D26-9D72722B184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955801" y="1585913"/>
            <a:ext cx="8208963" cy="4464050"/>
            <a:chOff x="272" y="999"/>
            <a:chExt cx="4607" cy="1584"/>
          </a:xfrm>
          <a:solidFill>
            <a:schemeClr val="accent6">
              <a:lumMod val="60000"/>
              <a:lumOff val="40000"/>
            </a:schemeClr>
          </a:solidFill>
        </p:grpSpPr>
        <p:cxnSp>
          <p:nvCxnSpPr>
            <p:cNvPr id="3076" name="_s3076">
              <a:extLst>
                <a:ext uri="{FF2B5EF4-FFF2-40B4-BE49-F238E27FC236}">
                  <a16:creationId xmlns:a16="http://schemas.microsoft.com/office/drawing/2014/main" id="{597ED283-2A40-4424-8A3E-CBC0399D7C44}"/>
                </a:ext>
              </a:extLst>
            </p:cNvPr>
            <p:cNvCxnSpPr>
              <a:cxnSpLocks noChangeShapeType="1"/>
              <a:stCxn id="12" idx="3"/>
              <a:endCxn id="8" idx="2"/>
            </p:cNvCxnSpPr>
            <p:nvPr/>
          </p:nvCxnSpPr>
          <p:spPr bwMode="auto">
            <a:xfrm flipV="1">
              <a:off x="1136" y="2151"/>
              <a:ext cx="145" cy="288"/>
            </a:xfrm>
            <a:prstGeom prst="bentConnector2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3078" name="_s3078">
              <a:extLst>
                <a:ext uri="{FF2B5EF4-FFF2-40B4-BE49-F238E27FC236}">
                  <a16:creationId xmlns:a16="http://schemas.microsoft.com/office/drawing/2014/main" id="{BFAE7358-FA9C-42F7-B8ED-12E2F1044D27}"/>
                </a:ext>
              </a:extLst>
            </p:cNvPr>
            <p:cNvCxnSpPr>
              <a:cxnSpLocks noChangeShapeType="1"/>
              <a:stCxn id="10" idx="0"/>
              <a:endCxn id="5" idx="2"/>
            </p:cNvCxnSpPr>
            <p:nvPr/>
          </p:nvCxnSpPr>
          <p:spPr bwMode="auto">
            <a:xfrm rot="5400000" flipH="1">
              <a:off x="2577" y="2006"/>
              <a:ext cx="576" cy="1"/>
            </a:xfrm>
            <a:prstGeom prst="bentConnector3">
              <a:avLst>
                <a:gd name="adj1" fmla="val 7037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3080" name="_s3080">
              <a:extLst>
                <a:ext uri="{FF2B5EF4-FFF2-40B4-BE49-F238E27FC236}">
                  <a16:creationId xmlns:a16="http://schemas.microsoft.com/office/drawing/2014/main" id="{0C7C8661-C471-4047-A42D-F7285FA9A6C2}"/>
                </a:ext>
              </a:extLst>
            </p:cNvPr>
            <p:cNvCxnSpPr>
              <a:cxnSpLocks noChangeShapeType="1"/>
              <a:stCxn id="8" idx="0"/>
              <a:endCxn id="4" idx="2"/>
            </p:cNvCxnSpPr>
            <p:nvPr/>
          </p:nvCxnSpPr>
          <p:spPr bwMode="auto">
            <a:xfrm rot="16200000">
              <a:off x="1210" y="1790"/>
              <a:ext cx="144" cy="1"/>
            </a:xfrm>
            <a:prstGeom prst="straightConnector1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3081" name="_s3081">
              <a:extLst>
                <a:ext uri="{FF2B5EF4-FFF2-40B4-BE49-F238E27FC236}">
                  <a16:creationId xmlns:a16="http://schemas.microsoft.com/office/drawing/2014/main" id="{AC1FE646-6E7A-4B61-A2D2-39EC51988831}"/>
                </a:ext>
              </a:extLst>
            </p:cNvPr>
            <p:cNvCxnSpPr>
              <a:cxnSpLocks noChangeShapeType="1"/>
              <a:stCxn id="7" idx="0"/>
              <a:endCxn id="6" idx="2"/>
            </p:cNvCxnSpPr>
            <p:nvPr/>
          </p:nvCxnSpPr>
          <p:spPr bwMode="auto">
            <a:xfrm flipV="1">
              <a:off x="4366" y="1719"/>
              <a:ext cx="0" cy="144"/>
            </a:xfrm>
            <a:prstGeom prst="straightConnector1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3082" name="_s3082">
              <a:extLst>
                <a:ext uri="{FF2B5EF4-FFF2-40B4-BE49-F238E27FC236}">
                  <a16:creationId xmlns:a16="http://schemas.microsoft.com/office/drawing/2014/main" id="{55A3CCBF-FD62-4C6D-A94D-E4982E1CF550}"/>
                </a:ext>
              </a:extLst>
            </p:cNvPr>
            <p:cNvCxnSpPr>
              <a:cxnSpLocks noChangeShapeType="1"/>
              <a:stCxn id="6" idx="0"/>
              <a:endCxn id="3" idx="2"/>
            </p:cNvCxnSpPr>
            <p:nvPr/>
          </p:nvCxnSpPr>
          <p:spPr bwMode="auto">
            <a:xfrm rot="16200000" flipV="1">
              <a:off x="3543" y="607"/>
              <a:ext cx="144" cy="1503"/>
            </a:xfrm>
            <a:prstGeom prst="bent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3083" name="_s3083">
              <a:extLst>
                <a:ext uri="{FF2B5EF4-FFF2-40B4-BE49-F238E27FC236}">
                  <a16:creationId xmlns:a16="http://schemas.microsoft.com/office/drawing/2014/main" id="{797B08A2-ED45-4463-8FC8-CFD16CA4CE75}"/>
                </a:ext>
              </a:extLst>
            </p:cNvPr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rot="5400000" flipH="1">
              <a:off x="2792" y="1358"/>
              <a:ext cx="144" cy="1"/>
            </a:xfrm>
            <a:prstGeom prst="bentConnector3">
              <a:avLst>
                <a:gd name="adj1" fmla="val 28125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3084" name="_s3084">
              <a:extLst>
                <a:ext uri="{FF2B5EF4-FFF2-40B4-BE49-F238E27FC236}">
                  <a16:creationId xmlns:a16="http://schemas.microsoft.com/office/drawing/2014/main" id="{FC9EBD3A-BDC3-4A63-BF9C-BFEC15291608}"/>
                </a:ext>
              </a:extLst>
            </p:cNvPr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2000" y="568"/>
              <a:ext cx="144" cy="1582"/>
            </a:xfrm>
            <a:prstGeom prst="bentConnector3">
              <a:avLst>
                <a:gd name="adj1" fmla="val 28125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sp>
          <p:nvSpPr>
            <p:cNvPr id="3" name="_s3085">
              <a:extLst>
                <a:ext uri="{FF2B5EF4-FFF2-40B4-BE49-F238E27FC236}">
                  <a16:creationId xmlns:a16="http://schemas.microsoft.com/office/drawing/2014/main" id="{9394236C-F848-4DA7-96BD-6A9CA4EF47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1" y="999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Centrismo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Degasperiano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”largo”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1954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muore De Gasperi</a:t>
              </a:r>
            </a:p>
          </p:txBody>
        </p:sp>
        <p:sp>
          <p:nvSpPr>
            <p:cNvPr id="4" name="_s3086">
              <a:extLst>
                <a:ext uri="{FF2B5EF4-FFF2-40B4-BE49-F238E27FC236}">
                  <a16:creationId xmlns:a16="http://schemas.microsoft.com/office/drawing/2014/main" id="{30CC50C3-32D4-4AE9-91D5-82252D81FB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" y="1431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Dimensione internazionale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Preponderante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Confronto bipolare</a:t>
              </a:r>
            </a:p>
          </p:txBody>
        </p:sp>
        <p:sp>
          <p:nvSpPr>
            <p:cNvPr id="5" name="_s3087">
              <a:extLst>
                <a:ext uri="{FF2B5EF4-FFF2-40B4-BE49-F238E27FC236}">
                  <a16:creationId xmlns:a16="http://schemas.microsoft.com/office/drawing/2014/main" id="{A35E8585-A368-492D-A188-873673FC5A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2" y="1431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1948: I^ Legislatura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1953: II^ Legislatura,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tentativo Legge truffa</a:t>
              </a:r>
            </a:p>
          </p:txBody>
        </p:sp>
        <p:sp>
          <p:nvSpPr>
            <p:cNvPr id="6" name="_s3088">
              <a:extLst>
                <a:ext uri="{FF2B5EF4-FFF2-40B4-BE49-F238E27FC236}">
                  <a16:creationId xmlns:a16="http://schemas.microsoft.com/office/drawing/2014/main" id="{FA87A09B-6050-45A3-B948-7F2AEB3E28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4" y="1431"/>
              <a:ext cx="1025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1950: Cassa per il Mezzogiorno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1953: nuovo stabilimento Fiat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a Mirafiori mentre nasce ENI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Effetti Piano Marshall</a:t>
              </a:r>
            </a:p>
          </p:txBody>
        </p:sp>
        <p:sp>
          <p:nvSpPr>
            <p:cNvPr id="7" name="_s3089">
              <a:extLst>
                <a:ext uri="{FF2B5EF4-FFF2-40B4-BE49-F238E27FC236}">
                  <a16:creationId xmlns:a16="http://schemas.microsoft.com/office/drawing/2014/main" id="{132788FF-702D-4BF3-B333-5CA8A0B083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4" y="1863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3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Boom economico,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3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Modernizzazione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3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(slides successiva)</a:t>
              </a:r>
            </a:p>
          </p:txBody>
        </p:sp>
        <p:sp>
          <p:nvSpPr>
            <p:cNvPr id="8" name="_s3090">
              <a:extLst>
                <a:ext uri="{FF2B5EF4-FFF2-40B4-BE49-F238E27FC236}">
                  <a16:creationId xmlns:a16="http://schemas.microsoft.com/office/drawing/2014/main" id="{4917C40B-D999-4AE7-AD42-46D3CE66AF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" y="1863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1956: Budapest,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rottura PCI-PSI </a:t>
              </a:r>
            </a:p>
          </p:txBody>
        </p:sp>
        <p:sp>
          <p:nvSpPr>
            <p:cNvPr id="10" name="_s3092">
              <a:extLst>
                <a:ext uri="{FF2B5EF4-FFF2-40B4-BE49-F238E27FC236}">
                  <a16:creationId xmlns:a16="http://schemas.microsoft.com/office/drawing/2014/main" id="{D364D932-E25A-4B82-837F-D9964F8847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3" y="2295"/>
              <a:ext cx="863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1960 Governo Tambroni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con appoggio MSI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Rivolte Reggio Emilia,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Genova</a:t>
              </a:r>
            </a:p>
          </p:txBody>
        </p:sp>
        <p:sp>
          <p:nvSpPr>
            <p:cNvPr id="12" name="_s3094">
              <a:extLst>
                <a:ext uri="{FF2B5EF4-FFF2-40B4-BE49-F238E27FC236}">
                  <a16:creationId xmlns:a16="http://schemas.microsoft.com/office/drawing/2014/main" id="{62AFBD43-F3C8-4736-9FAF-2F805883EB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" y="2295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1957: Trattati Roma,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MEC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La ricerca di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un’autonomia o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uno sviluppo?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0" name="Rectangle 2">
            <a:extLst>
              <a:ext uri="{FF2B5EF4-FFF2-40B4-BE49-F238E27FC236}">
                <a16:creationId xmlns:a16="http://schemas.microsoft.com/office/drawing/2014/main" id="{F0F99B86-C9F9-42AB-A4B5-3CEF56AAE4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229600" cy="8509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2400">
                <a:latin typeface="Cambria" panose="02040503050406030204" pitchFamily="18" charset="0"/>
              </a:rPr>
              <a:t>Italia repubblicana. 1959-1969</a:t>
            </a:r>
            <a:br>
              <a:rPr lang="it-IT" altLang="it-IT" sz="2400">
                <a:latin typeface="Cambria" panose="02040503050406030204" pitchFamily="18" charset="0"/>
              </a:rPr>
            </a:br>
            <a:r>
              <a:rPr lang="it-IT" altLang="it-IT" sz="2400">
                <a:latin typeface="Cambria" panose="02040503050406030204" pitchFamily="18" charset="0"/>
              </a:rPr>
              <a:t>Dal boom economico all’autunno caldo</a:t>
            </a:r>
            <a:br>
              <a:rPr lang="it-IT" altLang="it-IT" sz="2400"/>
            </a:br>
            <a:endParaRPr lang="it-IT" altLang="it-IT" sz="2400"/>
          </a:p>
        </p:txBody>
      </p:sp>
      <p:grpSp>
        <p:nvGrpSpPr>
          <p:cNvPr id="2" name="Organization Chart 6">
            <a:extLst>
              <a:ext uri="{FF2B5EF4-FFF2-40B4-BE49-F238E27FC236}">
                <a16:creationId xmlns:a16="http://schemas.microsoft.com/office/drawing/2014/main" id="{7D6B9FB0-E3E3-4374-8B60-B560241B537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955801" y="1557339"/>
            <a:ext cx="8208963" cy="4492625"/>
            <a:chOff x="272" y="999"/>
            <a:chExt cx="3888" cy="1584"/>
          </a:xfrm>
          <a:solidFill>
            <a:schemeClr val="accent6">
              <a:lumMod val="60000"/>
              <a:lumOff val="40000"/>
            </a:schemeClr>
          </a:solidFill>
        </p:grpSpPr>
        <p:cxnSp>
          <p:nvCxnSpPr>
            <p:cNvPr id="4100" name="_s4100">
              <a:extLst>
                <a:ext uri="{FF2B5EF4-FFF2-40B4-BE49-F238E27FC236}">
                  <a16:creationId xmlns:a16="http://schemas.microsoft.com/office/drawing/2014/main" id="{8A1CC19C-BC2D-493A-BF23-EA2EAB615857}"/>
                </a:ext>
              </a:extLst>
            </p:cNvPr>
            <p:cNvCxnSpPr>
              <a:cxnSpLocks noChangeShapeType="1"/>
              <a:stCxn id="11" idx="0"/>
              <a:endCxn id="6" idx="2"/>
            </p:cNvCxnSpPr>
            <p:nvPr/>
          </p:nvCxnSpPr>
          <p:spPr bwMode="auto">
            <a:xfrm rot="16200000">
              <a:off x="2649" y="2222"/>
              <a:ext cx="144" cy="1"/>
            </a:xfrm>
            <a:prstGeom prst="straightConnector1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4101" name="_s4101">
              <a:extLst>
                <a:ext uri="{FF2B5EF4-FFF2-40B4-BE49-F238E27FC236}">
                  <a16:creationId xmlns:a16="http://schemas.microsoft.com/office/drawing/2014/main" id="{11DD3D3D-60B4-4323-901B-3DE62E8DECFC}"/>
                </a:ext>
              </a:extLst>
            </p:cNvPr>
            <p:cNvCxnSpPr>
              <a:cxnSpLocks noChangeShapeType="1"/>
              <a:stCxn id="10" idx="0"/>
              <a:endCxn id="4" idx="2"/>
            </p:cNvCxnSpPr>
            <p:nvPr/>
          </p:nvCxnSpPr>
          <p:spPr bwMode="auto">
            <a:xfrm rot="16200000">
              <a:off x="633" y="2222"/>
              <a:ext cx="144" cy="1"/>
            </a:xfrm>
            <a:prstGeom prst="straightConnector1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4102" name="_s4102">
              <a:extLst>
                <a:ext uri="{FF2B5EF4-FFF2-40B4-BE49-F238E27FC236}">
                  <a16:creationId xmlns:a16="http://schemas.microsoft.com/office/drawing/2014/main" id="{3AE730DE-5715-47C7-9EA5-AF1349D7D82E}"/>
                </a:ext>
              </a:extLst>
            </p:cNvPr>
            <p:cNvCxnSpPr>
              <a:cxnSpLocks noChangeShapeType="1"/>
              <a:stCxn id="9" idx="1"/>
              <a:endCxn id="3" idx="2"/>
            </p:cNvCxnSpPr>
            <p:nvPr/>
          </p:nvCxnSpPr>
          <p:spPr bwMode="auto">
            <a:xfrm rot="10800000">
              <a:off x="2216" y="1287"/>
              <a:ext cx="144" cy="288"/>
            </a:xfrm>
            <a:prstGeom prst="bentConnector2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4103" name="_s4103">
              <a:extLst>
                <a:ext uri="{FF2B5EF4-FFF2-40B4-BE49-F238E27FC236}">
                  <a16:creationId xmlns:a16="http://schemas.microsoft.com/office/drawing/2014/main" id="{19AF714A-96E1-45F0-81D5-41F36C7CB194}"/>
                </a:ext>
              </a:extLst>
            </p:cNvPr>
            <p:cNvCxnSpPr>
              <a:cxnSpLocks noChangeShapeType="1"/>
              <a:stCxn id="8" idx="0"/>
              <a:endCxn id="3" idx="2"/>
            </p:cNvCxnSpPr>
            <p:nvPr/>
          </p:nvCxnSpPr>
          <p:spPr bwMode="auto">
            <a:xfrm rot="5400000" flipH="1">
              <a:off x="2684" y="819"/>
              <a:ext cx="576" cy="1512"/>
            </a:xfrm>
            <a:prstGeom prst="bentConnector3">
              <a:avLst>
                <a:gd name="adj1" fmla="val 6995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4104" name="_s4104">
              <a:extLst>
                <a:ext uri="{FF2B5EF4-FFF2-40B4-BE49-F238E27FC236}">
                  <a16:creationId xmlns:a16="http://schemas.microsoft.com/office/drawing/2014/main" id="{E2B4420D-2216-4037-8366-CF2E117C7471}"/>
                </a:ext>
              </a:extLst>
            </p:cNvPr>
            <p:cNvCxnSpPr>
              <a:cxnSpLocks noChangeShapeType="1"/>
              <a:stCxn id="7" idx="3"/>
              <a:endCxn id="3" idx="2"/>
            </p:cNvCxnSpPr>
            <p:nvPr/>
          </p:nvCxnSpPr>
          <p:spPr bwMode="auto">
            <a:xfrm flipV="1">
              <a:off x="2072" y="1287"/>
              <a:ext cx="144" cy="288"/>
            </a:xfrm>
            <a:prstGeom prst="bentConnector2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4105" name="_s4105">
              <a:extLst>
                <a:ext uri="{FF2B5EF4-FFF2-40B4-BE49-F238E27FC236}">
                  <a16:creationId xmlns:a16="http://schemas.microsoft.com/office/drawing/2014/main" id="{62316998-838A-4122-A3A1-15AC833880F9}"/>
                </a:ext>
              </a:extLst>
            </p:cNvPr>
            <p:cNvCxnSpPr>
              <a:cxnSpLocks noChangeShapeType="1"/>
              <a:stCxn id="6" idx="0"/>
              <a:endCxn id="3" idx="2"/>
            </p:cNvCxnSpPr>
            <p:nvPr/>
          </p:nvCxnSpPr>
          <p:spPr bwMode="auto">
            <a:xfrm rot="5400000" flipH="1">
              <a:off x="2180" y="1323"/>
              <a:ext cx="576" cy="504"/>
            </a:xfrm>
            <a:prstGeom prst="bentConnector3">
              <a:avLst>
                <a:gd name="adj1" fmla="val 6995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4106" name="_s4106">
              <a:extLst>
                <a:ext uri="{FF2B5EF4-FFF2-40B4-BE49-F238E27FC236}">
                  <a16:creationId xmlns:a16="http://schemas.microsoft.com/office/drawing/2014/main" id="{E6530CF8-909A-4190-BAA9-36927D01C793}"/>
                </a:ext>
              </a:extLst>
            </p:cNvPr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rot="16200000">
              <a:off x="1677" y="1323"/>
              <a:ext cx="576" cy="503"/>
            </a:xfrm>
            <a:prstGeom prst="bentConnector3">
              <a:avLst>
                <a:gd name="adj1" fmla="val 6995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4107" name="_s4107">
              <a:extLst>
                <a:ext uri="{FF2B5EF4-FFF2-40B4-BE49-F238E27FC236}">
                  <a16:creationId xmlns:a16="http://schemas.microsoft.com/office/drawing/2014/main" id="{E0A9A31A-111F-44BA-9FCF-448AC78C9E63}"/>
                </a:ext>
              </a:extLst>
            </p:cNvPr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1172" y="819"/>
              <a:ext cx="576" cy="1512"/>
            </a:xfrm>
            <a:prstGeom prst="bentConnector3">
              <a:avLst>
                <a:gd name="adj1" fmla="val 6995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sp>
          <p:nvSpPr>
            <p:cNvPr id="3" name="_s4108">
              <a:extLst>
                <a:ext uri="{FF2B5EF4-FFF2-40B4-BE49-F238E27FC236}">
                  <a16:creationId xmlns:a16="http://schemas.microsoft.com/office/drawing/2014/main" id="{2C428F08-8B3A-438D-821C-4BAFB43501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4" y="999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Boom economico</a:t>
              </a:r>
            </a:p>
          </p:txBody>
        </p:sp>
        <p:sp>
          <p:nvSpPr>
            <p:cNvPr id="4" name="_s4109">
              <a:extLst>
                <a:ext uri="{FF2B5EF4-FFF2-40B4-BE49-F238E27FC236}">
                  <a16:creationId xmlns:a16="http://schemas.microsoft.com/office/drawing/2014/main" id="{61EF8A9A-11D2-4731-B09F-5BEC5F0E63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" y="1863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Crescita dei profitti</a:t>
              </a:r>
            </a:p>
          </p:txBody>
        </p:sp>
        <p:sp>
          <p:nvSpPr>
            <p:cNvPr id="5" name="_s4110">
              <a:extLst>
                <a:ext uri="{FF2B5EF4-FFF2-40B4-BE49-F238E27FC236}">
                  <a16:creationId xmlns:a16="http://schemas.microsoft.com/office/drawing/2014/main" id="{58675738-C086-4137-AEA7-C5B9F78F0A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0" y="1863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Aumento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dei consumi</a:t>
              </a:r>
            </a:p>
          </p:txBody>
        </p:sp>
        <p:sp>
          <p:nvSpPr>
            <p:cNvPr id="6" name="_s4111">
              <a:extLst>
                <a:ext uri="{FF2B5EF4-FFF2-40B4-BE49-F238E27FC236}">
                  <a16:creationId xmlns:a16="http://schemas.microsoft.com/office/drawing/2014/main" id="{FAA74C22-2C25-46DA-A63C-0D6B93BA65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8" y="1863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Scolarizzazione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di massa</a:t>
              </a:r>
            </a:p>
          </p:txBody>
        </p:sp>
        <p:sp>
          <p:nvSpPr>
            <p:cNvPr id="7" name="_s4112">
              <a:extLst>
                <a:ext uri="{FF2B5EF4-FFF2-40B4-BE49-F238E27FC236}">
                  <a16:creationId xmlns:a16="http://schemas.microsoft.com/office/drawing/2014/main" id="{300D547F-DE77-41AC-A3A8-DBC20CEFD0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8" y="1431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Calo dell’agricoltura</a:t>
              </a:r>
            </a:p>
          </p:txBody>
        </p:sp>
        <p:sp>
          <p:nvSpPr>
            <p:cNvPr id="8" name="_s4113">
              <a:extLst>
                <a:ext uri="{FF2B5EF4-FFF2-40B4-BE49-F238E27FC236}">
                  <a16:creationId xmlns:a16="http://schemas.microsoft.com/office/drawing/2014/main" id="{0EACD8E5-F9B7-4257-B8EB-F841027170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" y="1863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Emigrazione interna</a:t>
              </a:r>
            </a:p>
          </p:txBody>
        </p:sp>
        <p:sp>
          <p:nvSpPr>
            <p:cNvPr id="9" name="_s4114">
              <a:extLst>
                <a:ext uri="{FF2B5EF4-FFF2-40B4-BE49-F238E27FC236}">
                  <a16:creationId xmlns:a16="http://schemas.microsoft.com/office/drawing/2014/main" id="{1BEAFF83-5938-470A-BD3F-422EB3641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0" y="1431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Crescita industriale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(modello USA)</a:t>
              </a:r>
            </a:p>
          </p:txBody>
        </p:sp>
        <p:cxnSp>
          <p:nvCxnSpPr>
            <p:cNvPr id="4115" name="AutoShape 24">
              <a:extLst>
                <a:ext uri="{FF2B5EF4-FFF2-40B4-BE49-F238E27FC236}">
                  <a16:creationId xmlns:a16="http://schemas.microsoft.com/office/drawing/2014/main" id="{18C943B8-A5A7-421A-BB4D-AFB8D2B9086F}"/>
                </a:ext>
              </a:extLst>
            </p:cNvPr>
            <p:cNvCxnSpPr>
              <a:cxnSpLocks noChangeShapeType="1"/>
              <a:stCxn id="7" idx="0"/>
              <a:endCxn id="3" idx="1"/>
            </p:cNvCxnSpPr>
            <p:nvPr/>
          </p:nvCxnSpPr>
          <p:spPr bwMode="auto">
            <a:xfrm flipV="1">
              <a:off x="1640" y="1143"/>
              <a:ext cx="144" cy="288"/>
            </a:xfrm>
            <a:prstGeom prst="straightConnector1">
              <a:avLst/>
            </a:prstGeom>
            <a:grp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16" name="AutoShape 25">
              <a:extLst>
                <a:ext uri="{FF2B5EF4-FFF2-40B4-BE49-F238E27FC236}">
                  <a16:creationId xmlns:a16="http://schemas.microsoft.com/office/drawing/2014/main" id="{A5E6A86F-9C44-4443-A653-0F57A92CBA82}"/>
                </a:ext>
              </a:extLst>
            </p:cNvPr>
            <p:cNvCxnSpPr>
              <a:cxnSpLocks noChangeShapeType="1"/>
              <a:stCxn id="9" idx="0"/>
              <a:endCxn id="3" idx="3"/>
            </p:cNvCxnSpPr>
            <p:nvPr/>
          </p:nvCxnSpPr>
          <p:spPr bwMode="auto">
            <a:xfrm flipH="1" flipV="1">
              <a:off x="2648" y="1143"/>
              <a:ext cx="144" cy="288"/>
            </a:xfrm>
            <a:prstGeom prst="straightConnector1">
              <a:avLst/>
            </a:prstGeom>
            <a:grp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" name="_s4117">
              <a:extLst>
                <a:ext uri="{FF2B5EF4-FFF2-40B4-BE49-F238E27FC236}">
                  <a16:creationId xmlns:a16="http://schemas.microsoft.com/office/drawing/2014/main" id="{B647F912-7E9D-41B7-AC4C-B43A5CA45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" y="2295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Lotte operaie</a:t>
              </a:r>
            </a:p>
          </p:txBody>
        </p:sp>
        <p:sp>
          <p:nvSpPr>
            <p:cNvPr id="11" name="_s4118">
              <a:extLst>
                <a:ext uri="{FF2B5EF4-FFF2-40B4-BE49-F238E27FC236}">
                  <a16:creationId xmlns:a16="http://schemas.microsoft.com/office/drawing/2014/main" id="{A1285A55-4381-4543-A433-5D57EF7501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8" y="2295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5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Protesta studentesca</a:t>
              </a:r>
            </a:p>
          </p:txBody>
        </p:sp>
        <p:cxnSp>
          <p:nvCxnSpPr>
            <p:cNvPr id="4119" name="AutoShape 30">
              <a:extLst>
                <a:ext uri="{FF2B5EF4-FFF2-40B4-BE49-F238E27FC236}">
                  <a16:creationId xmlns:a16="http://schemas.microsoft.com/office/drawing/2014/main" id="{17665F6F-C598-486A-A816-C97889CA73B6}"/>
                </a:ext>
              </a:extLst>
            </p:cNvPr>
            <p:cNvCxnSpPr>
              <a:cxnSpLocks noChangeShapeType="1"/>
              <a:stCxn id="10" idx="3"/>
              <a:endCxn id="11" idx="1"/>
            </p:cNvCxnSpPr>
            <p:nvPr/>
          </p:nvCxnSpPr>
          <p:spPr bwMode="auto">
            <a:xfrm>
              <a:off x="1136" y="2439"/>
              <a:ext cx="1152" cy="1"/>
            </a:xfrm>
            <a:prstGeom prst="straightConnector1">
              <a:avLst/>
            </a:prstGeom>
            <a:grp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4121" name="AutoShape 31">
            <a:extLst>
              <a:ext uri="{FF2B5EF4-FFF2-40B4-BE49-F238E27FC236}">
                <a16:creationId xmlns:a16="http://schemas.microsoft.com/office/drawing/2014/main" id="{1D905A07-2DB4-4605-A898-1A351AD66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51" y="1268414"/>
            <a:ext cx="2087563" cy="1584325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Congiuntura internazionale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favorevole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Innovazione tecnologica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Scarsi controlli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Bassi salari</a:t>
            </a:r>
          </a:p>
        </p:txBody>
      </p:sp>
      <p:cxnSp>
        <p:nvCxnSpPr>
          <p:cNvPr id="4122" name="AutoShape 32">
            <a:extLst>
              <a:ext uri="{FF2B5EF4-FFF2-40B4-BE49-F238E27FC236}">
                <a16:creationId xmlns:a16="http://schemas.microsoft.com/office/drawing/2014/main" id="{160F0B82-7045-4DF0-9494-2C24E6809331}"/>
              </a:ext>
            </a:extLst>
          </p:cNvPr>
          <p:cNvCxnSpPr>
            <a:cxnSpLocks noChangeShapeType="1"/>
            <a:stCxn id="4121" idx="3"/>
          </p:cNvCxnSpPr>
          <p:nvPr/>
        </p:nvCxnSpPr>
        <p:spPr bwMode="auto">
          <a:xfrm flipV="1">
            <a:off x="3719513" y="1966913"/>
            <a:ext cx="1428750" cy="936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3" name="Rectangle 2">
            <a:extLst>
              <a:ext uri="{FF2B5EF4-FFF2-40B4-BE49-F238E27FC236}">
                <a16:creationId xmlns:a16="http://schemas.microsoft.com/office/drawing/2014/main" id="{946572EE-73F5-4EF1-AAFA-7EEA44E3F5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latin typeface="Cambria" panose="02040503050406030204" pitchFamily="18" charset="0"/>
              </a:rPr>
              <a:t>Italia repubblicana. 1960-1969</a:t>
            </a:r>
          </a:p>
        </p:txBody>
      </p:sp>
      <p:grpSp>
        <p:nvGrpSpPr>
          <p:cNvPr id="2" name="Organization Chart 7">
            <a:extLst>
              <a:ext uri="{FF2B5EF4-FFF2-40B4-BE49-F238E27FC236}">
                <a16:creationId xmlns:a16="http://schemas.microsoft.com/office/drawing/2014/main" id="{849688D3-F826-411A-810C-4A399F941E4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955801" y="1701800"/>
            <a:ext cx="8208963" cy="4464050"/>
            <a:chOff x="272" y="999"/>
            <a:chExt cx="2880" cy="1152"/>
          </a:xfrm>
          <a:solidFill>
            <a:schemeClr val="accent6">
              <a:lumMod val="60000"/>
              <a:lumOff val="40000"/>
            </a:schemeClr>
          </a:solidFill>
        </p:grpSpPr>
        <p:cxnSp>
          <p:nvCxnSpPr>
            <p:cNvPr id="5124" name="_s5124">
              <a:extLst>
                <a:ext uri="{FF2B5EF4-FFF2-40B4-BE49-F238E27FC236}">
                  <a16:creationId xmlns:a16="http://schemas.microsoft.com/office/drawing/2014/main" id="{A8524943-CFA9-4933-A292-9C74C86453AA}"/>
                </a:ext>
              </a:extLst>
            </p:cNvPr>
            <p:cNvCxnSpPr>
              <a:cxnSpLocks noChangeShapeType="1"/>
              <a:stCxn id="7" idx="3"/>
              <a:endCxn id="3" idx="2"/>
            </p:cNvCxnSpPr>
            <p:nvPr/>
          </p:nvCxnSpPr>
          <p:spPr bwMode="auto">
            <a:xfrm flipV="1">
              <a:off x="1568" y="1287"/>
              <a:ext cx="144" cy="288"/>
            </a:xfrm>
            <a:prstGeom prst="bentConnector2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5125" name="_s5125">
              <a:extLst>
                <a:ext uri="{FF2B5EF4-FFF2-40B4-BE49-F238E27FC236}">
                  <a16:creationId xmlns:a16="http://schemas.microsoft.com/office/drawing/2014/main" id="{69669643-8A11-452F-8E03-8D5F88CCA670}"/>
                </a:ext>
              </a:extLst>
            </p:cNvPr>
            <p:cNvCxnSpPr>
              <a:cxnSpLocks noChangeShapeType="1"/>
              <a:stCxn id="6" idx="0"/>
              <a:endCxn id="3" idx="2"/>
            </p:cNvCxnSpPr>
            <p:nvPr/>
          </p:nvCxnSpPr>
          <p:spPr bwMode="auto">
            <a:xfrm rot="5400000" flipH="1">
              <a:off x="1928" y="1071"/>
              <a:ext cx="576" cy="1008"/>
            </a:xfrm>
            <a:prstGeom prst="bentConnector3">
              <a:avLst>
                <a:gd name="adj1" fmla="val 5120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5126" name="_s5126">
              <a:extLst>
                <a:ext uri="{FF2B5EF4-FFF2-40B4-BE49-F238E27FC236}">
                  <a16:creationId xmlns:a16="http://schemas.microsoft.com/office/drawing/2014/main" id="{03FFD423-30BD-459A-8A9D-FC9633380FDC}"/>
                </a:ext>
              </a:extLst>
            </p:cNvPr>
            <p:cNvCxnSpPr>
              <a:cxnSpLocks noChangeShapeType="1"/>
              <a:endCxn id="3" idx="2"/>
            </p:cNvCxnSpPr>
            <p:nvPr/>
          </p:nvCxnSpPr>
          <p:spPr bwMode="auto">
            <a:xfrm rot="16200000">
              <a:off x="1425" y="1574"/>
              <a:ext cx="576" cy="1"/>
            </a:xfrm>
            <a:prstGeom prst="straightConnector1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5127" name="_s5127">
              <a:extLst>
                <a:ext uri="{FF2B5EF4-FFF2-40B4-BE49-F238E27FC236}">
                  <a16:creationId xmlns:a16="http://schemas.microsoft.com/office/drawing/2014/main" id="{502C99D9-C839-4603-860B-7F364F24647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>
              <a:off x="921" y="1071"/>
              <a:ext cx="576" cy="1008"/>
            </a:xfrm>
            <a:prstGeom prst="bentConnector3">
              <a:avLst>
                <a:gd name="adj1" fmla="val 5120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sp>
          <p:nvSpPr>
            <p:cNvPr id="3" name="_s5128">
              <a:extLst>
                <a:ext uri="{FF2B5EF4-FFF2-40B4-BE49-F238E27FC236}">
                  <a16:creationId xmlns:a16="http://schemas.microsoft.com/office/drawing/2014/main" id="{71CBE415-C111-4A7C-A066-D26F00E254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0" y="999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Una difficile evoluzione: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1961, lotte sindacali a Milano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Marzo 62, Governo Fanfani con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appoggio del PSI. Piazza Statuto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Dicembre 63, primo governo Moro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Luglio 64, Piano Solo</a:t>
              </a:r>
            </a:p>
          </p:txBody>
        </p:sp>
        <p:sp>
          <p:nvSpPr>
            <p:cNvPr id="4" name="_s5129">
              <a:extLst>
                <a:ext uri="{FF2B5EF4-FFF2-40B4-BE49-F238E27FC236}">
                  <a16:creationId xmlns:a16="http://schemas.microsoft.com/office/drawing/2014/main" id="{2FD5ED58-FD1A-48D9-93F5-DA5B3474A3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" y="1863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Clima di distensione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internazionale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Kennedy, Papa Giovanni,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Kruschev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Destalinizzazione</a:t>
              </a:r>
            </a:p>
          </p:txBody>
        </p:sp>
        <p:sp>
          <p:nvSpPr>
            <p:cNvPr id="6" name="_s5131">
              <a:extLst>
                <a:ext uri="{FF2B5EF4-FFF2-40B4-BE49-F238E27FC236}">
                  <a16:creationId xmlns:a16="http://schemas.microsoft.com/office/drawing/2014/main" id="{E7F51F9F-5C21-449C-BA1E-39A96C7846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8" y="1863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Piazza Fontana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12 dicembre 1969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Strategia della tensione</a:t>
              </a:r>
            </a:p>
          </p:txBody>
        </p:sp>
        <p:sp>
          <p:nvSpPr>
            <p:cNvPr id="7" name="_s5132">
              <a:extLst>
                <a:ext uri="{FF2B5EF4-FFF2-40B4-BE49-F238E27FC236}">
                  <a16:creationId xmlns:a16="http://schemas.microsoft.com/office/drawing/2014/main" id="{7B2AA26E-9E2F-44A4-9C1F-2B3D4D376D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" y="1431"/>
              <a:ext cx="1008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Riforme di struttura: Nazionalizzazione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energia elettrica; Scuola Media obbligatoria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Comitato Nazionale Programmazione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Economica;  Attuazione ordinamento regionale;</a:t>
              </a:r>
              <a:b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</a:b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Esecuzione del "piano verde"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per lo sviluppo agricolo;</a:t>
              </a:r>
              <a:br>
                <a:rPr kumimoji="0" lang="it-IT" altLang="it-IT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</a:br>
              <a:endParaRPr kumimoji="0" lang="it-IT" altLang="it-IT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2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1A3753D5-599A-42E2-A183-9DD090338E7B}"/>
              </a:ext>
            </a:extLst>
          </p:cNvPr>
          <p:cNvSpPr/>
          <p:nvPr/>
        </p:nvSpPr>
        <p:spPr>
          <a:xfrm>
            <a:off x="5246703" y="5157926"/>
            <a:ext cx="1757779" cy="93215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</a:rPr>
              <a:t>Modernizzazione non governata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7" name="Rectangle 4">
            <a:extLst>
              <a:ext uri="{FF2B5EF4-FFF2-40B4-BE49-F238E27FC236}">
                <a16:creationId xmlns:a16="http://schemas.microsoft.com/office/drawing/2014/main" id="{AE6B4D88-4343-433D-A998-297DA05405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850900"/>
          </a:xfrm>
        </p:spPr>
        <p:txBody>
          <a:bodyPr/>
          <a:lstStyle/>
          <a:p>
            <a:pPr eaLnBrk="1" hangingPunct="1"/>
            <a:r>
              <a:rPr lang="it-IT" altLang="it-IT">
                <a:latin typeface="Cambria" panose="02040503050406030204" pitchFamily="18" charset="0"/>
              </a:rPr>
              <a:t>Italia repubblicana. 1970-1989</a:t>
            </a:r>
          </a:p>
        </p:txBody>
      </p:sp>
      <p:grpSp>
        <p:nvGrpSpPr>
          <p:cNvPr id="2" name="Organization Chart 23">
            <a:extLst>
              <a:ext uri="{FF2B5EF4-FFF2-40B4-BE49-F238E27FC236}">
                <a16:creationId xmlns:a16="http://schemas.microsoft.com/office/drawing/2014/main" id="{E1A6B096-E2AD-4797-BBAF-639064D0BE0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03389" y="1268413"/>
            <a:ext cx="8461375" cy="4972050"/>
            <a:chOff x="272" y="999"/>
            <a:chExt cx="2016" cy="2016"/>
          </a:xfrm>
          <a:solidFill>
            <a:schemeClr val="accent6">
              <a:lumMod val="60000"/>
              <a:lumOff val="40000"/>
            </a:schemeClr>
          </a:solidFill>
        </p:grpSpPr>
        <p:cxnSp>
          <p:nvCxnSpPr>
            <p:cNvPr id="6148" name="_s6148">
              <a:extLst>
                <a:ext uri="{FF2B5EF4-FFF2-40B4-BE49-F238E27FC236}">
                  <a16:creationId xmlns:a16="http://schemas.microsoft.com/office/drawing/2014/main" id="{93FBA174-BA3A-4385-837E-5B8B3830A579}"/>
                </a:ext>
              </a:extLst>
            </p:cNvPr>
            <p:cNvCxnSpPr>
              <a:cxnSpLocks noChangeShapeType="1"/>
              <a:stCxn id="7" idx="1"/>
              <a:endCxn id="5" idx="2"/>
            </p:cNvCxnSpPr>
            <p:nvPr/>
          </p:nvCxnSpPr>
          <p:spPr bwMode="auto">
            <a:xfrm rot="10800000">
              <a:off x="1280" y="2151"/>
              <a:ext cx="144" cy="720"/>
            </a:xfrm>
            <a:prstGeom prst="bentConnector2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6149" name="_s6149">
              <a:extLst>
                <a:ext uri="{FF2B5EF4-FFF2-40B4-BE49-F238E27FC236}">
                  <a16:creationId xmlns:a16="http://schemas.microsoft.com/office/drawing/2014/main" id="{FC1566FE-5CE7-499E-8B32-2953E746DA8F}"/>
                </a:ext>
              </a:extLst>
            </p:cNvPr>
            <p:cNvCxnSpPr>
              <a:cxnSpLocks noChangeShapeType="1"/>
              <a:stCxn id="6" idx="1"/>
              <a:endCxn id="5" idx="2"/>
            </p:cNvCxnSpPr>
            <p:nvPr/>
          </p:nvCxnSpPr>
          <p:spPr bwMode="auto">
            <a:xfrm rot="10800000">
              <a:off x="1280" y="2151"/>
              <a:ext cx="144" cy="288"/>
            </a:xfrm>
            <a:prstGeom prst="bentConnector2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6150" name="_s6150">
              <a:extLst>
                <a:ext uri="{FF2B5EF4-FFF2-40B4-BE49-F238E27FC236}">
                  <a16:creationId xmlns:a16="http://schemas.microsoft.com/office/drawing/2014/main" id="{97B34BF1-529F-4559-830D-5E66663FB0F9}"/>
                </a:ext>
              </a:extLst>
            </p:cNvPr>
            <p:cNvCxnSpPr>
              <a:cxnSpLocks noChangeShapeType="1"/>
              <a:stCxn id="5" idx="1"/>
              <a:endCxn id="4" idx="2"/>
            </p:cNvCxnSpPr>
            <p:nvPr/>
          </p:nvCxnSpPr>
          <p:spPr bwMode="auto">
            <a:xfrm rot="10800000">
              <a:off x="704" y="1719"/>
              <a:ext cx="144" cy="288"/>
            </a:xfrm>
            <a:prstGeom prst="bentConnector2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6151" name="_s6151">
              <a:extLst>
                <a:ext uri="{FF2B5EF4-FFF2-40B4-BE49-F238E27FC236}">
                  <a16:creationId xmlns:a16="http://schemas.microsoft.com/office/drawing/2014/main" id="{CE4926D3-D07D-49F7-A380-007A38056AE5}"/>
                </a:ext>
              </a:extLst>
            </p:cNvPr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633" y="1358"/>
              <a:ext cx="144" cy="1"/>
            </a:xfrm>
            <a:prstGeom prst="straightConnector1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</p:cxnSp>
        <p:sp>
          <p:nvSpPr>
            <p:cNvPr id="3" name="_s6152">
              <a:extLst>
                <a:ext uri="{FF2B5EF4-FFF2-40B4-BE49-F238E27FC236}">
                  <a16:creationId xmlns:a16="http://schemas.microsoft.com/office/drawing/2014/main" id="{7A47280B-0150-4710-9D5F-446B25A49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" y="999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Crisi degli anni Settanta</a:t>
              </a:r>
            </a:p>
          </p:txBody>
        </p:sp>
        <p:sp>
          <p:nvSpPr>
            <p:cNvPr id="4" name="_s6153">
              <a:extLst>
                <a:ext uri="{FF2B5EF4-FFF2-40B4-BE49-F238E27FC236}">
                  <a16:creationId xmlns:a16="http://schemas.microsoft.com/office/drawing/2014/main" id="{4B729C1B-9B4A-49E5-87B3-57958FADF3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" y="1431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Tensioni sociali: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Il ”77”</a:t>
              </a:r>
            </a:p>
          </p:txBody>
        </p:sp>
        <p:sp>
          <p:nvSpPr>
            <p:cNvPr id="5" name="_s6154">
              <a:extLst>
                <a:ext uri="{FF2B5EF4-FFF2-40B4-BE49-F238E27FC236}">
                  <a16:creationId xmlns:a16="http://schemas.microsoft.com/office/drawing/2014/main" id="{7220B2C7-9C6C-49EC-9201-BBEBA81A70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" y="1863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Terrorismo e instabilità sociale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Rapimento Moro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16 marzo/9 maggio 1978</a:t>
              </a:r>
            </a:p>
          </p:txBody>
        </p:sp>
        <p:sp>
          <p:nvSpPr>
            <p:cNvPr id="6" name="_s6155">
              <a:extLst>
                <a:ext uri="{FF2B5EF4-FFF2-40B4-BE49-F238E27FC236}">
                  <a16:creationId xmlns:a16="http://schemas.microsoft.com/office/drawing/2014/main" id="{FB31D247-04F3-411B-A2A3-B001E21BE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4" y="2295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Fallimento della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solidarietà nazionale (1976-1979)</a:t>
              </a:r>
            </a:p>
          </p:txBody>
        </p:sp>
        <p:sp>
          <p:nvSpPr>
            <p:cNvPr id="7" name="_s6156">
              <a:extLst>
                <a:ext uri="{FF2B5EF4-FFF2-40B4-BE49-F238E27FC236}">
                  <a16:creationId xmlns:a16="http://schemas.microsoft.com/office/drawing/2014/main" id="{48922256-B784-4E1A-B57F-6F5762A422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4" y="2727"/>
              <a:ext cx="864" cy="28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Sistema politico bloccato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(Pentapartito, CAF)</a:t>
              </a:r>
            </a:p>
          </p:txBody>
        </p:sp>
      </p:grpSp>
      <p:sp>
        <p:nvSpPr>
          <p:cNvPr id="6158" name="AutoShape 41">
            <a:extLst>
              <a:ext uri="{FF2B5EF4-FFF2-40B4-BE49-F238E27FC236}">
                <a16:creationId xmlns:a16="http://schemas.microsoft.com/office/drawing/2014/main" id="{6F234193-CA57-4109-B6AB-BA24A01709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0463" y="1484313"/>
            <a:ext cx="1655762" cy="792162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Crisi della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grande industria</a:t>
            </a:r>
          </a:p>
        </p:txBody>
      </p:sp>
      <p:cxnSp>
        <p:nvCxnSpPr>
          <p:cNvPr id="6159" name="AutoShape 42">
            <a:extLst>
              <a:ext uri="{FF2B5EF4-FFF2-40B4-BE49-F238E27FC236}">
                <a16:creationId xmlns:a16="http://schemas.microsoft.com/office/drawing/2014/main" id="{69FF87B6-3CD1-4867-A66D-022CF8CD4F74}"/>
              </a:ext>
            </a:extLst>
          </p:cNvPr>
          <p:cNvCxnSpPr>
            <a:cxnSpLocks noChangeShapeType="1"/>
            <a:endCxn id="6158" idx="1"/>
          </p:cNvCxnSpPr>
          <p:nvPr/>
        </p:nvCxnSpPr>
        <p:spPr bwMode="auto">
          <a:xfrm>
            <a:off x="5329239" y="1624014"/>
            <a:ext cx="911225" cy="257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60" name="AutoShape 43">
            <a:extLst>
              <a:ext uri="{FF2B5EF4-FFF2-40B4-BE49-F238E27FC236}">
                <a16:creationId xmlns:a16="http://schemas.microsoft.com/office/drawing/2014/main" id="{B13B4CA3-F1C3-4117-B48C-E0037B8F51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1" y="2420938"/>
            <a:ext cx="1800225" cy="792162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Inflazione e aumento del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debito pubblico</a:t>
            </a:r>
          </a:p>
        </p:txBody>
      </p:sp>
      <p:cxnSp>
        <p:nvCxnSpPr>
          <p:cNvPr id="6161" name="AutoShape 44">
            <a:extLst>
              <a:ext uri="{FF2B5EF4-FFF2-40B4-BE49-F238E27FC236}">
                <a16:creationId xmlns:a16="http://schemas.microsoft.com/office/drawing/2014/main" id="{FD18C131-A4F5-4CD7-BE78-D8AD6F2EB850}"/>
              </a:ext>
            </a:extLst>
          </p:cNvPr>
          <p:cNvCxnSpPr>
            <a:cxnSpLocks noChangeShapeType="1"/>
            <a:endCxn id="6160" idx="1"/>
          </p:cNvCxnSpPr>
          <p:nvPr/>
        </p:nvCxnSpPr>
        <p:spPr bwMode="auto">
          <a:xfrm>
            <a:off x="5329238" y="1624013"/>
            <a:ext cx="766762" cy="1193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62" name="AutoShape 47">
            <a:extLst>
              <a:ext uri="{FF2B5EF4-FFF2-40B4-BE49-F238E27FC236}">
                <a16:creationId xmlns:a16="http://schemas.microsoft.com/office/drawing/2014/main" id="{9A9D332A-C71B-4C7F-8E2A-F224049435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2850" y="3357563"/>
            <a:ext cx="1079500" cy="7921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Crisi del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welfare</a:t>
            </a:r>
          </a:p>
        </p:txBody>
      </p:sp>
      <p:sp>
        <p:nvSpPr>
          <p:cNvPr id="6163" name="AutoShape 48">
            <a:extLst>
              <a:ext uri="{FF2B5EF4-FFF2-40B4-BE49-F238E27FC236}">
                <a16:creationId xmlns:a16="http://schemas.microsoft.com/office/drawing/2014/main" id="{AB04DC4E-2592-4E2D-92A4-2DCE6E844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2851" y="2205039"/>
            <a:ext cx="1008063" cy="719137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Necessità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Risanamento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economico</a:t>
            </a:r>
          </a:p>
        </p:txBody>
      </p:sp>
      <p:cxnSp>
        <p:nvCxnSpPr>
          <p:cNvPr id="6164" name="AutoShape 50">
            <a:extLst>
              <a:ext uri="{FF2B5EF4-FFF2-40B4-BE49-F238E27FC236}">
                <a16:creationId xmlns:a16="http://schemas.microsoft.com/office/drawing/2014/main" id="{0E1F4824-464B-4A21-BE09-4C0ACDE8CF11}"/>
              </a:ext>
            </a:extLst>
          </p:cNvPr>
          <p:cNvCxnSpPr>
            <a:cxnSpLocks noChangeShapeType="1"/>
            <a:stCxn id="6160" idx="3"/>
            <a:endCxn id="6162" idx="1"/>
          </p:cNvCxnSpPr>
          <p:nvPr/>
        </p:nvCxnSpPr>
        <p:spPr bwMode="auto">
          <a:xfrm>
            <a:off x="7896226" y="2817814"/>
            <a:ext cx="936625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65" name="AutoShape 51">
            <a:extLst>
              <a:ext uri="{FF2B5EF4-FFF2-40B4-BE49-F238E27FC236}">
                <a16:creationId xmlns:a16="http://schemas.microsoft.com/office/drawing/2014/main" id="{43029590-8109-4F0C-9AE3-93D038CB1662}"/>
              </a:ext>
            </a:extLst>
          </p:cNvPr>
          <p:cNvCxnSpPr>
            <a:cxnSpLocks noChangeShapeType="1"/>
            <a:stCxn id="6162" idx="0"/>
            <a:endCxn id="6163" idx="2"/>
          </p:cNvCxnSpPr>
          <p:nvPr/>
        </p:nvCxnSpPr>
        <p:spPr bwMode="auto">
          <a:xfrm flipH="1" flipV="1">
            <a:off x="9337676" y="2924175"/>
            <a:ext cx="34925" cy="4333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66" name="AutoShape 52">
            <a:extLst>
              <a:ext uri="{FF2B5EF4-FFF2-40B4-BE49-F238E27FC236}">
                <a16:creationId xmlns:a16="http://schemas.microsoft.com/office/drawing/2014/main" id="{54B8172A-57B1-4184-8EAE-F14C55F8858F}"/>
              </a:ext>
            </a:extLst>
          </p:cNvPr>
          <p:cNvCxnSpPr>
            <a:cxnSpLocks noChangeShapeType="1"/>
            <a:stCxn id="6160" idx="3"/>
            <a:endCxn id="6163" idx="1"/>
          </p:cNvCxnSpPr>
          <p:nvPr/>
        </p:nvCxnSpPr>
        <p:spPr bwMode="auto">
          <a:xfrm flipV="1">
            <a:off x="7896226" y="2565401"/>
            <a:ext cx="936625" cy="2524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67" name="AutoShape 53">
            <a:extLst>
              <a:ext uri="{FF2B5EF4-FFF2-40B4-BE49-F238E27FC236}">
                <a16:creationId xmlns:a16="http://schemas.microsoft.com/office/drawing/2014/main" id="{E9A643EF-6C62-4BC1-A118-2A022F8057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389" y="1268413"/>
            <a:ext cx="1152525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b="1"/>
              <a:t>Unione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b="1"/>
              <a:t>europea</a:t>
            </a:r>
          </a:p>
        </p:txBody>
      </p:sp>
      <p:cxnSp>
        <p:nvCxnSpPr>
          <p:cNvPr id="6168" name="AutoShape 54">
            <a:extLst>
              <a:ext uri="{FF2B5EF4-FFF2-40B4-BE49-F238E27FC236}">
                <a16:creationId xmlns:a16="http://schemas.microsoft.com/office/drawing/2014/main" id="{BCF75572-75FD-46E0-8642-035C5821C6D0}"/>
              </a:ext>
            </a:extLst>
          </p:cNvPr>
          <p:cNvCxnSpPr>
            <a:cxnSpLocks noChangeShapeType="1"/>
            <a:stCxn id="6167" idx="2"/>
            <a:endCxn id="6163" idx="0"/>
          </p:cNvCxnSpPr>
          <p:nvPr/>
        </p:nvCxnSpPr>
        <p:spPr bwMode="auto">
          <a:xfrm>
            <a:off x="9264651" y="1844676"/>
            <a:ext cx="73025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69" name="AutoShape 55">
            <a:extLst>
              <a:ext uri="{FF2B5EF4-FFF2-40B4-BE49-F238E27FC236}">
                <a16:creationId xmlns:a16="http://schemas.microsoft.com/office/drawing/2014/main" id="{339FBB09-F625-496D-A4B9-CE90F582F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9" y="5661026"/>
            <a:ext cx="1584325" cy="576263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b="1"/>
              <a:t>Fine della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b="1"/>
              <a:t>Guerra Fredda</a:t>
            </a:r>
          </a:p>
        </p:txBody>
      </p:sp>
      <p:sp>
        <p:nvSpPr>
          <p:cNvPr id="6170" name="AutoShape 56">
            <a:extLst>
              <a:ext uri="{FF2B5EF4-FFF2-40B4-BE49-F238E27FC236}">
                <a16:creationId xmlns:a16="http://schemas.microsoft.com/office/drawing/2014/main" id="{5CC3328D-BDB4-4E2D-A513-6E9E484348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150" y="4797425"/>
            <a:ext cx="1511300" cy="64770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Crisi sistema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dei partiti</a:t>
            </a:r>
          </a:p>
        </p:txBody>
      </p:sp>
      <p:cxnSp>
        <p:nvCxnSpPr>
          <p:cNvPr id="6171" name="AutoShape 57">
            <a:extLst>
              <a:ext uri="{FF2B5EF4-FFF2-40B4-BE49-F238E27FC236}">
                <a16:creationId xmlns:a16="http://schemas.microsoft.com/office/drawing/2014/main" id="{9B67ABAB-7306-48F3-86D4-5E817A30912F}"/>
              </a:ext>
            </a:extLst>
          </p:cNvPr>
          <p:cNvCxnSpPr>
            <a:cxnSpLocks noChangeShapeType="1"/>
            <a:stCxn id="6169" idx="0"/>
            <a:endCxn id="6170" idx="2"/>
          </p:cNvCxnSpPr>
          <p:nvPr/>
        </p:nvCxnSpPr>
        <p:spPr bwMode="auto">
          <a:xfrm flipV="1">
            <a:off x="2711450" y="5445125"/>
            <a:ext cx="1403350" cy="2159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72" name="Line 60">
            <a:extLst>
              <a:ext uri="{FF2B5EF4-FFF2-40B4-BE49-F238E27FC236}">
                <a16:creationId xmlns:a16="http://schemas.microsoft.com/office/drawing/2014/main" id="{6158A5FA-80B3-4AEB-B27F-1C6C0D63CA7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67214" y="6021388"/>
            <a:ext cx="21605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cxnSp>
        <p:nvCxnSpPr>
          <p:cNvPr id="6173" name="AutoShape 61">
            <a:extLst>
              <a:ext uri="{FF2B5EF4-FFF2-40B4-BE49-F238E27FC236}">
                <a16:creationId xmlns:a16="http://schemas.microsoft.com/office/drawing/2014/main" id="{4A3A9FAB-2E58-467D-9B66-6E21819E11ED}"/>
              </a:ext>
            </a:extLst>
          </p:cNvPr>
          <p:cNvCxnSpPr>
            <a:cxnSpLocks noChangeShapeType="1"/>
            <a:stCxn id="6172" idx="1"/>
            <a:endCxn id="6170" idx="2"/>
          </p:cNvCxnSpPr>
          <p:nvPr/>
        </p:nvCxnSpPr>
        <p:spPr bwMode="auto">
          <a:xfrm flipH="1" flipV="1">
            <a:off x="4114800" y="5445126"/>
            <a:ext cx="254000" cy="5762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74" name="AutoShape 62">
            <a:extLst>
              <a:ext uri="{FF2B5EF4-FFF2-40B4-BE49-F238E27FC236}">
                <a16:creationId xmlns:a16="http://schemas.microsoft.com/office/drawing/2014/main" id="{74E51064-FBA6-4ADE-AC90-1E67AF03E9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4076701"/>
            <a:ext cx="1944688" cy="504825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Necessità di riforme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istituzionali</a:t>
            </a:r>
          </a:p>
        </p:txBody>
      </p:sp>
      <p:sp>
        <p:nvSpPr>
          <p:cNvPr id="6175" name="Line 63">
            <a:extLst>
              <a:ext uri="{FF2B5EF4-FFF2-40B4-BE49-F238E27FC236}">
                <a16:creationId xmlns:a16="http://schemas.microsoft.com/office/drawing/2014/main" id="{83B1CD48-0BA9-47AA-85B4-40235E2F3E5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40238" y="4292601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cxnSp>
        <p:nvCxnSpPr>
          <p:cNvPr id="6176" name="AutoShape 64">
            <a:extLst>
              <a:ext uri="{FF2B5EF4-FFF2-40B4-BE49-F238E27FC236}">
                <a16:creationId xmlns:a16="http://schemas.microsoft.com/office/drawing/2014/main" id="{9883D1A0-5ED5-46AC-A47B-EC92685921B0}"/>
              </a:ext>
            </a:extLst>
          </p:cNvPr>
          <p:cNvCxnSpPr>
            <a:cxnSpLocks noChangeShapeType="1"/>
            <a:stCxn id="6175" idx="1"/>
            <a:endCxn id="6174" idx="3"/>
          </p:cNvCxnSpPr>
          <p:nvPr/>
        </p:nvCxnSpPr>
        <p:spPr bwMode="auto">
          <a:xfrm flipH="1">
            <a:off x="3792538" y="4292601"/>
            <a:ext cx="647700" cy="365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9" name="Rectangle 2">
            <a:extLst>
              <a:ext uri="{FF2B5EF4-FFF2-40B4-BE49-F238E27FC236}">
                <a16:creationId xmlns:a16="http://schemas.microsoft.com/office/drawing/2014/main" id="{147E00EE-D3FE-4CA8-90F6-4C981F7CB5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latin typeface="Cambria" panose="02040503050406030204" pitchFamily="18" charset="0"/>
              </a:rPr>
              <a:t>Economia mondiale: 1950-1989</a:t>
            </a:r>
          </a:p>
        </p:txBody>
      </p:sp>
      <p:grpSp>
        <p:nvGrpSpPr>
          <p:cNvPr id="2" name="Organization Chart 6">
            <a:extLst>
              <a:ext uri="{FF2B5EF4-FFF2-40B4-BE49-F238E27FC236}">
                <a16:creationId xmlns:a16="http://schemas.microsoft.com/office/drawing/2014/main" id="{A106534B-3873-4DB4-9990-D6C4CD37905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98803" y="1369772"/>
            <a:ext cx="8497887" cy="3744842"/>
            <a:chOff x="272" y="999"/>
            <a:chExt cx="1872" cy="604"/>
          </a:xfrm>
          <a:solidFill>
            <a:schemeClr val="accent6">
              <a:lumMod val="60000"/>
              <a:lumOff val="40000"/>
            </a:schemeClr>
          </a:solidFill>
        </p:grpSpPr>
        <p:cxnSp>
          <p:nvCxnSpPr>
            <p:cNvPr id="7172" name="_s7172">
              <a:extLst>
                <a:ext uri="{FF2B5EF4-FFF2-40B4-BE49-F238E27FC236}">
                  <a16:creationId xmlns:a16="http://schemas.microsoft.com/office/drawing/2014/main" id="{C7751584-5F4C-456D-9CAA-455D0302B8CA}"/>
                </a:ext>
              </a:extLst>
            </p:cNvPr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rot="16200000" flipV="1">
              <a:off x="1370" y="966"/>
              <a:ext cx="304" cy="627"/>
            </a:xfrm>
            <a:prstGeom prst="bent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cxnSp>
          <p:nvCxnSpPr>
            <p:cNvPr id="7173" name="_s7173">
              <a:extLst>
                <a:ext uri="{FF2B5EF4-FFF2-40B4-BE49-F238E27FC236}">
                  <a16:creationId xmlns:a16="http://schemas.microsoft.com/office/drawing/2014/main" id="{6B2E9BB0-0807-4B88-A08F-C059FA5AF7B9}"/>
                </a:ext>
              </a:extLst>
            </p:cNvPr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5400000" flipH="1" flipV="1">
              <a:off x="743" y="966"/>
              <a:ext cx="304" cy="627"/>
            </a:xfrm>
            <a:prstGeom prst="bent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xtLst/>
          </p:spPr>
        </p:cxnSp>
        <p:sp>
          <p:nvSpPr>
            <p:cNvPr id="3" name="_s7174">
              <a:extLst>
                <a:ext uri="{FF2B5EF4-FFF2-40B4-BE49-F238E27FC236}">
                  <a16:creationId xmlns:a16="http://schemas.microsoft.com/office/drawing/2014/main" id="{A5F6C12D-DFCE-4048-9174-412CC098EB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999"/>
              <a:ext cx="864" cy="12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1953-1973: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Golden Age</a:t>
              </a:r>
            </a:p>
          </p:txBody>
        </p:sp>
        <p:sp>
          <p:nvSpPr>
            <p:cNvPr id="4" name="_s7175">
              <a:extLst>
                <a:ext uri="{FF2B5EF4-FFF2-40B4-BE49-F238E27FC236}">
                  <a16:creationId xmlns:a16="http://schemas.microsoft.com/office/drawing/2014/main" id="{FC64F3F6-0CF1-467E-BD9D-C1FAC681DE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" y="1431"/>
              <a:ext cx="618" cy="172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Piano Marshall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2400" dirty="0">
                  <a:latin typeface="Arial" panose="020B0604020202020204" pitchFamily="34" charset="0"/>
                </a:rPr>
                <a:t>1947</a:t>
              </a:r>
              <a:endPara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(paesi occidentali)</a:t>
              </a:r>
            </a:p>
          </p:txBody>
        </p:sp>
        <p:sp>
          <p:nvSpPr>
            <p:cNvPr id="5" name="_s7176">
              <a:extLst>
                <a:ext uri="{FF2B5EF4-FFF2-40B4-BE49-F238E27FC236}">
                  <a16:creationId xmlns:a16="http://schemas.microsoft.com/office/drawing/2014/main" id="{4219B65A-4DD7-4035-AF0B-974A8FF099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6" y="1431"/>
              <a:ext cx="618" cy="172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4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Comecon</a:t>
              </a:r>
              <a:endPara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2400" dirty="0">
                  <a:latin typeface="Arial" panose="020B0604020202020204" pitchFamily="34" charset="0"/>
                </a:rPr>
                <a:t>1949</a:t>
              </a:r>
              <a:endPara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(paesi socialisti)</a:t>
              </a:r>
            </a:p>
          </p:txBody>
        </p:sp>
        <p:sp>
          <p:nvSpPr>
            <p:cNvPr id="6" name="AutoShape 19">
              <a:extLst>
                <a:ext uri="{FF2B5EF4-FFF2-40B4-BE49-F238E27FC236}">
                  <a16:creationId xmlns:a16="http://schemas.microsoft.com/office/drawing/2014/main" id="{20A74ED4-A148-4A6F-A587-33234FFD78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3" y="1045"/>
              <a:ext cx="380" cy="186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Aumento divario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nord-sud del mondo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7178" name="AutoShape 20">
              <a:extLst>
                <a:ext uri="{FF2B5EF4-FFF2-40B4-BE49-F238E27FC236}">
                  <a16:creationId xmlns:a16="http://schemas.microsoft.com/office/drawing/2014/main" id="{9AB3DD42-F2F9-4114-8617-FF13730356A1}"/>
                </a:ext>
              </a:extLst>
            </p:cNvPr>
            <p:cNvCxnSpPr>
              <a:cxnSpLocks noChangeShapeType="1"/>
              <a:stCxn id="3" idx="3"/>
              <a:endCxn id="6" idx="1"/>
            </p:cNvCxnSpPr>
            <p:nvPr/>
          </p:nvCxnSpPr>
          <p:spPr bwMode="auto">
            <a:xfrm>
              <a:off x="1640" y="1063"/>
              <a:ext cx="123" cy="75"/>
            </a:xfrm>
            <a:prstGeom prst="straightConnector1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7180" name="AutoShape 17">
            <a:extLst>
              <a:ext uri="{FF2B5EF4-FFF2-40B4-BE49-F238E27FC236}">
                <a16:creationId xmlns:a16="http://schemas.microsoft.com/office/drawing/2014/main" id="{1A6DD0D2-A7F2-4578-813C-0D09871D97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1773239"/>
            <a:ext cx="1871662" cy="1150937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Liberalizzazione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degli scambi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Innovazioni tecnologiche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Diffusione del fordismo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Crescita demografica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200"/>
          </a:p>
        </p:txBody>
      </p:sp>
      <p:cxnSp>
        <p:nvCxnSpPr>
          <p:cNvPr id="7181" name="AutoShape 18">
            <a:extLst>
              <a:ext uri="{FF2B5EF4-FFF2-40B4-BE49-F238E27FC236}">
                <a16:creationId xmlns:a16="http://schemas.microsoft.com/office/drawing/2014/main" id="{5CAB5926-1EAF-47FD-B903-D92C5874E686}"/>
              </a:ext>
            </a:extLst>
          </p:cNvPr>
          <p:cNvCxnSpPr>
            <a:cxnSpLocks noChangeShapeType="1"/>
            <a:endCxn id="3" idx="1"/>
          </p:cNvCxnSpPr>
          <p:nvPr/>
        </p:nvCxnSpPr>
        <p:spPr bwMode="auto">
          <a:xfrm flipV="1">
            <a:off x="3570464" y="1766577"/>
            <a:ext cx="416232" cy="30550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6E992C76-D7C0-4F48-971C-CA8D897D2617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3101499" y="5114614"/>
            <a:ext cx="2077375" cy="4501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Rettangolo con angoli arrotondati 19">
            <a:extLst>
              <a:ext uri="{FF2B5EF4-FFF2-40B4-BE49-F238E27FC236}">
                <a16:creationId xmlns:a16="http://schemas.microsoft.com/office/drawing/2014/main" id="{E15DAB4C-01E8-474D-BFD8-D616296F9226}"/>
              </a:ext>
            </a:extLst>
          </p:cNvPr>
          <p:cNvSpPr/>
          <p:nvPr/>
        </p:nvSpPr>
        <p:spPr>
          <a:xfrm>
            <a:off x="5064418" y="5436754"/>
            <a:ext cx="1766657" cy="90360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>
                <a:solidFill>
                  <a:schemeClr val="tx1"/>
                </a:solidFill>
              </a:rPr>
              <a:t>Mec</a:t>
            </a:r>
            <a:r>
              <a:rPr lang="it-IT" dirty="0">
                <a:solidFill>
                  <a:schemeClr val="tx1"/>
                </a:solidFill>
              </a:rPr>
              <a:t> - CEE</a:t>
            </a:r>
          </a:p>
        </p:txBody>
      </p: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EF086C66-D6A4-4128-B78F-7F45955BC37C}"/>
              </a:ext>
            </a:extLst>
          </p:cNvPr>
          <p:cNvCxnSpPr>
            <a:stCxn id="4" idx="2"/>
          </p:cNvCxnSpPr>
          <p:nvPr/>
        </p:nvCxnSpPr>
        <p:spPr>
          <a:xfrm>
            <a:off x="3101499" y="5114614"/>
            <a:ext cx="0" cy="6391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B6CF4D06-F2AD-455A-AD00-0C27DF3ECE2B}"/>
              </a:ext>
            </a:extLst>
          </p:cNvPr>
          <p:cNvSpPr/>
          <p:nvPr/>
        </p:nvSpPr>
        <p:spPr>
          <a:xfrm>
            <a:off x="2067396" y="5564807"/>
            <a:ext cx="2077375" cy="64199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EFTA 1960 </a:t>
            </a:r>
            <a:r>
              <a:rPr lang="it-IT" sz="1000" dirty="0">
                <a:solidFill>
                  <a:schemeClr val="tx1"/>
                </a:solidFill>
              </a:rPr>
              <a:t>con diversi Stati (fra cui GB) che poi entreranno in UE</a:t>
            </a:r>
          </a:p>
        </p:txBody>
      </p:sp>
      <p:cxnSp>
        <p:nvCxnSpPr>
          <p:cNvPr id="28" name="Connettore diritto 27">
            <a:extLst>
              <a:ext uri="{FF2B5EF4-FFF2-40B4-BE49-F238E27FC236}">
                <a16:creationId xmlns:a16="http://schemas.microsoft.com/office/drawing/2014/main" id="{8E63A792-E4CB-424F-8936-AFE6D4A09772}"/>
              </a:ext>
            </a:extLst>
          </p:cNvPr>
          <p:cNvCxnSpPr/>
          <p:nvPr/>
        </p:nvCxnSpPr>
        <p:spPr>
          <a:xfrm>
            <a:off x="5952332" y="2924176"/>
            <a:ext cx="0" cy="84053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Rettangolo con angoli arrotondati 28">
            <a:extLst>
              <a:ext uri="{FF2B5EF4-FFF2-40B4-BE49-F238E27FC236}">
                <a16:creationId xmlns:a16="http://schemas.microsoft.com/office/drawing/2014/main" id="{DF22C65E-B0C2-4105-8F52-BCD4258DC69F}"/>
              </a:ext>
            </a:extLst>
          </p:cNvPr>
          <p:cNvSpPr/>
          <p:nvPr/>
        </p:nvSpPr>
        <p:spPr>
          <a:xfrm>
            <a:off x="4998128" y="3773010"/>
            <a:ext cx="2073772" cy="124287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Molteplici accordi a livello mondiale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53EA5993-5124-49A1-9FFE-B6694DC77A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latin typeface="Cambria" panose="02040503050406030204" pitchFamily="18" charset="0"/>
              </a:rPr>
              <a:t>Economia mondiale: 1950-1989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3F64A7BA-A010-4A24-A703-4C44415645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03389" y="1341438"/>
            <a:ext cx="8785225" cy="5040312"/>
          </a:xfrm>
        </p:spPr>
        <p:txBody>
          <a:bodyPr/>
          <a:lstStyle/>
          <a:p>
            <a:pPr eaLnBrk="1" hangingPunct="1">
              <a:buFontTx/>
              <a:buNone/>
            </a:pPr>
            <a:endParaRPr lang="it-IT" altLang="it-IT" dirty="0"/>
          </a:p>
        </p:txBody>
      </p:sp>
      <p:sp>
        <p:nvSpPr>
          <p:cNvPr id="22532" name="AutoShape 4">
            <a:extLst>
              <a:ext uri="{FF2B5EF4-FFF2-40B4-BE49-F238E27FC236}">
                <a16:creationId xmlns:a16="http://schemas.microsoft.com/office/drawing/2014/main" id="{1D4ECDEB-AEC3-4FBD-A9FA-11802AFA3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2060575"/>
            <a:ext cx="1366838" cy="64770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Saturazione mercati</a:t>
            </a:r>
          </a:p>
        </p:txBody>
      </p:sp>
      <p:sp>
        <p:nvSpPr>
          <p:cNvPr id="22533" name="AutoShape 5">
            <a:extLst>
              <a:ext uri="{FF2B5EF4-FFF2-40B4-BE49-F238E27FC236}">
                <a16:creationId xmlns:a16="http://schemas.microsoft.com/office/drawing/2014/main" id="{B973C585-2C88-414B-9D1E-C96C74D01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2852738"/>
            <a:ext cx="1366838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Alto costo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lavoro</a:t>
            </a:r>
          </a:p>
        </p:txBody>
      </p:sp>
      <p:sp>
        <p:nvSpPr>
          <p:cNvPr id="22534" name="AutoShape 6">
            <a:extLst>
              <a:ext uri="{FF2B5EF4-FFF2-40B4-BE49-F238E27FC236}">
                <a16:creationId xmlns:a16="http://schemas.microsoft.com/office/drawing/2014/main" id="{2E9D755C-C3FD-4FF9-BE74-E9D199829D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1" y="4365626"/>
            <a:ext cx="1223963" cy="576263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Rincaro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petrolio</a:t>
            </a:r>
          </a:p>
        </p:txBody>
      </p:sp>
      <p:sp>
        <p:nvSpPr>
          <p:cNvPr id="22535" name="AutoShape 7">
            <a:extLst>
              <a:ext uri="{FF2B5EF4-FFF2-40B4-BE49-F238E27FC236}">
                <a16:creationId xmlns:a16="http://schemas.microsoft.com/office/drawing/2014/main" id="{28F63445-AE8B-4481-B4E1-BDE931A3D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1" y="5157788"/>
            <a:ext cx="1223963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Svalutazione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del dollaro</a:t>
            </a:r>
          </a:p>
        </p:txBody>
      </p:sp>
      <p:sp>
        <p:nvSpPr>
          <p:cNvPr id="22536" name="Line 8">
            <a:extLst>
              <a:ext uri="{FF2B5EF4-FFF2-40B4-BE49-F238E27FC236}">
                <a16:creationId xmlns:a16="http://schemas.microsoft.com/office/drawing/2014/main" id="{10CC353F-0FF7-4E5B-BF66-4541EA142332}"/>
              </a:ext>
            </a:extLst>
          </p:cNvPr>
          <p:cNvSpPr>
            <a:spLocks noChangeShapeType="1"/>
          </p:cNvSpPr>
          <p:nvPr/>
        </p:nvSpPr>
        <p:spPr bwMode="auto">
          <a:xfrm>
            <a:off x="3432175" y="2349500"/>
            <a:ext cx="21590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2537" name="Line 9">
            <a:extLst>
              <a:ext uri="{FF2B5EF4-FFF2-40B4-BE49-F238E27FC236}">
                <a16:creationId xmlns:a16="http://schemas.microsoft.com/office/drawing/2014/main" id="{D767D319-1A55-4F95-B494-CF5145DA13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32175" y="2781301"/>
            <a:ext cx="21590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2538" name="Line 10">
            <a:extLst>
              <a:ext uri="{FF2B5EF4-FFF2-40B4-BE49-F238E27FC236}">
                <a16:creationId xmlns:a16="http://schemas.microsoft.com/office/drawing/2014/main" id="{32F108EA-5DB6-40BC-AB19-95F3E11B59EF}"/>
              </a:ext>
            </a:extLst>
          </p:cNvPr>
          <p:cNvSpPr>
            <a:spLocks noChangeShapeType="1"/>
          </p:cNvSpPr>
          <p:nvPr/>
        </p:nvSpPr>
        <p:spPr bwMode="auto">
          <a:xfrm>
            <a:off x="3287714" y="4652963"/>
            <a:ext cx="287337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2539" name="Line 11">
            <a:extLst>
              <a:ext uri="{FF2B5EF4-FFF2-40B4-BE49-F238E27FC236}">
                <a16:creationId xmlns:a16="http://schemas.microsoft.com/office/drawing/2014/main" id="{D2ED76DA-EAEC-4373-9535-7AC556D96EB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87714" y="5013325"/>
            <a:ext cx="287337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2540" name="AutoShape 12">
            <a:extLst>
              <a:ext uri="{FF2B5EF4-FFF2-40B4-BE49-F238E27FC236}">
                <a16:creationId xmlns:a16="http://schemas.microsoft.com/office/drawing/2014/main" id="{816E1DBC-D987-47A0-BF6A-1401F6889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5051" y="4724401"/>
            <a:ext cx="1152525" cy="576263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Fine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 err="1"/>
              <a:t>golden</a:t>
            </a:r>
            <a:r>
              <a:rPr lang="it-IT" altLang="it-IT" sz="1200" dirty="0"/>
              <a:t> </a:t>
            </a:r>
            <a:r>
              <a:rPr lang="it-IT" altLang="it-IT" sz="1200" dirty="0" err="1"/>
              <a:t>age</a:t>
            </a:r>
            <a:endParaRPr lang="it-IT" altLang="it-IT" sz="1200" dirty="0"/>
          </a:p>
        </p:txBody>
      </p:sp>
      <p:sp>
        <p:nvSpPr>
          <p:cNvPr id="22541" name="AutoShape 13">
            <a:extLst>
              <a:ext uri="{FF2B5EF4-FFF2-40B4-BE49-F238E27FC236}">
                <a16:creationId xmlns:a16="http://schemas.microsoft.com/office/drawing/2014/main" id="{D6367AA8-CFC0-46B8-8DD8-D6FD4169D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8076" y="2492376"/>
            <a:ext cx="1008063" cy="576263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Crisi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del fordismo</a:t>
            </a:r>
          </a:p>
        </p:txBody>
      </p:sp>
      <p:sp>
        <p:nvSpPr>
          <p:cNvPr id="22542" name="Line 14">
            <a:extLst>
              <a:ext uri="{FF2B5EF4-FFF2-40B4-BE49-F238E27FC236}">
                <a16:creationId xmlns:a16="http://schemas.microsoft.com/office/drawing/2014/main" id="{F16B6CDF-9CFE-488F-B3DB-FA1F5FA88559}"/>
              </a:ext>
            </a:extLst>
          </p:cNvPr>
          <p:cNvSpPr>
            <a:spLocks noChangeShapeType="1"/>
          </p:cNvSpPr>
          <p:nvPr/>
        </p:nvSpPr>
        <p:spPr bwMode="auto">
          <a:xfrm>
            <a:off x="4151313" y="3068638"/>
            <a:ext cx="0" cy="1655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2543" name="Line 15">
            <a:extLst>
              <a:ext uri="{FF2B5EF4-FFF2-40B4-BE49-F238E27FC236}">
                <a16:creationId xmlns:a16="http://schemas.microsoft.com/office/drawing/2014/main" id="{893723C3-8CB3-4A82-AA31-2505E0DB849D}"/>
              </a:ext>
            </a:extLst>
          </p:cNvPr>
          <p:cNvSpPr>
            <a:spLocks noChangeShapeType="1"/>
          </p:cNvSpPr>
          <p:nvPr/>
        </p:nvSpPr>
        <p:spPr bwMode="auto">
          <a:xfrm>
            <a:off x="4151314" y="3860800"/>
            <a:ext cx="8651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2544" name="AutoShape 16">
            <a:extLst>
              <a:ext uri="{FF2B5EF4-FFF2-40B4-BE49-F238E27FC236}">
                <a16:creationId xmlns:a16="http://schemas.microsoft.com/office/drawing/2014/main" id="{77A90E4A-C670-4851-9D18-AADB03802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501" y="2565401"/>
            <a:ext cx="3095625" cy="2087563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000" dirty="0"/>
              <a:t>Stagflazione: la situazione nella quale sono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000" dirty="0"/>
              <a:t>contemporaneamente presenti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000" dirty="0"/>
              <a:t>sia un aumento generale dei prezzi (inflazione),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000" dirty="0"/>
              <a:t>sia una mancanza di crescita dell'economia in termini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000" dirty="0"/>
              <a:t>Reali (stagnazione). La stagflazione è un fenomeno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000" dirty="0"/>
              <a:t>presentatosi per la prima volta alla fine degli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000" dirty="0"/>
              <a:t>anni sessanta, prevalentemente nei paesi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000" dirty="0"/>
              <a:t>occidentali; precedentemente inflazione e stagnazione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000" dirty="0"/>
              <a:t>si erano invece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000" dirty="0"/>
              <a:t>sempre presentate disgiuntamente</a:t>
            </a:r>
          </a:p>
        </p:txBody>
      </p:sp>
      <p:sp>
        <p:nvSpPr>
          <p:cNvPr id="22545" name="AutoShape 19">
            <a:extLst>
              <a:ext uri="{FF2B5EF4-FFF2-40B4-BE49-F238E27FC236}">
                <a16:creationId xmlns:a16="http://schemas.microsoft.com/office/drawing/2014/main" id="{162B1D41-F411-4EFD-AE3E-C3472B225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9825" y="2060576"/>
            <a:ext cx="1512888" cy="576263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deindustrializzazione</a:t>
            </a:r>
          </a:p>
        </p:txBody>
      </p:sp>
      <p:sp>
        <p:nvSpPr>
          <p:cNvPr id="22546" name="AutoShape 20">
            <a:extLst>
              <a:ext uri="{FF2B5EF4-FFF2-40B4-BE49-F238E27FC236}">
                <a16:creationId xmlns:a16="http://schemas.microsoft.com/office/drawing/2014/main" id="{7CC20CC3-A457-4C67-9C54-3C2CC3FF7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2851" y="2997201"/>
            <a:ext cx="1439863" cy="576263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Terziarizzazione 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informatizzazione</a:t>
            </a:r>
          </a:p>
        </p:txBody>
      </p:sp>
      <p:sp>
        <p:nvSpPr>
          <p:cNvPr id="22547" name="AutoShape 21">
            <a:extLst>
              <a:ext uri="{FF2B5EF4-FFF2-40B4-BE49-F238E27FC236}">
                <a16:creationId xmlns:a16="http://schemas.microsoft.com/office/drawing/2014/main" id="{0B630BE3-EE5F-42B7-B590-EEF387EF5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2851" y="3933826"/>
            <a:ext cx="1439863" cy="574675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Tagli al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Welfare State</a:t>
            </a:r>
          </a:p>
        </p:txBody>
      </p:sp>
      <p:sp>
        <p:nvSpPr>
          <p:cNvPr id="22548" name="AutoShape 22">
            <a:extLst>
              <a:ext uri="{FF2B5EF4-FFF2-40B4-BE49-F238E27FC236}">
                <a16:creationId xmlns:a16="http://schemas.microsoft.com/office/drawing/2014/main" id="{D5F054CD-1D12-4A3D-913F-AD9061047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2851" y="4868864"/>
            <a:ext cx="1439863" cy="504825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Aumento costo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del denaro</a:t>
            </a:r>
          </a:p>
        </p:txBody>
      </p:sp>
      <p:sp>
        <p:nvSpPr>
          <p:cNvPr id="22549" name="AutoShape 23">
            <a:extLst>
              <a:ext uri="{FF2B5EF4-FFF2-40B4-BE49-F238E27FC236}">
                <a16:creationId xmlns:a16="http://schemas.microsoft.com/office/drawing/2014/main" id="{0A5300F5-759F-4E14-96B4-3D4CE26C4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3339" y="5589589"/>
            <a:ext cx="1368425" cy="649287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Indebitamento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Paesi poveri</a:t>
            </a:r>
          </a:p>
        </p:txBody>
      </p:sp>
      <p:sp>
        <p:nvSpPr>
          <p:cNvPr id="22550" name="Line 24">
            <a:extLst>
              <a:ext uri="{FF2B5EF4-FFF2-40B4-BE49-F238E27FC236}">
                <a16:creationId xmlns:a16="http://schemas.microsoft.com/office/drawing/2014/main" id="{8822E40E-F788-438D-A8F7-460BC674A00B}"/>
              </a:ext>
            </a:extLst>
          </p:cNvPr>
          <p:cNvSpPr>
            <a:spLocks noChangeShapeType="1"/>
          </p:cNvSpPr>
          <p:nvPr/>
        </p:nvSpPr>
        <p:spPr bwMode="auto">
          <a:xfrm>
            <a:off x="8112126" y="3789363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2551" name="Line 27">
            <a:extLst>
              <a:ext uri="{FF2B5EF4-FFF2-40B4-BE49-F238E27FC236}">
                <a16:creationId xmlns:a16="http://schemas.microsoft.com/office/drawing/2014/main" id="{9142A9C3-616A-4BF6-B0FC-F28FE1AABA2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472489" y="2349501"/>
            <a:ext cx="287337" cy="1439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2552" name="Line 28">
            <a:extLst>
              <a:ext uri="{FF2B5EF4-FFF2-40B4-BE49-F238E27FC236}">
                <a16:creationId xmlns:a16="http://schemas.microsoft.com/office/drawing/2014/main" id="{08467F1C-7052-4C00-B898-839DCEFACFE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72488" y="3284539"/>
            <a:ext cx="360362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2553" name="Line 29">
            <a:extLst>
              <a:ext uri="{FF2B5EF4-FFF2-40B4-BE49-F238E27FC236}">
                <a16:creationId xmlns:a16="http://schemas.microsoft.com/office/drawing/2014/main" id="{5B4819C8-3E92-436D-9F96-C0BD13C542E1}"/>
              </a:ext>
            </a:extLst>
          </p:cNvPr>
          <p:cNvSpPr>
            <a:spLocks noChangeShapeType="1"/>
          </p:cNvSpPr>
          <p:nvPr/>
        </p:nvSpPr>
        <p:spPr bwMode="auto">
          <a:xfrm>
            <a:off x="8472488" y="3789363"/>
            <a:ext cx="360362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2554" name="Line 30">
            <a:extLst>
              <a:ext uri="{FF2B5EF4-FFF2-40B4-BE49-F238E27FC236}">
                <a16:creationId xmlns:a16="http://schemas.microsoft.com/office/drawing/2014/main" id="{821A39FD-0B13-449A-BA0E-ED6A9AE96B3E}"/>
              </a:ext>
            </a:extLst>
          </p:cNvPr>
          <p:cNvSpPr>
            <a:spLocks noChangeShapeType="1"/>
          </p:cNvSpPr>
          <p:nvPr/>
        </p:nvSpPr>
        <p:spPr bwMode="auto">
          <a:xfrm>
            <a:off x="8472488" y="3789364"/>
            <a:ext cx="360362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2555" name="Line 31">
            <a:extLst>
              <a:ext uri="{FF2B5EF4-FFF2-40B4-BE49-F238E27FC236}">
                <a16:creationId xmlns:a16="http://schemas.microsoft.com/office/drawing/2014/main" id="{A27F56E0-05C9-4933-BD0D-5AA4A5FC5FE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751764" y="5373688"/>
            <a:ext cx="1728787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73444911-0D44-408C-8A10-CA5BCB7343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latin typeface="Cambria" panose="02040503050406030204" pitchFamily="18" charset="0"/>
              </a:rPr>
              <a:t>Arco costituzionale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94625098-4948-4C31-A531-B0519DF0C1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algn="just" eaLnBrk="1" hangingPunct="1">
              <a:lnSpc>
                <a:spcPct val="110000"/>
              </a:lnSpc>
            </a:pPr>
            <a:r>
              <a:rPr lang="it-IT" altLang="it-IT" sz="2400" dirty="0">
                <a:latin typeface="Cambria" panose="02040503050406030204" pitchFamily="18" charset="0"/>
              </a:rPr>
              <a:t>L'espressione </a:t>
            </a:r>
            <a:r>
              <a:rPr lang="it-IT" altLang="it-IT" sz="2400" b="1" dirty="0">
                <a:latin typeface="Cambria" panose="02040503050406030204" pitchFamily="18" charset="0"/>
              </a:rPr>
              <a:t>arco costituzionale</a:t>
            </a:r>
            <a:r>
              <a:rPr lang="it-IT" altLang="it-IT" sz="2400" dirty="0">
                <a:latin typeface="Cambria" panose="02040503050406030204" pitchFamily="18" charset="0"/>
              </a:rPr>
              <a:t> fu ideata e utilizzata nel dibattito politico italiano degli anni sessanta e settanta per indicare i partiti politici italiani che erano stati protagonisti della redazione e dell'approvazione della Costituzione del 1948. </a:t>
            </a:r>
          </a:p>
          <a:p>
            <a:pPr algn="just" eaLnBrk="1" hangingPunct="1">
              <a:lnSpc>
                <a:spcPct val="110000"/>
              </a:lnSpc>
            </a:pPr>
            <a:endParaRPr lang="it-IT" altLang="it-IT" sz="2400" dirty="0">
              <a:latin typeface="Cambria" panose="02040503050406030204" pitchFamily="18" charset="0"/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it-IT" altLang="it-IT" sz="2400" dirty="0">
                <a:latin typeface="Cambria" panose="02040503050406030204" pitchFamily="18" charset="0"/>
              </a:rPr>
              <a:t>Secondo Claudio Pavone l'arco costituzionale fu l'erede del sistema di governo del CLN</a:t>
            </a:r>
          </a:p>
          <a:p>
            <a:pPr algn="just" eaLnBrk="1" hangingPunct="1">
              <a:lnSpc>
                <a:spcPct val="110000"/>
              </a:lnSpc>
            </a:pPr>
            <a:endParaRPr lang="it-IT" altLang="it-IT" sz="2400" dirty="0">
              <a:latin typeface="Cambria" panose="02040503050406030204" pitchFamily="18" charset="0"/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it-IT" altLang="it-IT" sz="2400" dirty="0">
                <a:latin typeface="Cambria" panose="02040503050406030204" pitchFamily="18" charset="0"/>
              </a:rPr>
              <a:t>Non fu una semplice espressione politica, ma ebbe una funzione di riferimento particolare, che riconduceva – in contesti diversi – allo spirito che animò gli anni Costituente</a:t>
            </a:r>
          </a:p>
          <a:p>
            <a:pPr algn="just" eaLnBrk="1" hangingPunct="1">
              <a:lnSpc>
                <a:spcPct val="80000"/>
              </a:lnSpc>
            </a:pPr>
            <a:endParaRPr lang="it-IT" altLang="it-IT" sz="24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2DD497F2-1648-45FE-9310-A9B58D27F8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latin typeface="Cambria" panose="02040503050406030204" pitchFamily="18" charset="0"/>
              </a:rPr>
              <a:t>Arco costituzionale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FC62B365-976C-4418-8573-B7D1C716FC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just" eaLnBrk="1" hangingPunct="1"/>
            <a:r>
              <a:rPr lang="it-IT" altLang="it-IT" sz="2000" dirty="0">
                <a:latin typeface="Cambria" panose="02040503050406030204" pitchFamily="18" charset="0"/>
              </a:rPr>
              <a:t>La concezione dell'arco costituzionale fu uno dei punti di appoggio, durante gli anni di piombo, dai quei politici che chiedevano un governo di unità nazionale, che includesse il PCI a pieno titolo nella guida del paese.</a:t>
            </a:r>
          </a:p>
          <a:p>
            <a:pPr algn="just" eaLnBrk="1" hangingPunct="1"/>
            <a:endParaRPr lang="it-IT" altLang="it-IT" sz="2000" dirty="0">
              <a:latin typeface="Cambria" panose="02040503050406030204" pitchFamily="18" charset="0"/>
            </a:endParaRPr>
          </a:p>
          <a:p>
            <a:pPr algn="just" eaLnBrk="1" hangingPunct="1"/>
            <a:r>
              <a:rPr lang="it-IT" altLang="it-IT" sz="2000" dirty="0">
                <a:latin typeface="Cambria" panose="02040503050406030204" pitchFamily="18" charset="0"/>
              </a:rPr>
              <a:t>Partiti, con significativo seguito popolare, che non fecero parte dell'arco costituzionale furono: Fronte dell'Uomo Qualunque, Partito Nazionale Monarchico, Movimento Sociale Italiano.</a:t>
            </a:r>
          </a:p>
          <a:p>
            <a:pPr marL="0" indent="0" algn="just" eaLnBrk="1" hangingPunct="1">
              <a:buNone/>
            </a:pPr>
            <a:endParaRPr lang="it-IT" altLang="it-IT" sz="2000" dirty="0">
              <a:latin typeface="Cambria" panose="02040503050406030204" pitchFamily="18" charset="0"/>
            </a:endParaRPr>
          </a:p>
          <a:p>
            <a:pPr algn="just"/>
            <a:r>
              <a:rPr lang="it-IT" altLang="it-IT" sz="2000" dirty="0">
                <a:latin typeface="Cambria" panose="02040503050406030204" pitchFamily="18" charset="0"/>
              </a:rPr>
              <a:t>Determinò una asimmetria tra le opposizioni di sinistra (incluse nell'arco costituzionale) e di destra (escluse dallo stesso) rispetto al centro del sistema imperniato sulla DC, con a latere i partiti minori</a:t>
            </a:r>
          </a:p>
          <a:p>
            <a:pPr algn="just" eaLnBrk="1" hangingPunct="1"/>
            <a:endParaRPr lang="it-IT" altLang="it-IT" sz="24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C4CCBD-C5E4-4337-8BF5-04A6FD856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dirty="0"/>
              <a:t>Assemblea Costituente e arco costituzionale</a:t>
            </a:r>
            <a:br>
              <a:rPr lang="it-IT" sz="2800" dirty="0"/>
            </a:br>
            <a:r>
              <a:rPr lang="it-IT" sz="2000" dirty="0"/>
              <a:t>- osservare le due immagini in prospettiva -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0B5C392-87A7-4B59-B818-F28D01BE5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3511" y="1905000"/>
            <a:ext cx="5868140" cy="4493867"/>
          </a:xfrm>
        </p:spPr>
        <p:txBody>
          <a:bodyPr/>
          <a:lstStyle/>
          <a:p>
            <a:pPr marL="0" indent="0">
              <a:buNone/>
            </a:pPr>
            <a:endParaRPr lang="it-IT" dirty="0"/>
          </a:p>
        </p:txBody>
      </p:sp>
      <p:pic>
        <p:nvPicPr>
          <p:cNvPr id="5" name="Picture 4" descr="Risultati_elettorali_Assemblea_CostituenteR">
            <a:extLst>
              <a:ext uri="{FF2B5EF4-FFF2-40B4-BE49-F238E27FC236}">
                <a16:creationId xmlns:a16="http://schemas.microsoft.com/office/drawing/2014/main" id="{9F8CB150-8CB7-4ECE-AB45-213F2AA50FB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282" y="2130835"/>
            <a:ext cx="3707936" cy="3555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Diagram 3">
            <a:extLst>
              <a:ext uri="{FF2B5EF4-FFF2-40B4-BE49-F238E27FC236}">
                <a16:creationId xmlns:a16="http://schemas.microsoft.com/office/drawing/2014/main" id="{5F19FB86-6DA6-4847-BF24-FC83A402232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04873" y="2217465"/>
            <a:ext cx="3332599" cy="3184267"/>
            <a:chOff x="1546" y="1069"/>
            <a:chExt cx="2623" cy="257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3" name="_s1028">
              <a:extLst>
                <a:ext uri="{FF2B5EF4-FFF2-40B4-BE49-F238E27FC236}">
                  <a16:creationId xmlns:a16="http://schemas.microsoft.com/office/drawing/2014/main" id="{66A388D5-B5F8-47CF-BDFC-3EBA9046D20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334" y="1987"/>
              <a:ext cx="264" cy="21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4" name="_s1029">
              <a:extLst>
                <a:ext uri="{FF2B5EF4-FFF2-40B4-BE49-F238E27FC236}">
                  <a16:creationId xmlns:a16="http://schemas.microsoft.com/office/drawing/2014/main" id="{45F7B1AD-43F0-4A99-B69A-B968440ED8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0" y="1445"/>
              <a:ext cx="667" cy="667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PLI</a:t>
              </a:r>
            </a:p>
          </p:txBody>
        </p:sp>
        <p:sp>
          <p:nvSpPr>
            <p:cNvPr id="25" name="_s1030">
              <a:extLst>
                <a:ext uri="{FF2B5EF4-FFF2-40B4-BE49-F238E27FC236}">
                  <a16:creationId xmlns:a16="http://schemas.microsoft.com/office/drawing/2014/main" id="{EE4EDF35-86F6-456E-9549-8813B04F22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05" y="2478"/>
              <a:ext cx="329" cy="75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6" name="_s1031">
              <a:extLst>
                <a:ext uri="{FF2B5EF4-FFF2-40B4-BE49-F238E27FC236}">
                  <a16:creationId xmlns:a16="http://schemas.microsoft.com/office/drawing/2014/main" id="{976B662A-1D08-43BE-BFB0-903DF66FF8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6" y="2294"/>
              <a:ext cx="667" cy="667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PSDI</a:t>
              </a:r>
            </a:p>
          </p:txBody>
        </p:sp>
        <p:sp>
          <p:nvSpPr>
            <p:cNvPr id="27" name="_s1032">
              <a:extLst>
                <a:ext uri="{FF2B5EF4-FFF2-40B4-BE49-F238E27FC236}">
                  <a16:creationId xmlns:a16="http://schemas.microsoft.com/office/drawing/2014/main" id="{95381000-F3BE-460E-93FA-27D75DA9D9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67" y="2703"/>
              <a:ext cx="146" cy="304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8" name="_s1033">
              <a:extLst>
                <a:ext uri="{FF2B5EF4-FFF2-40B4-BE49-F238E27FC236}">
                  <a16:creationId xmlns:a16="http://schemas.microsoft.com/office/drawing/2014/main" id="{52A534EC-05F8-4BF4-9C82-5941C7E84D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2975"/>
              <a:ext cx="667" cy="667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PRI</a:t>
              </a:r>
            </a:p>
          </p:txBody>
        </p:sp>
        <p:sp>
          <p:nvSpPr>
            <p:cNvPr id="29" name="_s1034">
              <a:extLst>
                <a:ext uri="{FF2B5EF4-FFF2-40B4-BE49-F238E27FC236}">
                  <a16:creationId xmlns:a16="http://schemas.microsoft.com/office/drawing/2014/main" id="{6AF35AE3-F066-4820-8FA1-0B5D181E8A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01" y="2703"/>
              <a:ext cx="146" cy="304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0" name="_s1035">
              <a:extLst>
                <a:ext uri="{FF2B5EF4-FFF2-40B4-BE49-F238E27FC236}">
                  <a16:creationId xmlns:a16="http://schemas.microsoft.com/office/drawing/2014/main" id="{98262683-EA52-44A0-B343-70CEA2400D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0" y="2975"/>
              <a:ext cx="667" cy="667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Pd’A</a:t>
              </a:r>
            </a:p>
          </p:txBody>
        </p:sp>
        <p:sp>
          <p:nvSpPr>
            <p:cNvPr id="31" name="_s1036">
              <a:extLst>
                <a:ext uri="{FF2B5EF4-FFF2-40B4-BE49-F238E27FC236}">
                  <a16:creationId xmlns:a16="http://schemas.microsoft.com/office/drawing/2014/main" id="{361FC158-0D92-4F02-B34B-BD82EA96AA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81" y="2478"/>
              <a:ext cx="328" cy="75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" name="_s1037">
              <a:extLst>
                <a:ext uri="{FF2B5EF4-FFF2-40B4-BE49-F238E27FC236}">
                  <a16:creationId xmlns:a16="http://schemas.microsoft.com/office/drawing/2014/main" id="{B5FE2004-FC2A-4F16-B641-CCF57BED34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2" y="2294"/>
              <a:ext cx="667" cy="667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PSI</a:t>
              </a:r>
            </a:p>
          </p:txBody>
        </p:sp>
        <p:sp>
          <p:nvSpPr>
            <p:cNvPr id="33" name="_s1038">
              <a:extLst>
                <a:ext uri="{FF2B5EF4-FFF2-40B4-BE49-F238E27FC236}">
                  <a16:creationId xmlns:a16="http://schemas.microsoft.com/office/drawing/2014/main" id="{E9AFD9C1-0B03-4A4C-AAA0-1BE08B52C5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17" y="1987"/>
              <a:ext cx="263" cy="21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" name="_s1039">
              <a:extLst>
                <a:ext uri="{FF2B5EF4-FFF2-40B4-BE49-F238E27FC236}">
                  <a16:creationId xmlns:a16="http://schemas.microsoft.com/office/drawing/2014/main" id="{6419BAF7-137D-43F2-AAD5-A52DF01328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8" y="1446"/>
              <a:ext cx="667" cy="667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PCI</a:t>
              </a:r>
            </a:p>
          </p:txBody>
        </p:sp>
        <p:sp>
          <p:nvSpPr>
            <p:cNvPr id="35" name="_s1040">
              <a:extLst>
                <a:ext uri="{FF2B5EF4-FFF2-40B4-BE49-F238E27FC236}">
                  <a16:creationId xmlns:a16="http://schemas.microsoft.com/office/drawing/2014/main" id="{B7A6ECD9-DD3A-4E58-9EF3-3DA607C7CF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57" y="1735"/>
              <a:ext cx="0" cy="337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6" name="_s1041">
              <a:extLst>
                <a:ext uri="{FF2B5EF4-FFF2-40B4-BE49-F238E27FC236}">
                  <a16:creationId xmlns:a16="http://schemas.microsoft.com/office/drawing/2014/main" id="{E19194C0-3992-47AD-8309-67970C03B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4" y="1069"/>
              <a:ext cx="667" cy="667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DC</a:t>
              </a:r>
            </a:p>
          </p:txBody>
        </p:sp>
        <p:sp>
          <p:nvSpPr>
            <p:cNvPr id="37" name="_s1042">
              <a:extLst>
                <a:ext uri="{FF2B5EF4-FFF2-40B4-BE49-F238E27FC236}">
                  <a16:creationId xmlns:a16="http://schemas.microsoft.com/office/drawing/2014/main" id="{B693C431-5CBC-4A4A-8C87-C63644145D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8" y="2061"/>
              <a:ext cx="868" cy="683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Partiti firmatari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Costituzione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1882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2ACEE49-2CD2-4282-9114-0E9CD42B58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2400">
                <a:latin typeface="Cambria" panose="02040503050406030204" pitchFamily="18" charset="0"/>
              </a:rPr>
              <a:t>Area della governabilità </a:t>
            </a:r>
            <a:br>
              <a:rPr lang="it-IT" altLang="it-IT" sz="2400">
                <a:latin typeface="Cambria" panose="02040503050406030204" pitchFamily="18" charset="0"/>
              </a:rPr>
            </a:br>
            <a:r>
              <a:rPr lang="it-IT" altLang="it-IT" sz="2400">
                <a:latin typeface="Cambria" panose="02040503050406030204" pitchFamily="18" charset="0"/>
              </a:rPr>
              <a:t>(governi di CLN e di Unità nazionale)</a:t>
            </a:r>
            <a:br>
              <a:rPr lang="it-IT" altLang="it-IT" sz="2400">
                <a:latin typeface="Cambria" panose="02040503050406030204" pitchFamily="18" charset="0"/>
              </a:rPr>
            </a:br>
            <a:r>
              <a:rPr lang="it-IT" altLang="it-IT" sz="2400">
                <a:latin typeface="Cambria" panose="02040503050406030204" pitchFamily="18" charset="0"/>
              </a:rPr>
              <a:t>1945-1947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FDE2A611-C145-430B-9F9F-ED114926A9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47850" y="1628776"/>
            <a:ext cx="8229600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it-IT" altLang="it-IT" sz="2000">
                <a:latin typeface="Cambria" panose="02040503050406030204" pitchFamily="18" charset="0"/>
              </a:rPr>
              <a:t>Dai CLN della Resistenza </a:t>
            </a:r>
          </a:p>
          <a:p>
            <a:pPr algn="ctr" eaLnBrk="1" hangingPunct="1">
              <a:buFontTx/>
              <a:buNone/>
            </a:pPr>
            <a:r>
              <a:rPr lang="it-IT" altLang="it-IT" sz="2000">
                <a:latin typeface="Cambria" panose="02040503050406030204" pitchFamily="18" charset="0"/>
              </a:rPr>
              <a:t>ai governi della transizione, del referendum e della costituente</a:t>
            </a:r>
          </a:p>
        </p:txBody>
      </p:sp>
      <p:sp>
        <p:nvSpPr>
          <p:cNvPr id="14340" name="Line 4">
            <a:extLst>
              <a:ext uri="{FF2B5EF4-FFF2-40B4-BE49-F238E27FC236}">
                <a16:creationId xmlns:a16="http://schemas.microsoft.com/office/drawing/2014/main" id="{5076F8B3-F00D-4625-908B-2461D46BE1E6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9650" y="3860800"/>
            <a:ext cx="741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41" name="AutoShape 5">
            <a:extLst>
              <a:ext uri="{FF2B5EF4-FFF2-40B4-BE49-F238E27FC236}">
                <a16:creationId xmlns:a16="http://schemas.microsoft.com/office/drawing/2014/main" id="{D72FC22B-A2AD-4D35-B0EF-7397363389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2852738"/>
            <a:ext cx="719138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DC</a:t>
            </a:r>
          </a:p>
        </p:txBody>
      </p:sp>
      <p:sp>
        <p:nvSpPr>
          <p:cNvPr id="14342" name="AutoShape 6">
            <a:extLst>
              <a:ext uri="{FF2B5EF4-FFF2-40B4-BE49-F238E27FC236}">
                <a16:creationId xmlns:a16="http://schemas.microsoft.com/office/drawing/2014/main" id="{AC7B7B3E-8A56-402D-9E36-74F9F98407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751" y="2852738"/>
            <a:ext cx="792163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PCI</a:t>
            </a:r>
          </a:p>
        </p:txBody>
      </p:sp>
      <p:sp>
        <p:nvSpPr>
          <p:cNvPr id="14343" name="AutoShape 7">
            <a:extLst>
              <a:ext uri="{FF2B5EF4-FFF2-40B4-BE49-F238E27FC236}">
                <a16:creationId xmlns:a16="http://schemas.microsoft.com/office/drawing/2014/main" id="{5A126D65-CB46-4983-891F-4299057264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9" y="2852738"/>
            <a:ext cx="865187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PSI</a:t>
            </a:r>
          </a:p>
        </p:txBody>
      </p:sp>
      <p:sp>
        <p:nvSpPr>
          <p:cNvPr id="14344" name="AutoShape 8">
            <a:extLst>
              <a:ext uri="{FF2B5EF4-FFF2-40B4-BE49-F238E27FC236}">
                <a16:creationId xmlns:a16="http://schemas.microsoft.com/office/drawing/2014/main" id="{782CDAD2-7B59-4754-80C5-DCC2292C7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38" y="2852738"/>
            <a:ext cx="792162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PRI</a:t>
            </a:r>
          </a:p>
        </p:txBody>
      </p:sp>
      <p:sp>
        <p:nvSpPr>
          <p:cNvPr id="14345" name="AutoShape 9">
            <a:extLst>
              <a:ext uri="{FF2B5EF4-FFF2-40B4-BE49-F238E27FC236}">
                <a16:creationId xmlns:a16="http://schemas.microsoft.com/office/drawing/2014/main" id="{37901DA5-6509-4CDF-A69B-7662E2744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213" y="2852738"/>
            <a:ext cx="647700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PSDI</a:t>
            </a:r>
          </a:p>
        </p:txBody>
      </p:sp>
      <p:sp>
        <p:nvSpPr>
          <p:cNvPr id="14346" name="AutoShape 10">
            <a:extLst>
              <a:ext uri="{FF2B5EF4-FFF2-40B4-BE49-F238E27FC236}">
                <a16:creationId xmlns:a16="http://schemas.microsoft.com/office/drawing/2014/main" id="{3516CCE7-81AC-4D28-A9AB-49FD4F4FC8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2176" y="2852738"/>
            <a:ext cx="720725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PLI</a:t>
            </a:r>
          </a:p>
        </p:txBody>
      </p:sp>
      <p:sp>
        <p:nvSpPr>
          <p:cNvPr id="14347" name="AutoShape 13">
            <a:extLst>
              <a:ext uri="{FF2B5EF4-FFF2-40B4-BE49-F238E27FC236}">
                <a16:creationId xmlns:a16="http://schemas.microsoft.com/office/drawing/2014/main" id="{0810D4B0-B722-48E6-9EFC-76BDAC715A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4221164"/>
            <a:ext cx="719138" cy="574675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PNM</a:t>
            </a:r>
          </a:p>
        </p:txBody>
      </p:sp>
      <p:sp>
        <p:nvSpPr>
          <p:cNvPr id="14348" name="Line 14">
            <a:extLst>
              <a:ext uri="{FF2B5EF4-FFF2-40B4-BE49-F238E27FC236}">
                <a16:creationId xmlns:a16="http://schemas.microsoft.com/office/drawing/2014/main" id="{7BEAC5E7-6F5F-4E85-8E3C-BE40C7D593F7}"/>
              </a:ext>
            </a:extLst>
          </p:cNvPr>
          <p:cNvSpPr>
            <a:spLocks noChangeShapeType="1"/>
          </p:cNvSpPr>
          <p:nvPr/>
        </p:nvSpPr>
        <p:spPr bwMode="auto">
          <a:xfrm>
            <a:off x="2640013" y="2852738"/>
            <a:ext cx="0" cy="2520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49" name="AutoShape 16">
            <a:extLst>
              <a:ext uri="{FF2B5EF4-FFF2-40B4-BE49-F238E27FC236}">
                <a16:creationId xmlns:a16="http://schemas.microsoft.com/office/drawing/2014/main" id="{A0348077-4999-4C13-9CE0-26F8DCC4AF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501" y="2852738"/>
            <a:ext cx="720725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Pd’A</a:t>
            </a:r>
          </a:p>
        </p:txBody>
      </p:sp>
      <p:sp>
        <p:nvSpPr>
          <p:cNvPr id="14350" name="AutoShape 17">
            <a:extLst>
              <a:ext uri="{FF2B5EF4-FFF2-40B4-BE49-F238E27FC236}">
                <a16:creationId xmlns:a16="http://schemas.microsoft.com/office/drawing/2014/main" id="{AA37C540-993B-4E73-9EDA-339F16EA2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1450" y="2852738"/>
            <a:ext cx="647700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/>
              <a:t>Partiti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/>
              <a:t>Minori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52545615-95FA-4F08-8D3A-B778C72950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>
                <a:latin typeface="Cambria" panose="02040503050406030204" pitchFamily="18" charset="0"/>
              </a:rPr>
              <a:t>Area della governabilità 1948-1959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7528FD8F-BD06-4B88-8FD3-BF1BE5C219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47850" y="1628776"/>
            <a:ext cx="8229600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it-IT" altLang="it-IT">
                <a:latin typeface="Cambria" panose="02040503050406030204" pitchFamily="18" charset="0"/>
              </a:rPr>
              <a:t>Fase del Centrismo</a:t>
            </a:r>
          </a:p>
        </p:txBody>
      </p:sp>
      <p:sp>
        <p:nvSpPr>
          <p:cNvPr id="15364" name="Line 4">
            <a:extLst>
              <a:ext uri="{FF2B5EF4-FFF2-40B4-BE49-F238E27FC236}">
                <a16:creationId xmlns:a16="http://schemas.microsoft.com/office/drawing/2014/main" id="{7E29C297-33B1-46B4-B9E6-FCA9A78F7E02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9650" y="3860800"/>
            <a:ext cx="741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365" name="AutoShape 5">
            <a:extLst>
              <a:ext uri="{FF2B5EF4-FFF2-40B4-BE49-F238E27FC236}">
                <a16:creationId xmlns:a16="http://schemas.microsoft.com/office/drawing/2014/main" id="{D948D062-90F1-4586-B40F-EEBB0C2BC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852738"/>
            <a:ext cx="719138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DC</a:t>
            </a:r>
          </a:p>
        </p:txBody>
      </p:sp>
      <p:sp>
        <p:nvSpPr>
          <p:cNvPr id="15366" name="AutoShape 6">
            <a:extLst>
              <a:ext uri="{FF2B5EF4-FFF2-40B4-BE49-F238E27FC236}">
                <a16:creationId xmlns:a16="http://schemas.microsoft.com/office/drawing/2014/main" id="{D633B5AF-0E28-44C4-A683-74894DE40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1626" y="4149725"/>
            <a:ext cx="792163" cy="64770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PCI</a:t>
            </a:r>
          </a:p>
        </p:txBody>
      </p:sp>
      <p:sp>
        <p:nvSpPr>
          <p:cNvPr id="15367" name="AutoShape 7">
            <a:extLst>
              <a:ext uri="{FF2B5EF4-FFF2-40B4-BE49-F238E27FC236}">
                <a16:creationId xmlns:a16="http://schemas.microsoft.com/office/drawing/2014/main" id="{987DB3C2-DC70-4EA1-831C-70EE8C7312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7664" y="3860800"/>
            <a:ext cx="865187" cy="64770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PSI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(1956)</a:t>
            </a:r>
          </a:p>
        </p:txBody>
      </p:sp>
      <p:sp>
        <p:nvSpPr>
          <p:cNvPr id="15368" name="AutoShape 8">
            <a:extLst>
              <a:ext uri="{FF2B5EF4-FFF2-40B4-BE49-F238E27FC236}">
                <a16:creationId xmlns:a16="http://schemas.microsoft.com/office/drawing/2014/main" id="{5FE389BB-B8C3-4BB6-B30A-5E7A43219B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26" y="2852738"/>
            <a:ext cx="792163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PRI</a:t>
            </a:r>
          </a:p>
        </p:txBody>
      </p:sp>
      <p:sp>
        <p:nvSpPr>
          <p:cNvPr id="15369" name="AutoShape 9">
            <a:extLst>
              <a:ext uri="{FF2B5EF4-FFF2-40B4-BE49-F238E27FC236}">
                <a16:creationId xmlns:a16="http://schemas.microsoft.com/office/drawing/2014/main" id="{349FD36F-E563-4F41-A888-916210BC8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375" y="2852738"/>
            <a:ext cx="647700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PSDI</a:t>
            </a:r>
          </a:p>
        </p:txBody>
      </p:sp>
      <p:sp>
        <p:nvSpPr>
          <p:cNvPr id="15370" name="AutoShape 10">
            <a:extLst>
              <a:ext uri="{FF2B5EF4-FFF2-40B4-BE49-F238E27FC236}">
                <a16:creationId xmlns:a16="http://schemas.microsoft.com/office/drawing/2014/main" id="{4261614F-C147-4C05-A00C-DC2240E4D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1314" y="2852738"/>
            <a:ext cx="720725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PLI</a:t>
            </a:r>
          </a:p>
        </p:txBody>
      </p:sp>
      <p:sp>
        <p:nvSpPr>
          <p:cNvPr id="15371" name="Line 11">
            <a:extLst>
              <a:ext uri="{FF2B5EF4-FFF2-40B4-BE49-F238E27FC236}">
                <a16:creationId xmlns:a16="http://schemas.microsoft.com/office/drawing/2014/main" id="{242EE358-9E35-4EC7-BBB5-89CA7B2584E1}"/>
              </a:ext>
            </a:extLst>
          </p:cNvPr>
          <p:cNvSpPr>
            <a:spLocks noChangeShapeType="1"/>
          </p:cNvSpPr>
          <p:nvPr/>
        </p:nvSpPr>
        <p:spPr bwMode="auto">
          <a:xfrm>
            <a:off x="7967663" y="2492375"/>
            <a:ext cx="0" cy="273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372" name="AutoShape 12">
            <a:extLst>
              <a:ext uri="{FF2B5EF4-FFF2-40B4-BE49-F238E27FC236}">
                <a16:creationId xmlns:a16="http://schemas.microsoft.com/office/drawing/2014/main" id="{FB6EE290-D1A8-4F0F-B34A-AA5FD4F5C9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651" y="4149726"/>
            <a:ext cx="720725" cy="574675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MSI</a:t>
            </a:r>
          </a:p>
        </p:txBody>
      </p:sp>
      <p:sp>
        <p:nvSpPr>
          <p:cNvPr id="15373" name="AutoShape 13">
            <a:extLst>
              <a:ext uri="{FF2B5EF4-FFF2-40B4-BE49-F238E27FC236}">
                <a16:creationId xmlns:a16="http://schemas.microsoft.com/office/drawing/2014/main" id="{C8C7C465-B01E-4E9B-BDE7-50E7A1C27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6275" y="4149726"/>
            <a:ext cx="719138" cy="574675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PNM</a:t>
            </a:r>
          </a:p>
        </p:txBody>
      </p:sp>
      <p:sp>
        <p:nvSpPr>
          <p:cNvPr id="15374" name="Line 14">
            <a:extLst>
              <a:ext uri="{FF2B5EF4-FFF2-40B4-BE49-F238E27FC236}">
                <a16:creationId xmlns:a16="http://schemas.microsoft.com/office/drawing/2014/main" id="{7B209CA5-3411-427D-978F-2F719940A2AF}"/>
              </a:ext>
            </a:extLst>
          </p:cNvPr>
          <p:cNvSpPr>
            <a:spLocks noChangeShapeType="1"/>
          </p:cNvSpPr>
          <p:nvPr/>
        </p:nvSpPr>
        <p:spPr bwMode="auto">
          <a:xfrm>
            <a:off x="4008438" y="2636838"/>
            <a:ext cx="0" cy="2520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79A27EDB-6E0A-4F22-B1DD-C942201992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>
                <a:latin typeface="Cambria" panose="02040503050406030204" pitchFamily="18" charset="0"/>
              </a:rPr>
              <a:t>Area della governabilità 1960-1973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0CD84C02-5606-49ED-BA8D-BAAB6D9C1F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47850" y="1628776"/>
            <a:ext cx="8229600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it-IT" altLang="it-IT">
                <a:latin typeface="Cambria" panose="02040503050406030204" pitchFamily="18" charset="0"/>
              </a:rPr>
              <a:t>Fase del centro sinistra</a:t>
            </a:r>
          </a:p>
        </p:txBody>
      </p:sp>
      <p:sp>
        <p:nvSpPr>
          <p:cNvPr id="16388" name="Line 4">
            <a:extLst>
              <a:ext uri="{FF2B5EF4-FFF2-40B4-BE49-F238E27FC236}">
                <a16:creationId xmlns:a16="http://schemas.microsoft.com/office/drawing/2014/main" id="{8DE5B058-BD98-4A89-8A3A-EF37087A3EA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9650" y="3860800"/>
            <a:ext cx="741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6389" name="AutoShape 5">
            <a:extLst>
              <a:ext uri="{FF2B5EF4-FFF2-40B4-BE49-F238E27FC236}">
                <a16:creationId xmlns:a16="http://schemas.microsoft.com/office/drawing/2014/main" id="{9579202F-A637-4372-8A6C-9FDAF8900E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852738"/>
            <a:ext cx="719138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DC</a:t>
            </a:r>
          </a:p>
        </p:txBody>
      </p:sp>
      <p:sp>
        <p:nvSpPr>
          <p:cNvPr id="16390" name="AutoShape 6">
            <a:extLst>
              <a:ext uri="{FF2B5EF4-FFF2-40B4-BE49-F238E27FC236}">
                <a16:creationId xmlns:a16="http://schemas.microsoft.com/office/drawing/2014/main" id="{C3033455-6737-491C-BF57-CAF5A2376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1626" y="4149725"/>
            <a:ext cx="792163" cy="64770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PCI</a:t>
            </a:r>
          </a:p>
        </p:txBody>
      </p:sp>
      <p:sp>
        <p:nvSpPr>
          <p:cNvPr id="16391" name="AutoShape 7">
            <a:extLst>
              <a:ext uri="{FF2B5EF4-FFF2-40B4-BE49-F238E27FC236}">
                <a16:creationId xmlns:a16="http://schemas.microsoft.com/office/drawing/2014/main" id="{ECA49545-D5C9-4DEB-AFB3-233376BD1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2852738"/>
            <a:ext cx="792162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PSI</a:t>
            </a:r>
          </a:p>
        </p:txBody>
      </p:sp>
      <p:sp>
        <p:nvSpPr>
          <p:cNvPr id="16392" name="AutoShape 8">
            <a:extLst>
              <a:ext uri="{FF2B5EF4-FFF2-40B4-BE49-F238E27FC236}">
                <a16:creationId xmlns:a16="http://schemas.microsoft.com/office/drawing/2014/main" id="{03C272EC-A198-4B27-A678-D5738C500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26" y="2852738"/>
            <a:ext cx="792163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PRI</a:t>
            </a:r>
          </a:p>
        </p:txBody>
      </p:sp>
      <p:sp>
        <p:nvSpPr>
          <p:cNvPr id="16393" name="AutoShape 9">
            <a:extLst>
              <a:ext uri="{FF2B5EF4-FFF2-40B4-BE49-F238E27FC236}">
                <a16:creationId xmlns:a16="http://schemas.microsoft.com/office/drawing/2014/main" id="{D7554DC8-D552-4C09-9063-EDBDF6C3B5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7938" y="3284538"/>
            <a:ext cx="647700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PSDI</a:t>
            </a:r>
          </a:p>
        </p:txBody>
      </p:sp>
      <p:sp>
        <p:nvSpPr>
          <p:cNvPr id="16394" name="AutoShape 10">
            <a:extLst>
              <a:ext uri="{FF2B5EF4-FFF2-40B4-BE49-F238E27FC236}">
                <a16:creationId xmlns:a16="http://schemas.microsoft.com/office/drawing/2014/main" id="{D4BC3489-F382-4BC0-98AB-7923F8FD5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439" y="3573463"/>
            <a:ext cx="720725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PLI</a:t>
            </a:r>
          </a:p>
        </p:txBody>
      </p:sp>
      <p:sp>
        <p:nvSpPr>
          <p:cNvPr id="16395" name="AutoShape 12">
            <a:extLst>
              <a:ext uri="{FF2B5EF4-FFF2-40B4-BE49-F238E27FC236}">
                <a16:creationId xmlns:a16="http://schemas.microsoft.com/office/drawing/2014/main" id="{58E155C7-7765-491A-8452-4705244DC3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1" y="3789363"/>
            <a:ext cx="936625" cy="7921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MSI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Governo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Tambroni,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Luglio 1960</a:t>
            </a:r>
          </a:p>
        </p:txBody>
      </p:sp>
      <p:sp>
        <p:nvSpPr>
          <p:cNvPr id="16396" name="AutoShape 13">
            <a:extLst>
              <a:ext uri="{FF2B5EF4-FFF2-40B4-BE49-F238E27FC236}">
                <a16:creationId xmlns:a16="http://schemas.microsoft.com/office/drawing/2014/main" id="{691BE7A8-C3E7-4D98-8F64-0FEBACFBCB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6275" y="4149726"/>
            <a:ext cx="719138" cy="574675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PNM</a:t>
            </a:r>
          </a:p>
        </p:txBody>
      </p:sp>
      <p:sp>
        <p:nvSpPr>
          <p:cNvPr id="16397" name="Line 14">
            <a:extLst>
              <a:ext uri="{FF2B5EF4-FFF2-40B4-BE49-F238E27FC236}">
                <a16:creationId xmlns:a16="http://schemas.microsoft.com/office/drawing/2014/main" id="{41F01F19-C752-4908-A542-22C4B1791C3B}"/>
              </a:ext>
            </a:extLst>
          </p:cNvPr>
          <p:cNvSpPr>
            <a:spLocks noChangeShapeType="1"/>
          </p:cNvSpPr>
          <p:nvPr/>
        </p:nvSpPr>
        <p:spPr bwMode="auto">
          <a:xfrm>
            <a:off x="4008438" y="2636838"/>
            <a:ext cx="0" cy="2520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6398" name="Line 15">
            <a:extLst>
              <a:ext uri="{FF2B5EF4-FFF2-40B4-BE49-F238E27FC236}">
                <a16:creationId xmlns:a16="http://schemas.microsoft.com/office/drawing/2014/main" id="{00331CEC-6FD2-4275-82EB-BEC91A5A01BC}"/>
              </a:ext>
            </a:extLst>
          </p:cNvPr>
          <p:cNvSpPr>
            <a:spLocks noChangeShapeType="1"/>
          </p:cNvSpPr>
          <p:nvPr/>
        </p:nvSpPr>
        <p:spPr bwMode="auto">
          <a:xfrm>
            <a:off x="8975725" y="2565401"/>
            <a:ext cx="0" cy="266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F8482011-FF99-458D-9052-79E457CDC0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>
                <a:latin typeface="Cambria" panose="02040503050406030204" pitchFamily="18" charset="0"/>
              </a:rPr>
              <a:t>Area della governabilità 1973-1979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65113CCE-C245-45EB-BFF3-37CE8A4916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47850" y="1628776"/>
            <a:ext cx="8229600" cy="4993966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it-IT" altLang="it-IT" sz="2000" dirty="0">
                <a:latin typeface="Cambria" panose="02040503050406030204" pitchFamily="18" charset="0"/>
              </a:rPr>
              <a:t>Fase della solidarietà nazionale e dei governi delle astensioni </a:t>
            </a:r>
          </a:p>
          <a:p>
            <a:pPr algn="ctr" eaLnBrk="1" hangingPunct="1">
              <a:buFontTx/>
              <a:buNone/>
            </a:pPr>
            <a:r>
              <a:rPr lang="it-IT" altLang="it-IT" sz="2000" dirty="0">
                <a:latin typeface="Cambria" panose="02040503050406030204" pitchFamily="18" charset="0"/>
              </a:rPr>
              <a:t>e/o del compromesso storico</a:t>
            </a:r>
          </a:p>
          <a:p>
            <a:pPr algn="ctr" eaLnBrk="1" hangingPunct="1">
              <a:buFontTx/>
              <a:buNone/>
            </a:pPr>
            <a:r>
              <a:rPr lang="it-IT" altLang="it-IT" sz="2000" dirty="0">
                <a:latin typeface="Cambria" panose="02040503050406030204" pitchFamily="18" charset="0"/>
              </a:rPr>
              <a:t>Il separatore verticale indica l’astensione del PCI</a:t>
            </a:r>
            <a:r>
              <a:rPr lang="it-IT" altLang="it-IT" sz="2400" dirty="0"/>
              <a:t> </a:t>
            </a:r>
          </a:p>
          <a:p>
            <a:pPr algn="ctr" eaLnBrk="1" hangingPunct="1">
              <a:buFontTx/>
              <a:buNone/>
            </a:pPr>
            <a:endParaRPr lang="it-IT" altLang="it-IT" sz="2400" dirty="0"/>
          </a:p>
        </p:txBody>
      </p:sp>
      <p:sp>
        <p:nvSpPr>
          <p:cNvPr id="17412" name="Line 4">
            <a:extLst>
              <a:ext uri="{FF2B5EF4-FFF2-40B4-BE49-F238E27FC236}">
                <a16:creationId xmlns:a16="http://schemas.microsoft.com/office/drawing/2014/main" id="{67DCFF58-DB85-4D0C-A6D8-3A15CECA8AFA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9651" y="4242540"/>
            <a:ext cx="741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7413" name="AutoShape 5">
            <a:extLst>
              <a:ext uri="{FF2B5EF4-FFF2-40B4-BE49-F238E27FC236}">
                <a16:creationId xmlns:a16="http://schemas.microsoft.com/office/drawing/2014/main" id="{9408D1DF-276B-4B9B-89DC-77DDFAFE6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9834" y="3429000"/>
            <a:ext cx="719138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DC</a:t>
            </a:r>
          </a:p>
        </p:txBody>
      </p:sp>
      <p:sp>
        <p:nvSpPr>
          <p:cNvPr id="17414" name="AutoShape 6">
            <a:extLst>
              <a:ext uri="{FF2B5EF4-FFF2-40B4-BE49-F238E27FC236}">
                <a16:creationId xmlns:a16="http://schemas.microsoft.com/office/drawing/2014/main" id="{4823D390-986C-4F02-BCD9-8BE1E278B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2719" y="3364206"/>
            <a:ext cx="792162" cy="64770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PCI</a:t>
            </a:r>
          </a:p>
        </p:txBody>
      </p:sp>
      <p:sp>
        <p:nvSpPr>
          <p:cNvPr id="17415" name="AutoShape 7">
            <a:extLst>
              <a:ext uri="{FF2B5EF4-FFF2-40B4-BE49-F238E27FC236}">
                <a16:creationId xmlns:a16="http://schemas.microsoft.com/office/drawing/2014/main" id="{74834E50-428A-49FF-8DA3-0C3A21D5C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9941" y="3410412"/>
            <a:ext cx="792162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PSI</a:t>
            </a:r>
          </a:p>
        </p:txBody>
      </p:sp>
      <p:sp>
        <p:nvSpPr>
          <p:cNvPr id="17416" name="AutoShape 8">
            <a:extLst>
              <a:ext uri="{FF2B5EF4-FFF2-40B4-BE49-F238E27FC236}">
                <a16:creationId xmlns:a16="http://schemas.microsoft.com/office/drawing/2014/main" id="{201946AA-4ABD-4E03-975E-F730481C00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4303" y="3424145"/>
            <a:ext cx="792163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PRI</a:t>
            </a:r>
          </a:p>
        </p:txBody>
      </p:sp>
      <p:sp>
        <p:nvSpPr>
          <p:cNvPr id="17417" name="AutoShape 9">
            <a:extLst>
              <a:ext uri="{FF2B5EF4-FFF2-40B4-BE49-F238E27FC236}">
                <a16:creationId xmlns:a16="http://schemas.microsoft.com/office/drawing/2014/main" id="{9662986C-B4E2-40A5-8334-2BACBB5C1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2882" y="3435644"/>
            <a:ext cx="647700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PSDI</a:t>
            </a:r>
          </a:p>
        </p:txBody>
      </p:sp>
      <p:sp>
        <p:nvSpPr>
          <p:cNvPr id="17418" name="AutoShape 10">
            <a:extLst>
              <a:ext uri="{FF2B5EF4-FFF2-40B4-BE49-F238E27FC236}">
                <a16:creationId xmlns:a16="http://schemas.microsoft.com/office/drawing/2014/main" id="{56AB0704-5DF3-4420-B4A0-6C36DADA6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2901" y="3452076"/>
            <a:ext cx="720725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PLI</a:t>
            </a:r>
          </a:p>
        </p:txBody>
      </p:sp>
      <p:sp>
        <p:nvSpPr>
          <p:cNvPr id="17419" name="AutoShape 11">
            <a:extLst>
              <a:ext uri="{FF2B5EF4-FFF2-40B4-BE49-F238E27FC236}">
                <a16:creationId xmlns:a16="http://schemas.microsoft.com/office/drawing/2014/main" id="{974AC9CA-0C48-4DDD-88AA-06E4541FB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6916" y="4732631"/>
            <a:ext cx="720725" cy="574675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MSI</a:t>
            </a:r>
          </a:p>
        </p:txBody>
      </p:sp>
      <p:sp>
        <p:nvSpPr>
          <p:cNvPr id="17420" name="Line 13">
            <a:extLst>
              <a:ext uri="{FF2B5EF4-FFF2-40B4-BE49-F238E27FC236}">
                <a16:creationId xmlns:a16="http://schemas.microsoft.com/office/drawing/2014/main" id="{1511FBEE-9124-4BF4-95B8-373CC92D625F}"/>
              </a:ext>
            </a:extLst>
          </p:cNvPr>
          <p:cNvSpPr>
            <a:spLocks noChangeShapeType="1"/>
          </p:cNvSpPr>
          <p:nvPr/>
        </p:nvSpPr>
        <p:spPr bwMode="auto">
          <a:xfrm>
            <a:off x="4043949" y="3205009"/>
            <a:ext cx="0" cy="2520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7421" name="Line 15">
            <a:extLst>
              <a:ext uri="{FF2B5EF4-FFF2-40B4-BE49-F238E27FC236}">
                <a16:creationId xmlns:a16="http://schemas.microsoft.com/office/drawing/2014/main" id="{DDBC9AA0-018C-4E55-8E63-F7A353C58DB2}"/>
              </a:ext>
            </a:extLst>
          </p:cNvPr>
          <p:cNvSpPr>
            <a:spLocks noChangeShapeType="1"/>
          </p:cNvSpPr>
          <p:nvPr/>
        </p:nvSpPr>
        <p:spPr bwMode="auto">
          <a:xfrm>
            <a:off x="9011236" y="3205009"/>
            <a:ext cx="0" cy="2592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F7E691CA-04F0-4277-957A-D2018D3A37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>
                <a:latin typeface="Cambria" panose="02040503050406030204" pitchFamily="18" charset="0"/>
              </a:rPr>
              <a:t>Area della governabilità:1980-1989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572A9B71-B5F9-4CFE-9ECB-B32269494A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47850" y="1628776"/>
            <a:ext cx="8229600" cy="49688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it-IT" altLang="it-IT" sz="2000">
                <a:latin typeface="Cambria" panose="02040503050406030204" pitchFamily="18" charset="0"/>
              </a:rPr>
              <a:t>Fase del pentapartito e del CAF, blocco della Repubblica</a:t>
            </a:r>
          </a:p>
          <a:p>
            <a:pPr algn="ctr" eaLnBrk="1" hangingPunct="1">
              <a:buFontTx/>
              <a:buNone/>
            </a:pPr>
            <a:r>
              <a:rPr lang="it-IT" altLang="it-IT" sz="2000">
                <a:latin typeface="Cambria" panose="02040503050406030204" pitchFamily="18" charset="0"/>
              </a:rPr>
              <a:t>1976-1989: confronto e scontro a sinistra; Ruolo baricentrico del PSI</a:t>
            </a:r>
          </a:p>
        </p:txBody>
      </p:sp>
      <p:sp>
        <p:nvSpPr>
          <p:cNvPr id="18436" name="Line 4">
            <a:extLst>
              <a:ext uri="{FF2B5EF4-FFF2-40B4-BE49-F238E27FC236}">
                <a16:creationId xmlns:a16="http://schemas.microsoft.com/office/drawing/2014/main" id="{3607DDA0-22E8-47C8-9997-FAEC6F0B9417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9650" y="3860800"/>
            <a:ext cx="741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37" name="AutoShape 5">
            <a:extLst>
              <a:ext uri="{FF2B5EF4-FFF2-40B4-BE49-F238E27FC236}">
                <a16:creationId xmlns:a16="http://schemas.microsoft.com/office/drawing/2014/main" id="{B22E0BB9-40EE-4D6E-9898-BF71D6744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636838"/>
            <a:ext cx="719138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DC</a:t>
            </a:r>
          </a:p>
        </p:txBody>
      </p:sp>
      <p:sp>
        <p:nvSpPr>
          <p:cNvPr id="18438" name="AutoShape 6">
            <a:extLst>
              <a:ext uri="{FF2B5EF4-FFF2-40B4-BE49-F238E27FC236}">
                <a16:creationId xmlns:a16="http://schemas.microsoft.com/office/drawing/2014/main" id="{826975B2-608A-47A5-9475-B467CE80B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1626" y="4076700"/>
            <a:ext cx="792163" cy="64770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PCI</a:t>
            </a:r>
          </a:p>
        </p:txBody>
      </p:sp>
      <p:sp>
        <p:nvSpPr>
          <p:cNvPr id="18439" name="AutoShape 7">
            <a:extLst>
              <a:ext uri="{FF2B5EF4-FFF2-40B4-BE49-F238E27FC236}">
                <a16:creationId xmlns:a16="http://schemas.microsoft.com/office/drawing/2014/main" id="{7164429A-8A77-413B-AA81-95C8CABB3E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888" y="2852738"/>
            <a:ext cx="792162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PSI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Craxi,1976</a:t>
            </a:r>
          </a:p>
        </p:txBody>
      </p:sp>
      <p:sp>
        <p:nvSpPr>
          <p:cNvPr id="18440" name="AutoShape 8">
            <a:extLst>
              <a:ext uri="{FF2B5EF4-FFF2-40B4-BE49-F238E27FC236}">
                <a16:creationId xmlns:a16="http://schemas.microsoft.com/office/drawing/2014/main" id="{C6D6A9E6-8B04-491C-8005-A8C0E243E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726" y="3141663"/>
            <a:ext cx="792163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PRI</a:t>
            </a:r>
          </a:p>
        </p:txBody>
      </p:sp>
      <p:sp>
        <p:nvSpPr>
          <p:cNvPr id="18441" name="AutoShape 9">
            <a:extLst>
              <a:ext uri="{FF2B5EF4-FFF2-40B4-BE49-F238E27FC236}">
                <a16:creationId xmlns:a16="http://schemas.microsoft.com/office/drawing/2014/main" id="{BEE90A3D-E538-45DA-A0AA-5A9AC1BFA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3284538"/>
            <a:ext cx="647700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PSDI</a:t>
            </a:r>
          </a:p>
        </p:txBody>
      </p:sp>
      <p:sp>
        <p:nvSpPr>
          <p:cNvPr id="18442" name="AutoShape 10">
            <a:extLst>
              <a:ext uri="{FF2B5EF4-FFF2-40B4-BE49-F238E27FC236}">
                <a16:creationId xmlns:a16="http://schemas.microsoft.com/office/drawing/2014/main" id="{C5A75729-6FC4-444B-B882-EAB0F654B7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7576" y="3284538"/>
            <a:ext cx="720725" cy="576262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PLI</a:t>
            </a:r>
          </a:p>
        </p:txBody>
      </p:sp>
      <p:sp>
        <p:nvSpPr>
          <p:cNvPr id="18443" name="AutoShape 11">
            <a:extLst>
              <a:ext uri="{FF2B5EF4-FFF2-40B4-BE49-F238E27FC236}">
                <a16:creationId xmlns:a16="http://schemas.microsoft.com/office/drawing/2014/main" id="{5D985896-B4E0-41AD-B92A-E81A4E7D3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651" y="4149726"/>
            <a:ext cx="720725" cy="574675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MSI</a:t>
            </a:r>
          </a:p>
        </p:txBody>
      </p:sp>
      <p:sp>
        <p:nvSpPr>
          <p:cNvPr id="18444" name="Line 13">
            <a:extLst>
              <a:ext uri="{FF2B5EF4-FFF2-40B4-BE49-F238E27FC236}">
                <a16:creationId xmlns:a16="http://schemas.microsoft.com/office/drawing/2014/main" id="{33CE24B4-3D9A-48AA-B1BD-A115A3A70B7F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2538" y="2781300"/>
            <a:ext cx="0" cy="2376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45" name="Line 14">
            <a:extLst>
              <a:ext uri="{FF2B5EF4-FFF2-40B4-BE49-F238E27FC236}">
                <a16:creationId xmlns:a16="http://schemas.microsoft.com/office/drawing/2014/main" id="{6F628E44-4DA3-480A-828A-3F7A983CB9F7}"/>
              </a:ext>
            </a:extLst>
          </p:cNvPr>
          <p:cNvSpPr>
            <a:spLocks noChangeShapeType="1"/>
          </p:cNvSpPr>
          <p:nvPr/>
        </p:nvSpPr>
        <p:spPr bwMode="auto">
          <a:xfrm>
            <a:off x="9120188" y="2781301"/>
            <a:ext cx="0" cy="2447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46" name="Line 15">
            <a:extLst>
              <a:ext uri="{FF2B5EF4-FFF2-40B4-BE49-F238E27FC236}">
                <a16:creationId xmlns:a16="http://schemas.microsoft.com/office/drawing/2014/main" id="{8AA1ACE6-7FDE-4623-A5B9-2162C40A866B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6363" y="3860800"/>
            <a:ext cx="0" cy="17287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47" name="AutoShape 16">
            <a:extLst>
              <a:ext uri="{FF2B5EF4-FFF2-40B4-BE49-F238E27FC236}">
                <a16:creationId xmlns:a16="http://schemas.microsoft.com/office/drawing/2014/main" id="{A3A541B8-AD78-4D3E-8C47-C784918D48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3476" y="5445126"/>
            <a:ext cx="3025775" cy="1008063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Centro del sistema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Tendenza centripeta = blocco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Mancanza di alternative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35</TotalTime>
  <Words>1142</Words>
  <Application>Microsoft Office PowerPoint</Application>
  <PresentationFormat>Widescreen</PresentationFormat>
  <Paragraphs>276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5" baseType="lpstr">
      <vt:lpstr>Arial</vt:lpstr>
      <vt:lpstr>Cambria</vt:lpstr>
      <vt:lpstr>Century Gothic</vt:lpstr>
      <vt:lpstr>Times New Roman</vt:lpstr>
      <vt:lpstr>Wingdings 3</vt:lpstr>
      <vt:lpstr>Filo</vt:lpstr>
      <vt:lpstr>Italia repubblicana sintesi. 1943-1989</vt:lpstr>
      <vt:lpstr>Arco costituzionale</vt:lpstr>
      <vt:lpstr>Arco costituzionale</vt:lpstr>
      <vt:lpstr>Assemblea Costituente e arco costituzionale - osservare le due immagini in prospettiva -</vt:lpstr>
      <vt:lpstr>Area della governabilità  (governi di CLN e di Unità nazionale) 1945-1947</vt:lpstr>
      <vt:lpstr>Area della governabilità 1948-1959</vt:lpstr>
      <vt:lpstr>Area della governabilità 1960-1973</vt:lpstr>
      <vt:lpstr>Area della governabilità 1973-1979</vt:lpstr>
      <vt:lpstr>Area della governabilità:1980-1989</vt:lpstr>
      <vt:lpstr>Area della governabilità 1973-1979</vt:lpstr>
      <vt:lpstr>Area della governabilità 1973-1979</vt:lpstr>
      <vt:lpstr>Area della governabilità 1973-1979</vt:lpstr>
      <vt:lpstr>Italia repubblicana. 1943-1948</vt:lpstr>
      <vt:lpstr>Italia repubblicana. 1948-1958</vt:lpstr>
      <vt:lpstr>Italia repubblicana. 1959-1969 Dal boom economico all’autunno caldo </vt:lpstr>
      <vt:lpstr>Italia repubblicana. 1960-1969</vt:lpstr>
      <vt:lpstr>Italia repubblicana. 1970-1989</vt:lpstr>
      <vt:lpstr>Economia mondiale: 1950-1989</vt:lpstr>
      <vt:lpstr>Economia mondiale: 1950-1989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Italia repubblicana arco costituzionale e sintesi  1943-1989</dc:title>
  <dc:creator>utente</dc:creator>
  <cp:lastModifiedBy>utente</cp:lastModifiedBy>
  <cp:revision>9</cp:revision>
  <dcterms:created xsi:type="dcterms:W3CDTF">2021-01-02T14:58:26Z</dcterms:created>
  <dcterms:modified xsi:type="dcterms:W3CDTF">2023-01-20T09:30:34Z</dcterms:modified>
</cp:coreProperties>
</file>