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41" r:id="rId3"/>
    <p:sldId id="308" r:id="rId4"/>
    <p:sldId id="348" r:id="rId5"/>
    <p:sldId id="349" r:id="rId6"/>
    <p:sldId id="350" r:id="rId7"/>
    <p:sldId id="351" r:id="rId8"/>
    <p:sldId id="309" r:id="rId9"/>
    <p:sldId id="352" r:id="rId10"/>
    <p:sldId id="353" r:id="rId11"/>
    <p:sldId id="354" r:id="rId12"/>
    <p:sldId id="355" r:id="rId13"/>
    <p:sldId id="356" r:id="rId14"/>
    <p:sldId id="316" r:id="rId15"/>
    <p:sldId id="342" r:id="rId16"/>
    <p:sldId id="343" r:id="rId17"/>
    <p:sldId id="344" r:id="rId18"/>
    <p:sldId id="345" r:id="rId19"/>
    <p:sldId id="346" r:id="rId20"/>
    <p:sldId id="347"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0"/>
    <a:srgbClr val="FFC72C"/>
    <a:srgbClr val="0077C8"/>
    <a:srgbClr val="00B2A9"/>
    <a:srgbClr val="006298"/>
    <a:srgbClr val="77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4"/>
    <p:restoredTop sz="95687"/>
  </p:normalViewPr>
  <p:slideViewPr>
    <p:cSldViewPr snapToGrid="0" snapToObjects="1" showGuides="1">
      <p:cViewPr varScale="1">
        <p:scale>
          <a:sx n="103" d="100"/>
          <a:sy n="103" d="100"/>
        </p:scale>
        <p:origin x="82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E04FC-0E64-1840-9C6A-42B85D5EA1CD}" type="datetimeFigureOut">
              <a:rPr lang="it-IT" smtClean="0"/>
              <a:t>12/02/24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C4299-DFA9-814B-AD28-ECDE1FA0A815}" type="slidenum">
              <a:rPr lang="it-IT" smtClean="0"/>
              <a:t>‹N›</a:t>
            </a:fld>
            <a:endParaRPr lang="it-IT"/>
          </a:p>
        </p:txBody>
      </p:sp>
    </p:spTree>
    <p:extLst>
      <p:ext uri="{BB962C8B-B14F-4D97-AF65-F5344CB8AC3E}">
        <p14:creationId xmlns:p14="http://schemas.microsoft.com/office/powerpoint/2010/main" val="18818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12 febbraio 2024</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26088557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64" userDrawn="1">
          <p15:clr>
            <a:srgbClr val="FBAE40"/>
          </p15:clr>
        </p15:guide>
        <p15:guide id="5" orient="horz" pos="3517" userDrawn="1">
          <p15:clr>
            <a:srgbClr val="FBAE40"/>
          </p15:clr>
        </p15:guide>
        <p15:guide id="7" orient="horz" pos="2742" userDrawn="1">
          <p15:clr>
            <a:srgbClr val="FBAE40"/>
          </p15:clr>
        </p15:guide>
        <p15:guide id="8" orient="horz" pos="1091" userDrawn="1">
          <p15:clr>
            <a:srgbClr val="FBAE40"/>
          </p15:clr>
        </p15:guide>
        <p15:guide id="10" pos="5011" userDrawn="1">
          <p15:clr>
            <a:srgbClr val="FBAE40"/>
          </p15:clr>
        </p15:guide>
        <p15:guide id="11" pos="467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F852A-D30A-CC4D-BB28-885647985C0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A87984D-29CE-3442-8C11-C7B68CA421BA}"/>
              </a:ext>
            </a:extLst>
          </p:cNvPr>
          <p:cNvSpPr>
            <a:spLocks noGrp="1"/>
          </p:cNvSpPr>
          <p:nvPr>
            <p:ph sz="half" idx="1"/>
          </p:nvPr>
        </p:nvSpPr>
        <p:spPr>
          <a:xfrm>
            <a:off x="419099" y="1528003"/>
            <a:ext cx="5359131" cy="4351338"/>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6020D039-24D7-3D4C-AC12-8A561B0819C2}"/>
              </a:ext>
            </a:extLst>
          </p:cNvPr>
          <p:cNvSpPr>
            <a:spLocks noGrp="1"/>
          </p:cNvSpPr>
          <p:nvPr>
            <p:ph sz="half" idx="2"/>
          </p:nvPr>
        </p:nvSpPr>
        <p:spPr>
          <a:xfrm>
            <a:off x="6030118" y="1534556"/>
            <a:ext cx="5611019" cy="4351338"/>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81475FED-2144-8A45-B971-72FEF3C89EC9}"/>
              </a:ext>
            </a:extLst>
          </p:cNvPr>
          <p:cNvSpPr>
            <a:spLocks noGrp="1"/>
          </p:cNvSpPr>
          <p:nvPr>
            <p:ph type="dt" sz="half" idx="10"/>
          </p:nvPr>
        </p:nvSpPr>
        <p:spPr/>
        <p:txBody>
          <a:bodyPr/>
          <a:lstStyle/>
          <a:p>
            <a:fld id="{616E937F-DAC6-0B4A-AA33-EEC4AE615C47}" type="datetime4">
              <a:rPr lang="it-IT" smtClean="0"/>
              <a:t>12 febbraio 2024</a:t>
            </a:fld>
            <a:endParaRPr lang="it-IT"/>
          </a:p>
        </p:txBody>
      </p:sp>
      <p:sp>
        <p:nvSpPr>
          <p:cNvPr id="6" name="Segnaposto piè di pagina 5">
            <a:extLst>
              <a:ext uri="{FF2B5EF4-FFF2-40B4-BE49-F238E27FC236}">
                <a16:creationId xmlns:a16="http://schemas.microsoft.com/office/drawing/2014/main" id="{85DAFAF3-5C89-784D-BB84-8D0F087F1544}"/>
              </a:ext>
            </a:extLst>
          </p:cNvPr>
          <p:cNvSpPr>
            <a:spLocks noGrp="1"/>
          </p:cNvSpPr>
          <p:nvPr>
            <p:ph type="ftr" sz="quarter" idx="11"/>
          </p:nvPr>
        </p:nvSpPr>
        <p:spPr/>
        <p:txBody>
          <a:bodyPr/>
          <a:lstStyle/>
          <a:p>
            <a:r>
              <a:rPr lang="it-IT"/>
              <a:t>Titolo della Presentazione/Sezione</a:t>
            </a:r>
          </a:p>
        </p:txBody>
      </p:sp>
      <p:sp>
        <p:nvSpPr>
          <p:cNvPr id="7" name="Segnaposto numero diapositiva 6">
            <a:extLst>
              <a:ext uri="{FF2B5EF4-FFF2-40B4-BE49-F238E27FC236}">
                <a16:creationId xmlns:a16="http://schemas.microsoft.com/office/drawing/2014/main" id="{DC1EA764-7BE2-C542-B147-FEDB2B2C1681}"/>
              </a:ext>
            </a:extLst>
          </p:cNvPr>
          <p:cNvSpPr>
            <a:spLocks noGrp="1"/>
          </p:cNvSpPr>
          <p:nvPr>
            <p:ph type="sldNum" sz="quarter" idx="12"/>
          </p:nvPr>
        </p:nvSpPr>
        <p:spPr/>
        <p:txBody>
          <a:bodyPr/>
          <a:lstStyle/>
          <a:p>
            <a:fld id="{DD589A36-170F-7348-BCDB-23CF9D860473}" type="slidenum">
              <a:rPr lang="it-IT" smtClean="0"/>
              <a:t>‹N›</a:t>
            </a:fld>
            <a:endParaRPr lang="it-IT"/>
          </a:p>
        </p:txBody>
      </p:sp>
      <p:pic>
        <p:nvPicPr>
          <p:cNvPr id="8" name="Immagine 7">
            <a:extLst>
              <a:ext uri="{FF2B5EF4-FFF2-40B4-BE49-F238E27FC236}">
                <a16:creationId xmlns:a16="http://schemas.microsoft.com/office/drawing/2014/main" id="{596D8687-7367-CD48-9FF8-EE4A129CDF25}"/>
              </a:ext>
            </a:extLst>
          </p:cNvPr>
          <p:cNvPicPr>
            <a:picLocks noChangeAspect="1"/>
          </p:cNvPicPr>
          <p:nvPr userDrawn="1"/>
        </p:nvPicPr>
        <p:blipFill>
          <a:blip r:embed="rId2"/>
          <a:stretch>
            <a:fillRect/>
          </a:stretch>
        </p:blipFill>
        <p:spPr>
          <a:xfrm>
            <a:off x="515508" y="6250912"/>
            <a:ext cx="1714284" cy="288000"/>
          </a:xfrm>
          <a:prstGeom prst="rect">
            <a:avLst/>
          </a:prstGeom>
        </p:spPr>
      </p:pic>
    </p:spTree>
    <p:extLst>
      <p:ext uri="{BB962C8B-B14F-4D97-AF65-F5344CB8AC3E}">
        <p14:creationId xmlns:p14="http://schemas.microsoft.com/office/powerpoint/2010/main" val="332638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bg>
      <p:bgPr>
        <a:solidFill>
          <a:srgbClr val="003A7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522AE-B4DE-BE46-8DCD-711FCF7BB205}"/>
              </a:ext>
            </a:extLst>
          </p:cNvPr>
          <p:cNvSpPr>
            <a:spLocks noGrp="1"/>
          </p:cNvSpPr>
          <p:nvPr>
            <p:ph type="title"/>
          </p:nvPr>
        </p:nvSpPr>
        <p:spPr/>
        <p:txBody>
          <a:bodyPr/>
          <a:lstStyle>
            <a:lvl1pPr>
              <a:defRPr sz="2600" b="0">
                <a:solidFill>
                  <a:schemeClr val="bg1"/>
                </a:solidFill>
                <a:latin typeface="Luiss Sans" pitchFamily="2"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32322D5-CD07-334E-AC52-C62261E6AA20}"/>
              </a:ext>
            </a:extLst>
          </p:cNvPr>
          <p:cNvSpPr>
            <a:spLocks noGrp="1"/>
          </p:cNvSpPr>
          <p:nvPr>
            <p:ph idx="1"/>
          </p:nvPr>
        </p:nvSpPr>
        <p:spPr>
          <a:xfrm>
            <a:off x="419100" y="1536971"/>
            <a:ext cx="11222038" cy="4214874"/>
          </a:xfrm>
        </p:spPr>
        <p:txBody>
          <a:bodyPr>
            <a:normAutofit/>
          </a:bodyPr>
          <a:lstStyle>
            <a:lvl1pPr>
              <a:lnSpc>
                <a:spcPct val="100000"/>
              </a:lnSpc>
              <a:defRPr sz="3200">
                <a:solidFill>
                  <a:schemeClr val="bg1"/>
                </a:solidFill>
                <a:latin typeface="Luiss Sans" pitchFamily="2" charset="0"/>
                <a:cs typeface="Calibri" panose="020F0502020204030204" pitchFamily="34" charset="0"/>
              </a:defRPr>
            </a:lvl1p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C2C449B-207F-D644-9692-120FA3AB9F12}"/>
              </a:ext>
            </a:extLst>
          </p:cNvPr>
          <p:cNvSpPr>
            <a:spLocks noGrp="1"/>
          </p:cNvSpPr>
          <p:nvPr>
            <p:ph type="dt" sz="half" idx="10"/>
          </p:nvPr>
        </p:nvSpPr>
        <p:spPr>
          <a:xfrm>
            <a:off x="8445500" y="6224587"/>
            <a:ext cx="2286000" cy="365125"/>
          </a:xfrm>
        </p:spPr>
        <p:txBody>
          <a:bodyPr/>
          <a:lstStyle>
            <a:lvl1pPr>
              <a:defRPr>
                <a:solidFill>
                  <a:schemeClr val="bg1"/>
                </a:solidFill>
                <a:latin typeface="Luiss Sans" pitchFamily="2" charset="0"/>
              </a:defRPr>
            </a:lvl1pPr>
          </a:lstStyle>
          <a:p>
            <a:fld id="{2721728E-09D1-294C-815A-88BEBB89DB06}" type="datetime4">
              <a:rPr lang="it-IT" smtClean="0"/>
              <a:pPr/>
              <a:t>12 febbraio 2024</a:t>
            </a:fld>
            <a:endParaRPr lang="it-IT"/>
          </a:p>
        </p:txBody>
      </p:sp>
      <p:sp>
        <p:nvSpPr>
          <p:cNvPr id="5" name="Segnaposto piè di pagina 4">
            <a:extLst>
              <a:ext uri="{FF2B5EF4-FFF2-40B4-BE49-F238E27FC236}">
                <a16:creationId xmlns:a16="http://schemas.microsoft.com/office/drawing/2014/main" id="{E4602E30-BCD6-B540-9A70-A2109E6F85DD}"/>
              </a:ext>
            </a:extLst>
          </p:cNvPr>
          <p:cNvSpPr>
            <a:spLocks noGrp="1"/>
          </p:cNvSpPr>
          <p:nvPr>
            <p:ph type="ftr" sz="quarter" idx="11"/>
          </p:nvPr>
        </p:nvSpPr>
        <p:spPr>
          <a:xfrm>
            <a:off x="2572692" y="6224587"/>
            <a:ext cx="5707708" cy="365125"/>
          </a:xfrm>
        </p:spPr>
        <p:txBody>
          <a:bodyPr/>
          <a:lstStyle>
            <a:lvl1pPr>
              <a:defRPr>
                <a:solidFill>
                  <a:schemeClr val="bg1"/>
                </a:solidFill>
                <a:latin typeface="Luiss Sans" pitchFamily="2" charset="0"/>
              </a:defRPr>
            </a:lvl1pPr>
          </a:lstStyle>
          <a:p>
            <a:r>
              <a:rPr lang="it-IT"/>
              <a:t>Titolo della Presentazione/Sezione</a:t>
            </a:r>
          </a:p>
        </p:txBody>
      </p:sp>
      <p:sp>
        <p:nvSpPr>
          <p:cNvPr id="6" name="Segnaposto numero diapositiva 5">
            <a:extLst>
              <a:ext uri="{FF2B5EF4-FFF2-40B4-BE49-F238E27FC236}">
                <a16:creationId xmlns:a16="http://schemas.microsoft.com/office/drawing/2014/main" id="{5A169FEF-6CA0-6C4F-867F-1AC8C991C2FE}"/>
              </a:ext>
            </a:extLst>
          </p:cNvPr>
          <p:cNvSpPr>
            <a:spLocks noGrp="1"/>
          </p:cNvSpPr>
          <p:nvPr>
            <p:ph type="sldNum" sz="quarter" idx="12"/>
          </p:nvPr>
        </p:nvSpPr>
        <p:spPr>
          <a:xfrm>
            <a:off x="10896600" y="6224587"/>
            <a:ext cx="858838" cy="365125"/>
          </a:xfrm>
        </p:spPr>
        <p:txBody>
          <a:bodyPr/>
          <a:lstStyle>
            <a:lvl1pPr>
              <a:defRPr>
                <a:solidFill>
                  <a:schemeClr val="bg1"/>
                </a:solidFill>
                <a:latin typeface="Luiss Sans" pitchFamily="2" charset="0"/>
              </a:defRPr>
            </a:lvl1pPr>
          </a:lstStyle>
          <a:p>
            <a:fld id="{DD589A36-170F-7348-BCDB-23CF9D860473}" type="slidenum">
              <a:rPr lang="it-IT" smtClean="0"/>
              <a:pPr/>
              <a:t>‹N›</a:t>
            </a:fld>
            <a:endParaRPr lang="it-IT"/>
          </a:p>
        </p:txBody>
      </p:sp>
      <p:pic>
        <p:nvPicPr>
          <p:cNvPr id="7" name="Immagine 6">
            <a:extLst>
              <a:ext uri="{FF2B5EF4-FFF2-40B4-BE49-F238E27FC236}">
                <a16:creationId xmlns:a16="http://schemas.microsoft.com/office/drawing/2014/main" id="{18DBF9A1-392F-9E4C-AC39-82F1DA76A438}"/>
              </a:ext>
            </a:extLst>
          </p:cNvPr>
          <p:cNvPicPr>
            <a:picLocks noChangeAspect="1"/>
          </p:cNvPicPr>
          <p:nvPr userDrawn="1"/>
        </p:nvPicPr>
        <p:blipFill>
          <a:blip r:embed="rId2"/>
          <a:stretch>
            <a:fillRect/>
          </a:stretch>
        </p:blipFill>
        <p:spPr>
          <a:xfrm>
            <a:off x="515508" y="6250912"/>
            <a:ext cx="1714284" cy="287999"/>
          </a:xfrm>
          <a:prstGeom prst="rect">
            <a:avLst/>
          </a:prstGeom>
        </p:spPr>
      </p:pic>
    </p:spTree>
    <p:extLst>
      <p:ext uri="{BB962C8B-B14F-4D97-AF65-F5344CB8AC3E}">
        <p14:creationId xmlns:p14="http://schemas.microsoft.com/office/powerpoint/2010/main" val="2403584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0D9461D8-08BF-204F-8ABB-496B7A5229D5}"/>
              </a:ext>
            </a:extLst>
          </p:cNvPr>
          <p:cNvSpPr>
            <a:spLocks noGrp="1"/>
          </p:cNvSpPr>
          <p:nvPr>
            <p:ph type="pic" sz="quarter" idx="10"/>
          </p:nvPr>
        </p:nvSpPr>
        <p:spPr>
          <a:xfrm>
            <a:off x="542925" y="549275"/>
            <a:ext cx="11098213" cy="5770563"/>
          </a:xfrm>
        </p:spPr>
        <p:txBody>
          <a:bodyPr/>
          <a:lstStyle>
            <a:lvl1pPr marL="0" indent="0" algn="ctr">
              <a:buNone/>
              <a:defRPr/>
            </a:lvl1pPr>
          </a:lstStyle>
          <a:p>
            <a:endParaRPr lang="it-IT" dirty="0"/>
          </a:p>
        </p:txBody>
      </p:sp>
    </p:spTree>
    <p:extLst>
      <p:ext uri="{BB962C8B-B14F-4D97-AF65-F5344CB8AC3E}">
        <p14:creationId xmlns:p14="http://schemas.microsoft.com/office/powerpoint/2010/main" val="98487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4" y="1672314"/>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798576"/>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55B9F9E-793E-2948-9AFD-E3373DD2EA63}" type="datetime4">
              <a:rPr lang="it-IT" smtClean="0"/>
              <a:pPr/>
              <a:t>12 febbraio 2024</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6" name="Segnaposto immagine 5">
            <a:extLst>
              <a:ext uri="{FF2B5EF4-FFF2-40B4-BE49-F238E27FC236}">
                <a16:creationId xmlns:a16="http://schemas.microsoft.com/office/drawing/2014/main" id="{55D151DB-98DC-6D45-8A40-5DD000109ED8}"/>
              </a:ext>
            </a:extLst>
          </p:cNvPr>
          <p:cNvSpPr>
            <a:spLocks noGrp="1"/>
          </p:cNvSpPr>
          <p:nvPr>
            <p:ph type="pic" sz="quarter" idx="13"/>
          </p:nvPr>
        </p:nvSpPr>
        <p:spPr>
          <a:xfrm>
            <a:off x="7954963" y="542925"/>
            <a:ext cx="3706812" cy="5040313"/>
          </a:xfrm>
          <a:noFill/>
        </p:spPr>
        <p:txBody>
          <a:bodyPr>
            <a:normAutofit/>
          </a:bodyPr>
          <a:lstStyle>
            <a:lvl1pPr marL="0" indent="0">
              <a:buNone/>
              <a:defRPr sz="1500">
                <a:solidFill>
                  <a:schemeClr val="bg1">
                    <a:lumMod val="50000"/>
                  </a:schemeClr>
                </a:solidFill>
              </a:defRPr>
            </a:lvl1pPr>
          </a:lstStyle>
          <a:p>
            <a:endParaRPr lang="it-IT" dirty="0"/>
          </a:p>
        </p:txBody>
      </p:sp>
      <p:sp>
        <p:nvSpPr>
          <p:cNvPr id="34" name="Segnaposto testo 77">
            <a:extLst>
              <a:ext uri="{FF2B5EF4-FFF2-40B4-BE49-F238E27FC236}">
                <a16:creationId xmlns:a16="http://schemas.microsoft.com/office/drawing/2014/main" id="{D6519D1F-4BB1-3A49-B60F-D7E64631FF50}"/>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36" name="CasellaDiTesto 35">
            <a:extLst>
              <a:ext uri="{FF2B5EF4-FFF2-40B4-BE49-F238E27FC236}">
                <a16:creationId xmlns:a16="http://schemas.microsoft.com/office/drawing/2014/main" id="{A145963D-F588-8B43-AA13-FDB8E527A8A9}"/>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1161137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9" pos="7680" userDrawn="1">
          <p15:clr>
            <a:srgbClr val="FBAE40"/>
          </p15:clr>
        </p15:guide>
        <p15:guide id="10" pos="5011">
          <p15:clr>
            <a:srgbClr val="FBAE40"/>
          </p15:clr>
        </p15:guide>
        <p15:guide id="11" pos="46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EE33963A-5F1C-9E44-A101-09D5145AB554}" type="datetime4">
              <a:rPr lang="it-IT" smtClean="0"/>
              <a:pPr/>
              <a:t>12 febbraio 2024</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6" name="Segnaposto immagine 5">
            <a:extLst>
              <a:ext uri="{FF2B5EF4-FFF2-40B4-BE49-F238E27FC236}">
                <a16:creationId xmlns:a16="http://schemas.microsoft.com/office/drawing/2014/main" id="{55D151DB-98DC-6D45-8A40-5DD000109ED8}"/>
              </a:ext>
            </a:extLst>
          </p:cNvPr>
          <p:cNvSpPr>
            <a:spLocks noGrp="1"/>
          </p:cNvSpPr>
          <p:nvPr>
            <p:ph type="pic" sz="quarter" idx="13" hasCustomPrompt="1"/>
          </p:nvPr>
        </p:nvSpPr>
        <p:spPr>
          <a:xfrm>
            <a:off x="7954963" y="1731963"/>
            <a:ext cx="3706812" cy="3851275"/>
          </a:xfrm>
          <a:noFill/>
        </p:spPr>
        <p:txBody>
          <a:bodyPr>
            <a:normAutofit/>
          </a:bodyPr>
          <a:lstStyle>
            <a:lvl1pPr marL="0" indent="0">
              <a:buNone/>
              <a:defRPr sz="1500">
                <a:solidFill>
                  <a:schemeClr val="bg1">
                    <a:lumMod val="50000"/>
                  </a:schemeClr>
                </a:solidFill>
              </a:defRPr>
            </a:lvl1pPr>
          </a:lstStyle>
          <a:p>
            <a:r>
              <a:rPr lang="it-IT" dirty="0"/>
              <a:t>Immagine</a:t>
            </a:r>
          </a:p>
        </p:txBody>
      </p:sp>
      <p:sp>
        <p:nvSpPr>
          <p:cNvPr id="35" name="Segnaposto immagine 5">
            <a:extLst>
              <a:ext uri="{FF2B5EF4-FFF2-40B4-BE49-F238E27FC236}">
                <a16:creationId xmlns:a16="http://schemas.microsoft.com/office/drawing/2014/main" id="{4F0B9C52-DDDA-FE45-95B8-A0E8106B4EF5}"/>
              </a:ext>
            </a:extLst>
          </p:cNvPr>
          <p:cNvSpPr>
            <a:spLocks noGrp="1"/>
          </p:cNvSpPr>
          <p:nvPr>
            <p:ph type="pic" sz="quarter" idx="14" hasCustomPrompt="1"/>
          </p:nvPr>
        </p:nvSpPr>
        <p:spPr>
          <a:xfrm>
            <a:off x="10071651"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6" name="Segnaposto immagine 5">
            <a:extLst>
              <a:ext uri="{FF2B5EF4-FFF2-40B4-BE49-F238E27FC236}">
                <a16:creationId xmlns:a16="http://schemas.microsoft.com/office/drawing/2014/main" id="{5441D381-F275-1742-880C-884CF2AA04CC}"/>
              </a:ext>
            </a:extLst>
          </p:cNvPr>
          <p:cNvSpPr>
            <a:spLocks noGrp="1"/>
          </p:cNvSpPr>
          <p:nvPr>
            <p:ph type="pic" sz="quarter" idx="15" hasCustomPrompt="1"/>
          </p:nvPr>
        </p:nvSpPr>
        <p:spPr>
          <a:xfrm>
            <a:off x="7954093"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4" name="Titolo 1">
            <a:extLst>
              <a:ext uri="{FF2B5EF4-FFF2-40B4-BE49-F238E27FC236}">
                <a16:creationId xmlns:a16="http://schemas.microsoft.com/office/drawing/2014/main" id="{50DB0EED-3DD2-9C43-8E86-8A25CD5D8313}"/>
              </a:ext>
            </a:extLst>
          </p:cNvPr>
          <p:cNvSpPr>
            <a:spLocks noGrp="1"/>
          </p:cNvSpPr>
          <p:nvPr>
            <p:ph type="ctrTitle"/>
          </p:nvPr>
        </p:nvSpPr>
        <p:spPr>
          <a:xfrm>
            <a:off x="506354" y="1672314"/>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9" name="Sottotitolo 2">
            <a:extLst>
              <a:ext uri="{FF2B5EF4-FFF2-40B4-BE49-F238E27FC236}">
                <a16:creationId xmlns:a16="http://schemas.microsoft.com/office/drawing/2014/main" id="{CF92B6C9-72A5-AA4E-85B3-1B682783E802}"/>
              </a:ext>
            </a:extLst>
          </p:cNvPr>
          <p:cNvSpPr>
            <a:spLocks noGrp="1"/>
          </p:cNvSpPr>
          <p:nvPr>
            <p:ph type="subTitle" idx="1"/>
          </p:nvPr>
        </p:nvSpPr>
        <p:spPr>
          <a:xfrm>
            <a:off x="498261" y="2798576"/>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38" name="Segnaposto testo 77">
            <a:extLst>
              <a:ext uri="{FF2B5EF4-FFF2-40B4-BE49-F238E27FC236}">
                <a16:creationId xmlns:a16="http://schemas.microsoft.com/office/drawing/2014/main" id="{E7B05D74-7AEC-EF47-A942-4934923EDB91}"/>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42" name="CasellaDiTesto 41">
            <a:extLst>
              <a:ext uri="{FF2B5EF4-FFF2-40B4-BE49-F238E27FC236}">
                <a16:creationId xmlns:a16="http://schemas.microsoft.com/office/drawing/2014/main" id="{1E15AD69-25AC-6D42-A1A3-0514D984EE6F}"/>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1633763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guide id="12" orient="horz" pos="61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4D5A4C28-790A-AE41-9A40-9C1FC37F4BA5}" type="datetime4">
              <a:rPr lang="it-IT" smtClean="0"/>
              <a:pPr/>
              <a:t>12 febbraio 2024</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35" name="Segnaposto immagine 5">
            <a:extLst>
              <a:ext uri="{FF2B5EF4-FFF2-40B4-BE49-F238E27FC236}">
                <a16:creationId xmlns:a16="http://schemas.microsoft.com/office/drawing/2014/main" id="{4F0B9C52-DDDA-FE45-95B8-A0E8106B4EF5}"/>
              </a:ext>
            </a:extLst>
          </p:cNvPr>
          <p:cNvSpPr>
            <a:spLocks noGrp="1"/>
          </p:cNvSpPr>
          <p:nvPr>
            <p:ph type="pic" sz="quarter" idx="14" hasCustomPrompt="1"/>
          </p:nvPr>
        </p:nvSpPr>
        <p:spPr>
          <a:xfrm>
            <a:off x="10071651"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6" name="Segnaposto immagine 5">
            <a:extLst>
              <a:ext uri="{FF2B5EF4-FFF2-40B4-BE49-F238E27FC236}">
                <a16:creationId xmlns:a16="http://schemas.microsoft.com/office/drawing/2014/main" id="{5441D381-F275-1742-880C-884CF2AA04CC}"/>
              </a:ext>
            </a:extLst>
          </p:cNvPr>
          <p:cNvSpPr>
            <a:spLocks noGrp="1"/>
          </p:cNvSpPr>
          <p:nvPr>
            <p:ph type="pic" sz="quarter" idx="15" hasCustomPrompt="1"/>
          </p:nvPr>
        </p:nvSpPr>
        <p:spPr>
          <a:xfrm>
            <a:off x="7954093"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7" name="Segnaposto immagine 5">
            <a:extLst>
              <a:ext uri="{FF2B5EF4-FFF2-40B4-BE49-F238E27FC236}">
                <a16:creationId xmlns:a16="http://schemas.microsoft.com/office/drawing/2014/main" id="{E92A9B0A-F6E3-DB48-9ED3-A79538B1089B}"/>
              </a:ext>
            </a:extLst>
          </p:cNvPr>
          <p:cNvSpPr>
            <a:spLocks noGrp="1"/>
          </p:cNvSpPr>
          <p:nvPr>
            <p:ph type="pic" sz="quarter" idx="13" hasCustomPrompt="1"/>
          </p:nvPr>
        </p:nvSpPr>
        <p:spPr>
          <a:xfrm>
            <a:off x="7950063" y="1731963"/>
            <a:ext cx="3711712" cy="3851276"/>
          </a:xfrm>
          <a:noFill/>
        </p:spPr>
        <p:txBody>
          <a:bodyPr>
            <a:normAutofit/>
          </a:bodyPr>
          <a:lstStyle>
            <a:lvl1pPr marL="0" indent="0">
              <a:buNone/>
              <a:defRPr sz="1500">
                <a:solidFill>
                  <a:schemeClr val="bg1">
                    <a:lumMod val="50000"/>
                  </a:schemeClr>
                </a:solidFill>
              </a:defRPr>
            </a:lvl1pPr>
          </a:lstStyle>
          <a:p>
            <a:r>
              <a:rPr lang="it-IT" dirty="0"/>
              <a:t>Immagine trattata con Pattern</a:t>
            </a:r>
          </a:p>
        </p:txBody>
      </p:sp>
      <p:sp>
        <p:nvSpPr>
          <p:cNvPr id="34" name="Titolo 1">
            <a:extLst>
              <a:ext uri="{FF2B5EF4-FFF2-40B4-BE49-F238E27FC236}">
                <a16:creationId xmlns:a16="http://schemas.microsoft.com/office/drawing/2014/main" id="{363682A5-81A2-1B47-A929-A43EF07B4A61}"/>
              </a:ext>
            </a:extLst>
          </p:cNvPr>
          <p:cNvSpPr>
            <a:spLocks noGrp="1"/>
          </p:cNvSpPr>
          <p:nvPr>
            <p:ph type="ctrTitle"/>
          </p:nvPr>
        </p:nvSpPr>
        <p:spPr>
          <a:xfrm>
            <a:off x="506354" y="1672314"/>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8" name="Sottotitolo 2">
            <a:extLst>
              <a:ext uri="{FF2B5EF4-FFF2-40B4-BE49-F238E27FC236}">
                <a16:creationId xmlns:a16="http://schemas.microsoft.com/office/drawing/2014/main" id="{157F673D-9926-BF4C-8EFF-1FC29A08A189}"/>
              </a:ext>
            </a:extLst>
          </p:cNvPr>
          <p:cNvSpPr>
            <a:spLocks noGrp="1"/>
          </p:cNvSpPr>
          <p:nvPr>
            <p:ph type="subTitle" idx="1"/>
          </p:nvPr>
        </p:nvSpPr>
        <p:spPr>
          <a:xfrm>
            <a:off x="498261" y="2798576"/>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0" name="Segnaposto testo 77">
            <a:extLst>
              <a:ext uri="{FF2B5EF4-FFF2-40B4-BE49-F238E27FC236}">
                <a16:creationId xmlns:a16="http://schemas.microsoft.com/office/drawing/2014/main" id="{D968EEEE-3924-2946-95B6-5A9673C35377}"/>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41" name="CasellaDiTesto 40">
            <a:extLst>
              <a:ext uri="{FF2B5EF4-FFF2-40B4-BE49-F238E27FC236}">
                <a16:creationId xmlns:a16="http://schemas.microsoft.com/office/drawing/2014/main" id="{0CBBDB73-3450-3546-9724-9B2D9C959017}"/>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877378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guide id="12" orient="horz" pos="6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2" name="Gruppo 41">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rgbClr val="003A70"/>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rgbClr val="003A70"/>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2774232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testazione sezione">
    <p:bg>
      <p:bgPr>
        <a:solidFill>
          <a:srgbClr val="003A70"/>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userDrawn="1"/>
        </p:nvGrpSpPr>
        <p:grpSpPr>
          <a:xfrm>
            <a:off x="0" y="6138000"/>
            <a:ext cx="12192000" cy="720000"/>
            <a:chOff x="0" y="6138000"/>
            <a:chExt cx="12192000" cy="720000"/>
          </a:xfrm>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testazione sezione">
    <p:bg>
      <p:bgPr>
        <a:solidFill>
          <a:srgbClr val="FFC72C"/>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a:solidFill>
            <a:srgbClr val="772583"/>
          </a:solidFill>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userDrawn="1"/>
        </p:nvGrpSpPr>
        <p:grpSpPr>
          <a:xfrm>
            <a:off x="0" y="6138000"/>
            <a:ext cx="12192000" cy="720000"/>
            <a:chOff x="0" y="6138000"/>
            <a:chExt cx="12192000" cy="720000"/>
          </a:xfrm>
          <a:solidFill>
            <a:srgbClr val="FFC72C"/>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rgbClr val="772583"/>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rgbClr val="772583"/>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371679425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ntestazione sezione">
    <p:bg>
      <p:bgPr>
        <a:solidFill>
          <a:srgbClr val="00B2A9"/>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a:solidFill>
            <a:schemeClr val="bg1"/>
          </a:solidFill>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grpSp>
      <p:grpSp>
        <p:nvGrpSpPr>
          <p:cNvPr id="7" name="Gruppo 6"/>
          <p:cNvGrpSpPr/>
          <p:nvPr userDrawn="1"/>
        </p:nvGrpSpPr>
        <p:grpSpPr>
          <a:xfrm>
            <a:off x="0" y="6138000"/>
            <a:ext cx="12192000" cy="720000"/>
            <a:chOff x="0" y="6138000"/>
            <a:chExt cx="12192000" cy="720000"/>
          </a:xfrm>
          <a:solidFill>
            <a:srgbClr val="00B2A9"/>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37141342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522AE-B4DE-BE46-8DCD-711FCF7BB205}"/>
              </a:ext>
            </a:extLst>
          </p:cNvPr>
          <p:cNvSpPr>
            <a:spLocks noGrp="1"/>
          </p:cNvSpPr>
          <p:nvPr>
            <p:ph type="title"/>
          </p:nvPr>
        </p:nvSpPr>
        <p:spPr/>
        <p:txBody>
          <a:bodyPr/>
          <a:lstStyle>
            <a:lvl1pPr>
              <a:defRPr>
                <a:latin typeface="Luiss Sans" pitchFamily="2"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32322D5-CD07-334E-AC52-C62261E6AA20}"/>
              </a:ext>
            </a:extLst>
          </p:cNvPr>
          <p:cNvSpPr>
            <a:spLocks noGrp="1"/>
          </p:cNvSpPr>
          <p:nvPr>
            <p:ph idx="1"/>
          </p:nvPr>
        </p:nvSpPr>
        <p:spPr>
          <a:xfrm>
            <a:off x="419100" y="1536970"/>
            <a:ext cx="11222038" cy="4339955"/>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C2C449B-207F-D644-9692-120FA3AB9F12}"/>
              </a:ext>
            </a:extLst>
          </p:cNvPr>
          <p:cNvSpPr>
            <a:spLocks noGrp="1"/>
          </p:cNvSpPr>
          <p:nvPr>
            <p:ph type="dt" sz="half" idx="10"/>
          </p:nvPr>
        </p:nvSpPr>
        <p:spPr>
          <a:xfrm>
            <a:off x="8445500" y="6224587"/>
            <a:ext cx="2286000" cy="365125"/>
          </a:xfrm>
        </p:spPr>
        <p:txBody>
          <a:bodyPr/>
          <a:lstStyle/>
          <a:p>
            <a:fld id="{2721728E-09D1-294C-815A-88BEBB89DB06}" type="datetime4">
              <a:rPr lang="it-IT" smtClean="0"/>
              <a:t>12 febbraio 2024</a:t>
            </a:fld>
            <a:endParaRPr lang="it-IT"/>
          </a:p>
        </p:txBody>
      </p:sp>
      <p:sp>
        <p:nvSpPr>
          <p:cNvPr id="5" name="Segnaposto piè di pagina 4">
            <a:extLst>
              <a:ext uri="{FF2B5EF4-FFF2-40B4-BE49-F238E27FC236}">
                <a16:creationId xmlns:a16="http://schemas.microsoft.com/office/drawing/2014/main" id="{E4602E30-BCD6-B540-9A70-A2109E6F85DD}"/>
              </a:ext>
            </a:extLst>
          </p:cNvPr>
          <p:cNvSpPr>
            <a:spLocks noGrp="1"/>
          </p:cNvSpPr>
          <p:nvPr>
            <p:ph type="ftr" sz="quarter" idx="11"/>
          </p:nvPr>
        </p:nvSpPr>
        <p:spPr>
          <a:xfrm>
            <a:off x="2572692" y="6224587"/>
            <a:ext cx="5707708" cy="365125"/>
          </a:xfrm>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5A169FEF-6CA0-6C4F-867F-1AC8C991C2FE}"/>
              </a:ext>
            </a:extLst>
          </p:cNvPr>
          <p:cNvSpPr>
            <a:spLocks noGrp="1"/>
          </p:cNvSpPr>
          <p:nvPr>
            <p:ph type="sldNum" sz="quarter" idx="12"/>
          </p:nvPr>
        </p:nvSpPr>
        <p:spPr>
          <a:xfrm>
            <a:off x="10896600" y="6224587"/>
            <a:ext cx="858838" cy="365125"/>
          </a:xfrm>
        </p:spPr>
        <p:txBody>
          <a:bodyPr/>
          <a:lstStyle/>
          <a:p>
            <a:fld id="{DD589A36-170F-7348-BCDB-23CF9D860473}" type="slidenum">
              <a:rPr lang="it-IT" smtClean="0"/>
              <a:t>‹N›</a:t>
            </a:fld>
            <a:endParaRPr lang="it-IT"/>
          </a:p>
        </p:txBody>
      </p:sp>
      <p:pic>
        <p:nvPicPr>
          <p:cNvPr id="7" name="Immagine 6">
            <a:extLst>
              <a:ext uri="{FF2B5EF4-FFF2-40B4-BE49-F238E27FC236}">
                <a16:creationId xmlns:a16="http://schemas.microsoft.com/office/drawing/2014/main" id="{18DBF9A1-392F-9E4C-AC39-82F1DA76A438}"/>
              </a:ext>
            </a:extLst>
          </p:cNvPr>
          <p:cNvPicPr>
            <a:picLocks noChangeAspect="1"/>
          </p:cNvPicPr>
          <p:nvPr userDrawn="1"/>
        </p:nvPicPr>
        <p:blipFill>
          <a:blip r:embed="rId2"/>
          <a:stretch>
            <a:fillRect/>
          </a:stretch>
        </p:blipFill>
        <p:spPr>
          <a:xfrm>
            <a:off x="515508" y="6250912"/>
            <a:ext cx="1714284" cy="288000"/>
          </a:xfrm>
          <a:prstGeom prst="rect">
            <a:avLst/>
          </a:prstGeom>
        </p:spPr>
      </p:pic>
    </p:spTree>
    <p:extLst>
      <p:ext uri="{BB962C8B-B14F-4D97-AF65-F5344CB8AC3E}">
        <p14:creationId xmlns:p14="http://schemas.microsoft.com/office/powerpoint/2010/main" val="420216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F49B507-8551-CC47-91BD-DBB3E40CD605}"/>
              </a:ext>
            </a:extLst>
          </p:cNvPr>
          <p:cNvSpPr>
            <a:spLocks noGrp="1"/>
          </p:cNvSpPr>
          <p:nvPr>
            <p:ph type="title"/>
          </p:nvPr>
        </p:nvSpPr>
        <p:spPr>
          <a:xfrm>
            <a:off x="419100" y="365125"/>
            <a:ext cx="11222038" cy="993775"/>
          </a:xfrm>
          <a:prstGeom prst="rect">
            <a:avLst/>
          </a:prstGeom>
        </p:spPr>
        <p:txBody>
          <a:bodyPr vert="horz" lIns="91440" tIns="45720" rIns="91440" bIns="45720" rtlCol="0" anchor="t">
            <a:no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411DEE-4AD8-E74D-AEA0-F1709A493D7D}"/>
              </a:ext>
            </a:extLst>
          </p:cNvPr>
          <p:cNvSpPr>
            <a:spLocks noGrp="1"/>
          </p:cNvSpPr>
          <p:nvPr>
            <p:ph type="body" idx="1"/>
          </p:nvPr>
        </p:nvSpPr>
        <p:spPr>
          <a:xfrm>
            <a:off x="419911" y="1532404"/>
            <a:ext cx="11222038" cy="4344521"/>
          </a:xfrm>
          <a:prstGeom prst="rect">
            <a:avLst/>
          </a:prstGeom>
        </p:spPr>
        <p:txBody>
          <a:bodyPr vert="horz" lIns="91440" tIns="45720" rIns="91440" bIns="45720" rtlCol="0" anchor="ctr">
            <a:noAutofit/>
          </a:body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F7DADEC-74B6-2245-817D-CEA23C0FF55F}"/>
              </a:ext>
            </a:extLst>
          </p:cNvPr>
          <p:cNvSpPr>
            <a:spLocks noGrp="1"/>
          </p:cNvSpPr>
          <p:nvPr>
            <p:ph type="dt" sz="half" idx="2"/>
          </p:nvPr>
        </p:nvSpPr>
        <p:spPr>
          <a:xfrm>
            <a:off x="8445500" y="6224587"/>
            <a:ext cx="2286000" cy="365125"/>
          </a:xfrm>
          <a:prstGeom prst="rect">
            <a:avLst/>
          </a:prstGeom>
        </p:spPr>
        <p:txBody>
          <a:bodyPr vert="horz" lIns="72000" tIns="0" rIns="72000" bIns="0" rtlCol="0" anchor="b"/>
          <a:lstStyle>
            <a:lvl1pPr algn="r">
              <a:defRPr sz="1400" b="0" i="0">
                <a:solidFill>
                  <a:srgbClr val="003A70"/>
                </a:solidFill>
                <a:latin typeface="Luiss Sans" pitchFamily="2" charset="0"/>
                <a:ea typeface="Luiss Sans" pitchFamily="2" charset="0"/>
                <a:cs typeface="Luiss Sans" pitchFamily="2" charset="0"/>
              </a:defRPr>
            </a:lvl1pPr>
          </a:lstStyle>
          <a:p>
            <a:fld id="{3A7BE5A2-6539-894E-945C-593AB235A246}" type="datetime4">
              <a:rPr lang="it-IT" smtClean="0"/>
              <a:pPr/>
              <a:t>12 febbraio 2024</a:t>
            </a:fld>
            <a:endParaRPr lang="it-IT"/>
          </a:p>
        </p:txBody>
      </p:sp>
      <p:sp>
        <p:nvSpPr>
          <p:cNvPr id="5" name="Segnaposto piè di pagina 4">
            <a:extLst>
              <a:ext uri="{FF2B5EF4-FFF2-40B4-BE49-F238E27FC236}">
                <a16:creationId xmlns:a16="http://schemas.microsoft.com/office/drawing/2014/main" id="{9E383537-6367-1443-9D86-622943D14FE7}"/>
              </a:ext>
            </a:extLst>
          </p:cNvPr>
          <p:cNvSpPr>
            <a:spLocks noGrp="1"/>
          </p:cNvSpPr>
          <p:nvPr>
            <p:ph type="ftr" sz="quarter" idx="3"/>
          </p:nvPr>
        </p:nvSpPr>
        <p:spPr>
          <a:xfrm>
            <a:off x="2572692" y="6224587"/>
            <a:ext cx="5707708" cy="365125"/>
          </a:xfrm>
          <a:prstGeom prst="rect">
            <a:avLst/>
          </a:prstGeom>
        </p:spPr>
        <p:txBody>
          <a:bodyPr vert="horz" lIns="72000" tIns="0" rIns="72000" bIns="0" rtlCol="0" anchor="b"/>
          <a:lstStyle>
            <a:lvl1pPr algn="l">
              <a:defRPr sz="1400" b="1" i="0">
                <a:solidFill>
                  <a:srgbClr val="003A70"/>
                </a:solidFill>
                <a:latin typeface="Luiss Sans" pitchFamily="2" charset="0"/>
                <a:ea typeface="Luiss Sans" pitchFamily="2" charset="0"/>
                <a:cs typeface="Luiss Sans" pitchFamily="2" charset="0"/>
              </a:defRPr>
            </a:lvl1pPr>
          </a:lstStyle>
          <a:p>
            <a:r>
              <a:rPr lang="it-IT"/>
              <a:t>Titolo della Presentazione/Sezione</a:t>
            </a:r>
          </a:p>
        </p:txBody>
      </p:sp>
      <p:sp>
        <p:nvSpPr>
          <p:cNvPr id="6" name="Segnaposto numero diapositiva 5">
            <a:extLst>
              <a:ext uri="{FF2B5EF4-FFF2-40B4-BE49-F238E27FC236}">
                <a16:creationId xmlns:a16="http://schemas.microsoft.com/office/drawing/2014/main" id="{7EC8A305-BBBD-9C45-8197-11A6CAC5920F}"/>
              </a:ext>
            </a:extLst>
          </p:cNvPr>
          <p:cNvSpPr>
            <a:spLocks noGrp="1"/>
          </p:cNvSpPr>
          <p:nvPr>
            <p:ph type="sldNum" sz="quarter" idx="4"/>
          </p:nvPr>
        </p:nvSpPr>
        <p:spPr>
          <a:xfrm>
            <a:off x="10896600" y="6224587"/>
            <a:ext cx="858838" cy="365125"/>
          </a:xfrm>
          <a:prstGeom prst="rect">
            <a:avLst/>
          </a:prstGeom>
        </p:spPr>
        <p:txBody>
          <a:bodyPr vert="horz" lIns="72000" tIns="0" rIns="72000" bIns="0" rtlCol="0" anchor="b"/>
          <a:lstStyle>
            <a:lvl1pPr algn="r">
              <a:defRPr sz="1400" b="0" i="0">
                <a:solidFill>
                  <a:srgbClr val="003A70"/>
                </a:solidFill>
                <a:latin typeface="Luiss Sans" pitchFamily="2" charset="0"/>
                <a:ea typeface="Luiss Sans" pitchFamily="2" charset="0"/>
                <a:cs typeface="Luiss Sans" pitchFamily="2" charset="0"/>
              </a:defRPr>
            </a:lvl1pPr>
          </a:lstStyle>
          <a:p>
            <a:fld id="{DD589A36-170F-7348-BCDB-23CF9D860473}" type="slidenum">
              <a:rPr lang="it-IT" smtClean="0"/>
              <a:pPr/>
              <a:t>‹N›</a:t>
            </a:fld>
            <a:endParaRPr lang="it-IT"/>
          </a:p>
        </p:txBody>
      </p:sp>
    </p:spTree>
    <p:extLst>
      <p:ext uri="{BB962C8B-B14F-4D97-AF65-F5344CB8AC3E}">
        <p14:creationId xmlns:p14="http://schemas.microsoft.com/office/powerpoint/2010/main" val="15492525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64" r:id="rId6"/>
    <p:sldLayoutId id="2147483665" r:id="rId7"/>
    <p:sldLayoutId id="2147483666" r:id="rId8"/>
    <p:sldLayoutId id="2147483650" r:id="rId9"/>
    <p:sldLayoutId id="2147483652" r:id="rId10"/>
    <p:sldLayoutId id="2147483667" r:id="rId11"/>
    <p:sldLayoutId id="2147483668" r:id="rId12"/>
  </p:sldLayoutIdLst>
  <p:hf hdr="0"/>
  <p:txStyles>
    <p:titleStyle>
      <a:lvl1pPr algn="l" defTabSz="914400" rtl="0" eaLnBrk="1" latinLnBrk="0" hangingPunct="1">
        <a:lnSpc>
          <a:spcPct val="90000"/>
        </a:lnSpc>
        <a:spcBef>
          <a:spcPct val="0"/>
        </a:spcBef>
        <a:buNone/>
        <a:defRPr sz="2600" b="0" i="0" kern="1200">
          <a:solidFill>
            <a:srgbClr val="003A70"/>
          </a:solidFill>
          <a:latin typeface="Luiss Sans" pitchFamily="2" charset="0"/>
          <a:ea typeface="Luiss Sans" pitchFamily="2" charset="0"/>
          <a:cs typeface="Luiss Sans" pitchFamily="2" charset="0"/>
        </a:defRPr>
      </a:lvl1pPr>
    </p:titleStyle>
    <p:bodyStyle>
      <a:lvl1pPr marL="228600" indent="-228600" algn="l" defTabSz="914400" rtl="0" eaLnBrk="1" latinLnBrk="0" hangingPunct="1">
        <a:lnSpc>
          <a:spcPct val="110000"/>
        </a:lnSpc>
        <a:spcBef>
          <a:spcPts val="1800"/>
        </a:spcBef>
        <a:buFont typeface="Arial" panose="020B0604020202020204" pitchFamily="34" charset="0"/>
        <a:buChar char="•"/>
        <a:defRPr sz="3200" b="0" i="0" kern="1200">
          <a:solidFill>
            <a:schemeClr val="tx1">
              <a:lumMod val="65000"/>
              <a:lumOff val="35000"/>
            </a:schemeClr>
          </a:solidFill>
          <a:latin typeface="Luiss Sans" pitchFamily="2" charset="0"/>
          <a:ea typeface="Luiss Sans" pitchFamily="2" charset="0"/>
          <a:cs typeface="Luiss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1" userDrawn="1">
          <p15:clr>
            <a:srgbClr val="F26B43"/>
          </p15:clr>
        </p15:guide>
        <p15:guide id="7" orient="horz" pos="346" userDrawn="1">
          <p15:clr>
            <a:srgbClr val="F26B43"/>
          </p15:clr>
        </p15:guide>
        <p15:guide id="8" orient="horz" pos="3981" userDrawn="1">
          <p15:clr>
            <a:srgbClr val="F26B43"/>
          </p15:clr>
        </p15:guide>
        <p15:guide id="9" orient="horz" pos="300" userDrawn="1">
          <p15:clr>
            <a:srgbClr val="F26B43"/>
          </p15:clr>
        </p15:guide>
        <p15:guide id="10" orient="horz" pos="958" userDrawn="1">
          <p15:clr>
            <a:srgbClr val="F26B43"/>
          </p15:clr>
        </p15:guide>
        <p15:guide id="11" orient="horz" pos="3702" userDrawn="1">
          <p15:clr>
            <a:srgbClr val="F26B43"/>
          </p15:clr>
        </p15:guide>
        <p15:guide id="12" pos="73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title"/>
          </p:nvPr>
        </p:nvSpPr>
        <p:spPr/>
        <p:txBody>
          <a:bodyPr>
            <a:noAutofit/>
          </a:bodyPr>
          <a:lstStyle/>
          <a:p>
            <a:pPr algn="l"/>
            <a:r>
              <a:rPr lang="it-IT" sz="4000" b="1" dirty="0">
                <a:solidFill>
                  <a:srgbClr val="FF0000"/>
                </a:solidFill>
              </a:rPr>
              <a:t>Diritto del Mercato Unico Europeo</a:t>
            </a:r>
            <a:br>
              <a:rPr lang="it-IT" sz="4000" b="1" dirty="0">
                <a:solidFill>
                  <a:srgbClr val="FF0000"/>
                </a:solidFill>
              </a:rPr>
            </a:br>
            <a:r>
              <a:rPr lang="it-IT" sz="4000" b="1" dirty="0">
                <a:solidFill>
                  <a:schemeClr val="bg1">
                    <a:lumMod val="50000"/>
                  </a:schemeClr>
                </a:solidFill>
              </a:rPr>
              <a:t>Prof. Dr. Alessandro Nato</a:t>
            </a:r>
          </a:p>
        </p:txBody>
      </p:sp>
      <p:sp>
        <p:nvSpPr>
          <p:cNvPr id="3" name="Sottotitolo 2">
            <a:extLst>
              <a:ext uri="{FF2B5EF4-FFF2-40B4-BE49-F238E27FC236}">
                <a16:creationId xmlns:a16="http://schemas.microsoft.com/office/drawing/2014/main" id="{217CB69F-F640-CEDA-212E-18CE2713562F}"/>
              </a:ext>
            </a:extLst>
          </p:cNvPr>
          <p:cNvSpPr>
            <a:spLocks noGrp="1"/>
          </p:cNvSpPr>
          <p:nvPr>
            <p:ph idx="1"/>
          </p:nvPr>
        </p:nvSpPr>
        <p:spPr>
          <a:xfrm>
            <a:off x="838200" y="2607275"/>
            <a:ext cx="10515600" cy="3569687"/>
          </a:xfrm>
        </p:spPr>
        <p:txBody>
          <a:bodyPr>
            <a:normAutofit/>
          </a:bodyPr>
          <a:lstStyle/>
          <a:p>
            <a:pPr algn="l"/>
            <a:r>
              <a:rPr lang="it-IT" sz="3200" b="1" dirty="0">
                <a:solidFill>
                  <a:srgbClr val="FF0000"/>
                </a:solidFill>
              </a:rPr>
              <a:t>Lezione </a:t>
            </a:r>
            <a:r>
              <a:rPr lang="it-IT" b="1" dirty="0">
                <a:solidFill>
                  <a:srgbClr val="FF0000"/>
                </a:solidFill>
              </a:rPr>
              <a:t>15</a:t>
            </a:r>
            <a:endParaRPr lang="it-IT" sz="3200" b="1" dirty="0">
              <a:solidFill>
                <a:srgbClr val="FF0000"/>
              </a:solidFill>
            </a:endParaRPr>
          </a:p>
          <a:p>
            <a:pPr algn="l"/>
            <a:r>
              <a:rPr lang="it-IT" sz="3200" b="1" dirty="0">
                <a:solidFill>
                  <a:schemeClr val="bg1">
                    <a:lumMod val="50000"/>
                  </a:schemeClr>
                </a:solidFill>
              </a:rPr>
              <a:t>I lavoratori stranieri nel mercato unico europeo (b)</a:t>
            </a:r>
          </a:p>
          <a:p>
            <a:pPr algn="l"/>
            <a:endParaRPr lang="it-IT" sz="3200" b="1" dirty="0">
              <a:solidFill>
                <a:schemeClr val="bg1">
                  <a:lumMod val="50000"/>
                </a:schemeClr>
              </a:solidFill>
            </a:endParaRPr>
          </a:p>
          <a:p>
            <a:pPr algn="l"/>
            <a:endParaRPr lang="it-IT" sz="3200" b="1" dirty="0"/>
          </a:p>
        </p:txBody>
      </p:sp>
      <p:pic>
        <p:nvPicPr>
          <p:cNvPr id="6" name="Immagine 5">
            <a:extLst>
              <a:ext uri="{FF2B5EF4-FFF2-40B4-BE49-F238E27FC236}">
                <a16:creationId xmlns:a16="http://schemas.microsoft.com/office/drawing/2014/main" id="{1EDF75BB-5B35-B06F-64E1-59B34AD44195}"/>
              </a:ext>
            </a:extLst>
          </p:cNvPr>
          <p:cNvPicPr>
            <a:picLocks noChangeAspect="1"/>
          </p:cNvPicPr>
          <p:nvPr/>
        </p:nvPicPr>
        <p:blipFill>
          <a:blip r:embed="rId2"/>
          <a:stretch>
            <a:fillRect/>
          </a:stretch>
        </p:blipFill>
        <p:spPr>
          <a:xfrm>
            <a:off x="7979078" y="201634"/>
            <a:ext cx="4021029" cy="1629825"/>
          </a:xfrm>
          <a:prstGeom prst="rect">
            <a:avLst/>
          </a:prstGeom>
        </p:spPr>
      </p:pic>
      <p:pic>
        <p:nvPicPr>
          <p:cNvPr id="7" name="Immagine 6">
            <a:extLst>
              <a:ext uri="{FF2B5EF4-FFF2-40B4-BE49-F238E27FC236}">
                <a16:creationId xmlns:a16="http://schemas.microsoft.com/office/drawing/2014/main" id="{3B24BD02-0CEA-FFA0-7761-9D268AFF0F88}"/>
              </a:ext>
            </a:extLst>
          </p:cNvPr>
          <p:cNvPicPr>
            <a:picLocks noChangeAspect="1"/>
          </p:cNvPicPr>
          <p:nvPr/>
        </p:nvPicPr>
        <p:blipFill>
          <a:blip r:embed="rId3"/>
          <a:stretch>
            <a:fillRect/>
          </a:stretch>
        </p:blipFill>
        <p:spPr>
          <a:xfrm>
            <a:off x="2590800" y="4716165"/>
            <a:ext cx="7010400" cy="1724300"/>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Direttiva 2003/109/CE </a:t>
            </a:r>
          </a:p>
        </p:txBody>
      </p:sp>
      <p:sp>
        <p:nvSpPr>
          <p:cNvPr id="3" name="Segnaposto contenuto 2"/>
          <p:cNvSpPr>
            <a:spLocks noGrp="1"/>
          </p:cNvSpPr>
          <p:nvPr>
            <p:ph idx="1"/>
          </p:nvPr>
        </p:nvSpPr>
        <p:spPr/>
        <p:txBody>
          <a:bodyPr>
            <a:normAutofit/>
          </a:bodyPr>
          <a:lstStyle/>
          <a:p>
            <a:pPr algn="just"/>
            <a:r>
              <a:rPr lang="it-IT" sz="2800" dirty="0"/>
              <a:t>Per ottenere lo status di soggiornante di lungo periodo, i cittadini di Paesi terzi devono aver vissuto legalmente ed ininterrottamente in un Paese membro per almeno 5 anni, </a:t>
            </a:r>
          </a:p>
          <a:p>
            <a:pPr algn="just"/>
            <a:endParaRPr lang="it-IT" sz="2800" dirty="0"/>
          </a:p>
          <a:p>
            <a:pPr algn="just"/>
            <a:r>
              <a:rPr lang="it-IT" sz="2800" dirty="0"/>
              <a:t>nel calcolo dei quali sono concesse assenze non superiori a 6 mesi consecutivi e non superiori a 10 mesi nel loro complesso (art. 4).</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10</a:t>
            </a:fld>
            <a:endParaRPr lang="it-IT"/>
          </a:p>
        </p:txBody>
      </p:sp>
    </p:spTree>
    <p:extLst>
      <p:ext uri="{BB962C8B-B14F-4D97-AF65-F5344CB8AC3E}">
        <p14:creationId xmlns:p14="http://schemas.microsoft.com/office/powerpoint/2010/main" val="287763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Direttiva 2003/109/CE </a:t>
            </a:r>
          </a:p>
        </p:txBody>
      </p:sp>
      <p:sp>
        <p:nvSpPr>
          <p:cNvPr id="3" name="Segnaposto contenuto 2"/>
          <p:cNvSpPr>
            <a:spLocks noGrp="1"/>
          </p:cNvSpPr>
          <p:nvPr>
            <p:ph idx="1"/>
          </p:nvPr>
        </p:nvSpPr>
        <p:spPr/>
        <p:txBody>
          <a:bodyPr>
            <a:normAutofit/>
          </a:bodyPr>
          <a:lstStyle/>
          <a:p>
            <a:pPr algn="just"/>
            <a:r>
              <a:rPr lang="it-IT" sz="2800" dirty="0"/>
              <a:t>I cittadini di Paesi terzi, per ottenere tale status devono inoltre dimostrare di disporre di risorse economiche stabili e regolari per il sostentamento loro e della propria famiglia e di un’assicurazione contro le malattie (art. 5),</a:t>
            </a:r>
          </a:p>
          <a:p>
            <a:pPr marL="0" indent="0" algn="just">
              <a:buNone/>
            </a:pPr>
            <a:endParaRPr lang="it-IT" sz="2800" dirty="0"/>
          </a:p>
          <a:p>
            <a:pPr algn="just"/>
            <a:r>
              <a:rPr lang="it-IT" sz="2800" dirty="0"/>
              <a:t> anche se non è possibile negare lo status per ragioni economiche, ma solo per fondati motivi di ordine pubblico o pubblica sicurezza (art. 6).</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11</a:t>
            </a:fld>
            <a:endParaRPr lang="it-IT"/>
          </a:p>
        </p:txBody>
      </p:sp>
    </p:spTree>
    <p:extLst>
      <p:ext uri="{BB962C8B-B14F-4D97-AF65-F5344CB8AC3E}">
        <p14:creationId xmlns:p14="http://schemas.microsoft.com/office/powerpoint/2010/main" val="398361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Direttiva 2003/109/CE </a:t>
            </a:r>
          </a:p>
        </p:txBody>
      </p:sp>
      <p:sp>
        <p:nvSpPr>
          <p:cNvPr id="3" name="Segnaposto contenuto 2"/>
          <p:cNvSpPr>
            <a:spLocks noGrp="1"/>
          </p:cNvSpPr>
          <p:nvPr>
            <p:ph idx="1"/>
          </p:nvPr>
        </p:nvSpPr>
        <p:spPr/>
        <p:txBody>
          <a:bodyPr/>
          <a:lstStyle/>
          <a:p>
            <a:pPr algn="just"/>
            <a:r>
              <a:rPr lang="it-IT" dirty="0"/>
              <a:t>Tale status è immediatamente revocabile nel caso sia stato ottenuto in maniera fraudolenta, e nei casi in cui sia stato accertato che il titolare di status di soggiornante di lungo periodo sia ritenuto una minaccia grave per ordine pubblico e sicurezza oppure nel caso di allontanamento dal territorio dell’Unione per un periodo superiore ai 12 mesi (art. 9).</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12</a:t>
            </a:fld>
            <a:endParaRPr lang="it-IT"/>
          </a:p>
        </p:txBody>
      </p:sp>
    </p:spTree>
    <p:extLst>
      <p:ext uri="{BB962C8B-B14F-4D97-AF65-F5344CB8AC3E}">
        <p14:creationId xmlns:p14="http://schemas.microsoft.com/office/powerpoint/2010/main" val="413894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Direttiva 2003/109/CE </a:t>
            </a:r>
          </a:p>
        </p:txBody>
      </p:sp>
      <p:sp>
        <p:nvSpPr>
          <p:cNvPr id="3" name="Segnaposto contenuto 2"/>
          <p:cNvSpPr>
            <a:spLocks noGrp="1"/>
          </p:cNvSpPr>
          <p:nvPr>
            <p:ph idx="1"/>
          </p:nvPr>
        </p:nvSpPr>
        <p:spPr/>
        <p:txBody>
          <a:bodyPr>
            <a:normAutofit fontScale="77500" lnSpcReduction="20000"/>
          </a:bodyPr>
          <a:lstStyle/>
          <a:p>
            <a:pPr algn="just"/>
            <a:r>
              <a:rPr lang="it-IT" dirty="0"/>
              <a:t>L’esame delle domande può durare al massimo 6 mesi e, ai soggetti giudicati idonei, è rilasciato un permesso di soggiorno valido 5 anni e automaticamente rinnovabile; una volta ottenuto il permesso, i soggiornanti godono dello stesso trattamento riservato ai cittadini di quello Stato in materia di lavoro, istruzione, sicurezza sociale, fisco e libertà di associazione, anche se in taluni casi tali diritti possono essere limitati (art. 11). </a:t>
            </a:r>
          </a:p>
          <a:p>
            <a:pPr marL="0" indent="0" algn="just">
              <a:buNone/>
            </a:pPr>
            <a:endParaRPr lang="it-IT" dirty="0"/>
          </a:p>
          <a:p>
            <a:pPr algn="just"/>
            <a:r>
              <a:rPr lang="it-IT" dirty="0"/>
              <a:t>A determinate condizioni, fissate dal capo III (articoli 14 – 23) della direttiva, i soggiornanti di lungo periodo hanno il diritto di trasferirsi per vivere, lavorare e studiare in altro Paese dell’Unione per più di 3 mesi, anche accompagnati dalla famiglia.</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13</a:t>
            </a:fld>
            <a:endParaRPr lang="it-IT"/>
          </a:p>
        </p:txBody>
      </p:sp>
    </p:spTree>
    <p:extLst>
      <p:ext uri="{BB962C8B-B14F-4D97-AF65-F5344CB8AC3E}">
        <p14:creationId xmlns:p14="http://schemas.microsoft.com/office/powerpoint/2010/main" val="2788610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1" y="355601"/>
            <a:ext cx="11242812" cy="1270000"/>
          </a:xfrm>
        </p:spPr>
        <p:txBody>
          <a:bodyPr/>
          <a:lstStyle/>
          <a:p>
            <a:r>
              <a:rPr lang="it-IT" dirty="0"/>
              <a:t>D. Giurisprudenza Corte di giustizia in materia</a:t>
            </a:r>
            <a:br>
              <a:rPr lang="it-IT" dirty="0"/>
            </a:br>
            <a:endParaRPr lang="it-IT" dirty="0"/>
          </a:p>
        </p:txBody>
      </p:sp>
      <p:sp>
        <p:nvSpPr>
          <p:cNvPr id="3" name="Segnaposto testo 2"/>
          <p:cNvSpPr>
            <a:spLocks noGrp="1"/>
          </p:cNvSpPr>
          <p:nvPr>
            <p:ph type="body" idx="1"/>
          </p:nvPr>
        </p:nvSpPr>
        <p:spPr>
          <a:xfrm>
            <a:off x="419101" y="1536700"/>
            <a:ext cx="11242812" cy="3962399"/>
          </a:xfrm>
        </p:spPr>
        <p:txBody>
          <a:bodyPr>
            <a:normAutofit/>
          </a:bodyPr>
          <a:lstStyle/>
          <a:p>
            <a:pPr algn="just"/>
            <a:r>
              <a:rPr lang="it-IT" sz="3200" i="1" dirty="0"/>
              <a:t>Corte di Giustizia dell’Unione europea, 21 giugno 2017, C‑449/16, Martinez Silva</a:t>
            </a:r>
          </a:p>
          <a:p>
            <a:pPr algn="just"/>
            <a:endParaRPr lang="it-IT" sz="3200" i="1" dirty="0"/>
          </a:p>
        </p:txBody>
      </p:sp>
    </p:spTree>
    <p:extLst>
      <p:ext uri="{BB962C8B-B14F-4D97-AF65-F5344CB8AC3E}">
        <p14:creationId xmlns:p14="http://schemas.microsoft.com/office/powerpoint/2010/main" val="92606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 Martinez Silva</a:t>
            </a:r>
          </a:p>
        </p:txBody>
      </p:sp>
      <p:sp>
        <p:nvSpPr>
          <p:cNvPr id="3" name="Segnaposto contenuto 2"/>
          <p:cNvSpPr>
            <a:spLocks noGrp="1"/>
          </p:cNvSpPr>
          <p:nvPr>
            <p:ph idx="1"/>
          </p:nvPr>
        </p:nvSpPr>
        <p:spPr/>
        <p:txBody>
          <a:bodyPr>
            <a:normAutofit/>
          </a:bodyPr>
          <a:lstStyle/>
          <a:p>
            <a:pPr algn="just"/>
            <a:r>
              <a:rPr lang="it-IT" sz="2400" dirty="0"/>
              <a:t>La sig.ra Martinez Silva, cittadina di un paese non UE, risiede in Italia con i suoi tre figli minorenni ed è titolare di un permesso unico di lavoro di durata superiore a sei mesi;</a:t>
            </a:r>
          </a:p>
          <a:p>
            <a:pPr algn="just"/>
            <a:r>
              <a:rPr lang="it-IT" sz="2400" dirty="0"/>
              <a:t>Richiesta assegno per nuclei familiari con tre o più figli minorenni;</a:t>
            </a:r>
          </a:p>
          <a:p>
            <a:pPr algn="just"/>
            <a:r>
              <a:rPr lang="it-IT" sz="2400" dirty="0"/>
              <a:t>La sua richiesta è stata respinta </a:t>
            </a:r>
          </a:p>
          <a:p>
            <a:pPr algn="just"/>
            <a:r>
              <a:rPr lang="it-IT" sz="2400" dirty="0"/>
              <a:t>Motivo che, per quanto riguarda i cittadini di Paesi non UE, la legge italiana  non  prevede  la  concessione  del  suddetto  assegno  a  favore  dei  titolari  di  un  permesso unico  di  lavoro,</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15</a:t>
            </a:fld>
            <a:endParaRPr lang="it-IT"/>
          </a:p>
        </p:txBody>
      </p:sp>
    </p:spTree>
    <p:extLst>
      <p:ext uri="{BB962C8B-B14F-4D97-AF65-F5344CB8AC3E}">
        <p14:creationId xmlns:p14="http://schemas.microsoft.com/office/powerpoint/2010/main" val="1898390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a:solidFill>
                  <a:srgbClr val="FF0000"/>
                </a:solidFill>
              </a:rPr>
              <a:t>D. Martinez Silva</a:t>
            </a:r>
          </a:p>
        </p:txBody>
      </p:sp>
      <p:sp>
        <p:nvSpPr>
          <p:cNvPr id="3" name="Segnaposto contenuto 2"/>
          <p:cNvSpPr>
            <a:spLocks noGrp="1"/>
          </p:cNvSpPr>
          <p:nvPr>
            <p:ph idx="1"/>
          </p:nvPr>
        </p:nvSpPr>
        <p:spPr/>
        <p:txBody>
          <a:bodyPr>
            <a:normAutofit/>
          </a:bodyPr>
          <a:lstStyle/>
          <a:p>
            <a:pPr algn="just"/>
            <a:r>
              <a:rPr lang="it-IT" sz="2000" dirty="0"/>
              <a:t>La  Corte  d’appello  di  Genova  (Italia),  adita  in  appello,  nutrendo  dubbi  in  merito  alla  compatibilità  delle  disposizioni  nazionali  con  il  diritto  dell’Unione,  chiede  alla  Corte  di  giustizia  d’interpretare la direttiva sul permesso unico di soggiorno e di lavoro dei lavoratori non UE</a:t>
            </a:r>
          </a:p>
          <a:p>
            <a:pPr algn="just"/>
            <a:r>
              <a:rPr lang="it-IT" sz="2000" dirty="0"/>
              <a:t>Direttiva 2011/98/UE </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16</a:t>
            </a:fld>
            <a:endParaRPr lang="it-IT"/>
          </a:p>
        </p:txBody>
      </p:sp>
    </p:spTree>
    <p:extLst>
      <p:ext uri="{BB962C8B-B14F-4D97-AF65-F5344CB8AC3E}">
        <p14:creationId xmlns:p14="http://schemas.microsoft.com/office/powerpoint/2010/main" val="682106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 Martinez Silva</a:t>
            </a:r>
          </a:p>
        </p:txBody>
      </p:sp>
      <p:sp>
        <p:nvSpPr>
          <p:cNvPr id="3" name="Segnaposto contenuto 2"/>
          <p:cNvSpPr>
            <a:spLocks noGrp="1"/>
          </p:cNvSpPr>
          <p:nvPr>
            <p:ph idx="1"/>
          </p:nvPr>
        </p:nvSpPr>
        <p:spPr/>
        <p:txBody>
          <a:bodyPr>
            <a:normAutofit/>
          </a:bodyPr>
          <a:lstStyle/>
          <a:p>
            <a:pPr algn="just"/>
            <a:r>
              <a:rPr lang="it-IT" sz="2800" dirty="0"/>
              <a:t>La Corte dichiara, innanzitutto, che l’assegno oggetto del rinvio pregiudiziale costituisce  una  prestazione  di  sicurezza  sociale  riconducibile  alla  categoria delle  prestazioni  familiari  di  cui  al  regolamento  dell’Unione  sul  coordinamento  dei  sistemi  di sicurezza sociale</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17</a:t>
            </a:fld>
            <a:endParaRPr lang="it-IT"/>
          </a:p>
        </p:txBody>
      </p:sp>
    </p:spTree>
    <p:extLst>
      <p:ext uri="{BB962C8B-B14F-4D97-AF65-F5344CB8AC3E}">
        <p14:creationId xmlns:p14="http://schemas.microsoft.com/office/powerpoint/2010/main" val="60221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 Martinez Silva</a:t>
            </a:r>
          </a:p>
        </p:txBody>
      </p:sp>
      <p:sp>
        <p:nvSpPr>
          <p:cNvPr id="3" name="Segnaposto contenuto 2"/>
          <p:cNvSpPr>
            <a:spLocks noGrp="1"/>
          </p:cNvSpPr>
          <p:nvPr>
            <p:ph idx="1"/>
          </p:nvPr>
        </p:nvSpPr>
        <p:spPr>
          <a:xfrm>
            <a:off x="419100" y="1104900"/>
            <a:ext cx="11222038" cy="4772025"/>
          </a:xfrm>
        </p:spPr>
        <p:txBody>
          <a:bodyPr>
            <a:noAutofit/>
          </a:bodyPr>
          <a:lstStyle/>
          <a:p>
            <a:pPr algn="just"/>
            <a:r>
              <a:rPr lang="it-IT" sz="2400" dirty="0"/>
              <a:t>È possibile escludere i cittadini di un paese non  UE,  titolari  di  un  permesso  unico  di  lavoro,  dal  beneficio  di  una  siffatta  prestazione.  </a:t>
            </a:r>
          </a:p>
          <a:p>
            <a:pPr algn="just"/>
            <a:r>
              <a:rPr lang="it-IT" sz="2400" dirty="0"/>
              <a:t>La Corte osserva che, come risulta dalla direttiva, </a:t>
            </a:r>
            <a:r>
              <a:rPr lang="it-IT" sz="2400" b="1" u="sng" dirty="0"/>
              <a:t>i cittadini di Paesi non UE ammessi in uno Stato membro a fini lavorativi a norma del diritto dell’Unione o del diritto nazionale devono</a:t>
            </a:r>
            <a:r>
              <a:rPr lang="it-IT" sz="2400" dirty="0"/>
              <a:t>, in particolare,  </a:t>
            </a:r>
            <a:r>
              <a:rPr lang="it-IT" sz="2400" b="1" dirty="0"/>
              <a:t>beneficiare  della  parità  di  trattamento  rispetto  ai  cittadini  di  detto  Stato</a:t>
            </a:r>
            <a:r>
              <a:rPr lang="it-IT" sz="2400" dirty="0"/>
              <a:t>: Art. 12 direttiva 2011/98</a:t>
            </a:r>
          </a:p>
          <a:p>
            <a:pPr algn="just"/>
            <a:r>
              <a:rPr lang="it-IT" sz="2400" dirty="0"/>
              <a:t>Ebbene,  è questo il caso del cittadino di un  Paese non UE titolare di un permesso unico  di lavoro, dato che tale  permesso  gli  consente  di  soggiornare  regolarmente  a  fini  lavorativi  nel  territorio  dello  Stato membro che lo ha rilasciato. </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18</a:t>
            </a:fld>
            <a:endParaRPr lang="it-IT"/>
          </a:p>
        </p:txBody>
      </p:sp>
    </p:spTree>
    <p:extLst>
      <p:ext uri="{BB962C8B-B14F-4D97-AF65-F5344CB8AC3E}">
        <p14:creationId xmlns:p14="http://schemas.microsoft.com/office/powerpoint/2010/main" val="362529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 Martinez Silva</a:t>
            </a:r>
          </a:p>
        </p:txBody>
      </p:sp>
      <p:sp>
        <p:nvSpPr>
          <p:cNvPr id="3" name="Segnaposto contenuto 2"/>
          <p:cNvSpPr>
            <a:spLocks noGrp="1"/>
          </p:cNvSpPr>
          <p:nvPr>
            <p:ph idx="1"/>
          </p:nvPr>
        </p:nvSpPr>
        <p:spPr/>
        <p:txBody>
          <a:bodyPr>
            <a:normAutofit/>
          </a:bodyPr>
          <a:lstStyle/>
          <a:p>
            <a:pPr algn="just"/>
            <a:r>
              <a:rPr lang="it-IT" sz="2800" dirty="0"/>
              <a:t>La Corte ricorda che il diritto alla parità di trattamento costituisce la regola generale e che la direttiva elenca le deroghe 3 a tale diritto che gli Stati membri hanno la facoltà di istituire.</a:t>
            </a:r>
          </a:p>
          <a:p>
            <a:pPr algn="just"/>
            <a:endParaRPr lang="it-IT" sz="2800" dirty="0"/>
          </a:p>
          <a:p>
            <a:pPr algn="just"/>
            <a:r>
              <a:rPr lang="it-IT" sz="2800" dirty="0"/>
              <a:t>le  disposizioni  della  normativa  italiana  non  possono  essere  considerate  come  volte  a  dare attuazione a tali deroghe. </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19</a:t>
            </a:fld>
            <a:endParaRPr lang="it-IT"/>
          </a:p>
        </p:txBody>
      </p:sp>
    </p:spTree>
    <p:extLst>
      <p:ext uri="{BB962C8B-B14F-4D97-AF65-F5344CB8AC3E}">
        <p14:creationId xmlns:p14="http://schemas.microsoft.com/office/powerpoint/2010/main" val="348995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B. Cittadini di Paesi terzi e accesso ai diritti sociali</a:t>
            </a:r>
            <a:br>
              <a:rPr lang="it-IT" dirty="0"/>
            </a:br>
            <a:endParaRPr lang="it-IT" dirty="0"/>
          </a:p>
        </p:txBody>
      </p:sp>
    </p:spTree>
    <p:extLst>
      <p:ext uri="{BB962C8B-B14F-4D97-AF65-F5344CB8AC3E}">
        <p14:creationId xmlns:p14="http://schemas.microsoft.com/office/powerpoint/2010/main" val="316643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 Martinez Silva</a:t>
            </a:r>
          </a:p>
        </p:txBody>
      </p:sp>
      <p:sp>
        <p:nvSpPr>
          <p:cNvPr id="3" name="Segnaposto contenuto 2"/>
          <p:cNvSpPr>
            <a:spLocks noGrp="1"/>
          </p:cNvSpPr>
          <p:nvPr>
            <p:ph idx="1"/>
          </p:nvPr>
        </p:nvSpPr>
        <p:spPr/>
        <p:txBody>
          <a:bodyPr>
            <a:normAutofit/>
          </a:bodyPr>
          <a:lstStyle/>
          <a:p>
            <a:pPr algn="just"/>
            <a:r>
              <a:rPr lang="it-IT" sz="2800" dirty="0"/>
              <a:t>Di  conseguenza,  la  direttiva  osta  a  una  normativa  nazionale  in  base  alla  quale  il  cittadino  di  un  Paese non UE, titolare di un permesso unico di lavoro, non può beneficiare di una prestazione di  sicurezza sociale come l’assegno familiare richiesto dalla sig.ra Martinez Silva. </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20</a:t>
            </a:fld>
            <a:endParaRPr lang="it-IT"/>
          </a:p>
        </p:txBody>
      </p:sp>
    </p:spTree>
    <p:extLst>
      <p:ext uri="{BB962C8B-B14F-4D97-AF65-F5344CB8AC3E}">
        <p14:creationId xmlns:p14="http://schemas.microsoft.com/office/powerpoint/2010/main" val="153631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B. Cittadini di Paesi terzi</a:t>
            </a:r>
            <a:br>
              <a:rPr lang="it-IT" dirty="0"/>
            </a:br>
            <a:endParaRPr lang="it-IT" dirty="0"/>
          </a:p>
        </p:txBody>
      </p:sp>
      <p:sp>
        <p:nvSpPr>
          <p:cNvPr id="3" name="Segnaposto contenuto 2"/>
          <p:cNvSpPr>
            <a:spLocks noGrp="1"/>
          </p:cNvSpPr>
          <p:nvPr>
            <p:ph idx="1"/>
          </p:nvPr>
        </p:nvSpPr>
        <p:spPr>
          <a:xfrm>
            <a:off x="465138" y="1358900"/>
            <a:ext cx="11222038" cy="4063730"/>
          </a:xfrm>
        </p:spPr>
        <p:txBody>
          <a:bodyPr>
            <a:normAutofit/>
          </a:bodyPr>
          <a:lstStyle/>
          <a:p>
            <a:pPr algn="just"/>
            <a:r>
              <a:rPr lang="it-IT" sz="2000" dirty="0"/>
              <a:t>La </a:t>
            </a:r>
            <a:r>
              <a:rPr lang="it-IT" sz="2000" i="1" dirty="0"/>
              <a:t>direttiva 2011/98/UE </a:t>
            </a:r>
            <a:r>
              <a:rPr lang="it-IT" sz="2000" dirty="0"/>
              <a:t>sul </a:t>
            </a:r>
            <a:r>
              <a:rPr lang="it-IT" sz="2000" b="1" dirty="0"/>
              <a:t>permesso unico </a:t>
            </a:r>
          </a:p>
          <a:p>
            <a:pPr algn="just"/>
            <a:r>
              <a:rPr lang="it-IT" sz="2000" dirty="0"/>
              <a:t>definisce una procedura comune e semplificata per i cittadini di paesi terzi che presentano domanda di permesso di soggiorno e di lavoro in uno Stato membro </a:t>
            </a:r>
          </a:p>
          <a:p>
            <a:pPr marL="0" indent="0" algn="just">
              <a:buNone/>
            </a:pPr>
            <a:r>
              <a:rPr lang="it-IT" sz="2000" dirty="0"/>
              <a:t>. </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3</a:t>
            </a:fld>
            <a:endParaRPr lang="it-IT"/>
          </a:p>
        </p:txBody>
      </p:sp>
    </p:spTree>
    <p:extLst>
      <p:ext uri="{BB962C8B-B14F-4D97-AF65-F5344CB8AC3E}">
        <p14:creationId xmlns:p14="http://schemas.microsoft.com/office/powerpoint/2010/main" val="1417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0" y="365125"/>
            <a:ext cx="11222038" cy="612775"/>
          </a:xfrm>
        </p:spPr>
        <p:txBody>
          <a:bodyPr/>
          <a:lstStyle/>
          <a:p>
            <a:r>
              <a:rPr lang="it-IT" dirty="0">
                <a:solidFill>
                  <a:srgbClr val="FF0000"/>
                </a:solidFill>
              </a:rPr>
              <a:t>Direttiva 2011/98/UE </a:t>
            </a:r>
          </a:p>
        </p:txBody>
      </p:sp>
      <p:sp>
        <p:nvSpPr>
          <p:cNvPr id="3" name="Segnaposto contenuto 2"/>
          <p:cNvSpPr>
            <a:spLocks noGrp="1"/>
          </p:cNvSpPr>
          <p:nvPr>
            <p:ph idx="1"/>
          </p:nvPr>
        </p:nvSpPr>
        <p:spPr/>
        <p:txBody>
          <a:bodyPr>
            <a:normAutofit/>
          </a:bodyPr>
          <a:lstStyle/>
          <a:p>
            <a:r>
              <a:rPr lang="it-IT" sz="2000" dirty="0"/>
              <a:t>L a direttiva istituisce:</a:t>
            </a:r>
          </a:p>
          <a:p>
            <a:r>
              <a:rPr lang="it-IT" sz="2000" dirty="0"/>
              <a:t>un permesso unico combinato di soggiorno e di lavoro per i lavoratori di paesi terzi che risiedono legalmente in un paese dell’Unione europea (UE);</a:t>
            </a:r>
          </a:p>
          <a:p>
            <a:r>
              <a:rPr lang="it-IT" sz="2000" dirty="0"/>
              <a:t>una procedura unica per il rilascio di tale permesso;</a:t>
            </a:r>
          </a:p>
          <a:p>
            <a:r>
              <a:rPr lang="it-IT" sz="2000" dirty="0"/>
              <a:t>sostanzialmente, stabilisce un insieme comune di diritti per gli immigrati regolari;</a:t>
            </a:r>
          </a:p>
          <a:p>
            <a:r>
              <a:rPr lang="it-IT" sz="2000" dirty="0"/>
              <a:t>un insieme di diritti per i lavoratori di paesi terzi interessati dalla direttiva;</a:t>
            </a:r>
          </a:p>
          <a:p>
            <a:r>
              <a:rPr lang="it-IT" sz="2000" dirty="0"/>
              <a:t>definisce inoltre un insieme di diritti specifici per garantire lo stesso trattamento ai lavoratori di paesi terzi interessati dalla direttiva</a:t>
            </a:r>
          </a:p>
          <a:p>
            <a:endParaRPr lang="it-IT" sz="2000" dirty="0"/>
          </a:p>
          <a:p>
            <a:endParaRPr lang="it-IT" dirty="0"/>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4</a:t>
            </a:fld>
            <a:endParaRPr lang="it-IT"/>
          </a:p>
        </p:txBody>
      </p:sp>
    </p:spTree>
    <p:extLst>
      <p:ext uri="{BB962C8B-B14F-4D97-AF65-F5344CB8AC3E}">
        <p14:creationId xmlns:p14="http://schemas.microsoft.com/office/powerpoint/2010/main" val="2191615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Direttiva 2011/98/UE </a:t>
            </a:r>
          </a:p>
        </p:txBody>
      </p:sp>
      <p:sp>
        <p:nvSpPr>
          <p:cNvPr id="3" name="Segnaposto contenuto 2"/>
          <p:cNvSpPr>
            <a:spLocks noGrp="1"/>
          </p:cNvSpPr>
          <p:nvPr>
            <p:ph idx="1"/>
          </p:nvPr>
        </p:nvSpPr>
        <p:spPr/>
        <p:txBody>
          <a:bodyPr>
            <a:normAutofit fontScale="70000" lnSpcReduction="20000"/>
          </a:bodyPr>
          <a:lstStyle/>
          <a:p>
            <a:pPr algn="just"/>
            <a:r>
              <a:rPr lang="it-IT" dirty="0"/>
              <a:t>La direttiva si applica ai cittadini di paesi terzi autorizzati a vivere o lavorare nell’UE indipendentemente dal motivo originario della loro ammissione. </a:t>
            </a:r>
          </a:p>
          <a:p>
            <a:r>
              <a:rPr lang="it-IT" dirty="0"/>
              <a:t>Sono compresi:</a:t>
            </a:r>
          </a:p>
          <a:p>
            <a:r>
              <a:rPr lang="it-IT" dirty="0"/>
              <a:t> cittadini di paesi terzi che cercano di essere ammessi in un paese dell’UE per soggiornarvi e lavorare;</a:t>
            </a:r>
          </a:p>
          <a:p>
            <a:r>
              <a:rPr lang="it-IT" dirty="0"/>
              <a:t>cittadini di paesi terzi già residenti e che hanno accesso al mercato del lavoro o già lavorano in un paese dell’UE.</a:t>
            </a:r>
          </a:p>
          <a:p>
            <a:r>
              <a:rPr lang="it-IT" dirty="0"/>
              <a:t>alcune categorie di cittadini di paesi terzi non sono interessati dalla direttiva, come coloro cui è stato concesso lo status di residente a lungo termine dell’UE (che rientra in altre legislazioni </a:t>
            </a:r>
            <a:r>
              <a:rPr lang="it-IT" dirty="0" err="1"/>
              <a:t>unionali</a:t>
            </a:r>
            <a:r>
              <a:rPr lang="it-IT" dirty="0"/>
              <a:t>).</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5</a:t>
            </a:fld>
            <a:endParaRPr lang="it-IT"/>
          </a:p>
        </p:txBody>
      </p:sp>
    </p:spTree>
    <p:extLst>
      <p:ext uri="{BB962C8B-B14F-4D97-AF65-F5344CB8AC3E}">
        <p14:creationId xmlns:p14="http://schemas.microsoft.com/office/powerpoint/2010/main" val="102622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0" y="365125"/>
            <a:ext cx="11222038" cy="587375"/>
          </a:xfrm>
        </p:spPr>
        <p:txBody>
          <a:bodyPr/>
          <a:lstStyle/>
          <a:p>
            <a:r>
              <a:rPr lang="it-IT" dirty="0">
                <a:solidFill>
                  <a:srgbClr val="FF0000"/>
                </a:solidFill>
              </a:rPr>
              <a:t>Direttiva 2011/98/UE </a:t>
            </a:r>
          </a:p>
        </p:txBody>
      </p:sp>
      <p:sp>
        <p:nvSpPr>
          <p:cNvPr id="3" name="Segnaposto contenuto 2"/>
          <p:cNvSpPr>
            <a:spLocks noGrp="1"/>
          </p:cNvSpPr>
          <p:nvPr>
            <p:ph idx="1"/>
          </p:nvPr>
        </p:nvSpPr>
        <p:spPr>
          <a:xfrm>
            <a:off x="419100" y="1104900"/>
            <a:ext cx="11222038" cy="4772025"/>
          </a:xfrm>
        </p:spPr>
        <p:txBody>
          <a:bodyPr>
            <a:normAutofit fontScale="77500" lnSpcReduction="20000"/>
          </a:bodyPr>
          <a:lstStyle/>
          <a:p>
            <a:r>
              <a:rPr lang="it-IT" dirty="0"/>
              <a:t> Procedura di domanda unica</a:t>
            </a:r>
          </a:p>
          <a:p>
            <a:endParaRPr lang="it-IT" dirty="0"/>
          </a:p>
          <a:p>
            <a:r>
              <a:rPr lang="it-IT" dirty="0"/>
              <a:t>Le autorità dei paesi dell’UE devono trattare qualsiasi richiesta per tale permesso unico di soggiorno e di lavoro (nuovo, modificato o rinnovato) come un’unica procedura di domanda. Devono inoltre decidere se la richiesta deve essere presentata dal cittadino del paese terzo o dal suo datore di lavoro (o da entrambi).</a:t>
            </a:r>
          </a:p>
          <a:p>
            <a:endParaRPr lang="it-IT" dirty="0"/>
          </a:p>
          <a:p>
            <a:r>
              <a:rPr lang="it-IT" dirty="0"/>
              <a:t>Il formato del permesso unico è lo stesso descritto nel regolamento (CE) n. 1030/2002 che istituisce un permesso di soggiorno unico per i cittadini di paesi terzi.</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6</a:t>
            </a:fld>
            <a:endParaRPr lang="it-IT"/>
          </a:p>
        </p:txBody>
      </p:sp>
    </p:spTree>
    <p:extLst>
      <p:ext uri="{BB962C8B-B14F-4D97-AF65-F5344CB8AC3E}">
        <p14:creationId xmlns:p14="http://schemas.microsoft.com/office/powerpoint/2010/main" val="236137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Direttiva 2011/98/UE </a:t>
            </a:r>
          </a:p>
        </p:txBody>
      </p:sp>
      <p:sp>
        <p:nvSpPr>
          <p:cNvPr id="3" name="Segnaposto contenuto 2"/>
          <p:cNvSpPr>
            <a:spLocks noGrp="1"/>
          </p:cNvSpPr>
          <p:nvPr>
            <p:ph idx="1"/>
          </p:nvPr>
        </p:nvSpPr>
        <p:spPr/>
        <p:txBody>
          <a:bodyPr>
            <a:normAutofit fontScale="62500" lnSpcReduction="20000"/>
          </a:bodyPr>
          <a:lstStyle/>
          <a:p>
            <a:pPr algn="just"/>
            <a:r>
              <a:rPr lang="it-IT" dirty="0"/>
              <a:t>Diritto allo stesso trattamento</a:t>
            </a:r>
          </a:p>
          <a:p>
            <a:pPr algn="just"/>
            <a:r>
              <a:rPr lang="it-IT" dirty="0"/>
              <a:t>Il permesso unico consente ai beneficiari dei paesi terzi di godere di un insieme di diritti, fra cui:</a:t>
            </a:r>
          </a:p>
          <a:p>
            <a:pPr algn="just"/>
            <a:r>
              <a:rPr lang="it-IT" dirty="0"/>
              <a:t>il diritto di lavorare, risiedere e circolare liberamente nel paese dell’UE che lo rilascia;</a:t>
            </a:r>
          </a:p>
          <a:p>
            <a:pPr algn="just"/>
            <a:r>
              <a:rPr lang="it-IT" dirty="0"/>
              <a:t>le stesse condizioni applicate ai cittadini del paese che lo rilascia in materia di condizioni di lavoro (quali retribuzione e licenziamento, salute e sicurezza, orario di lavoro e permessi), istruzione e formazione, riconoscimento delle qualifiche, determinati aspetti di sicurezza sociale, benefici fiscali, accesso a beni e servizi compresa l’abitazione e i servizi di consulenza per l’occupazione.</a:t>
            </a:r>
          </a:p>
          <a:p>
            <a:pPr algn="just"/>
            <a:r>
              <a:rPr lang="it-IT" dirty="0"/>
              <a:t>La direttiva stabilisce criteri specifici in base ai quali i paesi dell’UE possono restringere il trattamento in determinate materie (accesso all’istruzione/formazione, benefici di sicurezza sociale come l’assegno familiare o l’abitazione).</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7</a:t>
            </a:fld>
            <a:endParaRPr lang="it-IT"/>
          </a:p>
        </p:txBody>
      </p:sp>
    </p:spTree>
    <p:extLst>
      <p:ext uri="{BB962C8B-B14F-4D97-AF65-F5344CB8AC3E}">
        <p14:creationId xmlns:p14="http://schemas.microsoft.com/office/powerpoint/2010/main" val="220490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0" y="365125"/>
            <a:ext cx="11222038" cy="688975"/>
          </a:xfrm>
        </p:spPr>
        <p:txBody>
          <a:bodyPr/>
          <a:lstStyle/>
          <a:p>
            <a:r>
              <a:rPr lang="it-IT" dirty="0">
                <a:solidFill>
                  <a:srgbClr val="FF0000"/>
                </a:solidFill>
              </a:rPr>
              <a:t>Direttiva 2003/109/CE </a:t>
            </a:r>
          </a:p>
        </p:txBody>
      </p:sp>
      <p:sp>
        <p:nvSpPr>
          <p:cNvPr id="3" name="Segnaposto contenuto 2"/>
          <p:cNvSpPr>
            <a:spLocks noGrp="1"/>
          </p:cNvSpPr>
          <p:nvPr>
            <p:ph idx="1"/>
          </p:nvPr>
        </p:nvSpPr>
        <p:spPr>
          <a:xfrm>
            <a:off x="419100" y="1143000"/>
            <a:ext cx="11222038" cy="4733925"/>
          </a:xfrm>
        </p:spPr>
        <p:txBody>
          <a:bodyPr>
            <a:normAutofit/>
          </a:bodyPr>
          <a:lstStyle/>
          <a:p>
            <a:pPr algn="just"/>
            <a:r>
              <a:rPr lang="it-IT" sz="2000" dirty="0"/>
              <a:t>La </a:t>
            </a:r>
            <a:r>
              <a:rPr lang="it-IT" sz="2000" i="1" dirty="0"/>
              <a:t>direttiva 2003/109/CE </a:t>
            </a:r>
            <a:r>
              <a:rPr lang="it-IT" sz="2000" dirty="0"/>
              <a:t>del Consiglio sullo </a:t>
            </a:r>
            <a:r>
              <a:rPr lang="it-IT" sz="2000" b="1" dirty="0"/>
              <a:t>status dei cittadini di paesi terzi che siano soggiornanti di lungo periodo nell'Unione europea </a:t>
            </a:r>
            <a:r>
              <a:rPr lang="it-IT" sz="2000" dirty="0"/>
              <a:t>è ancora disciplinato dalla, modificata nel 2011 per estendere l'ambito di applicazione ai rifugiati e ad altri beneficiari di protezione internazionale.</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8</a:t>
            </a:fld>
            <a:endParaRPr lang="it-IT"/>
          </a:p>
        </p:txBody>
      </p:sp>
    </p:spTree>
    <p:extLst>
      <p:ext uri="{BB962C8B-B14F-4D97-AF65-F5344CB8AC3E}">
        <p14:creationId xmlns:p14="http://schemas.microsoft.com/office/powerpoint/2010/main" val="107755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0" y="365125"/>
            <a:ext cx="11222038" cy="714375"/>
          </a:xfrm>
        </p:spPr>
        <p:txBody>
          <a:bodyPr/>
          <a:lstStyle/>
          <a:p>
            <a:r>
              <a:rPr lang="it-IT" dirty="0">
                <a:solidFill>
                  <a:srgbClr val="FF0000"/>
                </a:solidFill>
              </a:rPr>
              <a:t>Direttiva 2003/109/CE </a:t>
            </a:r>
          </a:p>
        </p:txBody>
      </p:sp>
      <p:sp>
        <p:nvSpPr>
          <p:cNvPr id="3" name="Segnaposto contenuto 2"/>
          <p:cNvSpPr>
            <a:spLocks noGrp="1"/>
          </p:cNvSpPr>
          <p:nvPr>
            <p:ph idx="1"/>
          </p:nvPr>
        </p:nvSpPr>
        <p:spPr/>
        <p:txBody>
          <a:bodyPr>
            <a:normAutofit/>
          </a:bodyPr>
          <a:lstStyle/>
          <a:p>
            <a:pPr algn="just"/>
            <a:r>
              <a:rPr lang="it-IT" sz="2800" dirty="0"/>
              <a:t>permesso di soggiorno europeo per i soggiornanti di lungo periodo, con il quale instaurare rapporti di lavoro all’interno dell’Unione ed il soggiorno inferiore a tre mesi in esenzione del visto; </a:t>
            </a:r>
          </a:p>
          <a:p>
            <a:pPr algn="just"/>
            <a:r>
              <a:rPr lang="it-IT" sz="2800" dirty="0"/>
              <a:t>inoltre stabilisce i termini e le condizioni di concessione e ritiro dello status di soggiornante di lungo periodo ai cittadini di Paesi terzi, i diritti degli individui ai quali è concesso tale status e le condizioni di trasferimento da un Paese UE e l’altro (art.1).</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9</a:t>
            </a:fld>
            <a:endParaRPr lang="it-IT"/>
          </a:p>
        </p:txBody>
      </p:sp>
    </p:spTree>
    <p:extLst>
      <p:ext uri="{BB962C8B-B14F-4D97-AF65-F5344CB8AC3E}">
        <p14:creationId xmlns:p14="http://schemas.microsoft.com/office/powerpoint/2010/main" val="157313605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1553</Words>
  <Application>Microsoft Macintosh PowerPoint</Application>
  <PresentationFormat>Widescreen</PresentationFormat>
  <Paragraphs>125</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Calibri</vt:lpstr>
      <vt:lpstr>Luiss Sans</vt:lpstr>
      <vt:lpstr>Luiss type</vt:lpstr>
      <vt:lpstr>Tema di Office</vt:lpstr>
      <vt:lpstr>Diritto del Mercato Unico Europeo Prof. Dr. Alessandro Nato</vt:lpstr>
      <vt:lpstr>B. Cittadini di Paesi terzi e accesso ai diritti sociali </vt:lpstr>
      <vt:lpstr>B. Cittadini di Paesi terzi </vt:lpstr>
      <vt:lpstr>Direttiva 2011/98/UE </vt:lpstr>
      <vt:lpstr>Direttiva 2011/98/UE </vt:lpstr>
      <vt:lpstr>Direttiva 2011/98/UE </vt:lpstr>
      <vt:lpstr>Direttiva 2011/98/UE </vt:lpstr>
      <vt:lpstr>Direttiva 2003/109/CE </vt:lpstr>
      <vt:lpstr>Direttiva 2003/109/CE </vt:lpstr>
      <vt:lpstr>Direttiva 2003/109/CE </vt:lpstr>
      <vt:lpstr>Direttiva 2003/109/CE </vt:lpstr>
      <vt:lpstr>Direttiva 2003/109/CE </vt:lpstr>
      <vt:lpstr>Direttiva 2003/109/CE </vt:lpstr>
      <vt:lpstr>D. Giurisprudenza Corte di giustizia in materia </vt:lpstr>
      <vt:lpstr>D. Martinez Silva</vt:lpstr>
      <vt:lpstr>D. Martinez Silva</vt:lpstr>
      <vt:lpstr>D. Martinez Silva</vt:lpstr>
      <vt:lpstr>D. Martinez Silva</vt:lpstr>
      <vt:lpstr>D. Martinez Silva</vt:lpstr>
      <vt:lpstr>D. Martinez Silva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Alessandro Nato</cp:lastModifiedBy>
  <cp:revision>134</cp:revision>
  <dcterms:created xsi:type="dcterms:W3CDTF">2018-10-26T13:10:45Z</dcterms:created>
  <dcterms:modified xsi:type="dcterms:W3CDTF">2024-02-12T11:56:52Z</dcterms:modified>
</cp:coreProperties>
</file>