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78" r:id="rId4"/>
    <p:sldId id="275" r:id="rId5"/>
    <p:sldId id="273" r:id="rId6"/>
    <p:sldId id="274" r:id="rId7"/>
    <p:sldId id="276" r:id="rId8"/>
    <p:sldId id="281" r:id="rId9"/>
    <p:sldId id="279" r:id="rId10"/>
    <p:sldId id="28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1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44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8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9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86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0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51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84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9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9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4188-2FC4-4E82-B295-585A0D42CD7A}" type="datetimeFigureOut">
              <a:rPr lang="it-IT" smtClean="0"/>
              <a:t>13/05/2023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CF84-6BBE-4ACD-A718-B3CD10436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70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683954" y="-234142"/>
            <a:ext cx="9697705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Distribuzione dei punti in classifica dei principali campionati europei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333" t="30891" r="41353" b="10538"/>
          <a:stretch/>
        </p:blipFill>
        <p:spPr>
          <a:xfrm>
            <a:off x="3001145" y="1982804"/>
            <a:ext cx="6682776" cy="39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noProof="0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  <a:endParaRPr kumimoji="0" lang="it-IT" sz="31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95105"/>
              </p:ext>
            </p:extLst>
          </p:nvPr>
        </p:nvGraphicFramePr>
        <p:xfrm>
          <a:off x="3363389" y="2445436"/>
          <a:ext cx="57245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Foglio di lavoro" r:id="rId3" imgW="5724356" imgH="1914525" progId="Excel.Sheet.12">
                  <p:embed/>
                </p:oleObj>
              </mc:Choice>
              <mc:Fallback>
                <p:oleObj name="Foglio di lavoro" r:id="rId3" imgW="5724356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389" y="2445436"/>
                        <a:ext cx="57245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040194" y="4093256"/>
            <a:ext cx="125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(0,56/2,50)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093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14017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63664" y="164853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Plot temperature distribution as box plots for a defined set of </a:t>
            </a:r>
            <a:r>
              <a:rPr lang="en-US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cities</a:t>
            </a:r>
            <a:endParaRPr lang="it-IT" sz="3100" b="1" dirty="0">
              <a:solidFill>
                <a:prstClr val="black"/>
              </a:solidFill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../_images/54_box_plot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8"/>
          <a:stretch/>
        </p:blipFill>
        <p:spPr bwMode="auto">
          <a:xfrm>
            <a:off x="3194711" y="1914321"/>
            <a:ext cx="6523521" cy="40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683954" y="-367290"/>
            <a:ext cx="9697705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Prevalenza di malattia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50596"/>
          <a:stretch/>
        </p:blipFill>
        <p:spPr>
          <a:xfrm>
            <a:off x="4216065" y="2290813"/>
            <a:ext cx="4735429" cy="33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Trend indici della Borsa italiana </a:t>
            </a: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7" r="17481" b="47790"/>
          <a:stretch/>
        </p:blipFill>
        <p:spPr>
          <a:xfrm>
            <a:off x="4052437" y="2281186"/>
            <a:ext cx="4485172" cy="35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Calcolare</a:t>
            </a:r>
            <a:r>
              <a:rPr kumimoji="0" lang="it-IT" sz="3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 la variazione percentuale </a:t>
            </a:r>
            <a:r>
              <a:rPr kumimoji="0" lang="it-IT" sz="3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degli indici</a:t>
            </a: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b="21123"/>
          <a:stretch/>
        </p:blipFill>
        <p:spPr>
          <a:xfrm>
            <a:off x="3744196" y="1876925"/>
            <a:ext cx="4620157" cy="269464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766561" y="3590223"/>
            <a:ext cx="943276" cy="27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12045" y="3838626"/>
            <a:ext cx="943276" cy="27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43818" y="4101533"/>
            <a:ext cx="943276" cy="27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7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Soluzione</a:t>
            </a:r>
            <a:endParaRPr lang="it-IT" sz="3100" b="1" dirty="0">
              <a:solidFill>
                <a:prstClr val="black"/>
              </a:solidFill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b="21123"/>
          <a:stretch/>
        </p:blipFill>
        <p:spPr>
          <a:xfrm>
            <a:off x="3795387" y="1857674"/>
            <a:ext cx="4620157" cy="2694641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6737684" y="3503596"/>
            <a:ext cx="972152" cy="41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115090" y="3765240"/>
            <a:ext cx="843975" cy="389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791751" y="4050581"/>
            <a:ext cx="843975" cy="389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5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Trend indici della Borsa italiana </a:t>
            </a: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21474" r="8623" b="47789"/>
          <a:stretch/>
        </p:blipFill>
        <p:spPr>
          <a:xfrm>
            <a:off x="4263991" y="1982803"/>
            <a:ext cx="4437246" cy="36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240073" y="-95813"/>
            <a:ext cx="8066266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Shares of </a:t>
            </a:r>
            <a:r>
              <a:rPr lang="it-IT" sz="3100" b="1" dirty="0" err="1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household</a:t>
            </a: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it-IT" sz="3100" b="1" dirty="0" err="1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income</a:t>
            </a: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 of </a:t>
            </a:r>
            <a:r>
              <a:rPr lang="it-IT" sz="3100" b="1" dirty="0" err="1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quintiles</a:t>
            </a: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 in USA (1970-2021) </a:t>
            </a: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074" name="Picture 2" descr="Household income share of quintiles U.S. 2021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/>
        </p:blipFill>
        <p:spPr bwMode="auto">
          <a:xfrm>
            <a:off x="3606802" y="2141838"/>
            <a:ext cx="5634336" cy="38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29273" y="1280519"/>
            <a:ext cx="10552386" cy="5433848"/>
          </a:xfrm>
          <a:prstGeom prst="rect">
            <a:avLst/>
          </a:prstGeom>
          <a:solidFill>
            <a:schemeClr val="bg1"/>
          </a:solidFill>
          <a:ln w="31750">
            <a:solidFill>
              <a:srgbClr val="D0F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1789" y="1652518"/>
            <a:ext cx="7942835" cy="4992623"/>
          </a:xfrm>
          <a:prstGeom prst="rect">
            <a:avLst/>
          </a:prstGeom>
          <a:solidFill>
            <a:srgbClr val="FFF8E5"/>
          </a:solidFill>
          <a:ln>
            <a:solidFill>
              <a:srgbClr val="27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1701" y="-446159"/>
            <a:ext cx="10515600" cy="13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smtClean="0">
                <a:solidFill>
                  <a:prstClr val="black"/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Arial" panose="020B0604020202020204" pitchFamily="34" charset="0"/>
              </a:rPr>
              <a:t>Concentrazione</a:t>
            </a:r>
            <a:endParaRPr kumimoji="0" lang="it-IT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Text" panose="02000505000000020004" pitchFamily="2" charset="0"/>
              <a:ea typeface="Yu Gothic Medium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1" y="2962793"/>
            <a:ext cx="2292350" cy="252412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784388" y="1977082"/>
            <a:ext cx="694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Misurare il grado di concentrazione sul mercato delle seguenti aziende e indicare la forma della curva di Lorenz associata </a:t>
            </a:r>
          </a:p>
        </p:txBody>
      </p:sp>
    </p:spTree>
    <p:extLst>
      <p:ext uri="{BB962C8B-B14F-4D97-AF65-F5344CB8AC3E}">
        <p14:creationId xmlns:p14="http://schemas.microsoft.com/office/powerpoint/2010/main" val="34265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86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Yu Gothic Medium</vt:lpstr>
      <vt:lpstr>Arial</vt:lpstr>
      <vt:lpstr>Calibri</vt:lpstr>
      <vt:lpstr>Calibri Light</vt:lpstr>
      <vt:lpstr>Sitka Text</vt:lpstr>
      <vt:lpstr>1_Tema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MBDA Italia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21/22</dc:title>
  <dc:creator>Silvia Longhi</dc:creator>
  <cp:lastModifiedBy>Silvia Longhi</cp:lastModifiedBy>
  <cp:revision>36</cp:revision>
  <cp:lastPrinted>2022-03-09T10:26:21Z</cp:lastPrinted>
  <dcterms:created xsi:type="dcterms:W3CDTF">2022-03-08T09:31:10Z</dcterms:created>
  <dcterms:modified xsi:type="dcterms:W3CDTF">2023-05-13T11:18:48Z</dcterms:modified>
</cp:coreProperties>
</file>