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8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0"/>
    <p:restoredTop sz="94714"/>
  </p:normalViewPr>
  <p:slideViewPr>
    <p:cSldViewPr>
      <p:cViewPr varScale="1">
        <p:scale>
          <a:sx n="129" d="100"/>
          <a:sy n="129" d="100"/>
        </p:scale>
        <p:origin x="151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D6A359-C209-5C40-8229-AB91A4A3FD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A1A161-AB58-444B-9736-35DDD9EB00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B4AB595-D45E-FD43-834C-202201BFFC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74926-BF6F-C041-BF1C-51063988A04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6260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A1703B4-B66A-F843-909C-ADC336C3D0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B83FC8-FD4A-5745-8371-E3E76AB962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349943-2432-E544-A042-6C714900D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895CC7-34C3-EF4B-A674-422029E5649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4411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33AB3-3412-BD48-9B99-5637E99A7E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2C43464-5CF3-4C4A-9375-C5B1D7526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ECE4B-45C7-604F-A52C-52CE24286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E3D9C-D763-3D47-87A6-53EF0EBE952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3548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12D0D9-039E-F14B-BCB6-C5F0951624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2057DCA-623D-8D4A-B7BA-7BB002C50B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0B29BB-BF47-A244-90C3-AF6F2EAEB5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08C41-F9DE-9B41-BAA0-FD66482F0CE0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1435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E24114-8814-174D-B14F-106F2678DA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6EBBA6-A2A8-BC43-9149-82108BA2CF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C9EF884-739C-F545-B1C4-FE631BF08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82683-875A-B148-8E78-14826FC2E64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572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097BF6-A321-8148-B62F-42BCFB6254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03D3F-FD97-E545-BEAD-3A192F1C78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17839A-C8C6-4B41-B931-244FEA8280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0CA57B-C99C-654B-80A5-B15EA7C670C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34493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E6061C-5A9E-4A44-8DC1-29CD761450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E9B1F73-89AB-104B-9877-232FB9353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FEDF59-67B7-1E43-BD02-FC6293370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08FD3D-4B68-9E4A-B7F2-3D56481DBC9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367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D89C782-BE20-1E49-B757-24DF039BD9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3676C92-81D6-C54F-A18B-EA52B14227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24C2ACF-D8F9-0647-AC2C-28A8298670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4CAAFE-6FA3-B04E-BB6B-38D893947A4A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163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B90E13-6D3B-B349-9799-51A9C6929C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94A580-B24F-1C41-A470-4C09FD84F1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108F327-AB4B-2049-8E5A-7123BD2D04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198AE-D029-6A40-AE16-6789D685174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636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078686-982E-834E-B0F9-805803E9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03AB1C-E4C1-3241-9C0B-B9E2FCBB26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6F11BC-C53F-1947-8428-E487527DB1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1D05A0-2DA3-DA4F-927D-09D48008645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0247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035808-9FDA-004C-B041-81DE8C0E4F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E56045-EF7C-D446-9359-C895493CED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0C5E3A-086D-144B-B502-9D8430AE71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ED5A82-3CD3-D34C-B081-94593F1F58C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0650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237F4DE-3A5A-4B44-BCA4-5CE5D9C12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F098FCD-F822-D845-803E-13D1B54337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983B5FE-D88A-7240-B295-6AA7196E123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023E5B-448A-A948-BEF0-3C343453FD1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8D7257-8A9D-C04F-88BE-9C31D2749E1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1B15EC-5F51-6B4A-90E6-B25872617DC8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5358F0-D7CA-7D4C-BE19-BC99427BD47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/>
              <a:t>I grafici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D593737-0EFD-6749-89C1-A69A417004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/>
              <a:t>Es. grf. a torta</a:t>
            </a:r>
          </a:p>
        </p:txBody>
      </p:sp>
      <p:pic>
        <p:nvPicPr>
          <p:cNvPr id="11267" name="Picture 3">
            <a:extLst>
              <a:ext uri="{FF2B5EF4-FFF2-40B4-BE49-F238E27FC236}">
                <a16:creationId xmlns:a16="http://schemas.microsoft.com/office/drawing/2014/main" id="{B7F6849A-1852-5E44-9394-6D3DB749E5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086600" cy="50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BC666BF-5EAB-1A49-B448-2BA9151B9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>
                <a:cs typeface="Times New Roman" charset="0"/>
              </a:rPr>
              <a:t>Grafici di Pareto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1FACAF-5319-0248-9ADE-16608EE6D5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b="1"/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Questo particolare tipo di grafico consiste in un grafico a barre, ordinato in modo </a:t>
            </a:r>
            <a:r>
              <a:rPr lang="it-IT" altLang="it-IT" sz="2800" u="sng"/>
              <a:t>discendente</a:t>
            </a:r>
            <a:r>
              <a:rPr lang="it-IT" altLang="it-IT" sz="2800"/>
              <a:t>, accompagnato da una </a:t>
            </a:r>
            <a:r>
              <a:rPr lang="it-IT" altLang="it-IT" sz="2800" u="sng"/>
              <a:t>linea ascendente</a:t>
            </a:r>
            <a:r>
              <a:rPr lang="it-IT" altLang="it-IT" sz="2800"/>
              <a:t> che visualizza in modo indiretto la </a:t>
            </a:r>
            <a:r>
              <a:rPr lang="it-IT" altLang="it-IT" sz="2800" u="sng"/>
              <a:t>somma</a:t>
            </a:r>
            <a:r>
              <a:rPr lang="it-IT" altLang="it-IT" sz="2800"/>
              <a:t> delle categorie corrispondenti a quel determinato punto.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Può essere molto utile nel caso di variabili a categorie monotonicamente ordinate (es. titolo di studio) per percepire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andamento di una distribuzione con una immediata percezione visiva del totale corrispondente.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C94AA39-4277-8747-9C1E-5BB2CF306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799" y="332656"/>
            <a:ext cx="7772400" cy="1143000"/>
          </a:xfrm>
        </p:spPr>
        <p:txBody>
          <a:bodyPr wrap="square" anchor="ctr">
            <a:normAutofit/>
          </a:bodyPr>
          <a:lstStyle/>
          <a:p>
            <a:pPr eaLnBrk="1" hangingPunct="1">
              <a:defRPr/>
            </a:pPr>
            <a:r>
              <a:rPr lang="it-IT" dirty="0"/>
              <a:t>Es. grafico di Pareto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2F5B3F3-906E-B941-A879-5E18C69E5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475656"/>
            <a:ext cx="6554687" cy="491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D363EC3-6453-B74F-8226-9CB32068A1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>
                <a:cs typeface="Times New Roman" charset="0"/>
              </a:rPr>
              <a:t>Grafici a dispersione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29F06A5-39B0-8C4F-AC62-CB173D54CF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b="1"/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I grafici a dispersione (o grafici a punti) sono impiegati principalmente per visualizzare graficamente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andamento di due variabili continue.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Il grafico ha il pregio di restituire </a:t>
            </a:r>
            <a:r>
              <a:rPr lang="ja-JP" altLang="it-IT" sz="2800">
                <a:latin typeface="Arial" panose="020B0604020202020204" pitchFamily="34" charset="0"/>
              </a:rPr>
              <a:t>“</a:t>
            </a:r>
            <a:r>
              <a:rPr lang="it-IT" altLang="ja-JP" sz="2800"/>
              <a:t>a colpo d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occhio</a:t>
            </a:r>
            <a:r>
              <a:rPr lang="ja-JP" altLang="it-IT" sz="2800">
                <a:latin typeface="Arial" panose="020B0604020202020204" pitchFamily="34" charset="0"/>
              </a:rPr>
              <a:t>”</a:t>
            </a:r>
            <a:r>
              <a:rPr lang="it-IT" altLang="ja-JP" sz="2800"/>
              <a:t>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esistenza di relazioni lineari (o meno) tra variabili e di evidenziare punti cartesiani in cui i valori di tali variabili siano particolarmente congruenti. 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01F9B89D-31F9-C54B-BAC8-68705CFF09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 wrap="square" anchor="ctr">
            <a:normAutofit/>
          </a:bodyPr>
          <a:lstStyle/>
          <a:p>
            <a:pPr eaLnBrk="1" hangingPunct="1">
              <a:defRPr/>
            </a:pPr>
            <a:r>
              <a:rPr lang="it-IT" dirty="0"/>
              <a:t>Es. grafico a dispersione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B68349A-1E9F-8845-81FB-BDFBEA61D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1143000"/>
            <a:ext cx="49530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7C10BEB-4147-D446-AAFC-C17130FEE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800" b="1" i="1">
                <a:latin typeface="Arial" charset="0"/>
              </a:rPr>
              <a:t>Alcuni suggerimenti per ottimizzare i grafici</a:t>
            </a:r>
            <a:endParaRPr lang="it-IT" sz="2800">
              <a:latin typeface="Arial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E04D7A9-FF9C-2D43-BEF2-1191F437C0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85257"/>
            <a:ext cx="7772400" cy="4114800"/>
          </a:xfrm>
        </p:spPr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it-IT" altLang="it-IT" b="1" i="1" dirty="0">
                <a:latin typeface="Arial" panose="020B0604020202020204" pitchFamily="34" charset="0"/>
              </a:rPr>
              <a:t>Invertire le righe con le colonne</a:t>
            </a:r>
          </a:p>
          <a:p>
            <a:pPr marL="609600" indent="-609600" eaLnBrk="1" hangingPunct="1">
              <a:buFontTx/>
              <a:buNone/>
            </a:pPr>
            <a:endParaRPr lang="it-IT" altLang="it-IT" dirty="0">
              <a:latin typeface="Arial" panose="020B0604020202020204" pitchFamily="34" charset="0"/>
            </a:endParaRPr>
          </a:p>
          <a:p>
            <a:pPr marL="609600" indent="-609600" eaLnBrk="1" hangingPunct="1"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È notoriamente </a:t>
            </a:r>
            <a:r>
              <a:rPr lang="it-IT" altLang="it-IT" sz="2800" i="1" dirty="0">
                <a:latin typeface="Arial" panose="020B0604020202020204" pitchFamily="34" charset="0"/>
              </a:rPr>
              <a:t>meglio</a:t>
            </a:r>
            <a:r>
              <a:rPr lang="it-IT" altLang="it-IT" sz="2800" dirty="0">
                <a:latin typeface="Arial" panose="020B0604020202020204" pitchFamily="34" charset="0"/>
              </a:rPr>
              <a:t> avere </a:t>
            </a:r>
          </a:p>
          <a:p>
            <a:pPr marL="609600" indent="-609600" eaLnBrk="1" hangingPunct="1"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- poche seriazioni, con pochi punti in ciascuna di esse, </a:t>
            </a:r>
          </a:p>
          <a:p>
            <a:pPr marL="609600" indent="-609600" eaLnBrk="1" hangingPunct="1"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- che avere molte serie con pochi punti. </a:t>
            </a:r>
            <a:br>
              <a:rPr lang="it-IT" altLang="it-IT" sz="2800" dirty="0">
                <a:latin typeface="Arial" panose="020B0604020202020204" pitchFamily="34" charset="0"/>
              </a:rPr>
            </a:br>
            <a:endParaRPr lang="it-IT" altLang="it-IT" sz="2800" dirty="0">
              <a:latin typeface="Arial" panose="020B060402020202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it-IT" altLang="it-IT" sz="2800" dirty="0">
                <a:latin typeface="Arial" panose="020B0604020202020204" pitchFamily="34" charset="0"/>
              </a:rPr>
              <a:t>Il grafico B è infatti preferibile al grafico A.</a:t>
            </a:r>
          </a:p>
          <a:p>
            <a:pPr marL="609600" indent="-609600" eaLnBrk="1" hangingPunct="1">
              <a:buFontTx/>
              <a:buNone/>
            </a:pPr>
            <a:endParaRPr lang="it-IT" altLang="it-IT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C0CB253-C907-BA4D-BDEE-5B9AE9B91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/>
              <a:t>esempio</a:t>
            </a:r>
          </a:p>
        </p:txBody>
      </p:sp>
      <p:pic>
        <p:nvPicPr>
          <p:cNvPr id="2" name="Picture 5" descr="http://www.statix.ch/Grafici/stat-37.gif">
            <a:extLst>
              <a:ext uri="{FF2B5EF4-FFF2-40B4-BE49-F238E27FC236}">
                <a16:creationId xmlns:a16="http://schemas.microsoft.com/office/drawing/2014/main" id="{279309E4-9EFF-0749-A2E0-42821BE71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00150"/>
            <a:ext cx="5181600" cy="282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7" descr="http://www.statix.ch/Grafici/stat-38.gif">
            <a:extLst>
              <a:ext uri="{FF2B5EF4-FFF2-40B4-BE49-F238E27FC236}">
                <a16:creationId xmlns:a16="http://schemas.microsoft.com/office/drawing/2014/main" id="{7FD248E1-A5F6-5B4C-91D0-A0C6A3FB7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191000"/>
            <a:ext cx="4659313" cy="243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1295AB69-AF42-D740-A18A-781D93AA86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sz="3600"/>
              <a:t>Suggerimenti:</a:t>
            </a:r>
            <a:r>
              <a:rPr lang="it-IT"/>
              <a:t> </a:t>
            </a:r>
            <a:br>
              <a:rPr lang="it-IT"/>
            </a:br>
            <a:r>
              <a:rPr lang="it-IT" b="1" i="1">
                <a:latin typeface="Arial" charset="0"/>
              </a:rPr>
              <a:t>Tralasciare il grafico</a:t>
            </a:r>
            <a:r>
              <a:rPr lang="it-IT"/>
              <a:t>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15E35B-1B4C-BC4F-A1A8-8DA7CA62F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 sz="2800">
                <a:latin typeface="Arial" panose="020B0604020202020204" pitchFamily="34" charset="0"/>
              </a:rPr>
              <a:t>Per usare efficacemente i grafici, è necessario sapere quando </a:t>
            </a:r>
            <a:r>
              <a:rPr lang="it-IT" altLang="it-IT" sz="2800" u="sng">
                <a:latin typeface="Arial" panose="020B0604020202020204" pitchFamily="34" charset="0"/>
              </a:rPr>
              <a:t>non</a:t>
            </a:r>
            <a:r>
              <a:rPr lang="it-IT" altLang="it-IT" sz="2800">
                <a:latin typeface="Arial" panose="020B0604020202020204" pitchFamily="34" charset="0"/>
              </a:rPr>
              <a:t> si deve utilizzarli ! </a:t>
            </a:r>
          </a:p>
          <a:p>
            <a:pPr eaLnBrk="1" hangingPunct="1"/>
            <a:r>
              <a:rPr lang="en-US" altLang="it-IT" sz="2800">
                <a:latin typeface="Arial" panose="020B0604020202020204" pitchFamily="34" charset="0"/>
              </a:rPr>
              <a:t>Talvolta è </a:t>
            </a:r>
            <a:r>
              <a:rPr lang="it-IT" altLang="it-IT" sz="2800">
                <a:latin typeface="Arial" panose="020B0604020202020204" pitchFamily="34" charset="0"/>
              </a:rPr>
              <a:t>meglio mostrare una piccola tabella di valori (con meno di 20 voci) piuttosto che un grafico. </a:t>
            </a:r>
          </a:p>
          <a:p>
            <a:pPr eaLnBrk="1" hangingPunct="1"/>
            <a:r>
              <a:rPr lang="it-IT" altLang="it-IT" sz="2800">
                <a:latin typeface="Arial" panose="020B0604020202020204" pitchFamily="34" charset="0"/>
              </a:rPr>
              <a:t>Il lettore potrà così più facilmente ricavare le informazioni veramente importanti. </a:t>
            </a:r>
            <a:br>
              <a:rPr lang="it-IT" altLang="it-IT" sz="2800">
                <a:latin typeface="Arial" panose="020B0604020202020204" pitchFamily="34" charset="0"/>
              </a:rPr>
            </a:br>
            <a:endParaRPr lang="it-IT" altLang="it-IT" sz="2800">
              <a:latin typeface="Arial" panose="020B0604020202020204" pitchFamily="34" charset="0"/>
            </a:endParaRPr>
          </a:p>
          <a:p>
            <a:pPr eaLnBrk="1" hangingPunct="1"/>
            <a:endParaRPr lang="it-IT" altLang="it-IT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41F70E99-82D7-4136-AEC3-D286E6AA6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99392"/>
            <a:ext cx="7772400" cy="1143000"/>
          </a:xfrm>
        </p:spPr>
        <p:txBody>
          <a:bodyPr/>
          <a:lstStyle/>
          <a:p>
            <a:r>
              <a:rPr lang="en-US" dirty="0" err="1"/>
              <a:t>Tabella</a:t>
            </a:r>
            <a:r>
              <a:rPr lang="en-US" dirty="0"/>
              <a:t> vs </a:t>
            </a:r>
            <a:r>
              <a:rPr lang="en-US" dirty="0" err="1"/>
              <a:t>grafico</a:t>
            </a:r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ED1326F-138D-4044-968C-D6560ADAE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648" y="1412775"/>
            <a:ext cx="4064568" cy="50335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8761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BDE3BC23-A814-C147-B6EC-77833B1F2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/>
              <a:t>Suggerimenti:</a:t>
            </a:r>
            <a:br>
              <a:rPr lang="it-IT"/>
            </a:br>
            <a:r>
              <a:rPr lang="it-IT" b="1" i="1">
                <a:latin typeface="Arial" charset="0"/>
              </a:rPr>
              <a:t>Far risaltare i dati.</a:t>
            </a:r>
            <a:br>
              <a:rPr lang="it-IT">
                <a:latin typeface="Arial" charset="0"/>
              </a:rPr>
            </a:br>
            <a:endParaRPr lang="it-IT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8390B46-2D96-0345-B844-C0EDC3F55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Arial" panose="020B0604020202020204" pitchFamily="34" charset="0"/>
              </a:rPr>
              <a:t>Accertarsi che la rappresentazione abbia come protagonista sempre e solo il dato.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Arial" panose="020B0604020202020204" pitchFamily="34" charset="0"/>
              </a:rPr>
              <a:t>Minimizzare, pertanto, l'uso dei titoli, della legenda, degli assi e dei vari richiami</a:t>
            </a:r>
          </a:p>
          <a:p>
            <a:pPr eaLnBrk="1" hangingPunct="1">
              <a:lnSpc>
                <a:spcPct val="90000"/>
              </a:lnSpc>
            </a:pPr>
            <a:endParaRPr lang="it-IT" altLang="it-IT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Il secondo grafico è da preferire al primo.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CAFBCE-D7AC-764D-99DA-19D390FEAE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un disegno vale più di mille parole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DEB16F0-8B28-C84D-9774-7E262071C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 altLang="it-IT" sz="2800"/>
              <a:t>Un adagio cinese recita che un disegno vale più di mille parole. Questa affermazione è tanto più valida se sostituiamo dei numeri alle parole.</a:t>
            </a:r>
          </a:p>
          <a:p>
            <a:pPr eaLnBrk="1" hangingPunct="1"/>
            <a:r>
              <a:rPr lang="it-IT" altLang="it-IT" sz="2800"/>
              <a:t>Questi strumenti consentono di rendere eloquenti liste e tabelle numeriche dai contenuti apparentemente poco significativi, rivelandosi particolarmente adatti per trasmettere efficacemente certe informazioni nel corso della nostra esposizione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B3E295F0-CE89-3949-8DE4-D6A4D38DA1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/>
              <a:t>Esempio 3</a:t>
            </a:r>
          </a:p>
        </p:txBody>
      </p:sp>
      <p:pic>
        <p:nvPicPr>
          <p:cNvPr id="2" name="Picture 4" descr="http://www.statix.ch/Grafici/stat-40.gif">
            <a:extLst>
              <a:ext uri="{FF2B5EF4-FFF2-40B4-BE49-F238E27FC236}">
                <a16:creationId xmlns:a16="http://schemas.microsoft.com/office/drawing/2014/main" id="{D2A14234-C581-5149-A1CA-022A0870BB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3000"/>
            <a:ext cx="600075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3" name="Picture 6" descr="http://www.statix.ch/Grafici/stat-41.gif">
            <a:extLst>
              <a:ext uri="{FF2B5EF4-FFF2-40B4-BE49-F238E27FC236}">
                <a16:creationId xmlns:a16="http://schemas.microsoft.com/office/drawing/2014/main" id="{4B7E87B2-424A-8147-B90B-DF09A6C3C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451225"/>
            <a:ext cx="5429250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A4860B6-F89A-BD41-A390-0ED9812BE1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i="1">
                <a:latin typeface="Arial" charset="0"/>
              </a:rPr>
              <a:t>Mostrare anche </a:t>
            </a:r>
            <a:br>
              <a:rPr lang="it-IT" b="1" i="1">
                <a:latin typeface="Arial" charset="0"/>
              </a:rPr>
            </a:br>
            <a:r>
              <a:rPr lang="it-IT" b="1" i="1">
                <a:latin typeface="Arial" charset="0"/>
              </a:rPr>
              <a:t>i dati correlati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DE4186-FECD-864F-90C5-01D5575C20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Arial" panose="020B0604020202020204" pitchFamily="34" charset="0"/>
              </a:rPr>
              <a:t>È preferibile mostrare tutti i dati che concorrono a presentare un'informazione completa.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Arial" panose="020B0604020202020204" pitchFamily="34" charset="0"/>
              </a:rPr>
              <a:t>Pertanto, i grafici </a:t>
            </a:r>
            <a:r>
              <a:rPr lang="it-IT" altLang="it-IT" i="1">
                <a:latin typeface="Arial" panose="020B0604020202020204" pitchFamily="34" charset="0"/>
              </a:rPr>
              <a:t>combinati</a:t>
            </a:r>
            <a:r>
              <a:rPr lang="it-IT" altLang="it-IT">
                <a:latin typeface="Arial" panose="020B0604020202020204" pitchFamily="34" charset="0"/>
              </a:rPr>
              <a:t> possono essere molto utili.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>
                <a:latin typeface="Arial" panose="020B0604020202020204" pitchFamily="34" charset="0"/>
              </a:rPr>
              <a:t>Un grafico delle vendite non è un granché utile se non considera anche l'andamento dei profitti</a:t>
            </a:r>
          </a:p>
          <a:p>
            <a:pPr eaLnBrk="1" hangingPunct="1">
              <a:lnSpc>
                <a:spcPct val="90000"/>
              </a:lnSpc>
            </a:pPr>
            <a:endParaRPr lang="it-IT" alt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9686085-81F9-AD49-915C-C62C7E543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/>
              <a:t>esempio</a:t>
            </a:r>
          </a:p>
        </p:txBody>
      </p:sp>
      <p:pic>
        <p:nvPicPr>
          <p:cNvPr id="2" name="Picture 4" descr="http://www.statix.ch/Grafici/stat-42.gif">
            <a:extLst>
              <a:ext uri="{FF2B5EF4-FFF2-40B4-BE49-F238E27FC236}">
                <a16:creationId xmlns:a16="http://schemas.microsoft.com/office/drawing/2014/main" id="{7D6CE154-A23B-E744-8FD6-423ACD1F34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981200"/>
            <a:ext cx="7334200" cy="3854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9780895-8AD9-1B4F-833A-4572EDA89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i="1">
                <a:latin typeface="Arial" charset="0"/>
              </a:rPr>
              <a:t>Comparare i dati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64944DC3-2D3C-9344-B21A-3D31C7A50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82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>
                <a:latin typeface="Arial" panose="020B0604020202020204" pitchFamily="34" charset="0"/>
              </a:rPr>
              <a:t>L'andamento delle vendite è poco esplicativo se non lo si confronta con quello della concorrenza.</a:t>
            </a:r>
          </a:p>
          <a:p>
            <a:pPr eaLnBrk="1" hangingPunct="1"/>
            <a:endParaRPr lang="it-IT" altLang="it-IT">
              <a:latin typeface="Arial" panose="020B0604020202020204" pitchFamily="34" charset="0"/>
            </a:endParaRPr>
          </a:p>
          <a:p>
            <a:pPr eaLnBrk="1" hangingPunct="1"/>
            <a:endParaRPr lang="it-IT" altLang="it-IT"/>
          </a:p>
        </p:txBody>
      </p:sp>
      <p:pic>
        <p:nvPicPr>
          <p:cNvPr id="2" name="Picture 5" descr="http://www.statix.ch/Grafici/stat-43.gif">
            <a:extLst>
              <a:ext uri="{FF2B5EF4-FFF2-40B4-BE49-F238E27FC236}">
                <a16:creationId xmlns:a16="http://schemas.microsoft.com/office/drawing/2014/main" id="{56F48A39-4A8B-4647-B177-921B109BA4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3757770"/>
            <a:ext cx="5280248" cy="266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50B4EBD-C823-864B-9BBE-97A98A9C6E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>
                <a:cs typeface="Times New Roman" charset="0"/>
              </a:rPr>
              <a:t>Grafico a barre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A1820DF-8FF8-5449-BC2F-9643EE5463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endParaRPr lang="it-IT" altLang="it-IT" sz="2800" b="1"/>
          </a:p>
          <a:p>
            <a:pPr eaLnBrk="1" hangingPunct="1"/>
            <a:r>
              <a:rPr lang="it-IT" altLang="it-IT" sz="2800"/>
              <a:t>Il grafico più semplice di cui possiamo disporre è il grafico a barre. Questo tipo di grafico è particolarmente utile per comparare gruppi di dati omogenei tra loro (esempio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età media di più gruppi di intervistati). </a:t>
            </a:r>
          </a:p>
          <a:p>
            <a:pPr eaLnBrk="1" hangingPunct="1"/>
            <a:r>
              <a:rPr lang="it-IT" altLang="it-IT" sz="2800"/>
              <a:t>Ai fini della leggibilità le barre presenti sul piano del grafico non dovrebbero mai essere superiori a 15. </a:t>
            </a:r>
          </a:p>
          <a:p>
            <a:pPr eaLnBrk="1" hangingPunct="1"/>
            <a:endParaRPr lang="it-IT" altLang="it-IT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0DDB0B64-C47C-1640-9A7B-133983678F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dirty="0"/>
              <a:t>Esempio di </a:t>
            </a:r>
            <a:r>
              <a:rPr lang="it-IT" dirty="0" err="1"/>
              <a:t>grf</a:t>
            </a:r>
            <a:r>
              <a:rPr lang="it-IT" dirty="0"/>
              <a:t> a barre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B1947694-1D6F-AE4C-AE0C-85FD1E952C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95438"/>
            <a:ext cx="79248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A92A1BE-1A80-AC4B-8276-9E427CAADF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>
                <a:cs typeface="Times New Roman" charset="0"/>
              </a:rPr>
              <a:t>Grafici lineari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118D792-3F5C-4648-9082-8A781365B4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b="1"/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Un grafico lineare consente di rappresentare contemporaneamente più serie di dati nello stesso piano. E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 possibile avere un grafico semplice, multiplo o a barre fluttuanti. Queste ultime in particolare vengono usate per rappresentare non valori assoluti ma intervalli numerici. Ad ogni punto dell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asse corrisponde una coppia di dati che si riferisce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E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 molto utile per rappresentare la </a:t>
            </a:r>
            <a:r>
              <a:rPr lang="it-IT" altLang="ja-JP" sz="2800" b="1" i="1"/>
              <a:t>variabilità</a:t>
            </a:r>
            <a:r>
              <a:rPr lang="it-IT" altLang="ja-JP" sz="2800"/>
              <a:t> nel tempo o nello spazio di due o più fenomeni. 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0A9F1E5-EE38-ED49-BE2F-4E682A15B0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dirty="0"/>
              <a:t>Es. </a:t>
            </a:r>
            <a:r>
              <a:rPr lang="it-IT" dirty="0" err="1"/>
              <a:t>grf</a:t>
            </a:r>
            <a:r>
              <a:rPr lang="it-IT" dirty="0"/>
              <a:t> lineare</a:t>
            </a:r>
          </a:p>
        </p:txBody>
      </p:sp>
      <p:pic>
        <p:nvPicPr>
          <p:cNvPr id="7171" name="Picture 3">
            <a:extLst>
              <a:ext uri="{FF2B5EF4-FFF2-40B4-BE49-F238E27FC236}">
                <a16:creationId xmlns:a16="http://schemas.microsoft.com/office/drawing/2014/main" id="{963DC43B-BDA9-7541-A694-49DE914720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95438"/>
            <a:ext cx="7239000" cy="481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F10FDFE-21FD-3B4D-A06E-3E93CEB5F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b="1" dirty="0"/>
              <a:t>Grafici ad area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0F37EEE-49FD-5044-B185-28BB5B773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/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Questi grafici si articolano in una serie di linee spezzate sovrapposte.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Le aree comprese fra due spezzate adiacenti consentono di qualificare le differenze che intercorrono tra valori delle serie rappresentate e forniscono una indicazione </a:t>
            </a:r>
            <a:r>
              <a:rPr lang="ja-JP" altLang="it-IT" sz="2800">
                <a:latin typeface="Arial" panose="020B0604020202020204" pitchFamily="34" charset="0"/>
              </a:rPr>
              <a:t>“</a:t>
            </a:r>
            <a:r>
              <a:rPr lang="it-IT" altLang="ja-JP" sz="2800"/>
              <a:t>spaziale</a:t>
            </a:r>
            <a:r>
              <a:rPr lang="ja-JP" altLang="it-IT" sz="2800">
                <a:latin typeface="Arial" panose="020B0604020202020204" pitchFamily="34" charset="0"/>
              </a:rPr>
              <a:t>”</a:t>
            </a:r>
            <a:r>
              <a:rPr lang="it-IT" altLang="ja-JP" sz="2800"/>
              <a:t> di tali differenze.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Anche in questo caso abbiamo una visualizzazione del contributo di ciascun valore nel tempo od in più categorie.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t-IT" altLang="it-IT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034892B-8957-494A-9E1A-312E3A5A8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1868"/>
            <a:ext cx="7772400" cy="1143000"/>
          </a:xfrm>
        </p:spPr>
        <p:txBody>
          <a:bodyPr wrap="square" anchor="ctr">
            <a:normAutofit/>
          </a:bodyPr>
          <a:lstStyle/>
          <a:p>
            <a:pPr eaLnBrk="1" hangingPunct="1">
              <a:defRPr/>
            </a:pPr>
            <a:r>
              <a:rPr lang="it-IT" dirty="0"/>
              <a:t>Es. grafico ad area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32738C2-B052-2B41-B696-417EF57A3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014264"/>
            <a:ext cx="5904656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E4AB313-85D6-8541-96F7-6FC5CCBFE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it-IT" b="1">
                <a:cs typeface="Times New Roman" charset="0"/>
              </a:rPr>
              <a:t>Grafici a torta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C454FA1-8C50-7F4A-9AAE-04D374F65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9144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altLang="it-IT" sz="2800" b="1"/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Probabilmente si tratta del grafico che permette con maggior efficacia la rappresentazione del contributo di ogni categoria al totale di una determinata variabile.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Graficamente può essere bi o tri-dimensionale.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Consigliamo di raggruppare i settori molto piccoli e/o di esploderli (estrarli) dal corpo principale della torta.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/>
              <a:t>Non richiedendo la visualizzazione degli assi cartesiani è consigliabile completare il grafico con l</a:t>
            </a:r>
            <a:r>
              <a:rPr lang="ja-JP" altLang="it-IT" sz="2800">
                <a:latin typeface="Arial" panose="020B0604020202020204" pitchFamily="34" charset="0"/>
              </a:rPr>
              <a:t>’</a:t>
            </a:r>
            <a:r>
              <a:rPr lang="it-IT" altLang="ja-JP" sz="2800"/>
              <a:t>inserimento dei dati (n. di casi o percentuali relative) che ogni settore raffigura.</a:t>
            </a:r>
          </a:p>
          <a:p>
            <a:pPr eaLnBrk="1" hangingPunct="1">
              <a:lnSpc>
                <a:spcPct val="90000"/>
              </a:lnSpc>
            </a:pPr>
            <a:endParaRPr lang="it-IT" altLang="it-IT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754</Words>
  <Application>Microsoft Macintosh PowerPoint</Application>
  <PresentationFormat>Presentazione su schermo (4:3)</PresentationFormat>
  <Paragraphs>63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6" baseType="lpstr">
      <vt:lpstr>Arial</vt:lpstr>
      <vt:lpstr>Times New Roman</vt:lpstr>
      <vt:lpstr>Struttura predefinita</vt:lpstr>
      <vt:lpstr>I grafici</vt:lpstr>
      <vt:lpstr>un disegno vale più di mille parole</vt:lpstr>
      <vt:lpstr>Grafico a barre</vt:lpstr>
      <vt:lpstr>Esempio di grf a barre</vt:lpstr>
      <vt:lpstr>Grafici lineari</vt:lpstr>
      <vt:lpstr>Es. grf lineare</vt:lpstr>
      <vt:lpstr>Grafici ad area</vt:lpstr>
      <vt:lpstr>Es. grafico ad area</vt:lpstr>
      <vt:lpstr>Grafici a torta</vt:lpstr>
      <vt:lpstr>Es. grf. a torta</vt:lpstr>
      <vt:lpstr>Grafici di Pareto</vt:lpstr>
      <vt:lpstr>Es. grafico di Pareto</vt:lpstr>
      <vt:lpstr>Grafici a dispersione</vt:lpstr>
      <vt:lpstr>Es. grafico a dispersione</vt:lpstr>
      <vt:lpstr>Alcuni suggerimenti per ottimizzare i grafici</vt:lpstr>
      <vt:lpstr>esempio</vt:lpstr>
      <vt:lpstr>Suggerimenti:  Tralasciare il grafico </vt:lpstr>
      <vt:lpstr>Tabella vs grafico</vt:lpstr>
      <vt:lpstr>Suggerimenti: Far risaltare i dati. </vt:lpstr>
      <vt:lpstr>Esempio 3</vt:lpstr>
      <vt:lpstr>Mostrare anche  i dati correlati</vt:lpstr>
      <vt:lpstr>esempio</vt:lpstr>
      <vt:lpstr>Comparare i dati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grafici</dc:title>
  <dc:creator>NB</dc:creator>
  <cp:lastModifiedBy>Nico Bortoletto</cp:lastModifiedBy>
  <cp:revision>8</cp:revision>
  <cp:lastPrinted>2022-12-20T17:11:25Z</cp:lastPrinted>
  <dcterms:created xsi:type="dcterms:W3CDTF">2008-02-12T09:34:09Z</dcterms:created>
  <dcterms:modified xsi:type="dcterms:W3CDTF">2022-12-20T17:11:44Z</dcterms:modified>
</cp:coreProperties>
</file>