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83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29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51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2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4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15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49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1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63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40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4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4792-48C0-451C-A6BA-61BF195987A3}" type="datetimeFigureOut">
              <a:rPr lang="it-IT" smtClean="0"/>
              <a:t>02/12/2015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B20B-2CF0-49D4-8B4D-332F581AD4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93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884" y="559738"/>
            <a:ext cx="4574370" cy="63093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37514" y="706337"/>
            <a:ext cx="4506486" cy="630932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79512" y="1988840"/>
            <a:ext cx="2664296" cy="792088"/>
          </a:xfrm>
          <a:prstGeom prst="roundRect">
            <a:avLst/>
          </a:prstGeom>
          <a:solidFill>
            <a:srgbClr val="800080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PRESIDENTE DEL REICH</a:t>
            </a:r>
          </a:p>
          <a:p>
            <a:pPr algn="ctr"/>
            <a:r>
              <a:rPr lang="it-IT" dirty="0" smtClean="0"/>
              <a:t>mandato di 7 anni </a:t>
            </a:r>
          </a:p>
          <a:p>
            <a:pPr algn="ctr"/>
            <a:r>
              <a:rPr lang="it-IT" dirty="0" smtClean="0"/>
              <a:t>(art. 43)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1524913" y="3410998"/>
            <a:ext cx="2653456" cy="1197216"/>
          </a:xfrm>
          <a:prstGeom prst="roundRect">
            <a:avLst/>
          </a:prstGeom>
          <a:solidFill>
            <a:srgbClr val="D60093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CANCELLIERE DEL REICH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E</a:t>
            </a:r>
          </a:p>
          <a:p>
            <a:pPr algn="ctr"/>
            <a:r>
              <a:rPr lang="it-IT" dirty="0" smtClean="0"/>
              <a:t>MINISTRI</a:t>
            </a:r>
            <a:endParaRPr lang="it-IT" dirty="0"/>
          </a:p>
        </p:txBody>
      </p:sp>
      <p:cxnSp>
        <p:nvCxnSpPr>
          <p:cNvPr id="11" name="Connettore 4 10"/>
          <p:cNvCxnSpPr>
            <a:stCxn id="5" idx="2"/>
          </p:cNvCxnSpPr>
          <p:nvPr/>
        </p:nvCxnSpPr>
        <p:spPr>
          <a:xfrm rot="10800000">
            <a:off x="683568" y="2852936"/>
            <a:ext cx="2232248" cy="3492388"/>
          </a:xfrm>
          <a:prstGeom prst="bentConnector2">
            <a:avLst/>
          </a:prstGeom>
          <a:ln w="5715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/>
          <p:cNvSpPr/>
          <p:nvPr/>
        </p:nvSpPr>
        <p:spPr>
          <a:xfrm>
            <a:off x="2915816" y="5877272"/>
            <a:ext cx="38164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CORPO ELETTORALE</a:t>
            </a:r>
          </a:p>
          <a:p>
            <a:pPr algn="ctr"/>
            <a:r>
              <a:rPr lang="it-IT" dirty="0" smtClean="0"/>
              <a:t>(universo cittadini con uguaglianza di diritti)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0905" y="776809"/>
            <a:ext cx="2291164" cy="2880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(POTERE ESECUTIVO)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783105" y="1024276"/>
            <a:ext cx="2291164" cy="288032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(POTERE LEGISLATIVO)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6232911" y="1527050"/>
            <a:ext cx="2664296" cy="1325885"/>
          </a:xfrm>
          <a:prstGeom prst="roundRect">
            <a:avLst/>
          </a:prstGeom>
          <a:solidFill>
            <a:srgbClr val="0066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REICHSTAG</a:t>
            </a:r>
          </a:p>
          <a:p>
            <a:pPr algn="ctr"/>
            <a:r>
              <a:rPr lang="it-IT" sz="1200" dirty="0" smtClean="0"/>
              <a:t>formato dai deputati del popolo tedesco (art. 20); rappresentano tutto il popolo (art. 21); elezione a suffragio universale ogni 4 anni con metodo proporzionale (art. 22-23)</a:t>
            </a:r>
            <a:endParaRPr lang="it-IT" sz="1200" dirty="0"/>
          </a:p>
        </p:txBody>
      </p:sp>
      <p:sp>
        <p:nvSpPr>
          <p:cNvPr id="15" name="Rettangolo arrotondato 14"/>
          <p:cNvSpPr/>
          <p:nvPr/>
        </p:nvSpPr>
        <p:spPr>
          <a:xfrm>
            <a:off x="7166565" y="3831239"/>
            <a:ext cx="1907704" cy="1872208"/>
          </a:xfrm>
          <a:prstGeom prst="roundRect">
            <a:avLst>
              <a:gd name="adj" fmla="val 4226"/>
            </a:avLst>
          </a:prstGeom>
          <a:solidFill>
            <a:srgbClr val="0066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REICHSRAT</a:t>
            </a:r>
          </a:p>
          <a:p>
            <a:pPr algn="ctr"/>
            <a:r>
              <a:rPr lang="it-IT" sz="1200" dirty="0"/>
              <a:t>p</a:t>
            </a:r>
            <a:r>
              <a:rPr lang="it-IT" sz="1200" dirty="0" smtClean="0"/>
              <a:t>er la rappresentanza dei Laender nella legislazione e nell’amministrazione  (art. 60); composto da membri degli esecutivi (art. 63)</a:t>
            </a:r>
          </a:p>
          <a:p>
            <a:pPr algn="ctr"/>
            <a:endParaRPr lang="it-IT" dirty="0"/>
          </a:p>
        </p:txBody>
      </p:sp>
      <p:cxnSp>
        <p:nvCxnSpPr>
          <p:cNvPr id="17" name="Connettore 4 16"/>
          <p:cNvCxnSpPr>
            <a:stCxn id="5" idx="6"/>
          </p:cNvCxnSpPr>
          <p:nvPr/>
        </p:nvCxnSpPr>
        <p:spPr>
          <a:xfrm flipV="1">
            <a:off x="6732240" y="2898024"/>
            <a:ext cx="205331" cy="3447300"/>
          </a:xfrm>
          <a:prstGeom prst="bentConnector2">
            <a:avLst/>
          </a:prstGeom>
          <a:ln w="5715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135698" y="6371254"/>
            <a:ext cx="1919099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6666"/>
                </a:solidFill>
              </a:rPr>
              <a:t>ELEGGE </a:t>
            </a:r>
            <a:r>
              <a:rPr lang="it-IT" dirty="0" smtClean="0">
                <a:solidFill>
                  <a:srgbClr val="006666"/>
                </a:solidFill>
              </a:rPr>
              <a:t>(art. 41)</a:t>
            </a:r>
            <a:endParaRPr lang="it-IT" b="1" dirty="0">
              <a:solidFill>
                <a:srgbClr val="006666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926959" y="6183306"/>
            <a:ext cx="1768242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6666"/>
                </a:solidFill>
              </a:rPr>
              <a:t>ELEGGE </a:t>
            </a:r>
            <a:r>
              <a:rPr lang="it-IT" dirty="0" smtClean="0">
                <a:solidFill>
                  <a:srgbClr val="006666"/>
                </a:solidFill>
              </a:rPr>
              <a:t>(art. 22)</a:t>
            </a:r>
            <a:endParaRPr lang="it-IT" b="1" dirty="0">
              <a:solidFill>
                <a:srgbClr val="006666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1524913" y="3996146"/>
            <a:ext cx="2653456" cy="1224136"/>
          </a:xfrm>
          <a:prstGeom prst="roundRect">
            <a:avLst/>
          </a:prstGeom>
          <a:solidFill>
            <a:srgbClr val="D60093"/>
          </a:solidFill>
          <a:ln>
            <a:solidFill>
              <a:srgbClr val="FFFF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 MINISTRI</a:t>
            </a:r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G O V E R N O </a:t>
            </a:r>
          </a:p>
          <a:p>
            <a:pPr algn="ctr"/>
            <a:r>
              <a:rPr lang="it-IT" dirty="0" smtClean="0"/>
              <a:t>(art. 52)</a:t>
            </a:r>
            <a:endParaRPr lang="it-IT" dirty="0"/>
          </a:p>
        </p:txBody>
      </p:sp>
      <p:sp>
        <p:nvSpPr>
          <p:cNvPr id="29" name="Figura a mano libera 28"/>
          <p:cNvSpPr/>
          <p:nvPr/>
        </p:nvSpPr>
        <p:spPr>
          <a:xfrm>
            <a:off x="741872" y="912109"/>
            <a:ext cx="5900468" cy="1097846"/>
          </a:xfrm>
          <a:custGeom>
            <a:avLst/>
            <a:gdLst>
              <a:gd name="connsiteX0" fmla="*/ 0 w 5900468"/>
              <a:gd name="connsiteY0" fmla="*/ 1097846 h 1097846"/>
              <a:gd name="connsiteX1" fmla="*/ 2070339 w 5900468"/>
              <a:gd name="connsiteY1" fmla="*/ 97182 h 1097846"/>
              <a:gd name="connsiteX2" fmla="*/ 5175849 w 5900468"/>
              <a:gd name="connsiteY2" fmla="*/ 97182 h 1097846"/>
              <a:gd name="connsiteX3" fmla="*/ 5900468 w 5900468"/>
              <a:gd name="connsiteY3" fmla="*/ 614766 h 109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0468" h="1097846">
                <a:moveTo>
                  <a:pt x="0" y="1097846"/>
                </a:moveTo>
                <a:cubicBezTo>
                  <a:pt x="603849" y="680902"/>
                  <a:pt x="1207698" y="263959"/>
                  <a:pt x="2070339" y="97182"/>
                </a:cubicBezTo>
                <a:cubicBezTo>
                  <a:pt x="2932981" y="-69595"/>
                  <a:pt x="4537494" y="10918"/>
                  <a:pt x="5175849" y="97182"/>
                </a:cubicBezTo>
                <a:cubicBezTo>
                  <a:pt x="5814204" y="183446"/>
                  <a:pt x="5857336" y="399106"/>
                  <a:pt x="5900468" y="614766"/>
                </a:cubicBezTo>
              </a:path>
            </a:pathLst>
          </a:custGeom>
          <a:noFill/>
          <a:ln w="57150">
            <a:solidFill>
              <a:srgbClr val="80008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2804247" y="622921"/>
            <a:ext cx="467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Art. 48  POTERI D’ECCEZIONE (indirizzo politico straordinario)</a:t>
            </a:r>
            <a:endParaRPr lang="it-IT" sz="1400" dirty="0"/>
          </a:p>
        </p:txBody>
      </p:sp>
      <p:sp>
        <p:nvSpPr>
          <p:cNvPr id="33" name="Figura a mano libera 32"/>
          <p:cNvSpPr/>
          <p:nvPr/>
        </p:nvSpPr>
        <p:spPr>
          <a:xfrm>
            <a:off x="1268083" y="1563350"/>
            <a:ext cx="4951562" cy="455231"/>
          </a:xfrm>
          <a:custGeom>
            <a:avLst/>
            <a:gdLst>
              <a:gd name="connsiteX0" fmla="*/ 0 w 4951562"/>
              <a:gd name="connsiteY0" fmla="*/ 455231 h 455231"/>
              <a:gd name="connsiteX1" fmla="*/ 1966823 w 4951562"/>
              <a:gd name="connsiteY1" fmla="*/ 15284 h 455231"/>
              <a:gd name="connsiteX2" fmla="*/ 4951562 w 4951562"/>
              <a:gd name="connsiteY2" fmla="*/ 92922 h 455231"/>
              <a:gd name="connsiteX3" fmla="*/ 4951562 w 4951562"/>
              <a:gd name="connsiteY3" fmla="*/ 92922 h 455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1562" h="455231">
                <a:moveTo>
                  <a:pt x="0" y="455231"/>
                </a:moveTo>
                <a:cubicBezTo>
                  <a:pt x="570781" y="265450"/>
                  <a:pt x="1141563" y="75669"/>
                  <a:pt x="1966823" y="15284"/>
                </a:cubicBezTo>
                <a:cubicBezTo>
                  <a:pt x="2792083" y="-45101"/>
                  <a:pt x="4951562" y="92922"/>
                  <a:pt x="4951562" y="92922"/>
                </a:cubicBezTo>
                <a:lnTo>
                  <a:pt x="4951562" y="92922"/>
                </a:lnTo>
              </a:path>
            </a:pathLst>
          </a:custGeom>
          <a:noFill/>
          <a:ln w="57150">
            <a:solidFill>
              <a:srgbClr val="99009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2987825" y="1307143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Scioglimento (art. 25)</a:t>
            </a:r>
            <a:endParaRPr lang="it-IT" sz="1400" dirty="0"/>
          </a:p>
        </p:txBody>
      </p:sp>
      <p:sp>
        <p:nvSpPr>
          <p:cNvPr id="35" name="Figura a mano libera 34"/>
          <p:cNvSpPr/>
          <p:nvPr/>
        </p:nvSpPr>
        <p:spPr>
          <a:xfrm>
            <a:off x="2804247" y="1988840"/>
            <a:ext cx="3549866" cy="292163"/>
          </a:xfrm>
          <a:custGeom>
            <a:avLst/>
            <a:gdLst>
              <a:gd name="connsiteX0" fmla="*/ 0 w 3845133"/>
              <a:gd name="connsiteY0" fmla="*/ 71512 h 292163"/>
              <a:gd name="connsiteX1" fmla="*/ 2691442 w 3845133"/>
              <a:gd name="connsiteY1" fmla="*/ 11128 h 292163"/>
              <a:gd name="connsiteX2" fmla="*/ 3743864 w 3845133"/>
              <a:gd name="connsiteY2" fmla="*/ 269920 h 292163"/>
              <a:gd name="connsiteX3" fmla="*/ 3743864 w 3845133"/>
              <a:gd name="connsiteY3" fmla="*/ 261294 h 292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5133" h="292163">
                <a:moveTo>
                  <a:pt x="0" y="71512"/>
                </a:moveTo>
                <a:cubicBezTo>
                  <a:pt x="1033732" y="24786"/>
                  <a:pt x="2067465" y="-21940"/>
                  <a:pt x="2691442" y="11128"/>
                </a:cubicBezTo>
                <a:cubicBezTo>
                  <a:pt x="3315419" y="44196"/>
                  <a:pt x="3568460" y="228226"/>
                  <a:pt x="3743864" y="269920"/>
                </a:cubicBezTo>
                <a:cubicBezTo>
                  <a:pt x="3919268" y="311614"/>
                  <a:pt x="3831566" y="286454"/>
                  <a:pt x="3743864" y="261294"/>
                </a:cubicBezTo>
              </a:path>
            </a:pathLst>
          </a:custGeom>
          <a:noFill/>
          <a:ln w="57150">
            <a:solidFill>
              <a:srgbClr val="80008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>
            <a:off x="2851641" y="1726969"/>
            <a:ext cx="3159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Appello al popolo contro le leggi (art. 73)</a:t>
            </a:r>
            <a:endParaRPr lang="it-IT" sz="14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6328143" y="3001251"/>
            <a:ext cx="369332" cy="2952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it-IT" sz="1200" dirty="0" smtClean="0"/>
              <a:t>Art. 73, 1/3 </a:t>
            </a:r>
            <a:r>
              <a:rPr lang="it-IT" sz="1200" dirty="0" err="1" smtClean="0"/>
              <a:t>Reichstag</a:t>
            </a:r>
            <a:r>
              <a:rPr lang="it-IT" sz="1200" dirty="0" smtClean="0"/>
              <a:t> e 1/20 elettori</a:t>
            </a:r>
            <a:endParaRPr lang="it-IT" sz="12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5750006" y="2908766"/>
            <a:ext cx="400110" cy="30243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it-IT" sz="1400" dirty="0" smtClean="0"/>
              <a:t>Eventuale scioglimento ex art. 43</a:t>
            </a:r>
            <a:endParaRPr lang="it-IT" sz="1400" dirty="0"/>
          </a:p>
        </p:txBody>
      </p:sp>
      <p:sp>
        <p:nvSpPr>
          <p:cNvPr id="48" name="Figura a mano libera 47"/>
          <p:cNvSpPr/>
          <p:nvPr/>
        </p:nvSpPr>
        <p:spPr>
          <a:xfrm>
            <a:off x="4810337" y="2596551"/>
            <a:ext cx="1417935" cy="3252158"/>
          </a:xfrm>
          <a:custGeom>
            <a:avLst/>
            <a:gdLst>
              <a:gd name="connsiteX0" fmla="*/ 1417935 w 1417935"/>
              <a:gd name="connsiteY0" fmla="*/ 0 h 3252158"/>
              <a:gd name="connsiteX1" fmla="*/ 192984 w 1417935"/>
              <a:gd name="connsiteY1" fmla="*/ 1406106 h 3252158"/>
              <a:gd name="connsiteX2" fmla="*/ 20455 w 1417935"/>
              <a:gd name="connsiteY2" fmla="*/ 3252158 h 325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7935" h="3252158">
                <a:moveTo>
                  <a:pt x="1417935" y="0"/>
                </a:moveTo>
                <a:cubicBezTo>
                  <a:pt x="921916" y="432040"/>
                  <a:pt x="425897" y="864080"/>
                  <a:pt x="192984" y="1406106"/>
                </a:cubicBezTo>
                <a:cubicBezTo>
                  <a:pt x="-39929" y="1948132"/>
                  <a:pt x="-9737" y="2600145"/>
                  <a:pt x="20455" y="3252158"/>
                </a:cubicBezTo>
              </a:path>
            </a:pathLst>
          </a:custGeom>
          <a:noFill/>
          <a:ln w="57150">
            <a:solidFill>
              <a:srgbClr val="00666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Figura a mano libera 49"/>
          <p:cNvSpPr/>
          <p:nvPr/>
        </p:nvSpPr>
        <p:spPr>
          <a:xfrm>
            <a:off x="1095248" y="2863970"/>
            <a:ext cx="3468126" cy="2993366"/>
          </a:xfrm>
          <a:custGeom>
            <a:avLst/>
            <a:gdLst>
              <a:gd name="connsiteX0" fmla="*/ 3468126 w 3468126"/>
              <a:gd name="connsiteY0" fmla="*/ 2993366 h 2993366"/>
              <a:gd name="connsiteX1" fmla="*/ 1958503 w 3468126"/>
              <a:gd name="connsiteY1" fmla="*/ 2570672 h 2993366"/>
              <a:gd name="connsiteX2" fmla="*/ 259099 w 3468126"/>
              <a:gd name="connsiteY2" fmla="*/ 2518913 h 2993366"/>
              <a:gd name="connsiteX3" fmla="*/ 34812 w 3468126"/>
              <a:gd name="connsiteY3" fmla="*/ 0 h 299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8126" h="2993366">
                <a:moveTo>
                  <a:pt x="3468126" y="2993366"/>
                </a:moveTo>
                <a:cubicBezTo>
                  <a:pt x="2980733" y="2821556"/>
                  <a:pt x="2493341" y="2649747"/>
                  <a:pt x="1958503" y="2570672"/>
                </a:cubicBezTo>
                <a:cubicBezTo>
                  <a:pt x="1423665" y="2491597"/>
                  <a:pt x="579714" y="2947358"/>
                  <a:pt x="259099" y="2518913"/>
                </a:cubicBezTo>
                <a:cubicBezTo>
                  <a:pt x="-61516" y="2090468"/>
                  <a:pt x="-13352" y="1045234"/>
                  <a:pt x="34812" y="0"/>
                </a:cubicBezTo>
              </a:path>
            </a:pathLst>
          </a:custGeom>
          <a:noFill/>
          <a:ln w="57150">
            <a:solidFill>
              <a:srgbClr val="0066CC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CasellaDiTesto 50"/>
          <p:cNvSpPr txBox="1"/>
          <p:nvPr/>
        </p:nvSpPr>
        <p:spPr>
          <a:xfrm>
            <a:off x="4810337" y="3410998"/>
            <a:ext cx="830997" cy="237626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it-IT" sz="1400" dirty="0" smtClean="0"/>
              <a:t>Richiesta deposizione Presidente a magg. 2/3 </a:t>
            </a:r>
          </a:p>
          <a:p>
            <a:r>
              <a:rPr lang="it-IT" sz="1400" dirty="0" smtClean="0"/>
              <a:t>(art. 43)</a:t>
            </a:r>
            <a:endParaRPr lang="it-IT" sz="1400" dirty="0"/>
          </a:p>
        </p:txBody>
      </p:sp>
      <p:sp>
        <p:nvSpPr>
          <p:cNvPr id="54" name="Figura a mano libera 53"/>
          <p:cNvSpPr/>
          <p:nvPr/>
        </p:nvSpPr>
        <p:spPr>
          <a:xfrm>
            <a:off x="5694663" y="2829952"/>
            <a:ext cx="510797" cy="3122762"/>
          </a:xfrm>
          <a:custGeom>
            <a:avLst/>
            <a:gdLst>
              <a:gd name="connsiteX0" fmla="*/ 19091 w 510797"/>
              <a:gd name="connsiteY0" fmla="*/ 3122762 h 3122762"/>
              <a:gd name="connsiteX1" fmla="*/ 19091 w 510797"/>
              <a:gd name="connsiteY1" fmla="*/ 1854679 h 3122762"/>
              <a:gd name="connsiteX2" fmla="*/ 217499 w 510797"/>
              <a:gd name="connsiteY2" fmla="*/ 370936 h 3122762"/>
              <a:gd name="connsiteX3" fmla="*/ 510797 w 510797"/>
              <a:gd name="connsiteY3" fmla="*/ 0 h 312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797" h="3122762">
                <a:moveTo>
                  <a:pt x="19091" y="3122762"/>
                </a:moveTo>
                <a:cubicBezTo>
                  <a:pt x="2557" y="2718039"/>
                  <a:pt x="-13977" y="2313317"/>
                  <a:pt x="19091" y="1854679"/>
                </a:cubicBezTo>
                <a:cubicBezTo>
                  <a:pt x="52159" y="1396041"/>
                  <a:pt x="135548" y="680049"/>
                  <a:pt x="217499" y="370936"/>
                </a:cubicBezTo>
                <a:cubicBezTo>
                  <a:pt x="299450" y="61823"/>
                  <a:pt x="405123" y="30911"/>
                  <a:pt x="510797" y="0"/>
                </a:cubicBezTo>
              </a:path>
            </a:pathLst>
          </a:custGeom>
          <a:noFill/>
          <a:ln w="57150"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CasellaDiTesto 54"/>
          <p:cNvSpPr txBox="1"/>
          <p:nvPr/>
        </p:nvSpPr>
        <p:spPr>
          <a:xfrm>
            <a:off x="995050" y="5549559"/>
            <a:ext cx="3436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Deposizione o Rielezione (art. 43)</a:t>
            </a:r>
            <a:endParaRPr lang="it-IT" sz="1400" dirty="0"/>
          </a:p>
        </p:txBody>
      </p:sp>
      <p:sp>
        <p:nvSpPr>
          <p:cNvPr id="56" name="CasellaDiTesto 55"/>
          <p:cNvSpPr txBox="1"/>
          <p:nvPr/>
        </p:nvSpPr>
        <p:spPr>
          <a:xfrm>
            <a:off x="1134586" y="84038"/>
            <a:ext cx="7109822" cy="400110"/>
          </a:xfrm>
          <a:prstGeom prst="rect">
            <a:avLst/>
          </a:prstGeom>
          <a:solidFill>
            <a:srgbClr val="FFFF00"/>
          </a:solidFill>
          <a:ln>
            <a:solidFill>
              <a:srgbClr val="385D8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6666"/>
                </a:solidFill>
              </a:rPr>
              <a:t>La forma di governo della Costituzione di Weimar (luglio 1919)</a:t>
            </a:r>
            <a:endParaRPr lang="it-IT" b="1" i="1" dirty="0">
              <a:solidFill>
                <a:srgbClr val="006666"/>
              </a:solidFill>
            </a:endParaRPr>
          </a:p>
        </p:txBody>
      </p:sp>
      <p:sp>
        <p:nvSpPr>
          <p:cNvPr id="58" name="Figura a mano libera 57"/>
          <p:cNvSpPr/>
          <p:nvPr/>
        </p:nvSpPr>
        <p:spPr>
          <a:xfrm>
            <a:off x="4153069" y="2457519"/>
            <a:ext cx="2066576" cy="1201197"/>
          </a:xfrm>
          <a:custGeom>
            <a:avLst/>
            <a:gdLst>
              <a:gd name="connsiteX0" fmla="*/ 2066576 w 2066576"/>
              <a:gd name="connsiteY0" fmla="*/ 0 h 1201197"/>
              <a:gd name="connsiteX1" fmla="*/ 1781905 w 2066576"/>
              <a:gd name="connsiteY1" fmla="*/ 163902 h 1201197"/>
              <a:gd name="connsiteX2" fmla="*/ 1031407 w 2066576"/>
              <a:gd name="connsiteY2" fmla="*/ 836762 h 1201197"/>
              <a:gd name="connsiteX3" fmla="*/ 73874 w 2066576"/>
              <a:gd name="connsiteY3" fmla="*/ 1173193 h 1201197"/>
              <a:gd name="connsiteX4" fmla="*/ 65248 w 2066576"/>
              <a:gd name="connsiteY4" fmla="*/ 1181819 h 120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6576" h="1201197">
                <a:moveTo>
                  <a:pt x="2066576" y="0"/>
                </a:moveTo>
                <a:cubicBezTo>
                  <a:pt x="2010504" y="12221"/>
                  <a:pt x="1954433" y="24442"/>
                  <a:pt x="1781905" y="163902"/>
                </a:cubicBezTo>
                <a:cubicBezTo>
                  <a:pt x="1609377" y="303362"/>
                  <a:pt x="1316079" y="668547"/>
                  <a:pt x="1031407" y="836762"/>
                </a:cubicBezTo>
                <a:cubicBezTo>
                  <a:pt x="746735" y="1004977"/>
                  <a:pt x="234900" y="1115684"/>
                  <a:pt x="73874" y="1173193"/>
                </a:cubicBezTo>
                <a:cubicBezTo>
                  <a:pt x="-87152" y="1230702"/>
                  <a:pt x="65248" y="1181819"/>
                  <a:pt x="65248" y="1181819"/>
                </a:cubicBezTo>
              </a:path>
            </a:pathLst>
          </a:custGeom>
          <a:noFill/>
          <a:ln w="57150">
            <a:solidFill>
              <a:srgbClr val="006666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CasellaDiTesto 58"/>
          <p:cNvSpPr txBox="1"/>
          <p:nvPr/>
        </p:nvSpPr>
        <p:spPr>
          <a:xfrm>
            <a:off x="4552115" y="2780928"/>
            <a:ext cx="939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Sfiducia (art. 54)</a:t>
            </a:r>
            <a:endParaRPr lang="it-IT" sz="1400" dirty="0"/>
          </a:p>
        </p:txBody>
      </p:sp>
      <p:cxnSp>
        <p:nvCxnSpPr>
          <p:cNvPr id="61" name="Connettore 2 60"/>
          <p:cNvCxnSpPr>
            <a:stCxn id="8" idx="2"/>
          </p:cNvCxnSpPr>
          <p:nvPr/>
        </p:nvCxnSpPr>
        <p:spPr>
          <a:xfrm>
            <a:off x="1511660" y="2780928"/>
            <a:ext cx="288031" cy="630070"/>
          </a:xfrm>
          <a:prstGeom prst="straightConnector1">
            <a:avLst/>
          </a:prstGeom>
          <a:ln w="28575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/>
          <p:cNvSpPr txBox="1"/>
          <p:nvPr/>
        </p:nvSpPr>
        <p:spPr>
          <a:xfrm>
            <a:off x="1666013" y="2834353"/>
            <a:ext cx="1332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Nomina e Revoca (art. 53)</a:t>
            </a:r>
            <a:endParaRPr lang="it-IT" sz="1400" dirty="0"/>
          </a:p>
        </p:txBody>
      </p:sp>
      <p:sp>
        <p:nvSpPr>
          <p:cNvPr id="63" name="Figura a mano libera 62"/>
          <p:cNvSpPr/>
          <p:nvPr/>
        </p:nvSpPr>
        <p:spPr>
          <a:xfrm>
            <a:off x="2851729" y="2622430"/>
            <a:ext cx="560717" cy="793630"/>
          </a:xfrm>
          <a:custGeom>
            <a:avLst/>
            <a:gdLst>
              <a:gd name="connsiteX0" fmla="*/ 560717 w 560717"/>
              <a:gd name="connsiteY0" fmla="*/ 793630 h 793630"/>
              <a:gd name="connsiteX1" fmla="*/ 465826 w 560717"/>
              <a:gd name="connsiteY1" fmla="*/ 181155 h 793630"/>
              <a:gd name="connsiteX2" fmla="*/ 0 w 560717"/>
              <a:gd name="connsiteY2" fmla="*/ 0 h 793630"/>
              <a:gd name="connsiteX3" fmla="*/ 0 w 560717"/>
              <a:gd name="connsiteY3" fmla="*/ 0 h 79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717" h="793630">
                <a:moveTo>
                  <a:pt x="560717" y="793630"/>
                </a:moveTo>
                <a:cubicBezTo>
                  <a:pt x="559998" y="553528"/>
                  <a:pt x="559279" y="313427"/>
                  <a:pt x="465826" y="181155"/>
                </a:cubicBezTo>
                <a:cubicBezTo>
                  <a:pt x="372373" y="48883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38100">
            <a:solidFill>
              <a:srgbClr val="D60093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CasellaDiTesto 63"/>
          <p:cNvSpPr txBox="1"/>
          <p:nvPr/>
        </p:nvSpPr>
        <p:spPr>
          <a:xfrm>
            <a:off x="2981771" y="2442662"/>
            <a:ext cx="184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Controfirma (art. 50)</a:t>
            </a:r>
            <a:endParaRPr lang="it-IT" dirty="0"/>
          </a:p>
        </p:txBody>
      </p:sp>
      <p:sp>
        <p:nvSpPr>
          <p:cNvPr id="67" name="Figura a mano libera 66"/>
          <p:cNvSpPr/>
          <p:nvPr/>
        </p:nvSpPr>
        <p:spPr>
          <a:xfrm>
            <a:off x="6517193" y="2908766"/>
            <a:ext cx="250380" cy="3217653"/>
          </a:xfrm>
          <a:custGeom>
            <a:avLst/>
            <a:gdLst>
              <a:gd name="connsiteX0" fmla="*/ 34506 w 250380"/>
              <a:gd name="connsiteY0" fmla="*/ 0 h 3217653"/>
              <a:gd name="connsiteX1" fmla="*/ 250166 w 250380"/>
              <a:gd name="connsiteY1" fmla="*/ 1915064 h 3217653"/>
              <a:gd name="connsiteX2" fmla="*/ 0 w 250380"/>
              <a:gd name="connsiteY2" fmla="*/ 3217653 h 3217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0380" h="3217653">
                <a:moveTo>
                  <a:pt x="34506" y="0"/>
                </a:moveTo>
                <a:cubicBezTo>
                  <a:pt x="145211" y="689394"/>
                  <a:pt x="255917" y="1378789"/>
                  <a:pt x="250166" y="1915064"/>
                </a:cubicBezTo>
                <a:cubicBezTo>
                  <a:pt x="244415" y="2451339"/>
                  <a:pt x="0" y="3217653"/>
                  <a:pt x="0" y="3217653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2 68"/>
          <p:cNvCxnSpPr/>
          <p:nvPr/>
        </p:nvCxnSpPr>
        <p:spPr>
          <a:xfrm flipV="1">
            <a:off x="7380312" y="2908766"/>
            <a:ext cx="0" cy="829988"/>
          </a:xfrm>
          <a:prstGeom prst="straightConnector1">
            <a:avLst/>
          </a:prstGeom>
          <a:ln w="3810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7565060" y="3001251"/>
            <a:ext cx="145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Veto con possibile appello al popolo (art. 74)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74337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Presentazione su schermo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</cp:revision>
  <dcterms:created xsi:type="dcterms:W3CDTF">2015-12-02T14:54:42Z</dcterms:created>
  <dcterms:modified xsi:type="dcterms:W3CDTF">2015-12-02T14:55:22Z</dcterms:modified>
</cp:coreProperties>
</file>