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8" r:id="rId2"/>
    <p:sldId id="281" r:id="rId3"/>
    <p:sldId id="282" r:id="rId4"/>
    <p:sldId id="257" r:id="rId5"/>
    <p:sldId id="259" r:id="rId6"/>
    <p:sldId id="260" r:id="rId7"/>
    <p:sldId id="278" r:id="rId8"/>
    <p:sldId id="261" r:id="rId9"/>
    <p:sldId id="263" r:id="rId10"/>
    <p:sldId id="264" r:id="rId11"/>
    <p:sldId id="265" r:id="rId12"/>
    <p:sldId id="271" r:id="rId13"/>
    <p:sldId id="270" r:id="rId14"/>
    <p:sldId id="279" r:id="rId15"/>
    <p:sldId id="272" r:id="rId16"/>
    <p:sldId id="273" r:id="rId17"/>
    <p:sldId id="274" r:id="rId18"/>
    <p:sldId id="280" r:id="rId19"/>
    <p:sldId id="268" r:id="rId20"/>
    <p:sldId id="269" r:id="rId21"/>
    <p:sldId id="275" r:id="rId22"/>
    <p:sldId id="267" r:id="rId23"/>
    <p:sldId id="318" r:id="rId24"/>
  </p:sldIdLst>
  <p:sldSz cx="9144000" cy="6858000" type="screen4x3"/>
  <p:notesSz cx="6797675" cy="9874250"/>
  <p:defaultTextStyle>
    <a:defPPr>
      <a:defRPr lang="it-IT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28"/>
  </p:normalViewPr>
  <p:slideViewPr>
    <p:cSldViewPr snapToGrid="0" snapToObjects="1">
      <p:cViewPr varScale="1">
        <p:scale>
          <a:sx n="119" d="100"/>
          <a:sy n="119" d="100"/>
        </p:scale>
        <p:origin x="1440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DE7A5-84AF-C34A-AC70-C61F54F17A7E}" type="datetimeFigureOut">
              <a:rPr lang="it-IT" smtClean="0"/>
              <a:t>04/11/24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BA924-ED1A-D34F-9799-0C1FD4B70D8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674546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DE7A5-84AF-C34A-AC70-C61F54F17A7E}" type="datetimeFigureOut">
              <a:rPr lang="it-IT" smtClean="0"/>
              <a:t>04/11/24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BA924-ED1A-D34F-9799-0C1FD4B70D8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463820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DE7A5-84AF-C34A-AC70-C61F54F17A7E}" type="datetimeFigureOut">
              <a:rPr lang="it-IT" smtClean="0"/>
              <a:t>04/11/24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BA924-ED1A-D34F-9799-0C1FD4B70D8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671591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DE7A5-84AF-C34A-AC70-C61F54F17A7E}" type="datetimeFigureOut">
              <a:rPr lang="it-IT" smtClean="0"/>
              <a:t>04/11/24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BA924-ED1A-D34F-9799-0C1FD4B70D8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912573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stile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DE7A5-84AF-C34A-AC70-C61F54F17A7E}" type="datetimeFigureOut">
              <a:rPr lang="it-IT" smtClean="0"/>
              <a:t>04/11/24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BA924-ED1A-D34F-9799-0C1FD4B70D8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951831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DE7A5-84AF-C34A-AC70-C61F54F17A7E}" type="datetimeFigureOut">
              <a:rPr lang="it-IT" smtClean="0"/>
              <a:t>04/11/24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BA924-ED1A-D34F-9799-0C1FD4B70D8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291352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stile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DE7A5-84AF-C34A-AC70-C61F54F17A7E}" type="datetimeFigureOut">
              <a:rPr lang="it-IT" smtClean="0"/>
              <a:t>04/11/24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BA924-ED1A-D34F-9799-0C1FD4B70D8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015775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DE7A5-84AF-C34A-AC70-C61F54F17A7E}" type="datetimeFigureOut">
              <a:rPr lang="it-IT" smtClean="0"/>
              <a:t>04/11/24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BA924-ED1A-D34F-9799-0C1FD4B70D8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506669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DE7A5-84AF-C34A-AC70-C61F54F17A7E}" type="datetimeFigureOut">
              <a:rPr lang="it-IT" smtClean="0"/>
              <a:t>04/11/24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BA924-ED1A-D34F-9799-0C1FD4B70D8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477410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stile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DE7A5-84AF-C34A-AC70-C61F54F17A7E}" type="datetimeFigureOut">
              <a:rPr lang="it-IT" smtClean="0"/>
              <a:t>04/11/24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BA924-ED1A-D34F-9799-0C1FD4B70D8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093280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stile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DE7A5-84AF-C34A-AC70-C61F54F17A7E}" type="datetimeFigureOut">
              <a:rPr lang="it-IT" smtClean="0"/>
              <a:t>04/11/24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BA924-ED1A-D34F-9799-0C1FD4B70D8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665339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9DE7A5-84AF-C34A-AC70-C61F54F17A7E}" type="datetimeFigureOut">
              <a:rPr lang="it-IT" smtClean="0"/>
              <a:t>04/11/24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3BA924-ED1A-D34F-9799-0C1FD4B70D8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533621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/>
          </a:p>
          <a:p>
            <a:endParaRPr lang="it-IT" dirty="0"/>
          </a:p>
          <a:p>
            <a:pPr marL="0" indent="0">
              <a:buNone/>
            </a:pPr>
            <a:endParaRPr lang="it-IT" dirty="0"/>
          </a:p>
          <a:p>
            <a:pPr marL="0" indent="0" algn="ctr">
              <a:buNone/>
            </a:pPr>
            <a:r>
              <a:rPr lang="it-IT" dirty="0"/>
              <a:t>La divisione dell’Europa e il mondo bipolare.</a:t>
            </a:r>
          </a:p>
        </p:txBody>
      </p:sp>
    </p:spTree>
    <p:extLst>
      <p:ext uri="{BB962C8B-B14F-4D97-AF65-F5344CB8AC3E}">
        <p14:creationId xmlns:p14="http://schemas.microsoft.com/office/powerpoint/2010/main" val="31015691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b="1" dirty="0"/>
              <a:t>Conferenza di Yalta </a:t>
            </a:r>
            <a:r>
              <a:rPr lang="it-IT" dirty="0"/>
              <a:t>(febbraio 1945):</a:t>
            </a:r>
          </a:p>
          <a:p>
            <a:pPr>
              <a:buFont typeface="Wingdings" charset="0"/>
              <a:buChar char="Ø"/>
            </a:pPr>
            <a:r>
              <a:rPr lang="it-IT" dirty="0"/>
              <a:t>dialettica est/ovest e ridimensionamento del centro Europa; Urss “erede” dell’impero zarista (unico impero sopravvissuto alla guerra) ma trasformazione del sistema imperiale in sistema di stati cuscinetto / cordone sanitario.</a:t>
            </a:r>
          </a:p>
          <a:p>
            <a:pPr>
              <a:buFont typeface="Wingdings" charset="0"/>
              <a:buChar char="Ø"/>
            </a:pPr>
            <a:endParaRPr lang="it-IT" dirty="0"/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8062344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b="1" dirty="0"/>
              <a:t>Conferenza di Potsdam </a:t>
            </a:r>
            <a:r>
              <a:rPr lang="it-IT" dirty="0"/>
              <a:t>(luglio – agosto 1945):</a:t>
            </a:r>
          </a:p>
          <a:p>
            <a:pPr marL="0" indent="0">
              <a:buNone/>
            </a:pPr>
            <a:r>
              <a:rPr lang="it-IT" dirty="0"/>
              <a:t>&gt; disattesa di Yalta da parte dei sovietici (nell’assetto interno di Bulgaria e Romania); questione del disarmo e della smilitarizzazione della Germania.</a:t>
            </a:r>
          </a:p>
        </p:txBody>
      </p:sp>
    </p:spTree>
    <p:extLst>
      <p:ext uri="{BB962C8B-B14F-4D97-AF65-F5344CB8AC3E}">
        <p14:creationId xmlns:p14="http://schemas.microsoft.com/office/powerpoint/2010/main" val="22965427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Lo scoppio della guerra fredda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it-IT" sz="12800" dirty="0"/>
              <a:t>Definitivo tramonto del modello eurocentrico e multipolare che aveva contraddistinto le relazioni internazionali durante l’800 e il 900.</a:t>
            </a:r>
          </a:p>
          <a:p>
            <a:pPr>
              <a:buFont typeface="Wingdings" panose="05000000000000000000" pitchFamily="2" charset="2"/>
              <a:buChar char="Ø"/>
            </a:pPr>
            <a:endParaRPr lang="it-IT" sz="12800" dirty="0"/>
          </a:p>
          <a:p>
            <a:pPr>
              <a:buFont typeface="Wingdings" panose="05000000000000000000" pitchFamily="2" charset="2"/>
              <a:buChar char="Ø"/>
            </a:pPr>
            <a:endParaRPr lang="it-IT" sz="12800" dirty="0"/>
          </a:p>
          <a:p>
            <a:pPr>
              <a:buFont typeface="Wingdings" panose="05000000000000000000" pitchFamily="2" charset="2"/>
              <a:buChar char="Ø"/>
            </a:pPr>
            <a:r>
              <a:rPr lang="it-IT" sz="12800" dirty="0"/>
              <a:t>Sistema bipolare con rilevanti asimmetrie, non immediatamente conflittuale. («dilemma della sicurezza»)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  <a:p>
            <a:r>
              <a:rPr lang="it-IT" dirty="0"/>
              <a:t>febbraio 1946: discorso di Stalin sull’inevitabilità dello scontro tra comunismo e capitalismo</a:t>
            </a:r>
          </a:p>
          <a:p>
            <a:r>
              <a:rPr lang="it-IT" dirty="0"/>
              <a:t>5 marzo 1946: discorso di Churchill sulla “cortina di ferro” scesa a dividere il continente da Stettino al Mar Baltico fino a Trieste nell’Adriatico</a:t>
            </a:r>
          </a:p>
        </p:txBody>
      </p:sp>
    </p:spTree>
    <p:extLst>
      <p:ext uri="{BB962C8B-B14F-4D97-AF65-F5344CB8AC3E}">
        <p14:creationId xmlns:p14="http://schemas.microsoft.com/office/powerpoint/2010/main" val="21349340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4" name="Segnaposto contenuto 3" descr="guerra fredda in Europa 2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0732" r="-10732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381911742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it-IT" dirty="0"/>
              <a:t>H. Truman – Stalin.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it-IT" dirty="0"/>
              <a:t>Scomparsa di un nemico comune (Germania nazista).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it-IT" dirty="0"/>
              <a:t>Il destino della Germania e il divaricarsi, progressivo, delle posizioni.</a:t>
            </a:r>
          </a:p>
          <a:p>
            <a:pPr>
              <a:buFont typeface="Wingdings" panose="05000000000000000000" pitchFamily="2" charset="2"/>
              <a:buChar char="Ø"/>
            </a:pPr>
            <a:endParaRPr lang="it-IT" dirty="0"/>
          </a:p>
          <a:p>
            <a:r>
              <a:rPr lang="it-IT" dirty="0"/>
              <a:t>febbraio 1946: discorso di Stalin sull’inevitabilità dello scontro tra comunismo e capitalismo;</a:t>
            </a:r>
          </a:p>
          <a:p>
            <a:r>
              <a:rPr lang="it-IT" dirty="0"/>
              <a:t>5 marzo 1946: discorso di Churchill a Fulton, Missouri, sulla “cortina di ferro” scesa a dividere il continente da Stettino al Mar Baltico fino a Trieste nell’Adriatico;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56552004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algn="just"/>
            <a:r>
              <a:rPr lang="it-IT" dirty="0"/>
              <a:t>1946 (perfezionamento nel 1947): George </a:t>
            </a:r>
            <a:r>
              <a:rPr lang="it-IT" dirty="0" err="1"/>
              <a:t>Kennan</a:t>
            </a:r>
            <a:r>
              <a:rPr lang="it-IT" dirty="0"/>
              <a:t>, funzionario dell’Ambasciata americana a Mosca, espone la dottrina del </a:t>
            </a:r>
            <a:r>
              <a:rPr lang="it-IT" dirty="0" err="1"/>
              <a:t>containement</a:t>
            </a:r>
            <a:r>
              <a:rPr lang="it-IT" dirty="0"/>
              <a:t> &gt; “contenere” il comunismo all’interno dei suoi confini arginando le mire espansioniste dell’Unione Sovietica (agire con fermezza ogni qualvolta Mosca avesse cercato di espandersi).</a:t>
            </a:r>
          </a:p>
          <a:p>
            <a:pPr marL="0" indent="0">
              <a:buNone/>
            </a:pPr>
            <a:r>
              <a:rPr lang="it-IT" dirty="0"/>
              <a:t>      * crisi in Iran [ritiro truppe sovietiche] e in Turchia [ricerca sovietica di una 	base militare sui Dardanelli].</a:t>
            </a:r>
          </a:p>
          <a:p>
            <a:pPr>
              <a:buFontTx/>
              <a:buChar char="•"/>
            </a:pPr>
            <a:r>
              <a:rPr lang="it-IT" dirty="0"/>
              <a:t>marzo 1947: il presidente Harry Truman annuncia la dottrina Truman.</a:t>
            </a:r>
          </a:p>
          <a:p>
            <a:pPr algn="just">
              <a:buFont typeface="Wingdings" charset="0"/>
              <a:buChar char="Ø"/>
            </a:pPr>
            <a:r>
              <a:rPr lang="it-IT" dirty="0"/>
              <a:t>L’America sente minacciata la propria sicurezza da qualsiasi aggressione contro la pace e la libertà; occorre dunque “aiutare tutti i popoli liberi che resistono ai tentativi di asservimento di minoranze armate o di pressioni straniere”.</a:t>
            </a:r>
          </a:p>
          <a:p>
            <a:pPr marL="0" indent="0" algn="just">
              <a:buNone/>
            </a:pPr>
            <a:r>
              <a:rPr lang="it-IT" dirty="0"/>
              <a:t>	+ Negli stessi mesi, la Gran Bretagna annuncia di non potersi più 	occupare della Grecia e della Turchia; il suo 	ruolo viene rilevato dagli 	Stati Uniti d’America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12327272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it-IT" dirty="0"/>
              <a:t>1948/1951: Piano Marshall (</a:t>
            </a:r>
            <a:r>
              <a:rPr lang="it-IT" dirty="0" err="1"/>
              <a:t>European</a:t>
            </a:r>
            <a:r>
              <a:rPr lang="it-IT" dirty="0"/>
              <a:t> Recovery Program, ERP):</a:t>
            </a:r>
          </a:p>
          <a:p>
            <a:pPr>
              <a:buFontTx/>
              <a:buChar char="-"/>
            </a:pPr>
            <a:r>
              <a:rPr lang="it-IT" dirty="0"/>
              <a:t>fornire i capitali e le materie prime necessarie ad alimentare a ripresa dell’economia europea;</a:t>
            </a:r>
          </a:p>
          <a:p>
            <a:pPr>
              <a:buFontTx/>
              <a:buChar char="-"/>
            </a:pPr>
            <a:r>
              <a:rPr lang="it-IT" dirty="0"/>
              <a:t>accrescere il livello della produttività, del reddito e dell’occupazione;</a:t>
            </a:r>
          </a:p>
          <a:p>
            <a:pPr>
              <a:buFontTx/>
              <a:buChar char="-"/>
            </a:pPr>
            <a:r>
              <a:rPr lang="it-IT" dirty="0"/>
              <a:t>integrare l’economia tedesca in un’area di scambi europea;</a:t>
            </a:r>
          </a:p>
          <a:p>
            <a:pPr>
              <a:buFontTx/>
              <a:buChar char="-"/>
            </a:pPr>
            <a:r>
              <a:rPr lang="it-IT" dirty="0"/>
              <a:t>determinare una stretta interdipendenza dei mercati mondiali, in primo luogo di quelli euro-americani;</a:t>
            </a:r>
          </a:p>
          <a:p>
            <a:pPr marL="0" indent="0">
              <a:buNone/>
            </a:pPr>
            <a:r>
              <a:rPr lang="it-IT" dirty="0"/>
              <a:t>&gt; Respinto dall’URSS e dai paesi satelliti (in particolare Polonia e Cecoslovacchia, a cui l’Unione sovietica vieta l’adesione).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72952553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it-IT" dirty="0"/>
              <a:t>luglio 1947: Conferenza di Parigi sul Piano Marshall e rottura USA/URSS.</a:t>
            </a:r>
          </a:p>
          <a:p>
            <a:pPr marL="0" indent="0">
              <a:buNone/>
            </a:pPr>
            <a:r>
              <a:rPr lang="it-IT" dirty="0"/>
              <a:t>	* Articoli di Walter Lippmann sul “New Herald 	Tribune” &gt; guerra fredda.</a:t>
            </a:r>
          </a:p>
          <a:p>
            <a:pPr>
              <a:buFontTx/>
              <a:buChar char="•"/>
            </a:pPr>
            <a:r>
              <a:rPr lang="it-IT" dirty="0"/>
              <a:t>ottobre 1947: fondazione del </a:t>
            </a:r>
            <a:r>
              <a:rPr lang="it-IT" dirty="0" err="1"/>
              <a:t>Cominform</a:t>
            </a:r>
            <a:r>
              <a:rPr lang="it-IT" dirty="0"/>
              <a:t> e dottrina dei ‘due </a:t>
            </a:r>
            <a:r>
              <a:rPr lang="it-IT" dirty="0" err="1"/>
              <a:t>campi’</a:t>
            </a:r>
            <a:r>
              <a:rPr lang="it-IT" dirty="0"/>
              <a:t>.</a:t>
            </a:r>
          </a:p>
          <a:p>
            <a:pPr>
              <a:buFontTx/>
              <a:buChar char="•"/>
            </a:pPr>
            <a:r>
              <a:rPr lang="it-IT" dirty="0"/>
              <a:t>febbraio 1948: colpo di stato di Praga.</a:t>
            </a:r>
          </a:p>
          <a:p>
            <a:pPr>
              <a:buFontTx/>
              <a:buChar char="•"/>
            </a:pPr>
            <a:r>
              <a:rPr lang="it-IT" dirty="0"/>
              <a:t>giugno 1948: </a:t>
            </a:r>
            <a:r>
              <a:rPr lang="it-IT" dirty="0" err="1"/>
              <a:t>Yugoslavia</a:t>
            </a:r>
            <a:r>
              <a:rPr lang="it-IT" dirty="0"/>
              <a:t> espulsa dal </a:t>
            </a:r>
            <a:r>
              <a:rPr lang="it-IT" dirty="0" err="1"/>
              <a:t>Cominform</a:t>
            </a:r>
            <a:r>
              <a:rPr lang="it-IT" dirty="0"/>
              <a:t> &gt; prima rottura nel campo socialista e nucleo del blocco dei ‘paesi non allineati’.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98945824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it-IT" dirty="0"/>
              <a:t>Consolidamento dei due blocchi: mentre nel blocco occidentale l’egemonia americana viene imposta in maniera consensuale, con il sostegno degli elettorati nazionali, quella sovietica si fonda su elementi repressivi e autoritari destinati ad accentuarsi nel corso degli anni e a minarne irrimediabilmente le fondamenta.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72380323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4" name="Segnaposto contenuto 3" descr="bezettingszones_duitsland_geschiedenisleraar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50542" r="-50542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42558460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549567F-E08F-1544-8BB7-3EBF47D60E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582FC24-EE70-124E-BBC7-FC6B0624DC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Ø"/>
            </a:pPr>
            <a:r>
              <a:rPr lang="it-IT" dirty="0"/>
              <a:t>difficile transizione dalla guerra alla pace</a:t>
            </a:r>
          </a:p>
          <a:p>
            <a:pPr>
              <a:buFontTx/>
              <a:buChar char="-"/>
            </a:pPr>
            <a:r>
              <a:rPr lang="it-IT" dirty="0"/>
              <a:t>memoria della Shoah</a:t>
            </a:r>
          </a:p>
          <a:p>
            <a:pPr>
              <a:buFontTx/>
              <a:buChar char="-"/>
            </a:pPr>
            <a:r>
              <a:rPr lang="it-IT" dirty="0"/>
              <a:t>distruzioni e occupazioni</a:t>
            </a:r>
          </a:p>
          <a:p>
            <a:pPr>
              <a:buFontTx/>
              <a:buChar char="-"/>
            </a:pPr>
            <a:r>
              <a:rPr lang="it-IT" dirty="0"/>
              <a:t>migrazioni e spostamenti di popolazione</a:t>
            </a:r>
          </a:p>
          <a:p>
            <a:pPr>
              <a:buFontTx/>
              <a:buChar char="-"/>
            </a:pPr>
            <a:r>
              <a:rPr lang="it-IT" dirty="0"/>
              <a:t>violenze e vendette postbelliche (i lasciti delle guerre civili)</a:t>
            </a:r>
          </a:p>
          <a:p>
            <a:pPr>
              <a:buFontTx/>
              <a:buChar char="-"/>
            </a:pPr>
            <a:r>
              <a:rPr lang="it-IT" dirty="0"/>
              <a:t>tribunali e processi</a:t>
            </a:r>
          </a:p>
          <a:p>
            <a:pPr>
              <a:buFontTx/>
              <a:buChar char="-"/>
            </a:pPr>
            <a:r>
              <a:rPr lang="it-IT" dirty="0"/>
              <a:t>epurazioni</a:t>
            </a:r>
          </a:p>
        </p:txBody>
      </p:sp>
    </p:spTree>
    <p:extLst>
      <p:ext uri="{BB962C8B-B14F-4D97-AF65-F5344CB8AC3E}">
        <p14:creationId xmlns:p14="http://schemas.microsoft.com/office/powerpoint/2010/main" val="152844708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4" name="Segnaposto contenuto 3" descr="berlino-divisa-18070951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4481" r="-24481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42247073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it-IT" dirty="0"/>
              <a:t>giugno 1948/maggio 1949: crisi di Berlino e ponte aereo.</a:t>
            </a:r>
          </a:p>
          <a:p>
            <a:pPr>
              <a:buFontTx/>
              <a:buChar char="•"/>
            </a:pPr>
            <a:r>
              <a:rPr lang="it-IT" dirty="0"/>
              <a:t>gennaio 1949: fondazione del </a:t>
            </a:r>
            <a:r>
              <a:rPr lang="it-IT" dirty="0" err="1"/>
              <a:t>Comecon</a:t>
            </a:r>
            <a:r>
              <a:rPr lang="it-IT" dirty="0"/>
              <a:t>.</a:t>
            </a:r>
          </a:p>
          <a:p>
            <a:pPr>
              <a:buFontTx/>
              <a:buChar char="•"/>
            </a:pPr>
            <a:r>
              <a:rPr lang="it-IT" dirty="0"/>
              <a:t>aprile 1949: Patto Atlantico e Organizzazione del Trattato del Nord Atlantico (NATO).</a:t>
            </a:r>
          </a:p>
          <a:p>
            <a:pPr>
              <a:buFontTx/>
              <a:buChar char="•"/>
            </a:pPr>
            <a:r>
              <a:rPr lang="it-IT" dirty="0"/>
              <a:t>maggio 1949: Legge fondamentale e nascita della Repubblica federale tedesca [K. Adenauer].</a:t>
            </a:r>
          </a:p>
          <a:p>
            <a:pPr>
              <a:buFontTx/>
              <a:buChar char="•"/>
            </a:pPr>
            <a:r>
              <a:rPr lang="it-IT" dirty="0"/>
              <a:t>ottobre 1949: Nascita della Repubblica democratica tedesca [</a:t>
            </a:r>
            <a:r>
              <a:rPr lang="it-IT" dirty="0" err="1"/>
              <a:t>W</a:t>
            </a:r>
            <a:r>
              <a:rPr lang="it-IT" dirty="0"/>
              <a:t>. </a:t>
            </a:r>
            <a:r>
              <a:rPr lang="it-IT" dirty="0" err="1"/>
              <a:t>Pieck</a:t>
            </a:r>
            <a:r>
              <a:rPr lang="it-IT" dirty="0"/>
              <a:t>].</a:t>
            </a:r>
          </a:p>
          <a:p>
            <a:pPr>
              <a:buFontTx/>
              <a:buChar char="•"/>
            </a:pPr>
            <a:r>
              <a:rPr lang="it-IT" dirty="0"/>
              <a:t>ottobre 1949: nascita della Repubblica popolare cinese.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22707103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4" name="Segnaposto contenuto 3" descr="guerra_fredda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32935" r="-32935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423114176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1DA81EF-7EBC-9744-A6BE-6E213413D8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 dirty="0"/>
          </a:p>
        </p:txBody>
      </p:sp>
      <p:pic>
        <p:nvPicPr>
          <p:cNvPr id="6" name="Segnaposto contenuto 5">
            <a:extLst>
              <a:ext uri="{FF2B5EF4-FFF2-40B4-BE49-F238E27FC236}">
                <a16:creationId xmlns:a16="http://schemas.microsoft.com/office/drawing/2014/main" id="{0241FB76-3D8C-2745-9D4C-90312C68014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86232" y="1600200"/>
            <a:ext cx="6771536" cy="4525963"/>
          </a:xfrm>
        </p:spPr>
      </p:pic>
    </p:spTree>
    <p:extLst>
      <p:ext uri="{BB962C8B-B14F-4D97-AF65-F5344CB8AC3E}">
        <p14:creationId xmlns:p14="http://schemas.microsoft.com/office/powerpoint/2010/main" val="6127235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D4D221D-3392-1C43-9B80-2FA59CDC15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3CC3B14-07B2-AA41-90CD-AA65B8DB80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it-IT" dirty="0"/>
              <a:t>nascita dell’</a:t>
            </a:r>
            <a:r>
              <a:rPr lang="it-IT" b="1" dirty="0"/>
              <a:t>Organizzazione delle Nazioni Unite</a:t>
            </a:r>
            <a:r>
              <a:rPr lang="it-IT" dirty="0"/>
              <a:t> (giugno 1945)</a:t>
            </a:r>
          </a:p>
          <a:p>
            <a:pPr marL="0" indent="0">
              <a:buNone/>
            </a:pPr>
            <a:endParaRPr lang="it-IT" dirty="0"/>
          </a:p>
          <a:p>
            <a:pPr>
              <a:buFont typeface="Arial" panose="020B0604020202020204" pitchFamily="34" charset="0"/>
              <a:buChar char="•"/>
            </a:pPr>
            <a:r>
              <a:rPr lang="it-IT" b="1" dirty="0"/>
              <a:t>Conferenza di </a:t>
            </a:r>
            <a:r>
              <a:rPr lang="it-IT" b="1" dirty="0" err="1"/>
              <a:t>Bretton</a:t>
            </a:r>
            <a:r>
              <a:rPr lang="it-IT" b="1" dirty="0"/>
              <a:t> Woods </a:t>
            </a:r>
            <a:r>
              <a:rPr lang="it-IT" dirty="0"/>
              <a:t>(luglio 1944):</a:t>
            </a:r>
          </a:p>
          <a:p>
            <a:pPr marL="0" indent="0">
              <a:buNone/>
            </a:pPr>
            <a:r>
              <a:rPr lang="it-IT" dirty="0"/>
              <a:t>	- Fondo Monetario Internazionale</a:t>
            </a:r>
          </a:p>
          <a:p>
            <a:pPr marL="0" indent="0">
              <a:buNone/>
            </a:pPr>
            <a:r>
              <a:rPr lang="it-IT" dirty="0"/>
              <a:t>	- Banca Internazionale per la Ricostruzione e 	lo 	Sviluppo</a:t>
            </a:r>
          </a:p>
        </p:txBody>
      </p:sp>
    </p:spTree>
    <p:extLst>
      <p:ext uri="{BB962C8B-B14F-4D97-AF65-F5344CB8AC3E}">
        <p14:creationId xmlns:p14="http://schemas.microsoft.com/office/powerpoint/2010/main" val="3158054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Font typeface="Wingdings" charset="0"/>
              <a:buChar char="Ø"/>
            </a:pPr>
            <a:r>
              <a:rPr lang="it-IT" dirty="0"/>
              <a:t>sistema della “pax armata sovietico-americana dei quarantacinque anni” (1946-1991):</a:t>
            </a:r>
          </a:p>
          <a:p>
            <a:pPr marL="0" indent="0">
              <a:buNone/>
            </a:pPr>
            <a:endParaRPr lang="it-IT" dirty="0"/>
          </a:p>
          <a:p>
            <a:pPr>
              <a:buFontTx/>
              <a:buChar char="-"/>
            </a:pPr>
            <a:r>
              <a:rPr lang="it-IT" dirty="0"/>
              <a:t>ordine di fatto e non di diritto (mai codificato);</a:t>
            </a:r>
          </a:p>
          <a:p>
            <a:pPr>
              <a:buFontTx/>
              <a:buChar char="-"/>
            </a:pPr>
            <a:r>
              <a:rPr lang="it-IT" dirty="0"/>
              <a:t>importanza della dimensione culturale, propagandistica, ideologica</a:t>
            </a:r>
          </a:p>
          <a:p>
            <a:pPr>
              <a:buFontTx/>
              <a:buChar char="-"/>
            </a:pPr>
            <a:r>
              <a:rPr lang="it-IT" dirty="0"/>
              <a:t>due campi antagonisti (natura bipolare e non più multicentrica del sistema internazionale): USA – URSS;</a:t>
            </a:r>
          </a:p>
          <a:p>
            <a:pPr>
              <a:buFontTx/>
              <a:buChar char="-"/>
            </a:pPr>
            <a:r>
              <a:rPr lang="it-IT" dirty="0"/>
              <a:t>sistema rigido, non flessibile, ma tenuta della pace abbastanza buona;</a:t>
            </a:r>
          </a:p>
          <a:p>
            <a:pPr>
              <a:buFontTx/>
              <a:buChar char="-"/>
            </a:pPr>
            <a:endParaRPr lang="it-IT" dirty="0"/>
          </a:p>
          <a:p>
            <a:pPr>
              <a:buFont typeface="Arial" panose="020B0604020202020204" pitchFamily="34" charset="0"/>
              <a:buChar char="•"/>
            </a:pPr>
            <a:endParaRPr lang="it-IT" dirty="0"/>
          </a:p>
          <a:p>
            <a:pPr>
              <a:buFont typeface="Arial" panose="020B0604020202020204" pitchFamily="34" charset="0"/>
              <a:buChar char="•"/>
            </a:pPr>
            <a:r>
              <a:rPr lang="it-IT" dirty="0"/>
              <a:t>Espressione utilizzata da </a:t>
            </a:r>
            <a:r>
              <a:rPr lang="it-IT" u="sng" dirty="0"/>
              <a:t>George Orwell </a:t>
            </a:r>
            <a:r>
              <a:rPr lang="it-IT" dirty="0"/>
              <a:t>in un articolo pubblicato nel 1945 e resa celebre da </a:t>
            </a:r>
            <a:r>
              <a:rPr lang="it-IT" u="sng" dirty="0"/>
              <a:t>Walter </a:t>
            </a:r>
            <a:r>
              <a:rPr lang="it-IT" u="sng" dirty="0" err="1"/>
              <a:t>Lippmann</a:t>
            </a:r>
            <a:r>
              <a:rPr lang="it-IT" u="sng" dirty="0"/>
              <a:t> </a:t>
            </a:r>
            <a:r>
              <a:rPr lang="it-IT" dirty="0"/>
              <a:t>nel 1947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1619357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Wingdings" charset="0"/>
              <a:buChar char="Ø"/>
            </a:pPr>
            <a:r>
              <a:rPr lang="it-IT" dirty="0"/>
              <a:t>status quo/punto di partenza: situazione militare esistente al momento della capitolazione tedesca (maggio 1945) e giapponese (agosto 1945). 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/>
              <a:t>- democrazie popolari satelliti dell’Urss: Germania orientale, Polonia, Ungheria, Romania, Bulgaria e Cecoslovacchia [fino al 1948], Jugoslavia [fino al 1948], Cina [fino alla fine degli anni Cinquanta].</a:t>
            </a:r>
          </a:p>
          <a:p>
            <a:pPr marL="0" indent="0">
              <a:buNone/>
            </a:pPr>
            <a:br>
              <a:rPr lang="it-IT" dirty="0"/>
            </a:br>
            <a:r>
              <a:rPr lang="it-IT" dirty="0"/>
              <a:t>- Europa occidentale egemonizzata dagli Usa, ma: origini del processo di integrazione europea.</a:t>
            </a:r>
          </a:p>
        </p:txBody>
      </p:sp>
    </p:spTree>
    <p:extLst>
      <p:ext uri="{BB962C8B-B14F-4D97-AF65-F5344CB8AC3E}">
        <p14:creationId xmlns:p14="http://schemas.microsoft.com/office/powerpoint/2010/main" val="22605605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Fine della guerra fredda:</a:t>
            </a:r>
            <a:br>
              <a:rPr lang="it-IT" dirty="0"/>
            </a:br>
            <a:r>
              <a:rPr lang="it-IT" dirty="0"/>
              <a:t>a) 1975;</a:t>
            </a:r>
          </a:p>
          <a:p>
            <a:r>
              <a:rPr lang="it-IT" dirty="0"/>
              <a:t>b) 1989-1991 (dissoluzione dell’URSS).</a:t>
            </a:r>
          </a:p>
          <a:p>
            <a:endParaRPr lang="it-IT" dirty="0"/>
          </a:p>
          <a:p>
            <a:r>
              <a:rPr lang="it-IT" dirty="0"/>
              <a:t>Origini: 1945/1946 (ma: i precedenti nelle conferenze che si svolgono durante la seconda guerra mondiale).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5252670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/>
              <a:t>M. Del Pero:</a:t>
            </a:r>
          </a:p>
          <a:p>
            <a:pPr marL="0" indent="0">
              <a:buNone/>
            </a:pPr>
            <a:r>
              <a:rPr lang="it-IT" dirty="0"/>
              <a:t>«Il perimetro della guerra fredda non corrisponde all’intero periodo che va dal 1945 al 1991. «Guerra fredda» non è sinonimo di ‘secondo dopoguerra’. Essa non è, in altre parole,  tutto quello che è avvenuto dalla fine del secondo conflitto mondiale alla dissoluzione dell’Urss e del suo impero».</a:t>
            </a:r>
          </a:p>
        </p:txBody>
      </p:sp>
    </p:spTree>
    <p:extLst>
      <p:ext uri="{BB962C8B-B14F-4D97-AF65-F5344CB8AC3E}">
        <p14:creationId xmlns:p14="http://schemas.microsoft.com/office/powerpoint/2010/main" val="18603713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it-IT" dirty="0"/>
              <a:t>Periodizzazione interna:</a:t>
            </a:r>
          </a:p>
          <a:p>
            <a:pPr marL="514350" indent="-514350">
              <a:buAutoNum type="arabicParenR"/>
            </a:pPr>
            <a:r>
              <a:rPr lang="it-IT" dirty="0"/>
              <a:t>Scoppio della guerra fredda: 1946-1950;</a:t>
            </a:r>
          </a:p>
          <a:p>
            <a:pPr marL="514350" indent="-514350">
              <a:buAutoNum type="arabicParenR"/>
            </a:pPr>
            <a:r>
              <a:rPr lang="it-IT" dirty="0"/>
              <a:t>Tra crisi e prime distensioni: 1949-1956;</a:t>
            </a:r>
          </a:p>
          <a:p>
            <a:pPr marL="514350" indent="-514350">
              <a:buAutoNum type="arabicParenR"/>
            </a:pPr>
            <a:r>
              <a:rPr lang="it-IT" dirty="0"/>
              <a:t>Dal Ventesimo Congresso alle crisi di Cuba e di Berlino: 1956-1963;</a:t>
            </a:r>
          </a:p>
          <a:p>
            <a:pPr marL="514350" indent="-514350">
              <a:buAutoNum type="arabicParenR"/>
            </a:pPr>
            <a:r>
              <a:rPr lang="it-IT" dirty="0"/>
              <a:t>Dalla guerra del Vietnam alla distensione: 1963-1972;</a:t>
            </a:r>
          </a:p>
          <a:p>
            <a:pPr marL="514350" indent="-514350">
              <a:buAutoNum type="arabicParenR"/>
            </a:pPr>
            <a:r>
              <a:rPr lang="it-IT" dirty="0"/>
              <a:t>La «seconda guerra fredda»: 1972-1981;</a:t>
            </a:r>
          </a:p>
          <a:p>
            <a:pPr marL="514350" indent="-514350">
              <a:buAutoNum type="arabicParenR"/>
            </a:pPr>
            <a:r>
              <a:rPr lang="it-IT" dirty="0"/>
              <a:t>La fine della guerra fredda: 1981-1991.</a:t>
            </a:r>
          </a:p>
        </p:txBody>
      </p:sp>
    </p:spTree>
    <p:extLst>
      <p:ext uri="{BB962C8B-B14F-4D97-AF65-F5344CB8AC3E}">
        <p14:creationId xmlns:p14="http://schemas.microsoft.com/office/powerpoint/2010/main" val="11138505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b="1" dirty="0"/>
              <a:t>Conferenza di Teheran </a:t>
            </a:r>
            <a:r>
              <a:rPr lang="it-IT" dirty="0"/>
              <a:t>(novembre-dicembre 1943):</a:t>
            </a:r>
          </a:p>
          <a:p>
            <a:pPr>
              <a:buFont typeface="Wingdings" charset="0"/>
              <a:buChar char="Ø"/>
            </a:pPr>
            <a:r>
              <a:rPr lang="it-IT" dirty="0"/>
              <a:t>ribadito il principio della resa incondizionata stabilito durante la Conferenza di Casablanca (gennaio 1943); sbarco in Normandia; confini della Polonia, ma nessuna decisione sul suo assetto interno.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59835875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1303</TotalTime>
  <Words>1094</Words>
  <Application>Microsoft Macintosh PowerPoint</Application>
  <PresentationFormat>Presentazione su schermo (4:3)</PresentationFormat>
  <Paragraphs>139</Paragraphs>
  <Slides>23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23</vt:i4>
      </vt:variant>
    </vt:vector>
  </HeadingPairs>
  <TitlesOfParts>
    <vt:vector size="27" baseType="lpstr">
      <vt:lpstr>Arial</vt:lpstr>
      <vt:lpstr>Calibri</vt:lpstr>
      <vt:lpstr>Wingdings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Lo scoppio della guerra fredda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di PowerPoint</dc:title>
  <dc:creator>Maddalena Carli</dc:creator>
  <cp:lastModifiedBy>maddalena carli</cp:lastModifiedBy>
  <cp:revision>25</cp:revision>
  <cp:lastPrinted>2016-05-19T12:12:51Z</cp:lastPrinted>
  <dcterms:created xsi:type="dcterms:W3CDTF">2015-04-22T12:56:35Z</dcterms:created>
  <dcterms:modified xsi:type="dcterms:W3CDTF">2024-11-04T06:50:09Z</dcterms:modified>
</cp:coreProperties>
</file>