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88" r:id="rId3"/>
    <p:sldId id="289" r:id="rId4"/>
    <p:sldId id="292" r:id="rId5"/>
    <p:sldId id="290" r:id="rId6"/>
    <p:sldId id="291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37"/>
  </p:normalViewPr>
  <p:slideViewPr>
    <p:cSldViewPr snapToGrid="0">
      <p:cViewPr varScale="1">
        <p:scale>
          <a:sx n="103" d="100"/>
          <a:sy n="103" d="100"/>
        </p:scale>
        <p:origin x="8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06/02/23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06/02/23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06/02/23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06/02/23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06/02/23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06/02/23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06/02/23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06/02/23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06/02/23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06/02/23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06/02/23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06/02/23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eur-lex.europa.eu/legal-content/IT/AUTO/?uri=uriserv:170902_1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01665"/>
            <a:ext cx="9144000" cy="1139869"/>
          </a:xfrm>
        </p:spPr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00B0F0"/>
                </a:solidFill>
              </a:rPr>
              <a:t>Diritto del lavoro europeo </a:t>
            </a:r>
            <a:br>
              <a:rPr lang="it-IT" sz="4000" b="1" dirty="0">
                <a:solidFill>
                  <a:srgbClr val="00B0F0"/>
                </a:solidFill>
              </a:rPr>
            </a:br>
            <a:r>
              <a:rPr lang="it-IT" sz="4000" b="1" dirty="0">
                <a:solidFill>
                  <a:srgbClr val="00B0F0"/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55934"/>
            <a:ext cx="9144000" cy="2401866"/>
          </a:xfrm>
        </p:spPr>
        <p:txBody>
          <a:bodyPr/>
          <a:lstStyle/>
          <a:p>
            <a:pPr algn="l"/>
            <a:r>
              <a:rPr lang="it-IT" b="1" dirty="0">
                <a:solidFill>
                  <a:srgbClr val="00B0F0"/>
                </a:solidFill>
              </a:rPr>
              <a:t>Lezione 10</a:t>
            </a:r>
          </a:p>
          <a:p>
            <a:pPr algn="just"/>
            <a:r>
              <a:rPr lang="it-IT" b="1" i="0" u="none" strike="noStrike" dirty="0">
                <a:solidFill>
                  <a:srgbClr val="212121"/>
                </a:solidFill>
                <a:effectLst/>
                <a:latin typeface="IBM Plex Sans" panose="020B0503050203000203" pitchFamily="34" charset="0"/>
              </a:rPr>
              <a:t>Lavoratori subordinati e coordinamento dei sistemi di sicurezza sociale degli Stati membri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42253C77-984C-32E8-95D0-1F148D43E7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9802" y="373084"/>
            <a:ext cx="4292600" cy="1739900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FB095D4B-0F17-7231-66C8-24467E1C56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8413" y="4728080"/>
            <a:ext cx="7772400" cy="2002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858417-A2E6-2C3F-D5AE-50FC37734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Corte di Giustizia e coordinamento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677043-03D6-FE4E-932D-58D5CD1BB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C-333/13, </a:t>
            </a:r>
            <a:r>
              <a:rPr lang="it-IT" b="1" dirty="0" err="1">
                <a:solidFill>
                  <a:srgbClr val="00B0F0"/>
                </a:solidFill>
              </a:rPr>
              <a:t>Dano</a:t>
            </a:r>
            <a:r>
              <a:rPr lang="it-IT" dirty="0"/>
              <a:t>:</a:t>
            </a:r>
          </a:p>
          <a:p>
            <a:pPr algn="just"/>
            <a:r>
              <a:rPr lang="it-IT" dirty="0"/>
              <a:t>Le prestazioni speciali in denaro di carattere non contributivo non soggiacciono al principio di esportabilità e quindi l’erogazione di tali prestazioni si interrompe nel caso in cui la persana interessata trasferisca la propria residenza in un altro Stato membro</a:t>
            </a:r>
          </a:p>
          <a:p>
            <a:pPr algn="just"/>
            <a:r>
              <a:rPr lang="it-IT" dirty="0"/>
              <a:t>Comunque la loro erogazione può essere subordinata all’esistenza di un collegamento reale con lo Stato membro ospitante  al fine di evitare un onere eccessivo per il relativo sistema</a:t>
            </a:r>
          </a:p>
        </p:txBody>
      </p:sp>
    </p:spTree>
    <p:extLst>
      <p:ext uri="{BB962C8B-B14F-4D97-AF65-F5344CB8AC3E}">
        <p14:creationId xmlns:p14="http://schemas.microsoft.com/office/powerpoint/2010/main" val="3046261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858417-A2E6-2C3F-D5AE-50FC37734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Corte di Giustizia e coordinamento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677043-03D6-FE4E-932D-58D5CD1BB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C-85/11, Moreno</a:t>
            </a:r>
            <a:r>
              <a:rPr lang="it-IT" dirty="0"/>
              <a:t>:</a:t>
            </a:r>
          </a:p>
          <a:p>
            <a:r>
              <a:rPr lang="it-IT" dirty="0"/>
              <a:t>Il principio di parità di trattamento osta alla normativa di uno Stato membro che esiga ai lavoratori a tempo parziale rispetto a quelli a tempo pieno, un periodo contributivo proporzionalmente maggiore ai fini dell’eventuale concessione di una pensione di vecchiaia di tipo contributivo.</a:t>
            </a:r>
          </a:p>
        </p:txBody>
      </p:sp>
    </p:spTree>
    <p:extLst>
      <p:ext uri="{BB962C8B-B14F-4D97-AF65-F5344CB8AC3E}">
        <p14:creationId xmlns:p14="http://schemas.microsoft.com/office/powerpoint/2010/main" val="10621565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2B44BF-73CC-25A7-54E8-4EB1C7D56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Coordinamento dei regimi integrativi di previdenza sociale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E071FBC-3B7D-6D0A-168A-51A98322A7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Regolamento 883/2004 non trova applicazione nei confronti dei regimi integrativi di previdenza sociale </a:t>
            </a:r>
          </a:p>
          <a:p>
            <a:r>
              <a:rPr lang="it-IT" b="1" dirty="0">
                <a:solidFill>
                  <a:srgbClr val="00B0F0"/>
                </a:solidFill>
              </a:rPr>
              <a:t>Direttiva 98/49/CE e Direttiva 2014/50/UE</a:t>
            </a:r>
            <a:r>
              <a:rPr lang="it-IT" dirty="0"/>
              <a:t> hanno lo scopo di tutelare i diritti pensionistici dei lavoratori che si spostano da uno Stato membro all’altro e sono iscritti a regimi pensionistici complementari. </a:t>
            </a:r>
          </a:p>
          <a:p>
            <a:r>
              <a:rPr lang="it-IT" dirty="0"/>
              <a:t>Tali direttive vanno lette insieme e prevedono q</a:t>
            </a:r>
            <a:r>
              <a:rPr lang="it-IT" b="1" dirty="0">
                <a:solidFill>
                  <a:srgbClr val="00B0F0"/>
                </a:solidFill>
              </a:rPr>
              <a:t>uattro misure principali </a:t>
            </a:r>
            <a:r>
              <a:rPr lang="it-IT" dirty="0"/>
              <a:t>per la salvaguardia dei diritti a pensione complementare dei lavoratori che si spostano all'interno della Comunità</a:t>
            </a:r>
          </a:p>
        </p:txBody>
      </p:sp>
    </p:spTree>
    <p:extLst>
      <p:ext uri="{BB962C8B-B14F-4D97-AF65-F5344CB8AC3E}">
        <p14:creationId xmlns:p14="http://schemas.microsoft.com/office/powerpoint/2010/main" val="3525609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2B44BF-73CC-25A7-54E8-4EB1C7D56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Coordinamento dei regimi integrativi di previdenza sociale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E071FBC-3B7D-6D0A-168A-51A98322A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22310"/>
          </a:xfrm>
        </p:spPr>
        <p:txBody>
          <a:bodyPr>
            <a:normAutofit fontScale="85000" lnSpcReduction="1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Direttiva 98/49/CE e Direttiva 2014/50/UE</a:t>
            </a:r>
            <a:r>
              <a:rPr lang="it-IT" dirty="0"/>
              <a:t> quattro misure principali:</a:t>
            </a:r>
          </a:p>
          <a:p>
            <a:pPr marL="0" indent="0" algn="just">
              <a:buNone/>
            </a:pPr>
            <a:r>
              <a:rPr lang="it-IT" b="1" dirty="0">
                <a:solidFill>
                  <a:srgbClr val="00B0F0"/>
                </a:solidFill>
              </a:rPr>
              <a:t>1) </a:t>
            </a:r>
            <a:r>
              <a:rPr lang="it-IT" b="1" i="0" u="none" strike="noStrike" dirty="0">
                <a:solidFill>
                  <a:srgbClr val="00B0F0"/>
                </a:solidFill>
                <a:effectLst/>
              </a:rPr>
              <a:t>Parità di trattamento nel mantenimento dei diritti a pensione:</a:t>
            </a:r>
          </a:p>
          <a:p>
            <a:pPr lvl="2" algn="just"/>
            <a:r>
              <a:rPr lang="it-IT" sz="2600" b="0" i="0" u="none" strike="noStrike" dirty="0">
                <a:effectLst/>
              </a:rPr>
              <a:t>Stati membri devono, per le persone che hanno lasciato un regime pensionistico complementare perché sono andate a lavorare in un altro Stato membro, mantenere i diritti a pensione acquisiti nella stessa misura riservata agli iscritti nei confronti dei quali i contributi non vengono più versati, ma che restano nello stesso Stato membro.</a:t>
            </a:r>
          </a:p>
          <a:p>
            <a:pPr lvl="2" algn="just"/>
            <a:r>
              <a:rPr lang="it-IT" sz="2600" b="0" i="0" u="none" strike="noStrike" dirty="0">
                <a:effectLst/>
              </a:rPr>
              <a:t>La </a:t>
            </a:r>
            <a:r>
              <a:rPr lang="it-IT" sz="2600" b="0" i="0" u="none" strike="noStrike" dirty="0"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direttiva 2014/50/UE</a:t>
            </a:r>
            <a:r>
              <a:rPr lang="it-IT" sz="2600" b="0" i="0" u="none" strike="noStrike" dirty="0">
                <a:effectLst/>
              </a:rPr>
              <a:t>, assicura che chiunque abbia diritti a pensione complementare non li perda quando va a vivere o lavorare in un altro paese dell’UE:</a:t>
            </a:r>
          </a:p>
          <a:p>
            <a:pPr lvl="2" algn="just"/>
            <a:r>
              <a:rPr lang="it-IT" sz="2600" b="0" i="0" u="none" strike="noStrike" dirty="0">
                <a:effectLst/>
              </a:rPr>
              <a:t>i diritti a pensione complementare debbano essere </a:t>
            </a:r>
            <a:r>
              <a:rPr lang="it-IT" sz="2600" b="1" i="0" u="none" strike="noStrike" dirty="0">
                <a:effectLst/>
              </a:rPr>
              <a:t>garantiti</a:t>
            </a:r>
            <a:r>
              <a:rPr lang="it-IT" sz="2600" b="0" i="0" u="none" strike="noStrike" dirty="0">
                <a:effectLst/>
              </a:rPr>
              <a:t> dopo 3 anni di lavoro al più tardi. Se è richiesta un'età minima, essa non deve essere superiore ai 21 anni;</a:t>
            </a:r>
          </a:p>
          <a:p>
            <a:pPr lvl="2" algn="just"/>
            <a:r>
              <a:rPr lang="it-IT" sz="2600" b="0" i="0" u="none" strike="noStrike" dirty="0">
                <a:effectLst/>
              </a:rPr>
              <a:t>i diritti dei lavoratori che lasciano un regime pensionistico di categoria prima del pensionamento debbano essere </a:t>
            </a:r>
            <a:r>
              <a:rPr lang="it-IT" sz="2600" b="1" i="0" u="none" strike="noStrike" dirty="0">
                <a:effectLst/>
              </a:rPr>
              <a:t>mantenuti</a:t>
            </a:r>
            <a:r>
              <a:rPr lang="it-IT" sz="2600" b="0" i="0" u="none" strike="noStrike" dirty="0">
                <a:effectLst/>
              </a:rPr>
              <a:t> e trattati come i diritti di quelli che rimangono nel regime, per quanto riguarda questioni come l'indicizzazione.</a:t>
            </a:r>
          </a:p>
          <a:p>
            <a:pPr marL="0" indent="0">
              <a:buNone/>
            </a:pPr>
            <a:endParaRPr lang="it-IT" b="1" i="0" u="none" strike="noStrike" dirty="0">
              <a:effectLst/>
            </a:endParaRPr>
          </a:p>
          <a:p>
            <a:pPr marL="0" indent="0" algn="just">
              <a:buNone/>
            </a:pP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23528527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2B44BF-73CC-25A7-54E8-4EB1C7D56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Coordinamento dei regimi integrativi di previdenza sociale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E071FBC-3B7D-6D0A-168A-51A98322A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22310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Direttiva 98/49/CE e Direttiva 2014/50/UE</a:t>
            </a:r>
            <a:r>
              <a:rPr lang="it-IT" dirty="0"/>
              <a:t> quattro misure principali:</a:t>
            </a:r>
          </a:p>
          <a:p>
            <a:pPr marL="0" indent="0" algn="just">
              <a:buNone/>
            </a:pPr>
            <a:r>
              <a:rPr lang="it-IT" b="1" dirty="0">
                <a:solidFill>
                  <a:srgbClr val="00B0F0"/>
                </a:solidFill>
              </a:rPr>
              <a:t>2) </a:t>
            </a:r>
            <a:r>
              <a:rPr lang="it-IT" b="1" i="0" u="none" strike="noStrike" dirty="0">
                <a:solidFill>
                  <a:srgbClr val="00B0F0"/>
                </a:solidFill>
                <a:effectLst/>
              </a:rPr>
              <a:t>Pagamenti transfrontalieri</a:t>
            </a:r>
          </a:p>
          <a:p>
            <a:pPr lvl="1" algn="just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Gli Stati membri provvedono affinché i regimi pensionistici complementari eroghino i pagamenti in altri Stati membri, al netto di eventuali imposte e spese di transazione, di tutte le prestazioni dovute in virtù di questi regimi complementari.</a:t>
            </a:r>
          </a:p>
          <a:p>
            <a:pPr marL="0" indent="0" algn="just">
              <a:buNone/>
            </a:pPr>
            <a:r>
              <a:rPr lang="it-IT" b="1" i="0" u="none" strike="noStrike" dirty="0">
                <a:solidFill>
                  <a:srgbClr val="00B0F0"/>
                </a:solidFill>
                <a:effectLst/>
              </a:rPr>
              <a:t>3) Lavoratori distaccati e pensioni complementari</a:t>
            </a:r>
          </a:p>
          <a:p>
            <a:pPr lvl="1" algn="just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I lavoratori distaccati hanno la possibilità di rimanere nel regime pensionistico del loro paese d'origine durante il periodo di distacco in un altro Stato membro. I lavoratori distaccati e, se del caso, i loro datori di lavoro sono quindi esentati da qualsiasi obbligo di versare contributi ad un regime pensionistico complementare in un altro Stato membro.</a:t>
            </a:r>
          </a:p>
          <a:p>
            <a:pPr marL="0" indent="0" algn="just">
              <a:buNone/>
            </a:pPr>
            <a:endParaRPr lang="it-IT" b="1" i="0" u="none" strike="noStrike" dirty="0">
              <a:effectLst/>
            </a:endParaRPr>
          </a:p>
          <a:p>
            <a:pPr marL="0" indent="0" algn="just">
              <a:buNone/>
            </a:pP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6812935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2B44BF-73CC-25A7-54E8-4EB1C7D56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Coordinamento dei regimi integrativi di previdenza sociale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E071FBC-3B7D-6D0A-168A-51A98322A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22310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Direttiva 98/49/CE e Direttiva 2014/50/UE</a:t>
            </a:r>
            <a:r>
              <a:rPr lang="it-IT" dirty="0"/>
              <a:t> quattro misure principali:</a:t>
            </a:r>
          </a:p>
          <a:p>
            <a:pPr algn="just"/>
            <a:r>
              <a:rPr lang="it-IT" b="1" i="0" u="none" strike="noStrike" dirty="0">
                <a:solidFill>
                  <a:srgbClr val="00B0F0"/>
                </a:solidFill>
                <a:effectLst/>
              </a:rPr>
              <a:t>4) Informazione degli iscritti</a:t>
            </a:r>
          </a:p>
          <a:p>
            <a:pPr lvl="1" algn="just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I datori di lavoro, gli amministratori o altri responsabili della gestione di un regime pensionistico complementare devono informare adeguatamente gli iscritti dei loro diritti a pensione e delle altre possibilità offerte loro dal regime complementare, quando si spostano in un altro Stato membro.</a:t>
            </a:r>
          </a:p>
          <a:p>
            <a:pPr lvl="1" algn="just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Ai sensi della direttiva 2014/50/UE, i lavoratori in un regime pensionistico complementare possono chiedere in che modo l'interruzione del lavoro o lo spostamento influenzi i loro diritti a pensione complementare e le condizioni che si applicherebbero per il futuro trattamento di tali diritti.</a:t>
            </a:r>
          </a:p>
          <a:p>
            <a:pPr lvl="1" algn="just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Le persone che hanno lasciato il regime devono essere informate circa il valore e il trattamento dei loro diritti.</a:t>
            </a:r>
          </a:p>
          <a:p>
            <a:pPr marL="0" indent="0" algn="just">
              <a:buNone/>
            </a:pPr>
            <a:endParaRPr lang="it-IT" b="1" i="0" u="none" strike="noStrike" dirty="0">
              <a:effectLst/>
            </a:endParaRPr>
          </a:p>
          <a:p>
            <a:pPr marL="0" indent="0" algn="just">
              <a:buNone/>
            </a:pP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665153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305C2B-405B-6A76-2468-368B4EE74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UE e sicurezza sociale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1AAEEC7-FF1E-6A0E-D55F-550FD83CD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dirty="0"/>
          </a:p>
          <a:p>
            <a:r>
              <a:rPr lang="it-IT" dirty="0"/>
              <a:t>Competenza Stati membri in materia sicurezza sociale</a:t>
            </a:r>
          </a:p>
          <a:p>
            <a:r>
              <a:rPr lang="it-IT" dirty="0"/>
              <a:t>Legislazione UE non armonizza o unifica i trattamenti esistenti nei singoli ordinamenti degli Stati membri</a:t>
            </a:r>
          </a:p>
          <a:p>
            <a:r>
              <a:rPr lang="it-IT" dirty="0"/>
              <a:t>Intervento UE: </a:t>
            </a:r>
          </a:p>
          <a:p>
            <a:r>
              <a:rPr lang="it-IT" b="1" i="1" dirty="0">
                <a:solidFill>
                  <a:srgbClr val="00B0F0"/>
                </a:solidFill>
              </a:rPr>
              <a:t>Soft </a:t>
            </a:r>
            <a:r>
              <a:rPr lang="it-IT" b="1" i="1" dirty="0" err="1">
                <a:solidFill>
                  <a:srgbClr val="00B0F0"/>
                </a:solidFill>
              </a:rPr>
              <a:t>law</a:t>
            </a:r>
            <a:r>
              <a:rPr lang="it-IT" dirty="0"/>
              <a:t>: previsioni programmatiche e di indirizzo</a:t>
            </a:r>
          </a:p>
          <a:p>
            <a:pPr algn="just"/>
            <a:r>
              <a:rPr lang="it-IT" b="1" i="1" dirty="0">
                <a:solidFill>
                  <a:srgbClr val="00B0F0"/>
                </a:solidFill>
              </a:rPr>
              <a:t>Hard </a:t>
            </a:r>
            <a:r>
              <a:rPr lang="it-IT" b="1" i="1" dirty="0" err="1">
                <a:solidFill>
                  <a:srgbClr val="00B0F0"/>
                </a:solidFill>
              </a:rPr>
              <a:t>law</a:t>
            </a:r>
            <a:r>
              <a:rPr lang="it-IT" dirty="0"/>
              <a:t>: reg. 883/2004 che definisce uno scenario comune di riferimento entro cui poter identificare di volta in volta il singolo regime nazionale applicabile.</a:t>
            </a:r>
          </a:p>
        </p:txBody>
      </p:sp>
    </p:spTree>
    <p:extLst>
      <p:ext uri="{BB962C8B-B14F-4D97-AF65-F5344CB8AC3E}">
        <p14:creationId xmlns:p14="http://schemas.microsoft.com/office/powerpoint/2010/main" val="4000984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A8A30F-9347-C49F-C336-B08FFF1E5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Sicurezza sociale e 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EDD21F5-ADC8-9EB0-BAA2-BCE31BBC6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>
            <a:normAutofit fontScale="92500" lnSpcReduction="10000"/>
          </a:bodyPr>
          <a:lstStyle/>
          <a:p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Disposizioni di coordinamento reg. 883/2004 sono finalizzate alla preservazione della libertà fondamentale sancita dall’art. 45 TFUE.</a:t>
            </a:r>
          </a:p>
          <a:p>
            <a:pPr lvl="1"/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Senza regole che garantiscono il cumulo di periodi assicurativi e contributivi difficilmente si realizza la libera circolazione dei lavoratori.</a:t>
            </a:r>
          </a:p>
          <a:p>
            <a:pPr lvl="1"/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Art. 34 Carta diritti fondamentali</a:t>
            </a:r>
          </a:p>
          <a:p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Le regole di coordinamento del reg. 883/2004 si applicano a (</a:t>
            </a:r>
            <a:r>
              <a:rPr 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ambito soggettivo</a:t>
            </a: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):</a:t>
            </a:r>
          </a:p>
          <a:p>
            <a:pPr lvl="1"/>
            <a:r>
              <a:rPr lang="it-IT" b="0" i="0" u="none" strike="noStrike" dirty="0">
                <a:solidFill>
                  <a:srgbClr val="21212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Lavoratori subordinati e coordinamento dei sistemi di sicurezza sociale degli Stati membri</a:t>
            </a: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1"/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Cittadini e familiari di Stati membri UE </a:t>
            </a:r>
          </a:p>
          <a:p>
            <a:pPr lvl="1"/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Cittadini e familiari degli altri Paesi dello spazio economico europeo (Islanda, Liechtenstein, Norvegia) e Svizzera</a:t>
            </a:r>
          </a:p>
          <a:p>
            <a:pPr lvl="1"/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Apolidi, rifugiati, cittadini e familiari di paesi terzi che soggiornano regolarmente nell’UE e nel SEE e che sono o sono stati assicurati in uno di questi Paesi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40261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2959F8-D1BE-1C36-1E40-059DF488D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Sicurezza sociale e UE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2DD8F62-291F-4A24-0CD7-29F9577DC5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Il reg. 883/2004 si applica alle principali prestazioni sociali (</a:t>
            </a:r>
            <a:r>
              <a:rPr lang="it-IT" b="1" dirty="0">
                <a:solidFill>
                  <a:srgbClr val="00B0F0"/>
                </a:solidFill>
              </a:rPr>
              <a:t>ambito oggettivo</a:t>
            </a:r>
            <a:r>
              <a:rPr lang="it-IT" dirty="0"/>
              <a:t>):</a:t>
            </a:r>
          </a:p>
          <a:p>
            <a:r>
              <a:rPr lang="it-IT" dirty="0"/>
              <a:t>Malattia, maternità e paternità, infortuni sul lavoro, malattie professionali, invalidità, vecchiaia, superstiti, disoccupazione, assegni familiari, prepensionamento</a:t>
            </a:r>
          </a:p>
          <a:p>
            <a:r>
              <a:rPr lang="it-IT" dirty="0"/>
              <a:t>Non opera con riguardo all’assistenza sociale e a quella sanitaria, collegata normalmente alla situazione finanziaria e reddituale del soggetto beneficiario e sganciate da un meccanismo assicurativo.</a:t>
            </a:r>
          </a:p>
        </p:txBody>
      </p:sp>
    </p:spTree>
    <p:extLst>
      <p:ext uri="{BB962C8B-B14F-4D97-AF65-F5344CB8AC3E}">
        <p14:creationId xmlns:p14="http://schemas.microsoft.com/office/powerpoint/2010/main" val="823085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ADD4AC-FC18-7C3E-E9DF-6DB04D065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Principi portanti del coordinamento 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067AEB2-3717-0120-DCB8-4AD24EE18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Principi:</a:t>
            </a:r>
          </a:p>
          <a:p>
            <a:pPr marL="0" indent="0" algn="just">
              <a:buNone/>
            </a:pPr>
            <a:r>
              <a:rPr lang="it-IT" dirty="0"/>
              <a:t>	1) </a:t>
            </a:r>
            <a:r>
              <a:rPr lang="it-IT" b="1" dirty="0">
                <a:solidFill>
                  <a:srgbClr val="00B0F0"/>
                </a:solidFill>
              </a:rPr>
              <a:t>Parità di trattamento e divieto di discriminazione </a:t>
            </a:r>
            <a:r>
              <a:rPr lang="it-IT" dirty="0"/>
              <a:t>nella 	fruizione delle prestazioni sociali rese dai singoli ordinamenti 	nazionali (art. 4 reg. 883/2004).</a:t>
            </a:r>
          </a:p>
          <a:p>
            <a:pPr marL="0" indent="0" algn="just">
              <a:buNone/>
            </a:pPr>
            <a:r>
              <a:rPr lang="it-IT" dirty="0"/>
              <a:t>	2) </a:t>
            </a:r>
            <a:r>
              <a:rPr lang="it-IT" b="1" dirty="0">
                <a:solidFill>
                  <a:srgbClr val="00B0F0"/>
                </a:solidFill>
              </a:rPr>
              <a:t>Unicità del regime previdenziale</a:t>
            </a:r>
            <a:r>
              <a:rPr lang="it-IT" dirty="0"/>
              <a:t>: i contributi vanno versati ad 	una sola gestione. Il lavoratore è soggetto ad una sola 	legislazione previdenziale per volta.</a:t>
            </a:r>
          </a:p>
          <a:p>
            <a:pPr marL="0" indent="0" algn="just">
              <a:buNone/>
            </a:pPr>
            <a:r>
              <a:rPr lang="it-IT" dirty="0"/>
              <a:t>	3) </a:t>
            </a:r>
            <a:r>
              <a:rPr lang="it-IT" b="1" dirty="0">
                <a:solidFill>
                  <a:srgbClr val="00B0F0"/>
                </a:solidFill>
              </a:rPr>
              <a:t>Territorialità del regime previdenziale</a:t>
            </a:r>
            <a:r>
              <a:rPr lang="it-IT" dirty="0"/>
              <a:t>: il regime applicabile è 	quello in cui viene svolta la prestazione lavorativa.</a:t>
            </a:r>
          </a:p>
        </p:txBody>
      </p:sp>
    </p:spTree>
    <p:extLst>
      <p:ext uri="{BB962C8B-B14F-4D97-AF65-F5344CB8AC3E}">
        <p14:creationId xmlns:p14="http://schemas.microsoft.com/office/powerpoint/2010/main" val="3021936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ADD4AC-FC18-7C3E-E9DF-6DB04D065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Principi portanti del coordinamento 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067AEB2-3717-0120-DCB8-4AD24EE18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Principi:</a:t>
            </a:r>
          </a:p>
          <a:p>
            <a:pPr marL="0" indent="0" algn="just">
              <a:buNone/>
            </a:pPr>
            <a:r>
              <a:rPr lang="it-IT" dirty="0"/>
              <a:t>	4) </a:t>
            </a:r>
            <a:r>
              <a:rPr lang="it-IT" b="1" dirty="0">
                <a:solidFill>
                  <a:srgbClr val="00B0F0"/>
                </a:solidFill>
              </a:rPr>
              <a:t>Totalizzazione dei periodi assicurativi</a:t>
            </a:r>
            <a:r>
              <a:rPr lang="it-IT" dirty="0"/>
              <a:t>: i periodi assicurativi 	devono cumularsi, le contribuzioni versate in uno Stato membro 	non andranno mai perse.</a:t>
            </a:r>
          </a:p>
          <a:p>
            <a:pPr marL="0" indent="0" algn="just">
              <a:buNone/>
            </a:pPr>
            <a:r>
              <a:rPr lang="it-IT" dirty="0"/>
              <a:t>	5) </a:t>
            </a:r>
            <a:r>
              <a:rPr lang="it-IT" b="1" dirty="0">
                <a:solidFill>
                  <a:srgbClr val="00B0F0"/>
                </a:solidFill>
              </a:rPr>
              <a:t>Esportabilità delle prestazioni</a:t>
            </a:r>
            <a:r>
              <a:rPr lang="it-IT" dirty="0"/>
              <a:t>: il soggetto che benefici di una 	prestazione sociale in denaro da parte di un regime 	previdenziale, la conserva e mantiene il diritto alla 	corresponsione anche se decide di trasferire la propria residenza 	o dimora in altro Paese europeo.</a:t>
            </a:r>
          </a:p>
        </p:txBody>
      </p:sp>
    </p:spTree>
    <p:extLst>
      <p:ext uri="{BB962C8B-B14F-4D97-AF65-F5344CB8AC3E}">
        <p14:creationId xmlns:p14="http://schemas.microsoft.com/office/powerpoint/2010/main" val="3080026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25C7D8-5A68-0CBA-7F08-D3B2EF8C0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Principi portanti del coordinamento UE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3A9E011-AE4B-4882-70F2-D8EEF7FD1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Parità di trattamento e divieto di discriminazione, Unicità del regime previdenziale e Totalizzazione dei periodi assicurativi </a:t>
            </a:r>
            <a:r>
              <a:rPr lang="it-IT" b="1" dirty="0">
                <a:solidFill>
                  <a:srgbClr val="00B0F0"/>
                </a:solidFill>
              </a:rPr>
              <a:t>non possono subire deroghe</a:t>
            </a:r>
            <a:r>
              <a:rPr lang="it-IT" dirty="0"/>
              <a:t>.</a:t>
            </a:r>
          </a:p>
          <a:p>
            <a:r>
              <a:rPr lang="it-IT" dirty="0"/>
              <a:t>Il </a:t>
            </a:r>
            <a:r>
              <a:rPr lang="it-IT" b="1" dirty="0">
                <a:solidFill>
                  <a:srgbClr val="00B0F0"/>
                </a:solidFill>
              </a:rPr>
              <a:t>principio di territorialità presenta due deroghe</a:t>
            </a:r>
            <a:r>
              <a:rPr lang="it-IT" dirty="0"/>
              <a:t>:</a:t>
            </a:r>
          </a:p>
          <a:p>
            <a:pPr marL="514350" indent="-514350">
              <a:buAutoNum type="alphaUcParenR"/>
            </a:pPr>
            <a:r>
              <a:rPr lang="it-IT" dirty="0"/>
              <a:t>Distacco infra-biennale</a:t>
            </a:r>
          </a:p>
          <a:p>
            <a:pPr marL="514350" indent="-514350">
              <a:buAutoNum type="alphaUcParenR"/>
            </a:pPr>
            <a:r>
              <a:rPr lang="it-IT" dirty="0"/>
              <a:t>Regola dello Stato di residenza in caso dello svolgimento di una pluralità di attività lavorative in diversi Paesi membri.</a:t>
            </a:r>
          </a:p>
        </p:txBody>
      </p:sp>
    </p:spTree>
    <p:extLst>
      <p:ext uri="{BB962C8B-B14F-4D97-AF65-F5344CB8AC3E}">
        <p14:creationId xmlns:p14="http://schemas.microsoft.com/office/powerpoint/2010/main" val="3515496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25C7D8-5A68-0CBA-7F08-D3B2EF8C0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Principi portanti del coordinamento UE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3A9E011-AE4B-4882-70F2-D8EEF7FD1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Il </a:t>
            </a:r>
            <a:r>
              <a:rPr lang="it-IT" b="1" dirty="0">
                <a:solidFill>
                  <a:srgbClr val="00B0F0"/>
                </a:solidFill>
              </a:rPr>
              <a:t>principio di territorialità presenta due deroghe</a:t>
            </a:r>
            <a:r>
              <a:rPr lang="it-IT" dirty="0"/>
              <a:t>:</a:t>
            </a:r>
          </a:p>
          <a:p>
            <a:pPr marL="514350" indent="-514350">
              <a:buAutoNum type="alphaUcParenR"/>
            </a:pPr>
            <a:r>
              <a:rPr lang="it-IT" b="1" dirty="0">
                <a:solidFill>
                  <a:srgbClr val="00B0F0"/>
                </a:solidFill>
              </a:rPr>
              <a:t>Distacco infra-biennale</a:t>
            </a:r>
            <a:r>
              <a:rPr lang="it-IT" dirty="0"/>
              <a:t>: </a:t>
            </a:r>
          </a:p>
          <a:p>
            <a:pPr lvl="1"/>
            <a:r>
              <a:rPr lang="it-IT" dirty="0"/>
              <a:t>Obbligo di mantenere l’ancoraggio al sistema previdenziale di appartenenza durante il periodo di invio lavorativo in un diverso Stato membro per svolgere attività professionale temporanea.</a:t>
            </a:r>
          </a:p>
          <a:p>
            <a:pPr lvl="1"/>
            <a:r>
              <a:rPr lang="it-IT" dirty="0"/>
              <a:t>Al fine che si realizzi tale situazione è necessario che:</a:t>
            </a:r>
          </a:p>
          <a:p>
            <a:pPr lvl="1"/>
            <a:r>
              <a:rPr lang="it-IT" dirty="0"/>
              <a:t>il datore di lavoro distaccante abbia un centro di interessi economici nello Stato di invio, </a:t>
            </a:r>
          </a:p>
          <a:p>
            <a:pPr lvl="1"/>
            <a:r>
              <a:rPr lang="it-IT" dirty="0"/>
              <a:t>che l’attività di lavoro sia svolta per conto del datore di lavoro </a:t>
            </a:r>
          </a:p>
          <a:p>
            <a:pPr lvl="1"/>
            <a:r>
              <a:rPr lang="it-IT" dirty="0"/>
              <a:t>e che il lavoratore non venga inviato in sostituzione di altro lavoratore giunto al termine del distacco.</a:t>
            </a:r>
          </a:p>
        </p:txBody>
      </p:sp>
    </p:spTree>
    <p:extLst>
      <p:ext uri="{BB962C8B-B14F-4D97-AF65-F5344CB8AC3E}">
        <p14:creationId xmlns:p14="http://schemas.microsoft.com/office/powerpoint/2010/main" val="4025499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25C7D8-5A68-0CBA-7F08-D3B2EF8C0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Principi portanti del coordinamento UE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3A9E011-AE4B-4882-70F2-D8EEF7FD1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Il </a:t>
            </a:r>
            <a:r>
              <a:rPr lang="it-IT" b="1" dirty="0">
                <a:solidFill>
                  <a:srgbClr val="00B0F0"/>
                </a:solidFill>
              </a:rPr>
              <a:t>principio di territorialità presenta due deroghe</a:t>
            </a:r>
            <a:r>
              <a:rPr lang="it-IT" dirty="0"/>
              <a:t>:</a:t>
            </a:r>
          </a:p>
          <a:p>
            <a:pPr marL="0" indent="0">
              <a:buNone/>
            </a:pPr>
            <a:r>
              <a:rPr lang="it-IT" dirty="0"/>
              <a:t>B) Regola dello Stato di residenza in caso dello svolgimento di una pluralità di attività lavorative in diversi Paesi membri:</a:t>
            </a:r>
          </a:p>
          <a:p>
            <a:pPr lvl="1"/>
            <a:r>
              <a:rPr lang="it-IT" dirty="0"/>
              <a:t>Attribuzione priorità al principio della </a:t>
            </a:r>
            <a:r>
              <a:rPr lang="it-IT" b="1" i="1" dirty="0" err="1">
                <a:solidFill>
                  <a:srgbClr val="00B0F0"/>
                </a:solidFill>
              </a:rPr>
              <a:t>lex</a:t>
            </a:r>
            <a:r>
              <a:rPr lang="it-IT" b="1" i="1" dirty="0">
                <a:solidFill>
                  <a:srgbClr val="00B0F0"/>
                </a:solidFill>
              </a:rPr>
              <a:t> loci </a:t>
            </a:r>
            <a:r>
              <a:rPr lang="it-IT" b="1" i="1" dirty="0" err="1">
                <a:solidFill>
                  <a:srgbClr val="00B0F0"/>
                </a:solidFill>
              </a:rPr>
              <a:t>domicilii</a:t>
            </a:r>
            <a:r>
              <a:rPr lang="it-IT" b="1" i="1" dirty="0">
                <a:solidFill>
                  <a:srgbClr val="00B0F0"/>
                </a:solidFill>
              </a:rPr>
              <a:t> </a:t>
            </a:r>
            <a:r>
              <a:rPr lang="it-IT" dirty="0"/>
              <a:t>ogni qual volta il lavoratore presti la propria attività in più Stati membri</a:t>
            </a:r>
          </a:p>
          <a:p>
            <a:pPr lvl="1"/>
            <a:r>
              <a:rPr lang="it-IT" dirty="0"/>
              <a:t>Prevalenza della disciplina previdenziale dello Stato di residenza del lavoratore ogni volta che lo stesso svolga parte sostanziale della propria attività (almeno il 25%) nel Paese di residenza. </a:t>
            </a:r>
          </a:p>
          <a:p>
            <a:pPr lvl="1"/>
            <a:r>
              <a:rPr lang="it-IT" dirty="0"/>
              <a:t>Tale deroga vale anche per gli autonomi</a:t>
            </a:r>
          </a:p>
          <a:p>
            <a:pPr lvl="1"/>
            <a:r>
              <a:rPr lang="it-IT" dirty="0"/>
              <a:t>Se il lavoratore svolge attività subordinata in un Paese e autonoma in un altro, prevale la legislazione in cui svolge l’attività subordinata.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980794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580</TotalTime>
  <Words>1406</Words>
  <Application>Microsoft Macintosh PowerPoint</Application>
  <PresentationFormat>Widescreen</PresentationFormat>
  <Paragraphs>82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IBM Plex Sans</vt:lpstr>
      <vt:lpstr>Tema di Office</vt:lpstr>
      <vt:lpstr>Diritto del lavoro europeo  Prof. Dr. Alessandro Nato</vt:lpstr>
      <vt:lpstr>UE e sicurezza sociale</vt:lpstr>
      <vt:lpstr>Sicurezza sociale e UE</vt:lpstr>
      <vt:lpstr>Sicurezza sociale e UE</vt:lpstr>
      <vt:lpstr>Principi portanti del coordinamento UE</vt:lpstr>
      <vt:lpstr>Principi portanti del coordinamento UE</vt:lpstr>
      <vt:lpstr>Principi portanti del coordinamento UE</vt:lpstr>
      <vt:lpstr>Principi portanti del coordinamento UE</vt:lpstr>
      <vt:lpstr>Principi portanti del coordinamento UE</vt:lpstr>
      <vt:lpstr>Corte di Giustizia e coordinamento</vt:lpstr>
      <vt:lpstr>Corte di Giustizia e coordinamento</vt:lpstr>
      <vt:lpstr>Coordinamento dei regimi integrativi di previdenza sociale</vt:lpstr>
      <vt:lpstr>Coordinamento dei regimi integrativi di previdenza sociale</vt:lpstr>
      <vt:lpstr>Coordinamento dei regimi integrativi di previdenza sociale</vt:lpstr>
      <vt:lpstr>Coordinamento dei regimi integrativi di previdenza sociale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57</cp:revision>
  <dcterms:created xsi:type="dcterms:W3CDTF">2022-09-09T08:27:37Z</dcterms:created>
  <dcterms:modified xsi:type="dcterms:W3CDTF">2023-02-06T11:03:43Z</dcterms:modified>
</cp:coreProperties>
</file>