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sldIdLst>
    <p:sldId id="257" r:id="rId2"/>
    <p:sldId id="387" r:id="rId3"/>
    <p:sldId id="438" r:id="rId4"/>
    <p:sldId id="448" r:id="rId5"/>
    <p:sldId id="447" r:id="rId6"/>
    <p:sldId id="445" r:id="rId7"/>
    <p:sldId id="443" r:id="rId8"/>
    <p:sldId id="479" r:id="rId9"/>
    <p:sldId id="477" r:id="rId10"/>
    <p:sldId id="476" r:id="rId11"/>
    <p:sldId id="475" r:id="rId12"/>
    <p:sldId id="474" r:id="rId13"/>
    <p:sldId id="473" r:id="rId14"/>
    <p:sldId id="4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9" autoAdjust="0"/>
    <p:restoredTop sz="94660"/>
  </p:normalViewPr>
  <p:slideViewPr>
    <p:cSldViewPr snapToGrid="0">
      <p:cViewPr varScale="1">
        <p:scale>
          <a:sx n="63" d="100"/>
          <a:sy n="63" d="100"/>
        </p:scale>
        <p:origin x="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7948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24196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571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68912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6105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523166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4/28/2023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7023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878497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4/28/2023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7633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709904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775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4/28/2023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09330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905B45-B902-949C-32F0-8A1A5525C4E1}"/>
              </a:ext>
            </a:extLst>
          </p:cNvPr>
          <p:cNvSpPr>
            <a:spLocks noGrp="1"/>
          </p:cNvSpPr>
          <p:nvPr>
            <p:ph type="ctrTitle"/>
          </p:nvPr>
        </p:nvSpPr>
        <p:spPr/>
        <p:txBody>
          <a:bodyPr>
            <a:normAutofit fontScale="90000"/>
          </a:bodyPr>
          <a:lstStyle/>
          <a:p>
            <a:r>
              <a:rPr lang="it-IT" sz="4400" dirty="0">
                <a:solidFill>
                  <a:srgbClr val="0070C0"/>
                </a:solidFill>
              </a:rPr>
              <a:t>Lezione 9</a:t>
            </a:r>
            <a:br>
              <a:rPr lang="it-IT" sz="1800" dirty="0"/>
            </a:br>
            <a:br>
              <a:rPr lang="it-IT" sz="3600" dirty="0"/>
            </a:br>
            <a:r>
              <a:rPr lang="it-IT" sz="3600" dirty="0">
                <a:solidFill>
                  <a:schemeClr val="accent6">
                    <a:lumMod val="60000"/>
                    <a:lumOff val="40000"/>
                  </a:schemeClr>
                </a:solidFill>
              </a:rPr>
              <a:t>LA PERSONALITA’ DI MARCA</a:t>
            </a:r>
            <a:br>
              <a:rPr lang="it-IT" sz="3600" dirty="0">
                <a:solidFill>
                  <a:schemeClr val="accent6">
                    <a:lumMod val="60000"/>
                    <a:lumOff val="40000"/>
                  </a:schemeClr>
                </a:solidFill>
              </a:rPr>
            </a:br>
            <a:endParaRPr lang="it-IT" sz="1800" dirty="0">
              <a:solidFill>
                <a:schemeClr val="accent6">
                  <a:lumMod val="60000"/>
                  <a:lumOff val="40000"/>
                </a:schemeClr>
              </a:solidFill>
            </a:endParaRPr>
          </a:p>
        </p:txBody>
      </p:sp>
      <p:pic>
        <p:nvPicPr>
          <p:cNvPr id="5" name="Immagine 4">
            <a:extLst>
              <a:ext uri="{FF2B5EF4-FFF2-40B4-BE49-F238E27FC236}">
                <a16:creationId xmlns:a16="http://schemas.microsoft.com/office/drawing/2014/main" id="{E0A23A82-90F9-E6D0-E2C4-D1F99D5B59BB}"/>
              </a:ext>
            </a:extLst>
          </p:cNvPr>
          <p:cNvPicPr>
            <a:picLocks noChangeAspect="1"/>
          </p:cNvPicPr>
          <p:nvPr/>
        </p:nvPicPr>
        <p:blipFill>
          <a:blip r:embed="rId2"/>
          <a:stretch>
            <a:fillRect/>
          </a:stretch>
        </p:blipFill>
        <p:spPr>
          <a:xfrm>
            <a:off x="8747760" y="4859365"/>
            <a:ext cx="3108960" cy="1664584"/>
          </a:xfrm>
          <a:prstGeom prst="rect">
            <a:avLst/>
          </a:prstGeom>
        </p:spPr>
      </p:pic>
    </p:spTree>
    <p:extLst>
      <p:ext uri="{BB962C8B-B14F-4D97-AF65-F5344CB8AC3E}">
        <p14:creationId xmlns:p14="http://schemas.microsoft.com/office/powerpoint/2010/main" val="3890714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1800" spc="200" dirty="0">
                <a:solidFill>
                  <a:schemeClr val="bg1"/>
                </a:solidFill>
              </a:rPr>
              <a:t>In base a </a:t>
            </a:r>
            <a:r>
              <a:rPr lang="en-US" sz="1800" spc="200" dirty="0" err="1">
                <a:solidFill>
                  <a:schemeClr val="bg1"/>
                </a:solidFill>
              </a:rPr>
              <a:t>quanto</a:t>
            </a:r>
            <a:r>
              <a:rPr lang="en-US" sz="1800" spc="200" dirty="0">
                <a:solidFill>
                  <a:schemeClr val="bg1"/>
                </a:solidFill>
              </a:rPr>
              <a:t> sin qui </a:t>
            </a:r>
            <a:r>
              <a:rPr lang="en-US" sz="1800" spc="200" dirty="0" err="1">
                <a:solidFill>
                  <a:schemeClr val="bg1"/>
                </a:solidFill>
              </a:rPr>
              <a:t>osservato</a:t>
            </a:r>
            <a:r>
              <a:rPr lang="en-US" sz="1800" spc="200" dirty="0">
                <a:solidFill>
                  <a:schemeClr val="bg1"/>
                </a:solidFill>
              </a:rPr>
              <a:t> </a:t>
            </a:r>
            <a:r>
              <a:rPr lang="en-US" sz="1800" spc="200" dirty="0" err="1">
                <a:solidFill>
                  <a:schemeClr val="bg1"/>
                </a:solidFill>
              </a:rPr>
              <a:t>alcune</a:t>
            </a:r>
            <a:r>
              <a:rPr lang="en-US" sz="1800" spc="200" dirty="0">
                <a:solidFill>
                  <a:schemeClr val="bg1"/>
                </a:solidFill>
              </a:rPr>
              <a:t> </a:t>
            </a:r>
            <a:r>
              <a:rPr lang="en-US" sz="1800" spc="200" dirty="0" err="1">
                <a:solidFill>
                  <a:schemeClr val="bg1"/>
                </a:solidFill>
              </a:rPr>
              <a:t>marche</a:t>
            </a:r>
            <a:r>
              <a:rPr lang="en-US" sz="1800" spc="200" dirty="0">
                <a:solidFill>
                  <a:schemeClr val="bg1"/>
                </a:solidFill>
              </a:rPr>
              <a:t> </a:t>
            </a:r>
            <a:r>
              <a:rPr lang="en-US" sz="1800" spc="200" dirty="0" err="1">
                <a:solidFill>
                  <a:schemeClr val="bg1"/>
                </a:solidFill>
              </a:rPr>
              <a:t>possono</a:t>
            </a:r>
            <a:r>
              <a:rPr lang="en-US" sz="1800" spc="200" dirty="0">
                <a:solidFill>
                  <a:schemeClr val="bg1"/>
                </a:solidFill>
              </a:rPr>
              <a:t> </a:t>
            </a:r>
            <a:r>
              <a:rPr lang="en-US" sz="1800" spc="200" dirty="0" err="1">
                <a:solidFill>
                  <a:schemeClr val="bg1"/>
                </a:solidFill>
              </a:rPr>
              <a:t>beneficiare</a:t>
            </a:r>
            <a:r>
              <a:rPr lang="en-US" sz="1800" spc="200" dirty="0">
                <a:solidFill>
                  <a:schemeClr val="bg1"/>
                </a:solidFill>
              </a:rPr>
              <a:t> </a:t>
            </a:r>
            <a:r>
              <a:rPr lang="en-US" sz="1800" spc="200" dirty="0" err="1">
                <a:solidFill>
                  <a:schemeClr val="bg1"/>
                </a:solidFill>
              </a:rPr>
              <a:t>anche</a:t>
            </a:r>
            <a:r>
              <a:rPr lang="en-US" sz="1800" spc="200" dirty="0">
                <a:solidFill>
                  <a:schemeClr val="bg1"/>
                </a:solidFill>
              </a:rPr>
              <a:t> </a:t>
            </a:r>
            <a:r>
              <a:rPr lang="en-US" sz="1800" spc="200" dirty="0" err="1">
                <a:solidFill>
                  <a:schemeClr val="bg1"/>
                </a:solidFill>
              </a:rPr>
              <a:t>della</a:t>
            </a:r>
            <a:r>
              <a:rPr lang="en-US" sz="1800" spc="200" dirty="0">
                <a:solidFill>
                  <a:schemeClr val="bg1"/>
                </a:solidFill>
              </a:rPr>
              <a:t> </a:t>
            </a:r>
            <a:r>
              <a:rPr lang="en-US" sz="1800" spc="200" dirty="0" err="1">
                <a:solidFill>
                  <a:schemeClr val="bg1"/>
                </a:solidFill>
              </a:rPr>
              <a:t>disponibilità</a:t>
            </a:r>
            <a:r>
              <a:rPr lang="en-US" sz="1800" spc="200" dirty="0">
                <a:solidFill>
                  <a:schemeClr val="bg1"/>
                </a:solidFill>
              </a:rPr>
              <a:t> </a:t>
            </a:r>
            <a:r>
              <a:rPr lang="en-US" sz="1800" spc="200" dirty="0" err="1">
                <a:solidFill>
                  <a:schemeClr val="bg1"/>
                </a:solidFill>
              </a:rPr>
              <a:t>dei</a:t>
            </a:r>
            <a:r>
              <a:rPr lang="en-US" sz="1800" spc="200" dirty="0">
                <a:solidFill>
                  <a:schemeClr val="bg1"/>
                </a:solidFill>
              </a:rPr>
              <a:t> </a:t>
            </a:r>
            <a:r>
              <a:rPr lang="en-US" sz="1800" spc="200" dirty="0" err="1">
                <a:solidFill>
                  <a:schemeClr val="bg1"/>
                </a:solidFill>
              </a:rPr>
              <a:t>consumatori</a:t>
            </a:r>
            <a:r>
              <a:rPr lang="en-US" sz="1800" spc="200" dirty="0">
                <a:solidFill>
                  <a:schemeClr val="bg1"/>
                </a:solidFill>
              </a:rPr>
              <a:t> a </a:t>
            </a:r>
            <a:r>
              <a:rPr lang="en-US" sz="1800" spc="200" dirty="0" err="1">
                <a:solidFill>
                  <a:schemeClr val="bg1"/>
                </a:solidFill>
              </a:rPr>
              <a:t>destinare</a:t>
            </a:r>
            <a:r>
              <a:rPr lang="en-US" sz="1800" spc="200" dirty="0">
                <a:solidFill>
                  <a:schemeClr val="bg1"/>
                </a:solidFill>
              </a:rPr>
              <a:t> tempo, </a:t>
            </a:r>
            <a:r>
              <a:rPr lang="en-US" sz="1800" spc="200" dirty="0" err="1">
                <a:solidFill>
                  <a:schemeClr val="bg1"/>
                </a:solidFill>
              </a:rPr>
              <a:t>denaro</a:t>
            </a:r>
            <a:r>
              <a:rPr lang="en-US" sz="1800" spc="200" dirty="0">
                <a:solidFill>
                  <a:schemeClr val="bg1"/>
                </a:solidFill>
              </a:rPr>
              <a:t> ed </a:t>
            </a:r>
            <a:r>
              <a:rPr lang="en-US" sz="1800" spc="200" dirty="0" err="1">
                <a:solidFill>
                  <a:schemeClr val="bg1"/>
                </a:solidFill>
              </a:rPr>
              <a:t>energie</a:t>
            </a:r>
            <a:r>
              <a:rPr lang="en-US" sz="1800" spc="200" dirty="0">
                <a:solidFill>
                  <a:schemeClr val="bg1"/>
                </a:solidFill>
              </a:rPr>
              <a:t> </a:t>
            </a:r>
            <a:r>
              <a:rPr lang="en-US" sz="1800" spc="200" dirty="0" err="1">
                <a:solidFill>
                  <a:schemeClr val="bg1"/>
                </a:solidFill>
              </a:rPr>
              <a:t>ulteriori</a:t>
            </a:r>
            <a:r>
              <a:rPr lang="en-US" sz="1800" spc="200" dirty="0">
                <a:solidFill>
                  <a:schemeClr val="bg1"/>
                </a:solidFill>
              </a:rPr>
              <a:t> rispetto a quelle </a:t>
            </a:r>
            <a:r>
              <a:rPr lang="en-US" sz="1800" spc="200" dirty="0" err="1">
                <a:solidFill>
                  <a:schemeClr val="bg1"/>
                </a:solidFill>
              </a:rPr>
              <a:t>già</a:t>
            </a:r>
            <a:r>
              <a:rPr lang="en-US" sz="1800" spc="200" dirty="0">
                <a:solidFill>
                  <a:schemeClr val="bg1"/>
                </a:solidFill>
              </a:rPr>
              <a:t> dedicate </a:t>
            </a:r>
            <a:r>
              <a:rPr lang="en-US" sz="1800" spc="200" dirty="0" err="1">
                <a:solidFill>
                  <a:schemeClr val="bg1"/>
                </a:solidFill>
              </a:rPr>
              <a:t>all'atto</a:t>
            </a:r>
            <a:r>
              <a:rPr lang="en-US" sz="1800" spc="200" dirty="0">
                <a:solidFill>
                  <a:schemeClr val="bg1"/>
                </a:solidFill>
              </a:rPr>
              <a:t> </a:t>
            </a:r>
            <a:r>
              <a:rPr lang="en-US" sz="1800" spc="200" dirty="0" err="1">
                <a:solidFill>
                  <a:schemeClr val="bg1"/>
                </a:solidFill>
              </a:rPr>
              <a:t>d'acquisto</a:t>
            </a:r>
            <a:r>
              <a:rPr lang="en-US" sz="1800" spc="200" dirty="0">
                <a:solidFill>
                  <a:schemeClr val="bg1"/>
                </a:solidFill>
              </a:rPr>
              <a:t> e/o di </a:t>
            </a:r>
            <a:r>
              <a:rPr lang="en-US" sz="1800" spc="200" dirty="0" err="1">
                <a:solidFill>
                  <a:schemeClr val="bg1"/>
                </a:solidFill>
              </a:rPr>
              <a:t>consumo</a:t>
            </a:r>
            <a:r>
              <a:rPr lang="en-US" sz="1800" spc="200" dirty="0">
                <a:solidFill>
                  <a:schemeClr val="bg1"/>
                </a:solidFill>
              </a:rPr>
              <a:t>. Come </a:t>
            </a:r>
            <a:r>
              <a:rPr lang="en-US" sz="1800" spc="200" dirty="0" err="1">
                <a:solidFill>
                  <a:schemeClr val="bg1"/>
                </a:solidFill>
              </a:rPr>
              <a:t>si</a:t>
            </a:r>
            <a:r>
              <a:rPr lang="en-US" sz="1800" spc="200" dirty="0">
                <a:solidFill>
                  <a:schemeClr val="bg1"/>
                </a:solidFill>
              </a:rPr>
              <a:t> è </a:t>
            </a:r>
            <a:r>
              <a:rPr lang="en-US" sz="1800" spc="200" dirty="0" err="1">
                <a:solidFill>
                  <a:schemeClr val="bg1"/>
                </a:solidFill>
              </a:rPr>
              <a:t>appena</a:t>
            </a:r>
            <a:r>
              <a:rPr lang="en-US" sz="1800" spc="200" dirty="0">
                <a:solidFill>
                  <a:schemeClr val="bg1"/>
                </a:solidFill>
              </a:rPr>
              <a:t> visto,</a:t>
            </a:r>
            <a:br>
              <a:rPr lang="en-US" sz="1800" spc="200" dirty="0">
                <a:solidFill>
                  <a:schemeClr val="bg1"/>
                </a:solidFill>
              </a:rPr>
            </a:br>
            <a:br>
              <a:rPr lang="en-US" sz="1800" spc="200" dirty="0">
                <a:solidFill>
                  <a:schemeClr val="bg1"/>
                </a:solidFill>
              </a:rPr>
            </a:br>
            <a:r>
              <a:rPr lang="en-US" sz="1800" spc="200" dirty="0" err="1">
                <a:solidFill>
                  <a:schemeClr val="bg1"/>
                </a:solidFill>
              </a:rPr>
              <a:t>essi</a:t>
            </a:r>
            <a:r>
              <a:rPr lang="en-US" sz="1800" spc="200" dirty="0">
                <a:solidFill>
                  <a:schemeClr val="bg1"/>
                </a:solidFill>
              </a:rPr>
              <a:t> </a:t>
            </a:r>
            <a:r>
              <a:rPr lang="en-US" sz="1800" spc="200" dirty="0" err="1">
                <a:solidFill>
                  <a:schemeClr val="bg1"/>
                </a:solidFill>
              </a:rPr>
              <a:t>possono</a:t>
            </a:r>
            <a:r>
              <a:rPr lang="en-US" sz="1800" spc="200" dirty="0">
                <a:solidFill>
                  <a:schemeClr val="bg1"/>
                </a:solidFill>
              </a:rPr>
              <a:t> </a:t>
            </a:r>
            <a:r>
              <a:rPr lang="en-US" sz="1800" spc="200" dirty="0" err="1">
                <a:solidFill>
                  <a:schemeClr val="bg1"/>
                </a:solidFill>
              </a:rPr>
              <a:t>decidere</a:t>
            </a:r>
            <a:r>
              <a:rPr lang="en-US" sz="1800" spc="200" dirty="0">
                <a:solidFill>
                  <a:schemeClr val="bg1"/>
                </a:solidFill>
              </a:rPr>
              <a:t> di </a:t>
            </a:r>
            <a:r>
              <a:rPr lang="en-US" sz="1800" spc="200" dirty="0" err="1">
                <a:solidFill>
                  <a:schemeClr val="bg1"/>
                </a:solidFill>
              </a:rPr>
              <a:t>aderire</a:t>
            </a:r>
            <a:r>
              <a:rPr lang="en-US" sz="1800" spc="200" dirty="0">
                <a:solidFill>
                  <a:schemeClr val="bg1"/>
                </a:solidFill>
              </a:rPr>
              <a:t> a </a:t>
            </a:r>
            <a:r>
              <a:rPr lang="en-US" sz="1800" spc="200" dirty="0" err="1">
                <a:solidFill>
                  <a:schemeClr val="bg1"/>
                </a:solidFill>
              </a:rPr>
              <a:t>una</a:t>
            </a:r>
            <a:r>
              <a:rPr lang="en-US" sz="1800" spc="200" dirty="0">
                <a:solidFill>
                  <a:schemeClr val="bg1"/>
                </a:solidFill>
              </a:rPr>
              <a:t> </a:t>
            </a:r>
            <a:r>
              <a:rPr lang="en-US" sz="1800" spc="200" dirty="0" err="1">
                <a:solidFill>
                  <a:schemeClr val="bg1"/>
                </a:solidFill>
              </a:rPr>
              <a:t>comunità</a:t>
            </a:r>
            <a:r>
              <a:rPr lang="en-US" sz="1800" spc="200" dirty="0">
                <a:solidFill>
                  <a:schemeClr val="bg1"/>
                </a:solidFill>
              </a:rPr>
              <a:t> nata </a:t>
            </a:r>
            <a:r>
              <a:rPr lang="en-US" sz="1800" spc="200" dirty="0" err="1">
                <a:solidFill>
                  <a:schemeClr val="bg1"/>
                </a:solidFill>
              </a:rPr>
              <a:t>intorno</a:t>
            </a:r>
            <a:r>
              <a:rPr lang="en-US" sz="1800" spc="200" dirty="0">
                <a:solidFill>
                  <a:schemeClr val="bg1"/>
                </a:solidFill>
              </a:rPr>
              <a:t> </a:t>
            </a:r>
            <a:r>
              <a:rPr lang="en-US" sz="1800" spc="200" dirty="0" err="1">
                <a:solidFill>
                  <a:schemeClr val="bg1"/>
                </a:solidFill>
              </a:rPr>
              <a:t>alla</a:t>
            </a:r>
            <a:r>
              <a:rPr lang="en-US" sz="1800" spc="200" dirty="0">
                <a:solidFill>
                  <a:schemeClr val="bg1"/>
                </a:solidFill>
              </a:rPr>
              <a:t> </a:t>
            </a:r>
            <a:r>
              <a:rPr lang="en-US" sz="1800" spc="200" dirty="0" err="1">
                <a:solidFill>
                  <a:schemeClr val="bg1"/>
                </a:solidFill>
              </a:rPr>
              <a:t>marca</a:t>
            </a:r>
            <a:r>
              <a:rPr lang="en-US" sz="1800" spc="200" dirty="0">
                <a:solidFill>
                  <a:schemeClr val="bg1"/>
                </a:solidFill>
              </a:rPr>
              <a:t> </a:t>
            </a:r>
            <a:r>
              <a:rPr lang="en-US" sz="1800" spc="200" dirty="0" err="1">
                <a:solidFill>
                  <a:schemeClr val="bg1"/>
                </a:solidFill>
              </a:rPr>
              <a:t>oppure</a:t>
            </a:r>
            <a:r>
              <a:rPr lang="en-US" sz="1800" spc="200" dirty="0">
                <a:solidFill>
                  <a:schemeClr val="bg1"/>
                </a:solidFill>
              </a:rPr>
              <a:t>, </a:t>
            </a:r>
            <a:r>
              <a:rPr lang="en-US" sz="1800" spc="200" dirty="0" err="1">
                <a:solidFill>
                  <a:schemeClr val="bg1"/>
                </a:solidFill>
              </a:rPr>
              <a:t>pur</a:t>
            </a:r>
            <a:r>
              <a:rPr lang="en-US" sz="1800" spc="200" dirty="0">
                <a:solidFill>
                  <a:schemeClr val="bg1"/>
                </a:solidFill>
              </a:rPr>
              <a:t> senza </a:t>
            </a:r>
            <a:r>
              <a:rPr lang="en-US" sz="1800" spc="200" dirty="0" err="1">
                <a:solidFill>
                  <a:schemeClr val="bg1"/>
                </a:solidFill>
              </a:rPr>
              <a:t>aderire</a:t>
            </a:r>
            <a:r>
              <a:rPr lang="en-US" sz="1800" spc="200" dirty="0">
                <a:solidFill>
                  <a:schemeClr val="bg1"/>
                </a:solidFill>
              </a:rPr>
              <a:t> a </a:t>
            </a:r>
            <a:r>
              <a:rPr lang="en-US" sz="1800" spc="200" dirty="0" err="1">
                <a:solidFill>
                  <a:schemeClr val="bg1"/>
                </a:solidFill>
              </a:rPr>
              <a:t>una</a:t>
            </a:r>
            <a:r>
              <a:rPr lang="en-US" sz="1800" spc="200" dirty="0">
                <a:solidFill>
                  <a:schemeClr val="bg1"/>
                </a:solidFill>
              </a:rPr>
              <a:t> community, </a:t>
            </a:r>
            <a:r>
              <a:rPr lang="en-US" sz="1800" spc="200" dirty="0" err="1">
                <a:solidFill>
                  <a:schemeClr val="bg1"/>
                </a:solidFill>
              </a:rPr>
              <a:t>i</a:t>
            </a:r>
            <a:r>
              <a:rPr lang="en-US" sz="1800" spc="200" dirty="0">
                <a:solidFill>
                  <a:schemeClr val="bg1"/>
                </a:solidFill>
              </a:rPr>
              <a:t> </a:t>
            </a:r>
            <a:r>
              <a:rPr lang="en-US" sz="1800" spc="200" dirty="0" err="1">
                <a:solidFill>
                  <a:schemeClr val="bg1"/>
                </a:solidFill>
              </a:rPr>
              <a:t>clienti</a:t>
            </a:r>
            <a:r>
              <a:rPr lang="en-US" sz="1800" spc="200" dirty="0">
                <a:solidFill>
                  <a:schemeClr val="bg1"/>
                </a:solidFill>
              </a:rPr>
              <a:t> </a:t>
            </a:r>
            <a:r>
              <a:rPr lang="en-US" sz="1800" spc="200" dirty="0" err="1">
                <a:solidFill>
                  <a:schemeClr val="bg1"/>
                </a:solidFill>
              </a:rPr>
              <a:t>possono</a:t>
            </a:r>
            <a:r>
              <a:rPr lang="en-US" sz="1800" spc="200" dirty="0">
                <a:solidFill>
                  <a:schemeClr val="bg1"/>
                </a:solidFill>
              </a:rPr>
              <a:t> </a:t>
            </a:r>
            <a:r>
              <a:rPr lang="en-US" sz="1800" spc="200" dirty="0" err="1">
                <a:solidFill>
                  <a:schemeClr val="bg1"/>
                </a:solidFill>
              </a:rPr>
              <a:t>diventare</a:t>
            </a:r>
            <a:r>
              <a:rPr lang="en-US" sz="1800" spc="200" dirty="0">
                <a:solidFill>
                  <a:schemeClr val="bg1"/>
                </a:solidFill>
              </a:rPr>
              <a:t> brand ambassador, </a:t>
            </a:r>
            <a:r>
              <a:rPr lang="en-US" sz="1800" spc="200" dirty="0" err="1">
                <a:solidFill>
                  <a:schemeClr val="bg1"/>
                </a:solidFill>
              </a:rPr>
              <a:t>concorrendo</a:t>
            </a:r>
            <a:r>
              <a:rPr lang="en-US" sz="1800" spc="200" dirty="0">
                <a:solidFill>
                  <a:schemeClr val="bg1"/>
                </a:solidFill>
              </a:rPr>
              <a:t> </a:t>
            </a:r>
            <a:r>
              <a:rPr lang="en-US" sz="1800" spc="200" dirty="0" err="1">
                <a:solidFill>
                  <a:schemeClr val="bg1"/>
                </a:solidFill>
              </a:rPr>
              <a:t>alla</a:t>
            </a:r>
            <a:r>
              <a:rPr lang="en-US" sz="1800" spc="200" dirty="0">
                <a:solidFill>
                  <a:schemeClr val="bg1"/>
                </a:solidFill>
              </a:rPr>
              <a:t> </a:t>
            </a:r>
            <a:r>
              <a:rPr lang="en-US" sz="1800" spc="200" dirty="0" err="1">
                <a:solidFill>
                  <a:schemeClr val="bg1"/>
                </a:solidFill>
              </a:rPr>
              <a:t>diffusione</a:t>
            </a:r>
            <a:r>
              <a:rPr lang="en-US" sz="1800" spc="200" dirty="0">
                <a:solidFill>
                  <a:schemeClr val="bg1"/>
                </a:solidFill>
              </a:rPr>
              <a:t> </a:t>
            </a:r>
            <a:r>
              <a:rPr lang="en-US" sz="1800" spc="200" dirty="0" err="1">
                <a:solidFill>
                  <a:schemeClr val="bg1"/>
                </a:solidFill>
              </a:rPr>
              <a:t>della</a:t>
            </a:r>
            <a:r>
              <a:rPr lang="en-US" sz="1800" spc="200" dirty="0">
                <a:solidFill>
                  <a:schemeClr val="bg1"/>
                </a:solidFill>
              </a:rPr>
              <a:t> </a:t>
            </a:r>
            <a:r>
              <a:rPr lang="en-US" sz="1800" spc="200" dirty="0" err="1">
                <a:solidFill>
                  <a:schemeClr val="bg1"/>
                </a:solidFill>
              </a:rPr>
              <a:t>marca</a:t>
            </a:r>
            <a:r>
              <a:rPr lang="en-US" sz="1800" spc="200" dirty="0">
                <a:solidFill>
                  <a:schemeClr val="bg1"/>
                </a:solidFill>
              </a:rPr>
              <a:t>, </a:t>
            </a:r>
            <a:r>
              <a:rPr lang="en-US" sz="1800" spc="200" dirty="0" err="1">
                <a:solidFill>
                  <a:schemeClr val="bg1"/>
                </a:solidFill>
              </a:rPr>
              <a:t>assumendone</a:t>
            </a:r>
            <a:r>
              <a:rPr lang="en-US" sz="1800" spc="200" dirty="0">
                <a:solidFill>
                  <a:schemeClr val="bg1"/>
                </a:solidFill>
              </a:rPr>
              <a:t> le </a:t>
            </a:r>
            <a:r>
              <a:rPr lang="en-US" sz="1800" spc="200" dirty="0" err="1">
                <a:solidFill>
                  <a:schemeClr val="bg1"/>
                </a:solidFill>
              </a:rPr>
              <a:t>difese</a:t>
            </a:r>
            <a:r>
              <a:rPr lang="en-US" sz="1800" spc="200" dirty="0">
                <a:solidFill>
                  <a:schemeClr val="bg1"/>
                </a:solidFill>
              </a:rPr>
              <a:t> </a:t>
            </a:r>
            <a:r>
              <a:rPr lang="en-US" sz="1800" spc="200" dirty="0" err="1">
                <a:solidFill>
                  <a:schemeClr val="bg1"/>
                </a:solidFill>
              </a:rPr>
              <a:t>nei</a:t>
            </a:r>
            <a:r>
              <a:rPr lang="en-US" sz="1800" spc="200" dirty="0">
                <a:solidFill>
                  <a:schemeClr val="bg1"/>
                </a:solidFill>
              </a:rPr>
              <a:t> </a:t>
            </a:r>
            <a:r>
              <a:rPr lang="en-US" sz="1800" spc="200" dirty="0" err="1">
                <a:solidFill>
                  <a:schemeClr val="bg1"/>
                </a:solidFill>
              </a:rPr>
              <a:t>confronti</a:t>
            </a:r>
            <a:r>
              <a:rPr lang="en-US" sz="1800" spc="200" dirty="0">
                <a:solidFill>
                  <a:schemeClr val="bg1"/>
                </a:solidFill>
              </a:rPr>
              <a:t> di </a:t>
            </a:r>
            <a:r>
              <a:rPr lang="en-US" sz="1800" spc="200" dirty="0" err="1">
                <a:solidFill>
                  <a:schemeClr val="bg1"/>
                </a:solidFill>
              </a:rPr>
              <a:t>altri</a:t>
            </a:r>
            <a:r>
              <a:rPr lang="en-US" sz="1800" spc="200" dirty="0">
                <a:solidFill>
                  <a:schemeClr val="bg1"/>
                </a:solidFill>
              </a:rPr>
              <a:t> </a:t>
            </a:r>
            <a:r>
              <a:rPr lang="en-US" sz="1800" spc="200" dirty="0" err="1">
                <a:solidFill>
                  <a:schemeClr val="bg1"/>
                </a:solidFill>
              </a:rPr>
              <a:t>individui</a:t>
            </a:r>
            <a:r>
              <a:rPr lang="en-US" sz="1800" spc="200" dirty="0">
                <a:solidFill>
                  <a:schemeClr val="bg1"/>
                </a:solidFill>
              </a:rPr>
              <a:t>, co-</a:t>
            </a:r>
            <a:r>
              <a:rPr lang="en-US" sz="1800" spc="200" dirty="0" err="1">
                <a:solidFill>
                  <a:schemeClr val="bg1"/>
                </a:solidFill>
              </a:rPr>
              <a:t>generando</a:t>
            </a:r>
            <a:r>
              <a:rPr lang="en-US" sz="1800" spc="200" dirty="0">
                <a:solidFill>
                  <a:schemeClr val="bg1"/>
                </a:solidFill>
              </a:rPr>
              <a:t> </a:t>
            </a:r>
            <a:r>
              <a:rPr lang="en-US" sz="1800" spc="200" dirty="0" err="1">
                <a:solidFill>
                  <a:schemeClr val="bg1"/>
                </a:solidFill>
              </a:rPr>
              <a:t>significati</a:t>
            </a:r>
            <a:r>
              <a:rPr lang="en-US" sz="1800" spc="200" dirty="0">
                <a:solidFill>
                  <a:schemeClr val="bg1"/>
                </a:solidFill>
              </a:rPr>
              <a:t> e </a:t>
            </a:r>
            <a:r>
              <a:rPr lang="en-US" sz="1800" spc="200" dirty="0" err="1">
                <a:solidFill>
                  <a:schemeClr val="bg1"/>
                </a:solidFill>
              </a:rPr>
              <a:t>associazioni</a:t>
            </a:r>
            <a:r>
              <a:rPr lang="en-US" sz="1800" spc="200" dirty="0">
                <a:solidFill>
                  <a:schemeClr val="bg1"/>
                </a:solidFill>
              </a:rPr>
              <a:t> </a:t>
            </a:r>
            <a:r>
              <a:rPr lang="en-US" sz="1800" spc="200" dirty="0" err="1">
                <a:solidFill>
                  <a:schemeClr val="bg1"/>
                </a:solidFill>
              </a:rPr>
              <a:t>mentali</a:t>
            </a:r>
            <a:r>
              <a:rPr lang="en-US" sz="1800" spc="200" dirty="0">
                <a:solidFill>
                  <a:schemeClr val="bg1"/>
                </a:solidFill>
              </a:rPr>
              <a:t> al brand. </a:t>
            </a: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933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3000" spc="200">
                <a:solidFill>
                  <a:srgbClr val="FFFFFF"/>
                </a:solidFill>
              </a:rPr>
              <a:t>Da ciò discende che il consumatore non è più visto solo quale soggetto destinatario delle azioni della marca atte a stimolare reazioni emotive e a instaurare un legame intenso, bensì un protagonista nella definizione del suo significato e della sua immagine.</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706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600" spc="200" dirty="0">
                <a:solidFill>
                  <a:srgbClr val="FFFFFF"/>
                </a:solidFill>
              </a:rPr>
              <a:t>POSSIBILI </a:t>
            </a:r>
            <a:r>
              <a:rPr lang="en-US" sz="1600" spc="200" dirty="0" err="1">
                <a:solidFill>
                  <a:srgbClr val="FFFFFF"/>
                </a:solidFill>
              </a:rPr>
              <a:t>motivazioni</a:t>
            </a:r>
            <a:r>
              <a:rPr lang="en-US" sz="1600" spc="200" dirty="0">
                <a:solidFill>
                  <a:srgbClr val="FFFFFF"/>
                </a:solidFill>
              </a:rPr>
              <a:t> </a:t>
            </a:r>
            <a:r>
              <a:rPr lang="en-US" sz="1600" spc="200" dirty="0" err="1">
                <a:solidFill>
                  <a:srgbClr val="FFFFFF"/>
                </a:solidFill>
              </a:rPr>
              <a:t>che</a:t>
            </a:r>
            <a:r>
              <a:rPr lang="en-US" sz="1600" spc="200" dirty="0">
                <a:solidFill>
                  <a:srgbClr val="FFFFFF"/>
                </a:solidFill>
              </a:rPr>
              <a:t> </a:t>
            </a:r>
            <a:r>
              <a:rPr lang="en-US" sz="1600" spc="200" dirty="0" err="1">
                <a:solidFill>
                  <a:srgbClr val="FFFFFF"/>
                </a:solidFill>
              </a:rPr>
              <a:t>stimolano</a:t>
            </a:r>
            <a:r>
              <a:rPr lang="en-US" sz="1600" spc="200" dirty="0">
                <a:solidFill>
                  <a:srgbClr val="FFFFFF"/>
                </a:solidFill>
              </a:rPr>
              <a:t> il </a:t>
            </a:r>
            <a:r>
              <a:rPr lang="en-US" sz="1600" spc="200" dirty="0" err="1">
                <a:solidFill>
                  <a:srgbClr val="FFFFFF"/>
                </a:solidFill>
              </a:rPr>
              <a:t>consumatore</a:t>
            </a:r>
            <a:r>
              <a:rPr lang="en-US" sz="1600" spc="200" dirty="0">
                <a:solidFill>
                  <a:srgbClr val="FFFFFF"/>
                </a:solidFill>
              </a:rPr>
              <a:t> </a:t>
            </a:r>
            <a:r>
              <a:rPr lang="en-US" sz="1600" spc="200" dirty="0" err="1">
                <a:solidFill>
                  <a:srgbClr val="FFFFFF"/>
                </a:solidFill>
              </a:rPr>
              <a:t>all'impegno</a:t>
            </a:r>
            <a:r>
              <a:rPr lang="en-US" sz="1600" spc="200" dirty="0">
                <a:solidFill>
                  <a:srgbClr val="FFFFFF"/>
                </a:solidFill>
              </a:rPr>
              <a:t> </a:t>
            </a:r>
            <a:r>
              <a:rPr lang="en-US" sz="1600" spc="200" dirty="0" err="1">
                <a:solidFill>
                  <a:srgbClr val="FFFFFF"/>
                </a:solidFill>
              </a:rPr>
              <a:t>attivo</a:t>
            </a:r>
            <a:r>
              <a:rPr lang="en-US" sz="1600" spc="200" dirty="0">
                <a:solidFill>
                  <a:srgbClr val="FFFFFF"/>
                </a:solidFill>
              </a:rPr>
              <a:t> </a:t>
            </a:r>
            <a:r>
              <a:rPr lang="en-US" sz="1600" spc="200" dirty="0" err="1">
                <a:solidFill>
                  <a:srgbClr val="FFFFFF"/>
                </a:solidFill>
              </a:rPr>
              <a:t>nei</a:t>
            </a:r>
            <a:r>
              <a:rPr lang="en-US" sz="1600" spc="200" dirty="0">
                <a:solidFill>
                  <a:srgbClr val="FFFFFF"/>
                </a:solidFill>
              </a:rPr>
              <a:t> </a:t>
            </a:r>
            <a:r>
              <a:rPr lang="en-US" sz="1600" spc="200" dirty="0" err="1">
                <a:solidFill>
                  <a:srgbClr val="FFFFFF"/>
                </a:solidFill>
              </a:rPr>
              <a:t>confronti</a:t>
            </a:r>
            <a:r>
              <a:rPr lang="en-US" sz="1600" spc="200" dirty="0">
                <a:solidFill>
                  <a:srgbClr val="FFFFFF"/>
                </a:solidFill>
              </a:rPr>
              <a:t> del brand: </a:t>
            </a:r>
            <a:br>
              <a:rPr lang="en-US" sz="1600" spc="200" dirty="0">
                <a:solidFill>
                  <a:srgbClr val="FFFFFF"/>
                </a:solidFill>
              </a:rPr>
            </a:br>
            <a:br>
              <a:rPr lang="en-US" sz="1600" spc="200" dirty="0">
                <a:solidFill>
                  <a:srgbClr val="FFFFFF"/>
                </a:solidFill>
              </a:rPr>
            </a:br>
            <a:br>
              <a:rPr lang="en-US" sz="1600" spc="200" dirty="0">
                <a:solidFill>
                  <a:srgbClr val="FFFFFF"/>
                </a:solidFill>
              </a:rPr>
            </a:br>
            <a:r>
              <a:rPr lang="en-US" sz="1600" b="1" spc="200" dirty="0">
                <a:solidFill>
                  <a:srgbClr val="FFFFFF"/>
                </a:solidFill>
              </a:rPr>
              <a:t>• </a:t>
            </a:r>
            <a:r>
              <a:rPr lang="en-US" sz="1600" b="1" spc="200" dirty="0" err="1">
                <a:solidFill>
                  <a:srgbClr val="FFFFFF"/>
                </a:solidFill>
              </a:rPr>
              <a:t>l'appagamento</a:t>
            </a:r>
            <a:r>
              <a:rPr lang="en-US" sz="1600" b="1" spc="200" dirty="0">
                <a:solidFill>
                  <a:srgbClr val="FFFFFF"/>
                </a:solidFill>
              </a:rPr>
              <a:t> </a:t>
            </a:r>
            <a:r>
              <a:rPr lang="en-US" sz="1600" b="1" spc="200" dirty="0" err="1">
                <a:solidFill>
                  <a:srgbClr val="FFFFFF"/>
                </a:solidFill>
              </a:rPr>
              <a:t>che</a:t>
            </a:r>
            <a:r>
              <a:rPr lang="en-US" sz="1600" b="1" spc="200" dirty="0">
                <a:solidFill>
                  <a:srgbClr val="FFFFFF"/>
                </a:solidFill>
              </a:rPr>
              <a:t> </a:t>
            </a:r>
            <a:r>
              <a:rPr lang="en-US" sz="1600" b="1" spc="200" dirty="0" err="1">
                <a:solidFill>
                  <a:srgbClr val="FFFFFF"/>
                </a:solidFill>
              </a:rPr>
              <a:t>reputa</a:t>
            </a:r>
            <a:r>
              <a:rPr lang="en-US" sz="1600" b="1" spc="200" dirty="0">
                <a:solidFill>
                  <a:srgbClr val="FFFFFF"/>
                </a:solidFill>
              </a:rPr>
              <a:t> di </a:t>
            </a:r>
            <a:r>
              <a:rPr lang="en-US" sz="1600" b="1" spc="200" dirty="0" err="1">
                <a:solidFill>
                  <a:srgbClr val="FFFFFF"/>
                </a:solidFill>
              </a:rPr>
              <a:t>trarre</a:t>
            </a:r>
            <a:r>
              <a:rPr lang="en-US" sz="1600" b="1" spc="200" dirty="0">
                <a:solidFill>
                  <a:srgbClr val="FFFFFF"/>
                </a:solidFill>
              </a:rPr>
              <a:t> </a:t>
            </a:r>
            <a:r>
              <a:rPr lang="en-US" sz="1600" b="1" spc="200" dirty="0" err="1">
                <a:solidFill>
                  <a:srgbClr val="FFFFFF"/>
                </a:solidFill>
              </a:rPr>
              <a:t>dalla</a:t>
            </a:r>
            <a:r>
              <a:rPr lang="en-US" sz="1600" b="1" spc="200" dirty="0">
                <a:solidFill>
                  <a:srgbClr val="FFFFFF"/>
                </a:solidFill>
              </a:rPr>
              <a:t> </a:t>
            </a:r>
            <a:r>
              <a:rPr lang="en-US" sz="1600" b="1" spc="200" dirty="0" err="1">
                <a:solidFill>
                  <a:srgbClr val="FFFFFF"/>
                </a:solidFill>
              </a:rPr>
              <a:t>partecipazione</a:t>
            </a:r>
            <a:r>
              <a:rPr lang="en-US" sz="1600" b="1" spc="200" dirty="0">
                <a:solidFill>
                  <a:srgbClr val="FFFFFF"/>
                </a:solidFill>
              </a:rPr>
              <a:t> in </a:t>
            </a:r>
            <a:r>
              <a:rPr lang="en-US" sz="1600" b="1" spc="200" dirty="0" err="1">
                <a:solidFill>
                  <a:srgbClr val="FFFFFF"/>
                </a:solidFill>
              </a:rPr>
              <a:t>sé</a:t>
            </a:r>
            <a:r>
              <a:rPr lang="en-US" sz="1600" b="1" spc="200" dirty="0">
                <a:solidFill>
                  <a:srgbClr val="FFFFFF"/>
                </a:solidFill>
              </a:rPr>
              <a:t> la </a:t>
            </a:r>
            <a:r>
              <a:rPr lang="en-US" sz="1600" b="1" spc="200" dirty="0" err="1">
                <a:solidFill>
                  <a:srgbClr val="FFFFFF"/>
                </a:solidFill>
              </a:rPr>
              <a:t>curiosità</a:t>
            </a:r>
            <a:r>
              <a:rPr lang="en-US" sz="1600" b="1" spc="200" dirty="0">
                <a:solidFill>
                  <a:srgbClr val="FFFFFF"/>
                </a:solidFill>
              </a:rPr>
              <a:t>, tanto in termini di </a:t>
            </a:r>
            <a:r>
              <a:rPr lang="en-US" sz="1600" b="1" spc="200" dirty="0" err="1">
                <a:solidFill>
                  <a:srgbClr val="FFFFFF"/>
                </a:solidFill>
              </a:rPr>
              <a:t>ricerca</a:t>
            </a:r>
            <a:r>
              <a:rPr lang="en-US" sz="1600" b="1" spc="200" dirty="0">
                <a:solidFill>
                  <a:srgbClr val="FFFFFF"/>
                </a:solidFill>
              </a:rPr>
              <a:t> di </a:t>
            </a:r>
            <a:r>
              <a:rPr lang="en-US" sz="1600" b="1" spc="200" dirty="0" err="1">
                <a:solidFill>
                  <a:srgbClr val="FFFFFF"/>
                </a:solidFill>
              </a:rPr>
              <a:t>stimoli</a:t>
            </a:r>
            <a:r>
              <a:rPr lang="en-US" sz="1600" b="1" spc="200" dirty="0">
                <a:solidFill>
                  <a:srgbClr val="FFFFFF"/>
                </a:solidFill>
              </a:rPr>
              <a:t> </a:t>
            </a:r>
            <a:r>
              <a:rPr lang="en-US" sz="1600" b="1" spc="200" dirty="0" err="1">
                <a:solidFill>
                  <a:srgbClr val="FFFFFF"/>
                </a:solidFill>
              </a:rPr>
              <a:t>nuovi</a:t>
            </a:r>
            <a:r>
              <a:rPr lang="en-US" sz="1600" b="1" spc="200" dirty="0">
                <a:solidFill>
                  <a:srgbClr val="FFFFFF"/>
                </a:solidFill>
              </a:rPr>
              <a:t> </a:t>
            </a:r>
            <a:r>
              <a:rPr lang="en-US" sz="1600" b="1" spc="200" dirty="0" err="1">
                <a:solidFill>
                  <a:srgbClr val="FFFFFF"/>
                </a:solidFill>
              </a:rPr>
              <a:t>quanto</a:t>
            </a:r>
            <a:r>
              <a:rPr lang="en-US" sz="1600" b="1" spc="200" dirty="0">
                <a:solidFill>
                  <a:srgbClr val="FFFFFF"/>
                </a:solidFill>
              </a:rPr>
              <a:t> </a:t>
            </a:r>
            <a:r>
              <a:rPr lang="en-US" sz="1600" b="1" spc="200" dirty="0" err="1">
                <a:solidFill>
                  <a:srgbClr val="FFFFFF"/>
                </a:solidFill>
              </a:rPr>
              <a:t>dell'approfondimento</a:t>
            </a:r>
            <a:r>
              <a:rPr lang="en-US" sz="1600" b="1" spc="200" dirty="0">
                <a:solidFill>
                  <a:srgbClr val="FFFFFF"/>
                </a:solidFill>
              </a:rPr>
              <a:t> di </a:t>
            </a:r>
            <a:r>
              <a:rPr lang="en-US" sz="1600" b="1" spc="200" dirty="0" err="1">
                <a:solidFill>
                  <a:srgbClr val="FFFFFF"/>
                </a:solidFill>
              </a:rPr>
              <a:t>specifici</a:t>
            </a:r>
            <a:r>
              <a:rPr lang="en-US" sz="1600" b="1" spc="200" dirty="0">
                <a:solidFill>
                  <a:srgbClr val="FFFFFF"/>
                </a:solidFill>
              </a:rPr>
              <a:t> </a:t>
            </a:r>
            <a:r>
              <a:rPr lang="en-US" sz="1600" b="1" spc="200" dirty="0" err="1">
                <a:solidFill>
                  <a:srgbClr val="FFFFFF"/>
                </a:solidFill>
              </a:rPr>
              <a:t>temi</a:t>
            </a:r>
            <a:r>
              <a:rPr lang="en-US" sz="1600" b="1" spc="200" dirty="0">
                <a:solidFill>
                  <a:srgbClr val="FFFFFF"/>
                </a:solidFill>
              </a:rPr>
              <a:t>;</a:t>
            </a:r>
            <a:br>
              <a:rPr lang="en-US" sz="1600" b="1" spc="200" dirty="0">
                <a:solidFill>
                  <a:srgbClr val="FFFFFF"/>
                </a:solidFill>
              </a:rPr>
            </a:br>
            <a:br>
              <a:rPr lang="en-US" sz="1600" b="1" spc="200" dirty="0">
                <a:solidFill>
                  <a:srgbClr val="FFFFFF"/>
                </a:solidFill>
              </a:rPr>
            </a:br>
            <a:r>
              <a:rPr lang="en-US" sz="1600" b="1" spc="200" dirty="0">
                <a:solidFill>
                  <a:srgbClr val="FFFFFF"/>
                </a:solidFill>
              </a:rPr>
              <a:t>• </a:t>
            </a:r>
            <a:r>
              <a:rPr lang="en-US" sz="1600" b="1" spc="200" dirty="0" err="1">
                <a:solidFill>
                  <a:srgbClr val="FFFFFF"/>
                </a:solidFill>
              </a:rPr>
              <a:t>l'autoefficacia</a:t>
            </a:r>
            <a:r>
              <a:rPr lang="en-US" sz="1600" b="1" spc="200" dirty="0">
                <a:solidFill>
                  <a:srgbClr val="FFFFFF"/>
                </a:solidFill>
              </a:rPr>
              <a:t>, </a:t>
            </a:r>
            <a:r>
              <a:rPr lang="en-US" sz="1600" b="1" spc="200" dirty="0" err="1">
                <a:solidFill>
                  <a:srgbClr val="FFFFFF"/>
                </a:solidFill>
              </a:rPr>
              <a:t>connessa</a:t>
            </a:r>
            <a:r>
              <a:rPr lang="en-US" sz="1600" b="1" spc="200" dirty="0">
                <a:solidFill>
                  <a:srgbClr val="FFFFFF"/>
                </a:solidFill>
              </a:rPr>
              <a:t> </a:t>
            </a:r>
            <a:r>
              <a:rPr lang="en-US" sz="1600" b="1" spc="200" dirty="0" err="1">
                <a:solidFill>
                  <a:srgbClr val="FFFFFF"/>
                </a:solidFill>
              </a:rPr>
              <a:t>alla</a:t>
            </a:r>
            <a:r>
              <a:rPr lang="en-US" sz="1600" b="1" spc="200" dirty="0">
                <a:solidFill>
                  <a:srgbClr val="FFFFFF"/>
                </a:solidFill>
              </a:rPr>
              <a:t> </a:t>
            </a:r>
            <a:r>
              <a:rPr lang="en-US" sz="1600" b="1" spc="200" dirty="0" err="1">
                <a:solidFill>
                  <a:srgbClr val="FFFFFF"/>
                </a:solidFill>
              </a:rPr>
              <a:t>gratificazione</a:t>
            </a:r>
            <a:r>
              <a:rPr lang="en-US" sz="1600" b="1" spc="200" dirty="0">
                <a:solidFill>
                  <a:srgbClr val="FFFFFF"/>
                </a:solidFill>
              </a:rPr>
              <a:t> </a:t>
            </a:r>
            <a:r>
              <a:rPr lang="en-US" sz="1600" b="1" spc="200" dirty="0" err="1">
                <a:solidFill>
                  <a:srgbClr val="FFFFFF"/>
                </a:solidFill>
              </a:rPr>
              <a:t>avvertita</a:t>
            </a:r>
            <a:r>
              <a:rPr lang="en-US" sz="1600" b="1" spc="200" dirty="0">
                <a:solidFill>
                  <a:srgbClr val="FFFFFF"/>
                </a:solidFill>
              </a:rPr>
              <a:t> </a:t>
            </a:r>
            <a:r>
              <a:rPr lang="en-US" sz="1600" b="1" spc="200" dirty="0" err="1">
                <a:solidFill>
                  <a:srgbClr val="FFFFFF"/>
                </a:solidFill>
              </a:rPr>
              <a:t>nel</a:t>
            </a:r>
            <a:r>
              <a:rPr lang="en-US" sz="1600" b="1" spc="200" dirty="0">
                <a:solidFill>
                  <a:srgbClr val="FFFFFF"/>
                </a:solidFill>
              </a:rPr>
              <a:t> </a:t>
            </a:r>
            <a:r>
              <a:rPr lang="en-US" sz="1600" b="1" spc="200" dirty="0" err="1">
                <a:solidFill>
                  <a:srgbClr val="FFFFFF"/>
                </a:solidFill>
              </a:rPr>
              <a:t>rilevare</a:t>
            </a:r>
            <a:r>
              <a:rPr lang="en-US" sz="1600" b="1" spc="200" dirty="0">
                <a:solidFill>
                  <a:srgbClr val="FFFFFF"/>
                </a:solidFill>
              </a:rPr>
              <a:t> la </a:t>
            </a:r>
            <a:r>
              <a:rPr lang="en-US" sz="1600" b="1" spc="200" dirty="0" err="1">
                <a:solidFill>
                  <a:srgbClr val="FFFFFF"/>
                </a:solidFill>
              </a:rPr>
              <a:t>qualità</a:t>
            </a:r>
            <a:r>
              <a:rPr lang="en-US" sz="1600" b="1" spc="200" dirty="0">
                <a:solidFill>
                  <a:srgbClr val="FFFFFF"/>
                </a:solidFill>
              </a:rPr>
              <a:t> del proprio </a:t>
            </a:r>
            <a:r>
              <a:rPr lang="en-US" sz="1600" b="1" spc="200" dirty="0" err="1">
                <a:solidFill>
                  <a:srgbClr val="FFFFFF"/>
                </a:solidFill>
              </a:rPr>
              <a:t>contributo</a:t>
            </a:r>
            <a:r>
              <a:rPr lang="en-US" sz="1600" b="1" spc="200" dirty="0">
                <a:solidFill>
                  <a:srgbClr val="FFFFFF"/>
                </a:solidFill>
              </a:rPr>
              <a:t>;</a:t>
            </a:r>
            <a:br>
              <a:rPr lang="en-US" sz="1600" b="1" spc="200" dirty="0">
                <a:solidFill>
                  <a:srgbClr val="FFFFFF"/>
                </a:solidFill>
              </a:rPr>
            </a:br>
            <a:br>
              <a:rPr lang="en-US" sz="1600" b="1" spc="200" dirty="0">
                <a:solidFill>
                  <a:srgbClr val="FFFFFF"/>
                </a:solidFill>
              </a:rPr>
            </a:br>
            <a:r>
              <a:rPr lang="en-US" sz="1600" b="1" spc="200" dirty="0">
                <a:solidFill>
                  <a:srgbClr val="FFFFFF"/>
                </a:solidFill>
              </a:rPr>
              <a:t>• </a:t>
            </a:r>
            <a:r>
              <a:rPr lang="en-US" sz="1600" b="1" spc="200" dirty="0" err="1">
                <a:solidFill>
                  <a:srgbClr val="FFFFFF"/>
                </a:solidFill>
              </a:rPr>
              <a:t>l'acquisizione</a:t>
            </a:r>
            <a:r>
              <a:rPr lang="en-US" sz="1600" b="1" spc="200" dirty="0">
                <a:solidFill>
                  <a:srgbClr val="FFFFFF"/>
                </a:solidFill>
              </a:rPr>
              <a:t> di </a:t>
            </a:r>
            <a:r>
              <a:rPr lang="en-US" sz="1600" b="1" spc="200" dirty="0" err="1">
                <a:solidFill>
                  <a:srgbClr val="FFFFFF"/>
                </a:solidFill>
              </a:rPr>
              <a:t>conoscenza</a:t>
            </a:r>
            <a:r>
              <a:rPr lang="en-US" sz="1600" b="1" spc="200" dirty="0">
                <a:solidFill>
                  <a:srgbClr val="FFFFFF"/>
                </a:solidFill>
              </a:rPr>
              <a:t>, con </a:t>
            </a:r>
            <a:r>
              <a:rPr lang="en-US" sz="1600" b="1" spc="200" dirty="0" err="1">
                <a:solidFill>
                  <a:srgbClr val="FFFFFF"/>
                </a:solidFill>
              </a:rPr>
              <a:t>riferimento</a:t>
            </a:r>
            <a:r>
              <a:rPr lang="en-US" sz="1600" b="1" spc="200" dirty="0">
                <a:solidFill>
                  <a:srgbClr val="FFFFFF"/>
                </a:solidFill>
              </a:rPr>
              <a:t> al </a:t>
            </a:r>
            <a:r>
              <a:rPr lang="en-US" sz="1600" b="1" spc="200" dirty="0" err="1">
                <a:solidFill>
                  <a:srgbClr val="FFFFFF"/>
                </a:solidFill>
              </a:rPr>
              <a:t>contesto</a:t>
            </a:r>
            <a:r>
              <a:rPr lang="en-US" sz="1600" b="1" spc="200" dirty="0">
                <a:solidFill>
                  <a:srgbClr val="FFFFFF"/>
                </a:solidFill>
              </a:rPr>
              <a:t> </a:t>
            </a:r>
            <a:r>
              <a:rPr lang="en-US" sz="1600" b="1" spc="200" dirty="0" err="1">
                <a:solidFill>
                  <a:srgbClr val="FFFFFF"/>
                </a:solidFill>
              </a:rPr>
              <a:t>nel</a:t>
            </a:r>
            <a:r>
              <a:rPr lang="en-US" sz="1600" b="1" spc="200" dirty="0">
                <a:solidFill>
                  <a:srgbClr val="FFFFFF"/>
                </a:solidFill>
              </a:rPr>
              <a:t> quale </a:t>
            </a:r>
            <a:r>
              <a:rPr lang="en-US" sz="1600" b="1" spc="200" dirty="0" err="1">
                <a:solidFill>
                  <a:srgbClr val="FFFFFF"/>
                </a:solidFill>
              </a:rPr>
              <a:t>si</a:t>
            </a:r>
            <a:r>
              <a:rPr lang="en-US" sz="1600" b="1" spc="200" dirty="0">
                <a:solidFill>
                  <a:srgbClr val="FFFFFF"/>
                </a:solidFill>
              </a:rPr>
              <a:t> </a:t>
            </a:r>
            <a:r>
              <a:rPr lang="en-US" sz="1600" b="1" spc="200" dirty="0" err="1">
                <a:solidFill>
                  <a:srgbClr val="FFFFFF"/>
                </a:solidFill>
              </a:rPr>
              <a:t>inserisce</a:t>
            </a:r>
            <a:r>
              <a:rPr lang="en-US" sz="1600" b="1" spc="200" dirty="0">
                <a:solidFill>
                  <a:srgbClr val="FFFFFF"/>
                </a:solidFill>
              </a:rPr>
              <a:t> la </a:t>
            </a:r>
            <a:r>
              <a:rPr lang="en-US" sz="1600" b="1" spc="200" dirty="0" err="1">
                <a:solidFill>
                  <a:srgbClr val="FFFFFF"/>
                </a:solidFill>
              </a:rPr>
              <a:t>marca</a:t>
            </a:r>
            <a:r>
              <a:rPr lang="en-US" sz="1600" b="1" spc="200" dirty="0">
                <a:solidFill>
                  <a:srgbClr val="FFFFFF"/>
                </a:solidFill>
              </a:rPr>
              <a:t> in </a:t>
            </a:r>
            <a:r>
              <a:rPr lang="en-US" sz="1600" b="1" spc="200" dirty="0" err="1">
                <a:solidFill>
                  <a:srgbClr val="FFFFFF"/>
                </a:solidFill>
              </a:rPr>
              <a:t>questione</a:t>
            </a:r>
            <a:r>
              <a:rPr lang="en-US" sz="1600" b="1" spc="200" dirty="0">
                <a:solidFill>
                  <a:srgbClr val="FFFFFF"/>
                </a:solidFill>
              </a:rPr>
              <a:t>;</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983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900" b="1" spc="200">
                <a:solidFill>
                  <a:srgbClr val="FFFFFF"/>
                </a:solidFill>
              </a:rPr>
              <a:t>• l'accesso alle informazioni di cui dispongono altri consumatori;</a:t>
            </a:r>
            <a:br>
              <a:rPr lang="en-US" sz="1900" b="1" spc="200">
                <a:solidFill>
                  <a:srgbClr val="FFFFFF"/>
                </a:solidFill>
              </a:rPr>
            </a:br>
            <a:br>
              <a:rPr lang="en-US" sz="1900" b="1" spc="200">
                <a:solidFill>
                  <a:srgbClr val="FFFFFF"/>
                </a:solidFill>
              </a:rPr>
            </a:br>
            <a:r>
              <a:rPr lang="en-US" sz="1900" b="1" spc="200">
                <a:solidFill>
                  <a:srgbClr val="FFFFFF"/>
                </a:solidFill>
              </a:rPr>
              <a:t>• la visibilità, a causa della possibile riconoscibilità del proprio contributo;</a:t>
            </a:r>
            <a:br>
              <a:rPr lang="en-US" sz="1900" b="1" spc="200">
                <a:solidFill>
                  <a:srgbClr val="FFFFFF"/>
                </a:solidFill>
              </a:rPr>
            </a:br>
            <a:br>
              <a:rPr lang="en-US" sz="1900" b="1" spc="200">
                <a:solidFill>
                  <a:srgbClr val="FFFFFF"/>
                </a:solidFill>
              </a:rPr>
            </a:br>
            <a:r>
              <a:rPr lang="en-US" sz="1900" b="1" spc="200">
                <a:solidFill>
                  <a:srgbClr val="FFFFFF"/>
                </a:solidFill>
              </a:rPr>
              <a:t>• l'altruismo, quindi la disponibilità a impegnarsi in favore di un'altra entità;</a:t>
            </a:r>
            <a:br>
              <a:rPr lang="en-US" sz="1900" b="1" spc="200">
                <a:solidFill>
                  <a:srgbClr val="FFFFFF"/>
                </a:solidFill>
              </a:rPr>
            </a:br>
            <a:br>
              <a:rPr lang="en-US" sz="1900" b="1" spc="200">
                <a:solidFill>
                  <a:srgbClr val="FFFFFF"/>
                </a:solidFill>
              </a:rPr>
            </a:br>
            <a:r>
              <a:rPr lang="en-US" sz="1900" b="1" spc="200">
                <a:solidFill>
                  <a:srgbClr val="FFFFFF"/>
                </a:solidFill>
              </a:rPr>
              <a:t>• il desiderio di condivisione con altre persone reputate affini;</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6144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2500" b="1" spc="200" dirty="0">
                <a:solidFill>
                  <a:srgbClr val="FFFFFF"/>
                </a:solidFill>
              </a:rPr>
              <a:t>• il </a:t>
            </a:r>
            <a:r>
              <a:rPr lang="en-US" sz="2500" b="1" spc="200" dirty="0" err="1">
                <a:solidFill>
                  <a:srgbClr val="FFFFFF"/>
                </a:solidFill>
              </a:rPr>
              <a:t>corrispettivo</a:t>
            </a:r>
            <a:r>
              <a:rPr lang="en-US" sz="2500" b="1" spc="200" dirty="0">
                <a:solidFill>
                  <a:srgbClr val="FFFFFF"/>
                </a:solidFill>
              </a:rPr>
              <a:t> </a:t>
            </a:r>
            <a:r>
              <a:rPr lang="en-US" sz="2500" b="1" spc="200" dirty="0" err="1">
                <a:solidFill>
                  <a:srgbClr val="FFFFFF"/>
                </a:solidFill>
              </a:rPr>
              <a:t>monetario</a:t>
            </a:r>
            <a:r>
              <a:rPr lang="en-US" sz="2500" b="1" spc="200" dirty="0">
                <a:solidFill>
                  <a:srgbClr val="FFFFFF"/>
                </a:solidFill>
              </a:rPr>
              <a:t>, </a:t>
            </a:r>
            <a:r>
              <a:rPr lang="en-US" sz="2500" b="1" spc="200" dirty="0" err="1">
                <a:solidFill>
                  <a:srgbClr val="FFFFFF"/>
                </a:solidFill>
              </a:rPr>
              <a:t>previsto</a:t>
            </a:r>
            <a:r>
              <a:rPr lang="en-US" sz="2500" b="1" spc="200" dirty="0">
                <a:solidFill>
                  <a:srgbClr val="FFFFFF"/>
                </a:solidFill>
              </a:rPr>
              <a:t> per </a:t>
            </a:r>
            <a:r>
              <a:rPr lang="en-US" sz="2500" b="1" spc="200" dirty="0" err="1">
                <a:solidFill>
                  <a:srgbClr val="FFFFFF"/>
                </a:solidFill>
              </a:rPr>
              <a:t>talune</a:t>
            </a:r>
            <a:r>
              <a:rPr lang="en-US" sz="2500" b="1" spc="200" dirty="0">
                <a:solidFill>
                  <a:srgbClr val="FFFFFF"/>
                </a:solidFill>
              </a:rPr>
              <a:t> </a:t>
            </a:r>
            <a:r>
              <a:rPr lang="en-US" sz="2500" b="1" spc="200" dirty="0" err="1">
                <a:solidFill>
                  <a:srgbClr val="FFFFFF"/>
                </a:solidFill>
              </a:rPr>
              <a:t>attività</a:t>
            </a:r>
            <a:r>
              <a:rPr lang="en-US" sz="2500" b="1" spc="200" dirty="0">
                <a:solidFill>
                  <a:srgbClr val="FFFFFF"/>
                </a:solidFill>
              </a:rPr>
              <a:t> di </a:t>
            </a:r>
            <a:r>
              <a:rPr lang="en-US" sz="2500" b="1" spc="200" dirty="0" err="1">
                <a:solidFill>
                  <a:srgbClr val="FFFFFF"/>
                </a:solidFill>
              </a:rPr>
              <a:t>collaborazione</a:t>
            </a:r>
            <a:r>
              <a:rPr lang="en-US" sz="2500" b="1" spc="200" dirty="0">
                <a:solidFill>
                  <a:srgbClr val="FFFFFF"/>
                </a:solidFill>
              </a:rPr>
              <a:t> con la </a:t>
            </a:r>
            <a:r>
              <a:rPr lang="en-US" sz="2500" b="1" spc="200" dirty="0" err="1">
                <a:solidFill>
                  <a:srgbClr val="FFFFFF"/>
                </a:solidFill>
              </a:rPr>
              <a:t>marca</a:t>
            </a:r>
            <a:r>
              <a:rPr lang="en-US" sz="2500" b="1" spc="200" dirty="0">
                <a:solidFill>
                  <a:srgbClr val="FFFFFF"/>
                </a:solidFill>
              </a:rPr>
              <a:t>, </a:t>
            </a:r>
            <a:r>
              <a:rPr lang="en-US" sz="2500" b="1" spc="200" dirty="0" err="1">
                <a:solidFill>
                  <a:srgbClr val="FFFFFF"/>
                </a:solidFill>
              </a:rPr>
              <a:t>quali</a:t>
            </a:r>
            <a:r>
              <a:rPr lang="en-US" sz="2500" b="1" spc="200" dirty="0">
                <a:solidFill>
                  <a:srgbClr val="FFFFFF"/>
                </a:solidFill>
              </a:rPr>
              <a:t> lo </a:t>
            </a:r>
            <a:r>
              <a:rPr lang="en-US" sz="2500" b="1" spc="200" dirty="0" err="1">
                <a:solidFill>
                  <a:srgbClr val="FFFFFF"/>
                </a:solidFill>
              </a:rPr>
              <a:t>sviluppo</a:t>
            </a:r>
            <a:r>
              <a:rPr lang="en-US" sz="2500" b="1" spc="200" dirty="0">
                <a:solidFill>
                  <a:srgbClr val="FFFFFF"/>
                </a:solidFill>
              </a:rPr>
              <a:t> di </a:t>
            </a:r>
            <a:r>
              <a:rPr lang="en-US" sz="2500" b="1" spc="200" dirty="0" err="1">
                <a:solidFill>
                  <a:srgbClr val="FFFFFF"/>
                </a:solidFill>
              </a:rPr>
              <a:t>nuove</a:t>
            </a:r>
            <a:r>
              <a:rPr lang="en-US" sz="2500" b="1" spc="200" dirty="0">
                <a:solidFill>
                  <a:srgbClr val="FFFFFF"/>
                </a:solidFill>
              </a:rPr>
              <a:t> idee, o il </a:t>
            </a:r>
            <a:r>
              <a:rPr lang="en-US" sz="2500" b="1" spc="200" dirty="0" err="1">
                <a:solidFill>
                  <a:srgbClr val="FFFFFF"/>
                </a:solidFill>
              </a:rPr>
              <a:t>coinvolgimento</a:t>
            </a:r>
            <a:r>
              <a:rPr lang="en-US" sz="2500" b="1" spc="200" dirty="0">
                <a:solidFill>
                  <a:srgbClr val="FFFFFF"/>
                </a:solidFill>
              </a:rPr>
              <a:t> in </a:t>
            </a:r>
            <a:r>
              <a:rPr lang="en-US" sz="2500" b="1" spc="200" dirty="0" err="1">
                <a:solidFill>
                  <a:srgbClr val="FFFFFF"/>
                </a:solidFill>
              </a:rPr>
              <a:t>attività</a:t>
            </a:r>
            <a:r>
              <a:rPr lang="en-US" sz="2500" b="1" spc="200" dirty="0">
                <a:solidFill>
                  <a:srgbClr val="FFFFFF"/>
                </a:solidFill>
              </a:rPr>
              <a:t> di </a:t>
            </a:r>
            <a:r>
              <a:rPr lang="en-US" sz="2500" b="1" spc="200" dirty="0" err="1">
                <a:solidFill>
                  <a:srgbClr val="FFFFFF"/>
                </a:solidFill>
              </a:rPr>
              <a:t>comunicazione</a:t>
            </a:r>
            <a:r>
              <a:rPr lang="en-US" sz="2500" b="1" spc="200" dirty="0">
                <a:solidFill>
                  <a:srgbClr val="FFFFFF"/>
                </a:solidFill>
              </a:rPr>
              <a:t> </a:t>
            </a:r>
            <a:r>
              <a:rPr lang="en-US" sz="2500" b="1" spc="200" dirty="0" err="1">
                <a:solidFill>
                  <a:srgbClr val="FFFFFF"/>
                </a:solidFill>
              </a:rPr>
              <a:t>virali</a:t>
            </a:r>
            <a:r>
              <a:rPr lang="en-US" sz="2500" b="1" spc="200" dirty="0">
                <a:solidFill>
                  <a:srgbClr val="FFFFFF"/>
                </a:solidFill>
              </a:rPr>
              <a:t>;</a:t>
            </a:r>
            <a:br>
              <a:rPr lang="en-US" sz="2500" b="1" spc="200" dirty="0">
                <a:solidFill>
                  <a:srgbClr val="FFFFFF"/>
                </a:solidFill>
              </a:rPr>
            </a:br>
            <a:br>
              <a:rPr lang="en-US" sz="2500" b="1" spc="200" dirty="0">
                <a:solidFill>
                  <a:srgbClr val="FFFFFF"/>
                </a:solidFill>
              </a:rPr>
            </a:br>
            <a:r>
              <a:rPr lang="en-US" sz="2500" b="1" spc="200" dirty="0">
                <a:solidFill>
                  <a:srgbClr val="FFFFFF"/>
                </a:solidFill>
              </a:rPr>
              <a:t>• </a:t>
            </a:r>
            <a:r>
              <a:rPr lang="en-US" sz="2500" b="1" spc="200" dirty="0" err="1">
                <a:solidFill>
                  <a:srgbClr val="FFFFFF"/>
                </a:solidFill>
              </a:rPr>
              <a:t>l'insoddisfazione</a:t>
            </a:r>
            <a:r>
              <a:rPr lang="en-US" sz="2500" b="1" spc="200" dirty="0">
                <a:solidFill>
                  <a:srgbClr val="FFFFFF"/>
                </a:solidFill>
              </a:rPr>
              <a:t> </a:t>
            </a:r>
            <a:r>
              <a:rPr lang="en-US" sz="2500" b="1" spc="200" dirty="0" err="1">
                <a:solidFill>
                  <a:srgbClr val="FFFFFF"/>
                </a:solidFill>
              </a:rPr>
              <a:t>personale</a:t>
            </a:r>
            <a:r>
              <a:rPr lang="en-US" sz="2500" b="1" spc="200" dirty="0">
                <a:solidFill>
                  <a:srgbClr val="FFFFFF"/>
                </a:solidFill>
              </a:rPr>
              <a:t>, </a:t>
            </a:r>
            <a:r>
              <a:rPr lang="en-US" sz="2500" b="1" spc="200" dirty="0" err="1">
                <a:solidFill>
                  <a:srgbClr val="FFFFFF"/>
                </a:solidFill>
              </a:rPr>
              <a:t>che</a:t>
            </a:r>
            <a:r>
              <a:rPr lang="en-US" sz="2500" b="1" spc="200" dirty="0">
                <a:solidFill>
                  <a:srgbClr val="FFFFFF"/>
                </a:solidFill>
              </a:rPr>
              <a:t> </a:t>
            </a:r>
            <a:r>
              <a:rPr lang="en-US" sz="2500" b="1" spc="200" dirty="0" err="1">
                <a:solidFill>
                  <a:srgbClr val="FFFFFF"/>
                </a:solidFill>
              </a:rPr>
              <a:t>fornisce</a:t>
            </a:r>
            <a:r>
              <a:rPr lang="en-US" sz="2500" b="1" spc="200" dirty="0">
                <a:solidFill>
                  <a:srgbClr val="FFFFFF"/>
                </a:solidFill>
              </a:rPr>
              <a:t> lo </a:t>
            </a:r>
            <a:r>
              <a:rPr lang="en-US" sz="2500" b="1" spc="200" dirty="0" err="1">
                <a:solidFill>
                  <a:srgbClr val="FFFFFF"/>
                </a:solidFill>
              </a:rPr>
              <a:t>stimolo</a:t>
            </a:r>
            <a:r>
              <a:rPr lang="en-US" sz="2500" b="1" spc="200" dirty="0">
                <a:solidFill>
                  <a:srgbClr val="FFFFFF"/>
                </a:solidFill>
              </a:rPr>
              <a:t> a </a:t>
            </a:r>
            <a:r>
              <a:rPr lang="en-US" sz="2500" b="1" spc="200" dirty="0" err="1">
                <a:solidFill>
                  <a:srgbClr val="FFFFFF"/>
                </a:solidFill>
              </a:rPr>
              <a:t>impegnarsi</a:t>
            </a:r>
            <a:r>
              <a:rPr lang="en-US" sz="2500" b="1" spc="200" dirty="0">
                <a:solidFill>
                  <a:srgbClr val="FFFFFF"/>
                </a:solidFill>
              </a:rPr>
              <a:t> per </a:t>
            </a:r>
            <a:r>
              <a:rPr lang="en-US" sz="2500" b="1" spc="200" dirty="0" err="1">
                <a:solidFill>
                  <a:srgbClr val="FFFFFF"/>
                </a:solidFill>
              </a:rPr>
              <a:t>modificare</a:t>
            </a:r>
            <a:r>
              <a:rPr lang="en-US" sz="2500" b="1" spc="200" dirty="0">
                <a:solidFill>
                  <a:srgbClr val="FFFFFF"/>
                </a:solidFill>
              </a:rPr>
              <a:t> la </a:t>
            </a:r>
            <a:r>
              <a:rPr lang="en-US" sz="2500" b="1" spc="200" dirty="0" err="1">
                <a:solidFill>
                  <a:srgbClr val="FFFFFF"/>
                </a:solidFill>
              </a:rPr>
              <a:t>realtà</a:t>
            </a:r>
            <a:r>
              <a:rPr lang="en-US" sz="2500" b="1" spc="200" dirty="0">
                <a:solidFill>
                  <a:srgbClr val="FFFFFF"/>
                </a:solidFill>
              </a:rPr>
              <a:t> </a:t>
            </a:r>
            <a:r>
              <a:rPr lang="en-US" sz="2500" b="1" spc="200" dirty="0" err="1">
                <a:solidFill>
                  <a:srgbClr val="FFFFFF"/>
                </a:solidFill>
              </a:rPr>
              <a:t>circostante</a:t>
            </a:r>
            <a:r>
              <a:rPr lang="en-US" sz="2500" b="1" spc="200" dirty="0">
                <a:solidFill>
                  <a:srgbClr val="FFFFFF"/>
                </a:solidFill>
              </a:rPr>
              <a:t>.</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5474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4800" b="1" spc="200" dirty="0">
                <a:solidFill>
                  <a:srgbClr val="FFFFFF"/>
                </a:solidFill>
              </a:rPr>
              <a:t>LA PERSONALITA’ DI MARCA</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170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31" name="Straight Connector 1030">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33" name="Rectangle 1032">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035" name="Rectangle 1034">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isturbi di personalità|Centro di Psicoterapia|Padova">
            <a:extLst>
              <a:ext uri="{FF2B5EF4-FFF2-40B4-BE49-F238E27FC236}">
                <a16:creationId xmlns:a16="http://schemas.microsoft.com/office/drawing/2014/main" id="{E77B0240-5960-088E-BE73-3B6895966DF1}"/>
              </a:ext>
            </a:extLst>
          </p:cNvPr>
          <p:cNvPicPr>
            <a:picLocks noChangeAspect="1" noChangeArrowheads="1"/>
          </p:cNvPicPr>
          <p:nvPr/>
        </p:nvPicPr>
        <p:blipFill rotWithShape="1">
          <a:blip r:embed="rId3">
            <a:alphaModFix amt="45000"/>
            <a:extLst>
              <a:ext uri="{28A0092B-C50C-407E-A947-70E740481C1C}">
                <a14:useLocalDpi xmlns:a14="http://schemas.microsoft.com/office/drawing/2010/main" val="0"/>
              </a:ext>
            </a:extLst>
          </a:blip>
          <a:srcRect t="17888" r="-1" b="25847"/>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3600" spc="200" dirty="0" err="1">
                <a:solidFill>
                  <a:schemeClr val="tx1"/>
                </a:solidFill>
              </a:rPr>
              <a:t>L’idea</a:t>
            </a:r>
            <a:r>
              <a:rPr lang="en-US" sz="3600" spc="200" dirty="0">
                <a:solidFill>
                  <a:schemeClr val="tx1"/>
                </a:solidFill>
              </a:rPr>
              <a:t> </a:t>
            </a:r>
            <a:r>
              <a:rPr lang="en-US" sz="3600" spc="200" dirty="0" err="1">
                <a:solidFill>
                  <a:schemeClr val="tx1"/>
                </a:solidFill>
              </a:rPr>
              <a:t>che</a:t>
            </a:r>
            <a:r>
              <a:rPr lang="en-US" sz="3600" spc="200" dirty="0">
                <a:solidFill>
                  <a:schemeClr val="tx1"/>
                </a:solidFill>
              </a:rPr>
              <a:t> </a:t>
            </a:r>
            <a:r>
              <a:rPr lang="en-US" sz="3600" spc="200" dirty="0" err="1">
                <a:solidFill>
                  <a:schemeClr val="tx1"/>
                </a:solidFill>
              </a:rPr>
              <a:t>anche</a:t>
            </a:r>
            <a:r>
              <a:rPr lang="en-US" sz="3600" spc="200" dirty="0">
                <a:solidFill>
                  <a:schemeClr val="tx1"/>
                </a:solidFill>
              </a:rPr>
              <a:t> le </a:t>
            </a:r>
            <a:r>
              <a:rPr lang="en-US" sz="3600" spc="200" dirty="0" err="1">
                <a:solidFill>
                  <a:schemeClr val="tx1"/>
                </a:solidFill>
              </a:rPr>
              <a:t>marche</a:t>
            </a:r>
            <a:r>
              <a:rPr lang="en-US" sz="3600" spc="200" dirty="0">
                <a:solidFill>
                  <a:schemeClr val="tx1"/>
                </a:solidFill>
              </a:rPr>
              <a:t> </a:t>
            </a:r>
            <a:r>
              <a:rPr lang="en-US" sz="3600" spc="200" dirty="0" err="1">
                <a:solidFill>
                  <a:schemeClr val="tx1"/>
                </a:solidFill>
              </a:rPr>
              <a:t>possano</a:t>
            </a:r>
            <a:r>
              <a:rPr lang="en-US" sz="3600" spc="200" dirty="0">
                <a:solidFill>
                  <a:schemeClr val="tx1"/>
                </a:solidFill>
              </a:rPr>
              <a:t> </a:t>
            </a:r>
            <a:r>
              <a:rPr lang="en-US" sz="3600" spc="200" dirty="0" err="1">
                <a:solidFill>
                  <a:schemeClr val="tx1"/>
                </a:solidFill>
              </a:rPr>
              <a:t>avere</a:t>
            </a:r>
            <a:r>
              <a:rPr lang="en-US" sz="3600" spc="200" dirty="0">
                <a:solidFill>
                  <a:schemeClr val="tx1"/>
                </a:solidFill>
              </a:rPr>
              <a:t> </a:t>
            </a:r>
            <a:r>
              <a:rPr lang="en-US" sz="3600" spc="200" dirty="0" err="1">
                <a:solidFill>
                  <a:schemeClr val="tx1"/>
                </a:solidFill>
              </a:rPr>
              <a:t>una</a:t>
            </a:r>
            <a:r>
              <a:rPr lang="en-US" sz="3600" spc="200" dirty="0">
                <a:solidFill>
                  <a:schemeClr val="tx1"/>
                </a:solidFill>
              </a:rPr>
              <a:t> </a:t>
            </a:r>
            <a:r>
              <a:rPr lang="en-US" sz="3600" spc="200" dirty="0" err="1">
                <a:solidFill>
                  <a:schemeClr val="tx1"/>
                </a:solidFill>
              </a:rPr>
              <a:t>personalità</a:t>
            </a:r>
            <a:r>
              <a:rPr lang="en-US" sz="3600" spc="200" dirty="0">
                <a:solidFill>
                  <a:schemeClr val="tx1"/>
                </a:solidFill>
              </a:rPr>
              <a:t> è </a:t>
            </a:r>
            <a:r>
              <a:rPr lang="en-US" sz="3600" spc="200" dirty="0" err="1">
                <a:solidFill>
                  <a:schemeClr val="tx1"/>
                </a:solidFill>
              </a:rPr>
              <a:t>dunque</a:t>
            </a:r>
            <a:r>
              <a:rPr lang="en-US" sz="3600" spc="200" dirty="0">
                <a:solidFill>
                  <a:schemeClr val="tx1"/>
                </a:solidFill>
              </a:rPr>
              <a:t> </a:t>
            </a:r>
            <a:r>
              <a:rPr lang="en-US" sz="3600" spc="200" dirty="0" err="1">
                <a:solidFill>
                  <a:schemeClr val="tx1"/>
                </a:solidFill>
              </a:rPr>
              <a:t>ormai</a:t>
            </a:r>
            <a:r>
              <a:rPr lang="en-US" sz="3600" spc="200" dirty="0">
                <a:solidFill>
                  <a:schemeClr val="tx1"/>
                </a:solidFill>
              </a:rPr>
              <a:t> da tempo </a:t>
            </a:r>
            <a:r>
              <a:rPr lang="en-US" sz="3600" spc="200" dirty="0" err="1">
                <a:solidFill>
                  <a:schemeClr val="tx1"/>
                </a:solidFill>
              </a:rPr>
              <a:t>condivisa</a:t>
            </a:r>
            <a:r>
              <a:rPr lang="en-US" sz="3600" spc="200" dirty="0">
                <a:solidFill>
                  <a:schemeClr val="tx1"/>
                </a:solidFill>
              </a:rPr>
              <a:t> </a:t>
            </a:r>
            <a:r>
              <a:rPr lang="en-US" sz="3600" spc="200" dirty="0" err="1">
                <a:solidFill>
                  <a:schemeClr val="tx1"/>
                </a:solidFill>
              </a:rPr>
              <a:t>dagli</a:t>
            </a:r>
            <a:r>
              <a:rPr lang="en-US" sz="3600" spc="200" dirty="0">
                <a:solidFill>
                  <a:schemeClr val="tx1"/>
                </a:solidFill>
              </a:rPr>
              <a:t> </a:t>
            </a:r>
            <a:r>
              <a:rPr lang="en-US" sz="3600" spc="200" dirty="0" err="1">
                <a:solidFill>
                  <a:schemeClr val="tx1"/>
                </a:solidFill>
              </a:rPr>
              <a:t>studiosi</a:t>
            </a:r>
            <a:r>
              <a:rPr lang="en-US" sz="3600" spc="200" dirty="0">
                <a:solidFill>
                  <a:schemeClr val="tx1"/>
                </a:solidFill>
              </a:rPr>
              <a:t> e </a:t>
            </a:r>
            <a:r>
              <a:rPr lang="en-US" sz="3600" spc="200" dirty="0" err="1">
                <a:solidFill>
                  <a:schemeClr val="tx1"/>
                </a:solidFill>
              </a:rPr>
              <a:t>rappresenta</a:t>
            </a:r>
            <a:r>
              <a:rPr lang="en-US" sz="3600" spc="200" dirty="0">
                <a:solidFill>
                  <a:schemeClr val="tx1"/>
                </a:solidFill>
              </a:rPr>
              <a:t> un </a:t>
            </a:r>
            <a:r>
              <a:rPr lang="en-US" sz="3600" spc="200" dirty="0" err="1">
                <a:solidFill>
                  <a:schemeClr val="tx1"/>
                </a:solidFill>
              </a:rPr>
              <a:t>elemento</a:t>
            </a:r>
            <a:r>
              <a:rPr lang="en-US" sz="3600" spc="200" dirty="0">
                <a:solidFill>
                  <a:schemeClr val="tx1"/>
                </a:solidFill>
              </a:rPr>
              <a:t> </a:t>
            </a:r>
            <a:r>
              <a:rPr lang="en-US" sz="3600" spc="200" dirty="0" err="1">
                <a:solidFill>
                  <a:schemeClr val="tx1"/>
                </a:solidFill>
              </a:rPr>
              <a:t>sul</a:t>
            </a:r>
            <a:r>
              <a:rPr lang="en-US" sz="3600" spc="200" dirty="0">
                <a:solidFill>
                  <a:schemeClr val="tx1"/>
                </a:solidFill>
              </a:rPr>
              <a:t> quale il marketing </a:t>
            </a:r>
            <a:r>
              <a:rPr lang="en-US" sz="3600" spc="200" dirty="0" err="1">
                <a:solidFill>
                  <a:schemeClr val="tx1"/>
                </a:solidFill>
              </a:rPr>
              <a:t>può</a:t>
            </a:r>
            <a:r>
              <a:rPr lang="en-US" sz="3600" spc="200" dirty="0">
                <a:solidFill>
                  <a:schemeClr val="tx1"/>
                </a:solidFill>
              </a:rPr>
              <a:t> far leva per </a:t>
            </a:r>
            <a:r>
              <a:rPr lang="en-US" sz="3600" spc="200" dirty="0" err="1">
                <a:solidFill>
                  <a:schemeClr val="tx1"/>
                </a:solidFill>
              </a:rPr>
              <a:t>incrementarne</a:t>
            </a:r>
            <a:r>
              <a:rPr lang="en-US" sz="3600" spc="200" dirty="0">
                <a:solidFill>
                  <a:schemeClr val="tx1"/>
                </a:solidFill>
              </a:rPr>
              <a:t> il </a:t>
            </a:r>
            <a:r>
              <a:rPr lang="en-US" sz="3600" spc="200" dirty="0" err="1">
                <a:solidFill>
                  <a:schemeClr val="tx1"/>
                </a:solidFill>
              </a:rPr>
              <a:t>valore</a:t>
            </a:r>
            <a:r>
              <a:rPr lang="en-US" sz="3600" spc="200" dirty="0">
                <a:solidFill>
                  <a:schemeClr val="tx1"/>
                </a:solidFill>
              </a:rPr>
              <a:t>. </a:t>
            </a:r>
            <a:br>
              <a:rPr lang="en-US" sz="3600" spc="200" dirty="0">
                <a:solidFill>
                  <a:schemeClr val="tx1"/>
                </a:solidFill>
              </a:rPr>
            </a:br>
            <a:br>
              <a:rPr lang="en-US" sz="3600" spc="200" dirty="0">
                <a:solidFill>
                  <a:schemeClr val="tx1"/>
                </a:solidFill>
              </a:rPr>
            </a:br>
            <a:r>
              <a:rPr lang="en-US" sz="2500" spc="200" dirty="0">
                <a:solidFill>
                  <a:schemeClr val="tx1"/>
                </a:solidFill>
              </a:rPr>
              <a:t>Una </a:t>
            </a:r>
            <a:r>
              <a:rPr lang="en-US" sz="2500" spc="200" dirty="0" err="1">
                <a:solidFill>
                  <a:schemeClr val="tx1"/>
                </a:solidFill>
              </a:rPr>
              <a:t>personalità</a:t>
            </a:r>
            <a:r>
              <a:rPr lang="en-US" sz="2500" spc="200" dirty="0">
                <a:solidFill>
                  <a:schemeClr val="tx1"/>
                </a:solidFill>
              </a:rPr>
              <a:t> di </a:t>
            </a:r>
            <a:r>
              <a:rPr lang="en-US" sz="2500" spc="200" dirty="0" err="1">
                <a:solidFill>
                  <a:schemeClr val="tx1"/>
                </a:solidFill>
              </a:rPr>
              <a:t>marca</a:t>
            </a:r>
            <a:r>
              <a:rPr lang="en-US" sz="2500" spc="200" dirty="0">
                <a:solidFill>
                  <a:schemeClr val="tx1"/>
                </a:solidFill>
              </a:rPr>
              <a:t> </a:t>
            </a:r>
            <a:r>
              <a:rPr lang="en-US" sz="2500" spc="200" dirty="0" err="1">
                <a:solidFill>
                  <a:schemeClr val="tx1"/>
                </a:solidFill>
              </a:rPr>
              <a:t>favorevole</a:t>
            </a:r>
            <a:r>
              <a:rPr lang="en-US" sz="2500" spc="200" dirty="0">
                <a:solidFill>
                  <a:schemeClr val="tx1"/>
                </a:solidFill>
              </a:rPr>
              <a:t> </a:t>
            </a:r>
            <a:r>
              <a:rPr lang="en-US" sz="2500" spc="200" dirty="0" err="1">
                <a:solidFill>
                  <a:schemeClr val="tx1"/>
                </a:solidFill>
              </a:rPr>
              <a:t>migliora</a:t>
            </a:r>
            <a:r>
              <a:rPr lang="en-US" sz="2500" spc="200" dirty="0">
                <a:solidFill>
                  <a:schemeClr val="tx1"/>
                </a:solidFill>
              </a:rPr>
              <a:t> le </a:t>
            </a:r>
            <a:r>
              <a:rPr lang="en-US" sz="2500" spc="200" dirty="0" err="1">
                <a:solidFill>
                  <a:schemeClr val="tx1"/>
                </a:solidFill>
              </a:rPr>
              <a:t>risposte</a:t>
            </a:r>
            <a:r>
              <a:rPr lang="en-US" sz="2500" spc="200" dirty="0">
                <a:solidFill>
                  <a:schemeClr val="tx1"/>
                </a:solidFill>
              </a:rPr>
              <a:t> cognitive, </a:t>
            </a:r>
            <a:r>
              <a:rPr lang="en-US" sz="2500" spc="200" dirty="0" err="1">
                <a:solidFill>
                  <a:schemeClr val="tx1"/>
                </a:solidFill>
              </a:rPr>
              <a:t>affettive</a:t>
            </a:r>
            <a:r>
              <a:rPr lang="en-US" sz="2500" spc="200" dirty="0">
                <a:solidFill>
                  <a:schemeClr val="tx1"/>
                </a:solidFill>
              </a:rPr>
              <a:t> e </a:t>
            </a:r>
            <a:r>
              <a:rPr lang="en-US" sz="2500" spc="200" dirty="0" err="1">
                <a:solidFill>
                  <a:schemeClr val="tx1"/>
                </a:solidFill>
              </a:rPr>
              <a:t>comportamentali</a:t>
            </a:r>
            <a:r>
              <a:rPr lang="en-US" sz="2500" spc="200" dirty="0">
                <a:solidFill>
                  <a:schemeClr val="tx1"/>
                </a:solidFill>
              </a:rPr>
              <a:t> </a:t>
            </a:r>
            <a:r>
              <a:rPr lang="en-US" sz="2500" spc="200" dirty="0" err="1">
                <a:solidFill>
                  <a:schemeClr val="tx1"/>
                </a:solidFill>
              </a:rPr>
              <a:t>dei</a:t>
            </a:r>
            <a:r>
              <a:rPr lang="en-US" sz="2500" spc="200" dirty="0">
                <a:solidFill>
                  <a:schemeClr val="tx1"/>
                </a:solidFill>
              </a:rPr>
              <a:t> </a:t>
            </a:r>
            <a:r>
              <a:rPr lang="en-US" sz="2500" spc="200" dirty="0" err="1">
                <a:solidFill>
                  <a:schemeClr val="tx1"/>
                </a:solidFill>
              </a:rPr>
              <a:t>consumatori</a:t>
            </a:r>
            <a:r>
              <a:rPr lang="en-US" sz="2500" spc="200" dirty="0">
                <a:solidFill>
                  <a:schemeClr val="tx1"/>
                </a:solidFill>
              </a:rPr>
              <a:t>, con </a:t>
            </a:r>
            <a:r>
              <a:rPr lang="en-US" sz="2500" spc="200" dirty="0" err="1">
                <a:solidFill>
                  <a:schemeClr val="tx1"/>
                </a:solidFill>
              </a:rPr>
              <a:t>conseguenti</a:t>
            </a:r>
            <a:r>
              <a:rPr lang="en-US" sz="2500" spc="200" dirty="0">
                <a:solidFill>
                  <a:schemeClr val="tx1"/>
                </a:solidFill>
              </a:rPr>
              <a:t> </a:t>
            </a:r>
            <a:r>
              <a:rPr lang="en-US" sz="2500" spc="200" dirty="0" err="1">
                <a:solidFill>
                  <a:schemeClr val="tx1"/>
                </a:solidFill>
              </a:rPr>
              <a:t>effetti</a:t>
            </a:r>
            <a:r>
              <a:rPr lang="en-US" sz="2500" spc="200" dirty="0">
                <a:solidFill>
                  <a:schemeClr val="tx1"/>
                </a:solidFill>
              </a:rPr>
              <a:t> </a:t>
            </a:r>
            <a:r>
              <a:rPr lang="en-US" sz="2500" spc="200" dirty="0" err="1">
                <a:solidFill>
                  <a:schemeClr val="tx1"/>
                </a:solidFill>
              </a:rPr>
              <a:t>positivi</a:t>
            </a:r>
            <a:r>
              <a:rPr lang="en-US" sz="2500" spc="200" dirty="0">
                <a:solidFill>
                  <a:schemeClr val="tx1"/>
                </a:solidFill>
              </a:rPr>
              <a:t> </a:t>
            </a:r>
            <a:r>
              <a:rPr lang="en-US" sz="2500" spc="200" dirty="0" err="1">
                <a:solidFill>
                  <a:schemeClr val="tx1"/>
                </a:solidFill>
              </a:rPr>
              <a:t>sulla</a:t>
            </a:r>
            <a:r>
              <a:rPr lang="en-US" sz="2500" spc="200" dirty="0">
                <a:solidFill>
                  <a:schemeClr val="tx1"/>
                </a:solidFill>
              </a:rPr>
              <a:t> brand equity. </a:t>
            </a:r>
          </a:p>
        </p:txBody>
      </p:sp>
      <p:cxnSp>
        <p:nvCxnSpPr>
          <p:cNvPr id="1037" name="Straight Connector 1036">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470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Rendering 3D del simbolo dell’infinito">
            <a:extLst>
              <a:ext uri="{FF2B5EF4-FFF2-40B4-BE49-F238E27FC236}">
                <a16:creationId xmlns:a16="http://schemas.microsoft.com/office/drawing/2014/main" id="{C7A01AD4-14EE-A3BD-A68E-FCA0E1FF3148}"/>
              </a:ext>
            </a:extLst>
          </p:cNvPr>
          <p:cNvPicPr>
            <a:picLocks noChangeAspect="1"/>
          </p:cNvPicPr>
          <p:nvPr/>
        </p:nvPicPr>
        <p:blipFill rotWithShape="1">
          <a:blip r:embed="rId3">
            <a:alphaModFix amt="45000"/>
          </a:blip>
          <a:srcRect l="25"/>
          <a:stretch/>
        </p:blipFill>
        <p:spPr>
          <a:xfrm>
            <a:off x="20" y="-1"/>
            <a:ext cx="12188932" cy="6858000"/>
          </a:xfrm>
          <a:prstGeom prst="rect">
            <a:avLst/>
          </a:prstGeom>
        </p:spPr>
      </p:pic>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3000" spc="200" dirty="0">
                <a:solidFill>
                  <a:schemeClr val="tx1"/>
                </a:solidFill>
              </a:rPr>
              <a:t>Due </a:t>
            </a:r>
            <a:r>
              <a:rPr lang="en-US" sz="3000" spc="200" dirty="0" err="1">
                <a:solidFill>
                  <a:schemeClr val="tx1"/>
                </a:solidFill>
              </a:rPr>
              <a:t>sono</a:t>
            </a:r>
            <a:r>
              <a:rPr lang="en-US" sz="3000" spc="200" dirty="0">
                <a:solidFill>
                  <a:schemeClr val="tx1"/>
                </a:solidFill>
              </a:rPr>
              <a:t> </a:t>
            </a:r>
            <a:r>
              <a:rPr lang="en-US" sz="3000" spc="200" dirty="0" err="1">
                <a:solidFill>
                  <a:schemeClr val="tx1"/>
                </a:solidFill>
              </a:rPr>
              <a:t>i</a:t>
            </a:r>
            <a:r>
              <a:rPr lang="en-US" sz="3000" spc="200" dirty="0">
                <a:solidFill>
                  <a:schemeClr val="tx1"/>
                </a:solidFill>
              </a:rPr>
              <a:t> </a:t>
            </a:r>
            <a:r>
              <a:rPr lang="en-US" sz="3000" spc="200" dirty="0" err="1">
                <a:solidFill>
                  <a:schemeClr val="tx1"/>
                </a:solidFill>
              </a:rPr>
              <a:t>fattori</a:t>
            </a:r>
            <a:r>
              <a:rPr lang="en-US" sz="3000" spc="200" dirty="0">
                <a:solidFill>
                  <a:schemeClr val="tx1"/>
                </a:solidFill>
              </a:rPr>
              <a:t> </a:t>
            </a:r>
            <a:r>
              <a:rPr lang="en-US" sz="3000" spc="200" dirty="0" err="1">
                <a:solidFill>
                  <a:schemeClr val="tx1"/>
                </a:solidFill>
              </a:rPr>
              <a:t>che</a:t>
            </a:r>
            <a:r>
              <a:rPr lang="en-US" sz="3000" spc="200" dirty="0">
                <a:solidFill>
                  <a:schemeClr val="tx1"/>
                </a:solidFill>
              </a:rPr>
              <a:t> </a:t>
            </a:r>
            <a:r>
              <a:rPr lang="en-US" sz="3000" spc="200" dirty="0" err="1">
                <a:solidFill>
                  <a:schemeClr val="tx1"/>
                </a:solidFill>
              </a:rPr>
              <a:t>determinano</a:t>
            </a:r>
            <a:r>
              <a:rPr lang="en-US" sz="3000" spc="200" dirty="0">
                <a:solidFill>
                  <a:schemeClr val="tx1"/>
                </a:solidFill>
              </a:rPr>
              <a:t> lo </a:t>
            </a:r>
            <a:r>
              <a:rPr lang="en-US" sz="3000" spc="200" dirty="0" err="1">
                <a:solidFill>
                  <a:schemeClr val="tx1"/>
                </a:solidFill>
              </a:rPr>
              <a:t>sviluppo</a:t>
            </a:r>
            <a:r>
              <a:rPr lang="en-US" sz="3000" spc="200" dirty="0">
                <a:solidFill>
                  <a:schemeClr val="tx1"/>
                </a:solidFill>
              </a:rPr>
              <a:t> di brand attachment:</a:t>
            </a:r>
            <a:br>
              <a:rPr lang="en-US" sz="3000" spc="200" dirty="0">
                <a:solidFill>
                  <a:schemeClr val="tx1"/>
                </a:solidFill>
              </a:rPr>
            </a:br>
            <a:r>
              <a:rPr lang="en-US" sz="3000" spc="200" dirty="0">
                <a:solidFill>
                  <a:schemeClr val="tx1"/>
                </a:solidFill>
              </a:rPr>
              <a:t> </a:t>
            </a:r>
            <a:br>
              <a:rPr lang="en-US" sz="3000" spc="200" dirty="0">
                <a:solidFill>
                  <a:schemeClr val="tx1"/>
                </a:solidFill>
              </a:rPr>
            </a:br>
            <a:r>
              <a:rPr lang="en-US" sz="4000" spc="200" dirty="0">
                <a:solidFill>
                  <a:schemeClr val="tx1"/>
                </a:solidFill>
              </a:rPr>
              <a:t>la </a:t>
            </a:r>
            <a:r>
              <a:rPr lang="en-US" sz="4000" b="1" spc="200" dirty="0">
                <a:solidFill>
                  <a:schemeClr val="tx1"/>
                </a:solidFill>
              </a:rPr>
              <a:t>brand-self connection </a:t>
            </a:r>
            <a:r>
              <a:rPr lang="en-US" sz="4000" spc="200" dirty="0">
                <a:solidFill>
                  <a:schemeClr val="tx1"/>
                </a:solidFill>
              </a:rPr>
              <a:t>e </a:t>
            </a:r>
            <a:r>
              <a:rPr lang="en-US" sz="4000" b="1" spc="200" dirty="0">
                <a:solidFill>
                  <a:schemeClr val="tx1"/>
                </a:solidFill>
              </a:rPr>
              <a:t>la brand prominence</a:t>
            </a:r>
            <a:r>
              <a:rPr lang="en-US" sz="4000" spc="200" dirty="0">
                <a:solidFill>
                  <a:schemeClr val="tx1"/>
                </a:solidFill>
              </a:rPr>
              <a:t>.</a:t>
            </a:r>
          </a:p>
        </p:txBody>
      </p:sp>
      <p:cxnSp>
        <p:nvCxnSpPr>
          <p:cNvPr id="14" name="Straight Connector 13">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280164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900" spc="200" dirty="0">
                <a:solidFill>
                  <a:srgbClr val="FFFFFF"/>
                </a:solidFill>
              </a:rPr>
              <a:t>La </a:t>
            </a:r>
            <a:r>
              <a:rPr lang="en-US" sz="1900" b="1" spc="200" dirty="0">
                <a:solidFill>
                  <a:srgbClr val="FFFFFF"/>
                </a:solidFill>
              </a:rPr>
              <a:t>brand-self connection </a:t>
            </a:r>
            <a:r>
              <a:rPr lang="en-US" sz="1900" spc="200" dirty="0" err="1">
                <a:solidFill>
                  <a:srgbClr val="FFFFFF"/>
                </a:solidFill>
              </a:rPr>
              <a:t>esprime</a:t>
            </a:r>
            <a:r>
              <a:rPr lang="en-US" sz="1900" spc="200" dirty="0">
                <a:solidFill>
                  <a:srgbClr val="FFFFFF"/>
                </a:solidFill>
              </a:rPr>
              <a:t> la </a:t>
            </a:r>
            <a:r>
              <a:rPr lang="en-US" sz="1900" spc="200" dirty="0" err="1">
                <a:solidFill>
                  <a:srgbClr val="FFFFFF"/>
                </a:solidFill>
              </a:rPr>
              <a:t>sovrapponibilità</a:t>
            </a:r>
            <a:r>
              <a:rPr lang="en-US" sz="1900" spc="200" dirty="0">
                <a:solidFill>
                  <a:srgbClr val="FFFFFF"/>
                </a:solidFill>
              </a:rPr>
              <a:t> </a:t>
            </a:r>
            <a:r>
              <a:rPr lang="en-US" sz="1900" spc="200" dirty="0" err="1">
                <a:solidFill>
                  <a:srgbClr val="FFFFFF"/>
                </a:solidFill>
              </a:rPr>
              <a:t>che</a:t>
            </a:r>
            <a:r>
              <a:rPr lang="en-US" sz="1900" spc="200" dirty="0">
                <a:solidFill>
                  <a:srgbClr val="FFFFFF"/>
                </a:solidFill>
              </a:rPr>
              <a:t> il </a:t>
            </a:r>
            <a:r>
              <a:rPr lang="en-US" sz="1900" spc="200" dirty="0" err="1">
                <a:solidFill>
                  <a:srgbClr val="FFFFFF"/>
                </a:solidFill>
              </a:rPr>
              <a:t>consumatore</a:t>
            </a:r>
            <a:r>
              <a:rPr lang="en-US" sz="1900" spc="200" dirty="0">
                <a:solidFill>
                  <a:srgbClr val="FFFFFF"/>
                </a:solidFill>
              </a:rPr>
              <a:t> </a:t>
            </a:r>
            <a:r>
              <a:rPr lang="en-US" sz="1900" spc="200" dirty="0" err="1">
                <a:solidFill>
                  <a:srgbClr val="FFFFFF"/>
                </a:solidFill>
              </a:rPr>
              <a:t>riconosce</a:t>
            </a:r>
            <a:r>
              <a:rPr lang="en-US" sz="1900" spc="200" dirty="0">
                <a:solidFill>
                  <a:srgbClr val="FFFFFF"/>
                </a:solidFill>
              </a:rPr>
              <a:t> </a:t>
            </a:r>
            <a:r>
              <a:rPr lang="en-US" sz="1900" spc="200" dirty="0" err="1">
                <a:solidFill>
                  <a:srgbClr val="FFFFFF"/>
                </a:solidFill>
              </a:rPr>
              <a:t>fra</a:t>
            </a:r>
            <a:r>
              <a:rPr lang="en-US" sz="1900" spc="200" dirty="0">
                <a:solidFill>
                  <a:srgbClr val="FFFFFF"/>
                </a:solidFill>
              </a:rPr>
              <a:t> la </a:t>
            </a:r>
            <a:r>
              <a:rPr lang="en-US" sz="1900" spc="200" dirty="0" err="1">
                <a:solidFill>
                  <a:srgbClr val="FFFFFF"/>
                </a:solidFill>
              </a:rPr>
              <a:t>marca</a:t>
            </a:r>
            <a:r>
              <a:rPr lang="en-US" sz="1900" spc="200" dirty="0">
                <a:solidFill>
                  <a:srgbClr val="FFFFFF"/>
                </a:solidFill>
              </a:rPr>
              <a:t> e il proprio </a:t>
            </a:r>
            <a:r>
              <a:rPr lang="en-US" sz="1900" spc="200" dirty="0" err="1">
                <a:solidFill>
                  <a:srgbClr val="FFFFFF"/>
                </a:solidFill>
              </a:rPr>
              <a:t>sé</a:t>
            </a:r>
            <a:r>
              <a:rPr lang="en-US" sz="1900" spc="200" dirty="0">
                <a:solidFill>
                  <a:srgbClr val="FFFFFF"/>
                </a:solidFill>
              </a:rPr>
              <a:t>.</a:t>
            </a:r>
            <a:br>
              <a:rPr lang="en-US" sz="1900" spc="200" dirty="0">
                <a:solidFill>
                  <a:srgbClr val="FFFFFF"/>
                </a:solidFill>
              </a:rPr>
            </a:br>
            <a:br>
              <a:rPr lang="en-US" sz="1900" spc="200" dirty="0">
                <a:solidFill>
                  <a:srgbClr val="FFFFFF"/>
                </a:solidFill>
              </a:rPr>
            </a:br>
            <a:br>
              <a:rPr lang="en-US" sz="1900" spc="200" dirty="0">
                <a:solidFill>
                  <a:srgbClr val="FFFFFF"/>
                </a:solidFill>
              </a:rPr>
            </a:br>
            <a:r>
              <a:rPr lang="en-US" sz="1900" spc="200" dirty="0">
                <a:solidFill>
                  <a:srgbClr val="FFFFFF"/>
                </a:solidFill>
              </a:rPr>
              <a:t>In </a:t>
            </a:r>
            <a:r>
              <a:rPr lang="en-US" sz="1900" spc="200" dirty="0" err="1">
                <a:solidFill>
                  <a:srgbClr val="FFFFFF"/>
                </a:solidFill>
              </a:rPr>
              <a:t>letteratura</a:t>
            </a:r>
            <a:r>
              <a:rPr lang="en-US" sz="1900" spc="200" dirty="0">
                <a:solidFill>
                  <a:srgbClr val="FFFFFF"/>
                </a:solidFill>
              </a:rPr>
              <a:t>, il </a:t>
            </a:r>
            <a:r>
              <a:rPr lang="en-US" sz="1900" spc="200" dirty="0" err="1">
                <a:solidFill>
                  <a:srgbClr val="FFFFFF"/>
                </a:solidFill>
              </a:rPr>
              <a:t>cosiddetto</a:t>
            </a:r>
            <a:r>
              <a:rPr lang="en-US" sz="1900" spc="200" dirty="0">
                <a:solidFill>
                  <a:srgbClr val="FFFFFF"/>
                </a:solidFill>
              </a:rPr>
              <a:t> «</a:t>
            </a:r>
            <a:r>
              <a:rPr lang="en-US" sz="1900" spc="200" dirty="0" err="1">
                <a:solidFill>
                  <a:srgbClr val="FFFFFF"/>
                </a:solidFill>
              </a:rPr>
              <a:t>concetto</a:t>
            </a:r>
            <a:r>
              <a:rPr lang="en-US" sz="1900" spc="200" dirty="0">
                <a:solidFill>
                  <a:srgbClr val="FFFFFF"/>
                </a:solidFill>
              </a:rPr>
              <a:t> di </a:t>
            </a:r>
            <a:r>
              <a:rPr lang="en-US" sz="1900" spc="200" dirty="0" err="1">
                <a:solidFill>
                  <a:srgbClr val="FFFFFF"/>
                </a:solidFill>
              </a:rPr>
              <a:t>sé</a:t>
            </a:r>
            <a:r>
              <a:rPr lang="en-US" sz="1900" spc="200" dirty="0">
                <a:solidFill>
                  <a:srgbClr val="FFFFFF"/>
                </a:solidFill>
              </a:rPr>
              <a:t>» </a:t>
            </a:r>
            <a:r>
              <a:rPr lang="en-US" sz="1900" spc="200" dirty="0" err="1">
                <a:solidFill>
                  <a:srgbClr val="FFFFFF"/>
                </a:solidFill>
              </a:rPr>
              <a:t>viene</a:t>
            </a:r>
            <a:r>
              <a:rPr lang="en-US" sz="1900" spc="200" dirty="0">
                <a:solidFill>
                  <a:srgbClr val="FFFFFF"/>
                </a:solidFill>
              </a:rPr>
              <a:t> </a:t>
            </a:r>
            <a:r>
              <a:rPr lang="en-US" sz="1900" spc="200" dirty="0" err="1">
                <a:solidFill>
                  <a:srgbClr val="FFFFFF"/>
                </a:solidFill>
              </a:rPr>
              <a:t>inteso</a:t>
            </a:r>
            <a:r>
              <a:rPr lang="en-US" sz="1900" spc="200" dirty="0">
                <a:solidFill>
                  <a:srgbClr val="FFFFFF"/>
                </a:solidFill>
              </a:rPr>
              <a:t> quale </a:t>
            </a:r>
            <a:r>
              <a:rPr lang="en-US" sz="1900" spc="200" dirty="0" err="1">
                <a:solidFill>
                  <a:srgbClr val="FFFFFF"/>
                </a:solidFill>
              </a:rPr>
              <a:t>insieme</a:t>
            </a:r>
            <a:r>
              <a:rPr lang="en-US" sz="1900" spc="200" dirty="0">
                <a:solidFill>
                  <a:srgbClr val="FFFFFF"/>
                </a:solidFill>
              </a:rPr>
              <a:t> </a:t>
            </a:r>
            <a:r>
              <a:rPr lang="en-US" sz="1900" spc="200" dirty="0" err="1">
                <a:solidFill>
                  <a:srgbClr val="FFFFFF"/>
                </a:solidFill>
              </a:rPr>
              <a:t>delle</a:t>
            </a:r>
            <a:r>
              <a:rPr lang="en-US" sz="1900" spc="200" dirty="0">
                <a:solidFill>
                  <a:srgbClr val="FFFFFF"/>
                </a:solidFill>
              </a:rPr>
              <a:t> </a:t>
            </a:r>
            <a:r>
              <a:rPr lang="en-US" sz="1900" spc="200" dirty="0" err="1">
                <a:solidFill>
                  <a:srgbClr val="FFFFFF"/>
                </a:solidFill>
              </a:rPr>
              <a:t>valutazioni</a:t>
            </a:r>
            <a:r>
              <a:rPr lang="en-US" sz="1900" spc="200" dirty="0">
                <a:solidFill>
                  <a:srgbClr val="FFFFFF"/>
                </a:solidFill>
              </a:rPr>
              <a:t> e </a:t>
            </a:r>
            <a:r>
              <a:rPr lang="en-US" sz="1900" spc="200" dirty="0" err="1">
                <a:solidFill>
                  <a:srgbClr val="FFFFFF"/>
                </a:solidFill>
              </a:rPr>
              <a:t>delle</a:t>
            </a:r>
            <a:r>
              <a:rPr lang="en-US" sz="1900" spc="200" dirty="0">
                <a:solidFill>
                  <a:srgbClr val="FFFFFF"/>
                </a:solidFill>
              </a:rPr>
              <a:t> </a:t>
            </a:r>
            <a:r>
              <a:rPr lang="en-US" sz="1900" spc="200" dirty="0" err="1">
                <a:solidFill>
                  <a:srgbClr val="FFFFFF"/>
                </a:solidFill>
              </a:rPr>
              <a:t>sensazioni</a:t>
            </a:r>
            <a:r>
              <a:rPr lang="en-US" sz="1900" spc="200" dirty="0">
                <a:solidFill>
                  <a:srgbClr val="FFFFFF"/>
                </a:solidFill>
              </a:rPr>
              <a:t> </a:t>
            </a:r>
            <a:r>
              <a:rPr lang="en-US" sz="1900" spc="200" dirty="0" err="1">
                <a:solidFill>
                  <a:srgbClr val="FFFFFF"/>
                </a:solidFill>
              </a:rPr>
              <a:t>sviluppate</a:t>
            </a:r>
            <a:r>
              <a:rPr lang="en-US" sz="1900" spc="200" dirty="0">
                <a:solidFill>
                  <a:srgbClr val="FFFFFF"/>
                </a:solidFill>
              </a:rPr>
              <a:t> </a:t>
            </a:r>
            <a:r>
              <a:rPr lang="en-US" sz="1900" spc="200" dirty="0" err="1">
                <a:solidFill>
                  <a:srgbClr val="FFFFFF"/>
                </a:solidFill>
              </a:rPr>
              <a:t>dall'individuo</a:t>
            </a:r>
            <a:r>
              <a:rPr lang="en-US" sz="1900" spc="200" dirty="0">
                <a:solidFill>
                  <a:srgbClr val="FFFFFF"/>
                </a:solidFill>
              </a:rPr>
              <a:t> </a:t>
            </a:r>
            <a:r>
              <a:rPr lang="en-US" sz="1900" spc="200" dirty="0" err="1">
                <a:solidFill>
                  <a:srgbClr val="FFFFFF"/>
                </a:solidFill>
              </a:rPr>
              <a:t>relativamente</a:t>
            </a:r>
            <a:r>
              <a:rPr lang="en-US" sz="1900" spc="200" dirty="0">
                <a:solidFill>
                  <a:srgbClr val="FFFFFF"/>
                </a:solidFill>
              </a:rPr>
              <a:t> a se </a:t>
            </a:r>
            <a:r>
              <a:rPr lang="en-US" sz="1900" spc="200" dirty="0" err="1">
                <a:solidFill>
                  <a:srgbClr val="FFFFFF"/>
                </a:solidFill>
              </a:rPr>
              <a:t>stesso</a:t>
            </a:r>
            <a:r>
              <a:rPr lang="en-US" sz="1900" spc="200" dirty="0">
                <a:solidFill>
                  <a:srgbClr val="FFFFFF"/>
                </a:solidFill>
              </a:rPr>
              <a:t>. </a:t>
            </a:r>
            <a:br>
              <a:rPr lang="en-US" sz="1900" spc="200" dirty="0">
                <a:solidFill>
                  <a:srgbClr val="FFFFFF"/>
                </a:solidFill>
              </a:rPr>
            </a:br>
            <a:br>
              <a:rPr lang="en-US" sz="1900" spc="200" dirty="0">
                <a:solidFill>
                  <a:srgbClr val="FFFFFF"/>
                </a:solidFill>
              </a:rPr>
            </a:br>
            <a:r>
              <a:rPr lang="en-US" sz="1900" spc="200" dirty="0">
                <a:solidFill>
                  <a:srgbClr val="FFFFFF"/>
                </a:solidFill>
              </a:rPr>
              <a:t>Tale </a:t>
            </a:r>
            <a:r>
              <a:rPr lang="en-US" sz="1900" spc="200" dirty="0" err="1">
                <a:solidFill>
                  <a:srgbClr val="FFFFFF"/>
                </a:solidFill>
              </a:rPr>
              <a:t>concetto</a:t>
            </a:r>
            <a:r>
              <a:rPr lang="en-US" sz="1900" spc="200" dirty="0">
                <a:solidFill>
                  <a:srgbClr val="FFFFFF"/>
                </a:solidFill>
              </a:rPr>
              <a:t> non </a:t>
            </a:r>
            <a:r>
              <a:rPr lang="en-US" sz="1900" spc="200" dirty="0" err="1">
                <a:solidFill>
                  <a:srgbClr val="FFFFFF"/>
                </a:solidFill>
              </a:rPr>
              <a:t>si</a:t>
            </a:r>
            <a:r>
              <a:rPr lang="en-US" sz="1900" spc="200" dirty="0">
                <a:solidFill>
                  <a:srgbClr val="FFFFFF"/>
                </a:solidFill>
              </a:rPr>
              <a:t> </a:t>
            </a:r>
            <a:r>
              <a:rPr lang="en-US" sz="1900" spc="200" dirty="0" err="1">
                <a:solidFill>
                  <a:srgbClr val="FFFFFF"/>
                </a:solidFill>
              </a:rPr>
              <a:t>riferisce</a:t>
            </a:r>
            <a:r>
              <a:rPr lang="en-US" sz="1900" spc="200" dirty="0">
                <a:solidFill>
                  <a:srgbClr val="FFFFFF"/>
                </a:solidFill>
              </a:rPr>
              <a:t> </a:t>
            </a:r>
            <a:r>
              <a:rPr lang="en-US" sz="1900" spc="200" dirty="0" err="1">
                <a:solidFill>
                  <a:srgbClr val="FFFFFF"/>
                </a:solidFill>
              </a:rPr>
              <a:t>soltanto</a:t>
            </a:r>
            <a:r>
              <a:rPr lang="en-US" sz="1900" spc="200" dirty="0">
                <a:solidFill>
                  <a:srgbClr val="FFFFFF"/>
                </a:solidFill>
              </a:rPr>
              <a:t> </a:t>
            </a:r>
            <a:r>
              <a:rPr lang="en-US" sz="1900" spc="200" dirty="0" err="1">
                <a:solidFill>
                  <a:srgbClr val="FFFFFF"/>
                </a:solidFill>
              </a:rPr>
              <a:t>alla</a:t>
            </a:r>
            <a:r>
              <a:rPr lang="en-US" sz="1900" spc="200" dirty="0">
                <a:solidFill>
                  <a:srgbClr val="FFFFFF"/>
                </a:solidFill>
              </a:rPr>
              <a:t> </a:t>
            </a:r>
            <a:r>
              <a:rPr lang="en-US" sz="1900" spc="200" dirty="0" err="1">
                <a:solidFill>
                  <a:srgbClr val="FFFFFF"/>
                </a:solidFill>
              </a:rPr>
              <a:t>percezione</a:t>
            </a:r>
            <a:r>
              <a:rPr lang="en-US" sz="1900" spc="200" dirty="0">
                <a:solidFill>
                  <a:srgbClr val="FFFFFF"/>
                </a:solidFill>
              </a:rPr>
              <a:t> di </a:t>
            </a:r>
            <a:r>
              <a:rPr lang="en-US" sz="1900" spc="200" dirty="0" err="1">
                <a:solidFill>
                  <a:srgbClr val="FFFFFF"/>
                </a:solidFill>
              </a:rPr>
              <a:t>sé</a:t>
            </a:r>
            <a:r>
              <a:rPr lang="en-US" sz="1900" spc="200" dirty="0">
                <a:solidFill>
                  <a:srgbClr val="FFFFFF"/>
                </a:solidFill>
              </a:rPr>
              <a:t> in termini </a:t>
            </a:r>
            <a:r>
              <a:rPr lang="en-US" sz="1900" spc="200" dirty="0" err="1">
                <a:solidFill>
                  <a:srgbClr val="FFFFFF"/>
                </a:solidFill>
              </a:rPr>
              <a:t>fisici</a:t>
            </a:r>
            <a:r>
              <a:rPr lang="en-US" sz="1900" spc="200" dirty="0">
                <a:solidFill>
                  <a:srgbClr val="FFFFFF"/>
                </a:solidFill>
              </a:rPr>
              <a:t> o </a:t>
            </a:r>
            <a:r>
              <a:rPr lang="en-US" sz="1900" spc="200" dirty="0" err="1">
                <a:solidFill>
                  <a:srgbClr val="FFFFFF"/>
                </a:solidFill>
              </a:rPr>
              <a:t>affettivi</a:t>
            </a:r>
            <a:r>
              <a:rPr lang="en-US" sz="1900" spc="200" dirty="0">
                <a:solidFill>
                  <a:srgbClr val="FFFFFF"/>
                </a:solidFill>
              </a:rPr>
              <a:t>, ma pure </a:t>
            </a:r>
            <a:r>
              <a:rPr lang="en-US" sz="1900" spc="200" dirty="0" err="1">
                <a:solidFill>
                  <a:srgbClr val="FFFFFF"/>
                </a:solidFill>
              </a:rPr>
              <a:t>alla</a:t>
            </a:r>
            <a:r>
              <a:rPr lang="en-US" sz="1900" spc="200" dirty="0">
                <a:solidFill>
                  <a:srgbClr val="FFFFFF"/>
                </a:solidFill>
              </a:rPr>
              <a:t> </a:t>
            </a:r>
            <a:r>
              <a:rPr lang="en-US" sz="1900" spc="200" dirty="0" err="1">
                <a:solidFill>
                  <a:srgbClr val="FFFFFF"/>
                </a:solidFill>
              </a:rPr>
              <a:t>considerazione</a:t>
            </a:r>
            <a:r>
              <a:rPr lang="en-US" sz="1900" spc="200" dirty="0">
                <a:solidFill>
                  <a:srgbClr val="FFFFFF"/>
                </a:solidFill>
              </a:rPr>
              <a:t> </a:t>
            </a:r>
            <a:r>
              <a:rPr lang="en-US" sz="1900" spc="200" dirty="0" err="1">
                <a:solidFill>
                  <a:srgbClr val="FFFFFF"/>
                </a:solidFill>
              </a:rPr>
              <a:t>degli</a:t>
            </a:r>
            <a:r>
              <a:rPr lang="en-US" sz="1900" spc="200" dirty="0">
                <a:solidFill>
                  <a:srgbClr val="FFFFFF"/>
                </a:solidFill>
              </a:rPr>
              <a:t> </a:t>
            </a:r>
            <a:r>
              <a:rPr lang="en-US" sz="1900" spc="200" dirty="0" err="1">
                <a:solidFill>
                  <a:srgbClr val="FFFFFF"/>
                </a:solidFill>
              </a:rPr>
              <a:t>altri</a:t>
            </a:r>
            <a:r>
              <a:rPr lang="en-US" sz="1900" spc="200" dirty="0">
                <a:solidFill>
                  <a:srgbClr val="FFFFFF"/>
                </a:solidFill>
              </a:rPr>
              <a:t>, ossia </a:t>
            </a:r>
            <a:r>
              <a:rPr lang="en-US" sz="1900" spc="200" dirty="0" err="1">
                <a:solidFill>
                  <a:srgbClr val="FFFFFF"/>
                </a:solidFill>
              </a:rPr>
              <a:t>all'immagine</a:t>
            </a:r>
            <a:r>
              <a:rPr lang="en-US" sz="1900" spc="200" dirty="0">
                <a:solidFill>
                  <a:srgbClr val="FFFFFF"/>
                </a:solidFill>
              </a:rPr>
              <a:t> </a:t>
            </a:r>
            <a:r>
              <a:rPr lang="en-US" sz="1900" spc="200" dirty="0" err="1">
                <a:solidFill>
                  <a:srgbClr val="FFFFFF"/>
                </a:solidFill>
              </a:rPr>
              <a:t>che</a:t>
            </a:r>
            <a:r>
              <a:rPr lang="en-US" sz="1900" spc="200" dirty="0">
                <a:solidFill>
                  <a:srgbClr val="FFFFFF"/>
                </a:solidFill>
              </a:rPr>
              <a:t> </a:t>
            </a:r>
            <a:r>
              <a:rPr lang="en-US" sz="1900" spc="200" dirty="0" err="1">
                <a:solidFill>
                  <a:srgbClr val="FFFFFF"/>
                </a:solidFill>
              </a:rPr>
              <a:t>l'individuo</a:t>
            </a:r>
            <a:r>
              <a:rPr lang="en-US" sz="1900" spc="200" dirty="0">
                <a:solidFill>
                  <a:srgbClr val="FFFFFF"/>
                </a:solidFill>
              </a:rPr>
              <a:t> </a:t>
            </a:r>
            <a:r>
              <a:rPr lang="en-US" sz="1900" spc="200" dirty="0" err="1">
                <a:solidFill>
                  <a:srgbClr val="FFFFFF"/>
                </a:solidFill>
              </a:rPr>
              <a:t>reputa</a:t>
            </a:r>
            <a:r>
              <a:rPr lang="en-US" sz="1900" spc="200" dirty="0">
                <a:solidFill>
                  <a:srgbClr val="FFFFFF"/>
                </a:solidFill>
              </a:rPr>
              <a:t> di </a:t>
            </a:r>
            <a:r>
              <a:rPr lang="en-US" sz="1900" spc="200" dirty="0" err="1">
                <a:solidFill>
                  <a:srgbClr val="FFFFFF"/>
                </a:solidFill>
              </a:rPr>
              <a:t>proiettare</a:t>
            </a:r>
            <a:r>
              <a:rPr lang="en-US" sz="1900" spc="200" dirty="0">
                <a:solidFill>
                  <a:srgbClr val="FFFFFF"/>
                </a:solidFill>
              </a:rPr>
              <a:t> </a:t>
            </a:r>
            <a:r>
              <a:rPr lang="en-US" sz="1900" spc="200" dirty="0" err="1">
                <a:solidFill>
                  <a:srgbClr val="FFFFFF"/>
                </a:solidFill>
              </a:rPr>
              <a:t>su</a:t>
            </a:r>
            <a:r>
              <a:rPr lang="en-US" sz="1900" spc="200" dirty="0">
                <a:solidFill>
                  <a:srgbClr val="FFFFFF"/>
                </a:solidFill>
              </a:rPr>
              <a:t> </a:t>
            </a:r>
            <a:r>
              <a:rPr lang="en-US" sz="1900" spc="200" dirty="0" err="1">
                <a:solidFill>
                  <a:srgbClr val="FFFFFF"/>
                </a:solidFill>
              </a:rPr>
              <a:t>altri</a:t>
            </a:r>
            <a:r>
              <a:rPr lang="en-US" sz="1900" spc="200" dirty="0">
                <a:solidFill>
                  <a:srgbClr val="FFFFFF"/>
                </a:solidFill>
              </a:rPr>
              <a:t> </a:t>
            </a:r>
            <a:r>
              <a:rPr lang="en-US" sz="1900" spc="200" dirty="0" err="1">
                <a:solidFill>
                  <a:srgbClr val="FFFFFF"/>
                </a:solidFill>
              </a:rPr>
              <a:t>soggetti</a:t>
            </a:r>
            <a:r>
              <a:rPr lang="en-US" sz="1900" spc="200" dirty="0">
                <a:solidFill>
                  <a:srgbClr val="FFFFFF"/>
                </a:solidFill>
              </a:rPr>
              <a:t>.</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439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900" spc="200" dirty="0">
                <a:solidFill>
                  <a:srgbClr val="FFFFFF"/>
                </a:solidFill>
              </a:rPr>
              <a:t>La</a:t>
            </a:r>
            <a:r>
              <a:rPr lang="en-US" sz="1900" b="1" spc="200" dirty="0">
                <a:solidFill>
                  <a:srgbClr val="FFFFFF"/>
                </a:solidFill>
              </a:rPr>
              <a:t> brand prominence</a:t>
            </a:r>
            <a:r>
              <a:rPr lang="en-US" sz="1900" spc="200" dirty="0">
                <a:solidFill>
                  <a:srgbClr val="FFFFFF"/>
                </a:solidFill>
              </a:rPr>
              <a:t>, </a:t>
            </a:r>
            <a:r>
              <a:rPr lang="en-US" sz="1900" spc="200" dirty="0" err="1">
                <a:solidFill>
                  <a:srgbClr val="FFFFFF"/>
                </a:solidFill>
              </a:rPr>
              <a:t>rimanda</a:t>
            </a:r>
            <a:r>
              <a:rPr lang="en-US" sz="1900" spc="200" dirty="0">
                <a:solidFill>
                  <a:srgbClr val="FFFFFF"/>
                </a:solidFill>
              </a:rPr>
              <a:t> </a:t>
            </a:r>
            <a:r>
              <a:rPr lang="en-US" sz="1900" spc="200" dirty="0" err="1">
                <a:solidFill>
                  <a:srgbClr val="FFFFFF"/>
                </a:solidFill>
              </a:rPr>
              <a:t>invece</a:t>
            </a:r>
            <a:r>
              <a:rPr lang="en-US" sz="1900" spc="200" dirty="0">
                <a:solidFill>
                  <a:srgbClr val="FFFFFF"/>
                </a:solidFill>
              </a:rPr>
              <a:t> </a:t>
            </a:r>
            <a:r>
              <a:rPr lang="en-US" sz="1900" spc="200" dirty="0" err="1">
                <a:solidFill>
                  <a:srgbClr val="FFFFFF"/>
                </a:solidFill>
              </a:rPr>
              <a:t>alla</a:t>
            </a:r>
            <a:r>
              <a:rPr lang="en-US" sz="1900" spc="200" dirty="0">
                <a:solidFill>
                  <a:srgbClr val="FFFFFF"/>
                </a:solidFill>
              </a:rPr>
              <a:t> </a:t>
            </a:r>
            <a:r>
              <a:rPr lang="en-US" sz="1900" spc="200" dirty="0" err="1">
                <a:solidFill>
                  <a:srgbClr val="FFFFFF"/>
                </a:solidFill>
              </a:rPr>
              <a:t>misura</a:t>
            </a:r>
            <a:r>
              <a:rPr lang="en-US" sz="1900" spc="200" dirty="0">
                <a:solidFill>
                  <a:srgbClr val="FFFFFF"/>
                </a:solidFill>
              </a:rPr>
              <a:t> in cui il </a:t>
            </a:r>
            <a:r>
              <a:rPr lang="en-US" sz="1900" spc="200" dirty="0" err="1">
                <a:solidFill>
                  <a:srgbClr val="FFFFFF"/>
                </a:solidFill>
              </a:rPr>
              <a:t>consumatore</a:t>
            </a:r>
            <a:r>
              <a:rPr lang="en-US" sz="1900" spc="200" dirty="0">
                <a:solidFill>
                  <a:srgbClr val="FFFFFF"/>
                </a:solidFill>
              </a:rPr>
              <a:t> </a:t>
            </a:r>
            <a:r>
              <a:rPr lang="en-US" sz="1900" spc="200" dirty="0" err="1">
                <a:solidFill>
                  <a:srgbClr val="FFFFFF"/>
                </a:solidFill>
              </a:rPr>
              <a:t>riconduce</a:t>
            </a:r>
            <a:r>
              <a:rPr lang="en-US" sz="1900" spc="200" dirty="0">
                <a:solidFill>
                  <a:srgbClr val="FFFFFF"/>
                </a:solidFill>
              </a:rPr>
              <a:t> </a:t>
            </a:r>
            <a:r>
              <a:rPr lang="en-US" sz="1900" spc="200" dirty="0" err="1">
                <a:solidFill>
                  <a:srgbClr val="FFFFFF"/>
                </a:solidFill>
              </a:rPr>
              <a:t>sentimenti</a:t>
            </a:r>
            <a:r>
              <a:rPr lang="en-US" sz="1900" spc="200" dirty="0">
                <a:solidFill>
                  <a:srgbClr val="FFFFFF"/>
                </a:solidFill>
              </a:rPr>
              <a:t> e </a:t>
            </a:r>
            <a:r>
              <a:rPr lang="en-US" sz="1900" spc="200" dirty="0" err="1">
                <a:solidFill>
                  <a:srgbClr val="FFFFFF"/>
                </a:solidFill>
              </a:rPr>
              <a:t>ricordi</a:t>
            </a:r>
            <a:r>
              <a:rPr lang="en-US" sz="1900" spc="200" dirty="0">
                <a:solidFill>
                  <a:srgbClr val="FFFFFF"/>
                </a:solidFill>
              </a:rPr>
              <a:t> </a:t>
            </a:r>
            <a:r>
              <a:rPr lang="en-US" sz="1900" spc="200" dirty="0" err="1">
                <a:solidFill>
                  <a:srgbClr val="FFFFFF"/>
                </a:solidFill>
              </a:rPr>
              <a:t>positivi</a:t>
            </a:r>
            <a:r>
              <a:rPr lang="en-US" sz="1900" spc="200" dirty="0">
                <a:solidFill>
                  <a:srgbClr val="FFFFFF"/>
                </a:solidFill>
              </a:rPr>
              <a:t> </a:t>
            </a:r>
            <a:r>
              <a:rPr lang="en-US" sz="1900" spc="200" dirty="0" err="1">
                <a:solidFill>
                  <a:srgbClr val="FFFFFF"/>
                </a:solidFill>
              </a:rPr>
              <a:t>alla</a:t>
            </a:r>
            <a:r>
              <a:rPr lang="en-US" sz="1900" spc="200" dirty="0">
                <a:solidFill>
                  <a:srgbClr val="FFFFFF"/>
                </a:solidFill>
              </a:rPr>
              <a:t> </a:t>
            </a:r>
            <a:r>
              <a:rPr lang="en-US" sz="1900" spc="200" dirty="0" err="1">
                <a:solidFill>
                  <a:srgbClr val="FFFFFF"/>
                </a:solidFill>
              </a:rPr>
              <a:t>sua</a:t>
            </a:r>
            <a:r>
              <a:rPr lang="en-US" sz="1900" spc="200" dirty="0">
                <a:solidFill>
                  <a:srgbClr val="FFFFFF"/>
                </a:solidFill>
              </a:rPr>
              <a:t> </a:t>
            </a:r>
            <a:r>
              <a:rPr lang="en-US" sz="1900" spc="200" dirty="0" err="1">
                <a:solidFill>
                  <a:srgbClr val="FFFFFF"/>
                </a:solidFill>
              </a:rPr>
              <a:t>storia</a:t>
            </a:r>
            <a:r>
              <a:rPr lang="en-US" sz="1900" spc="200" dirty="0">
                <a:solidFill>
                  <a:srgbClr val="FFFFFF"/>
                </a:solidFill>
              </a:rPr>
              <a:t> di </a:t>
            </a:r>
            <a:r>
              <a:rPr lang="en-US" sz="1900" spc="200" dirty="0" err="1">
                <a:solidFill>
                  <a:srgbClr val="FFFFFF"/>
                </a:solidFill>
              </a:rPr>
              <a:t>attaccamento</a:t>
            </a:r>
            <a:r>
              <a:rPr lang="en-US" sz="1900" spc="200" dirty="0">
                <a:solidFill>
                  <a:srgbClr val="FFFFFF"/>
                </a:solidFill>
              </a:rPr>
              <a:t> </a:t>
            </a:r>
            <a:r>
              <a:rPr lang="en-US" sz="1900" spc="200" dirty="0" err="1">
                <a:solidFill>
                  <a:srgbClr val="FFFFFF"/>
                </a:solidFill>
              </a:rPr>
              <a:t>alla</a:t>
            </a:r>
            <a:r>
              <a:rPr lang="en-US" sz="1900" spc="200" dirty="0">
                <a:solidFill>
                  <a:srgbClr val="FFFFFF"/>
                </a:solidFill>
              </a:rPr>
              <a:t> </a:t>
            </a:r>
            <a:r>
              <a:rPr lang="en-US" sz="1900" spc="200" dirty="0" err="1">
                <a:solidFill>
                  <a:srgbClr val="FFFFFF"/>
                </a:solidFill>
              </a:rPr>
              <a:t>marca</a:t>
            </a:r>
            <a:r>
              <a:rPr lang="en-US" sz="1900" spc="200" dirty="0">
                <a:solidFill>
                  <a:srgbClr val="FFFFFF"/>
                </a:solidFill>
              </a:rPr>
              <a:t>. </a:t>
            </a:r>
            <a:br>
              <a:rPr lang="en-US" sz="1900" spc="200" dirty="0">
                <a:solidFill>
                  <a:srgbClr val="FFFFFF"/>
                </a:solidFill>
              </a:rPr>
            </a:br>
            <a:br>
              <a:rPr lang="en-US" sz="1900" spc="200" dirty="0">
                <a:solidFill>
                  <a:srgbClr val="FFFFFF"/>
                </a:solidFill>
              </a:rPr>
            </a:br>
            <a:r>
              <a:rPr lang="en-US" sz="1900" spc="200" dirty="0" err="1">
                <a:solidFill>
                  <a:srgbClr val="FFFFFF"/>
                </a:solidFill>
              </a:rPr>
              <a:t>Risalta</a:t>
            </a:r>
            <a:r>
              <a:rPr lang="en-US" sz="1900" spc="200" dirty="0">
                <a:solidFill>
                  <a:srgbClr val="FFFFFF"/>
                </a:solidFill>
              </a:rPr>
              <a:t>, </a:t>
            </a:r>
            <a:r>
              <a:rPr lang="en-US" sz="1900" spc="200" dirty="0" err="1">
                <a:solidFill>
                  <a:srgbClr val="FFFFFF"/>
                </a:solidFill>
              </a:rPr>
              <a:t>dunque</a:t>
            </a:r>
            <a:r>
              <a:rPr lang="en-US" sz="1900" spc="200" dirty="0">
                <a:solidFill>
                  <a:srgbClr val="FFFFFF"/>
                </a:solidFill>
              </a:rPr>
              <a:t>, il </a:t>
            </a:r>
            <a:r>
              <a:rPr lang="en-US" sz="1900" spc="200" dirty="0" err="1">
                <a:solidFill>
                  <a:srgbClr val="FFFFFF"/>
                </a:solidFill>
              </a:rPr>
              <a:t>ruolo</a:t>
            </a:r>
            <a:r>
              <a:rPr lang="en-US" sz="1900" spc="200" dirty="0">
                <a:solidFill>
                  <a:srgbClr val="FFFFFF"/>
                </a:solidFill>
              </a:rPr>
              <a:t> </a:t>
            </a:r>
            <a:r>
              <a:rPr lang="en-US" sz="1900" spc="200" dirty="0" err="1">
                <a:solidFill>
                  <a:srgbClr val="FFFFFF"/>
                </a:solidFill>
              </a:rPr>
              <a:t>giocato</a:t>
            </a:r>
            <a:r>
              <a:rPr lang="en-US" sz="1900" spc="200" dirty="0">
                <a:solidFill>
                  <a:srgbClr val="FFFFFF"/>
                </a:solidFill>
              </a:rPr>
              <a:t> </a:t>
            </a:r>
            <a:r>
              <a:rPr lang="en-US" sz="1900" spc="200" dirty="0" err="1">
                <a:solidFill>
                  <a:srgbClr val="FFFFFF"/>
                </a:solidFill>
              </a:rPr>
              <a:t>dalle</a:t>
            </a:r>
            <a:r>
              <a:rPr lang="en-US" sz="1900" spc="200" dirty="0">
                <a:solidFill>
                  <a:srgbClr val="FFFFFF"/>
                </a:solidFill>
              </a:rPr>
              <a:t> </a:t>
            </a:r>
            <a:r>
              <a:rPr lang="en-US" sz="1900" spc="200" dirty="0" err="1">
                <a:solidFill>
                  <a:srgbClr val="FFFFFF"/>
                </a:solidFill>
              </a:rPr>
              <a:t>emozioni</a:t>
            </a:r>
            <a:r>
              <a:rPr lang="en-US" sz="1900" spc="200" dirty="0">
                <a:solidFill>
                  <a:srgbClr val="FFFFFF"/>
                </a:solidFill>
              </a:rPr>
              <a:t> </a:t>
            </a:r>
            <a:r>
              <a:rPr lang="en-US" sz="1900" spc="200" dirty="0" err="1">
                <a:solidFill>
                  <a:srgbClr val="FFFFFF"/>
                </a:solidFill>
              </a:rPr>
              <a:t>nella</a:t>
            </a:r>
            <a:r>
              <a:rPr lang="en-US" sz="1900" spc="200" dirty="0">
                <a:solidFill>
                  <a:srgbClr val="FFFFFF"/>
                </a:solidFill>
              </a:rPr>
              <a:t> </a:t>
            </a:r>
            <a:r>
              <a:rPr lang="en-US" sz="1900" spc="200" dirty="0" err="1">
                <a:solidFill>
                  <a:srgbClr val="FFFFFF"/>
                </a:solidFill>
              </a:rPr>
              <a:t>costituzione</a:t>
            </a:r>
            <a:r>
              <a:rPr lang="en-US" sz="1900" spc="200" dirty="0">
                <a:solidFill>
                  <a:srgbClr val="FFFFFF"/>
                </a:solidFill>
              </a:rPr>
              <a:t> di </a:t>
            </a:r>
            <a:r>
              <a:rPr lang="en-US" sz="1900" spc="200" dirty="0" err="1">
                <a:solidFill>
                  <a:srgbClr val="FFFFFF"/>
                </a:solidFill>
              </a:rPr>
              <a:t>questo</a:t>
            </a:r>
            <a:r>
              <a:rPr lang="en-US" sz="1900" spc="200" dirty="0">
                <a:solidFill>
                  <a:srgbClr val="FFFFFF"/>
                </a:solidFill>
              </a:rPr>
              <a:t> </a:t>
            </a:r>
            <a:r>
              <a:rPr lang="en-US" sz="1900" spc="200" dirty="0" err="1">
                <a:solidFill>
                  <a:srgbClr val="FFFFFF"/>
                </a:solidFill>
              </a:rPr>
              <a:t>legame</a:t>
            </a:r>
            <a:r>
              <a:rPr lang="en-US" sz="1900" spc="200" dirty="0">
                <a:solidFill>
                  <a:srgbClr val="FFFFFF"/>
                </a:solidFill>
              </a:rPr>
              <a:t>, tanto </a:t>
            </a:r>
            <a:r>
              <a:rPr lang="en-US" sz="1900" spc="200" dirty="0" err="1">
                <a:solidFill>
                  <a:srgbClr val="FFFFFF"/>
                </a:solidFill>
              </a:rPr>
              <a:t>che</a:t>
            </a:r>
            <a:r>
              <a:rPr lang="en-US" sz="1900" spc="200" dirty="0">
                <a:solidFill>
                  <a:srgbClr val="FFFFFF"/>
                </a:solidFill>
              </a:rPr>
              <a:t> </a:t>
            </a:r>
            <a:r>
              <a:rPr lang="en-US" sz="1900" spc="200" dirty="0" err="1">
                <a:solidFill>
                  <a:srgbClr val="FFFFFF"/>
                </a:solidFill>
              </a:rPr>
              <a:t>alcuni</a:t>
            </a:r>
            <a:r>
              <a:rPr lang="en-US" sz="1900" spc="200" dirty="0">
                <a:solidFill>
                  <a:srgbClr val="FFFFFF"/>
                </a:solidFill>
              </a:rPr>
              <a:t> </a:t>
            </a:r>
            <a:r>
              <a:rPr lang="en-US" sz="1900" spc="200" dirty="0" err="1">
                <a:solidFill>
                  <a:srgbClr val="FFFFFF"/>
                </a:solidFill>
              </a:rPr>
              <a:t>autori</a:t>
            </a:r>
            <a:r>
              <a:rPr lang="en-US" sz="1900" spc="200" dirty="0">
                <a:solidFill>
                  <a:srgbClr val="FFFFFF"/>
                </a:solidFill>
              </a:rPr>
              <a:t> </a:t>
            </a:r>
            <a:r>
              <a:rPr lang="en-US" sz="1900" spc="200" dirty="0" err="1">
                <a:solidFill>
                  <a:srgbClr val="FFFFFF"/>
                </a:solidFill>
              </a:rPr>
              <a:t>hanno</a:t>
            </a:r>
            <a:r>
              <a:rPr lang="en-US" sz="1900" spc="200" dirty="0">
                <a:solidFill>
                  <a:srgbClr val="FFFFFF"/>
                </a:solidFill>
              </a:rPr>
              <a:t> </a:t>
            </a:r>
            <a:r>
              <a:rPr lang="en-US" sz="1900" spc="200" dirty="0" err="1">
                <a:solidFill>
                  <a:srgbClr val="FFFFFF"/>
                </a:solidFill>
              </a:rPr>
              <a:t>suggerito</a:t>
            </a:r>
            <a:r>
              <a:rPr lang="en-US" sz="1900" spc="200" dirty="0">
                <a:solidFill>
                  <a:srgbClr val="FFFFFF"/>
                </a:solidFill>
              </a:rPr>
              <a:t> di </a:t>
            </a:r>
            <a:r>
              <a:rPr lang="en-US" sz="1900" spc="200" dirty="0" err="1">
                <a:solidFill>
                  <a:srgbClr val="FFFFFF"/>
                </a:solidFill>
              </a:rPr>
              <a:t>parlare</a:t>
            </a:r>
            <a:r>
              <a:rPr lang="en-US" sz="1900" spc="200" dirty="0">
                <a:solidFill>
                  <a:srgbClr val="FFFFFF"/>
                </a:solidFill>
              </a:rPr>
              <a:t> di «emotional attachment» e di </a:t>
            </a:r>
            <a:r>
              <a:rPr lang="en-US" sz="1900" spc="200" dirty="0" err="1">
                <a:solidFill>
                  <a:srgbClr val="FFFFFF"/>
                </a:solidFill>
              </a:rPr>
              <a:t>misurare</a:t>
            </a:r>
            <a:r>
              <a:rPr lang="en-US" sz="1900" spc="200" dirty="0">
                <a:solidFill>
                  <a:srgbClr val="FFFFFF"/>
                </a:solidFill>
              </a:rPr>
              <a:t> il </a:t>
            </a:r>
            <a:r>
              <a:rPr lang="en-US" sz="1900" spc="200" dirty="0" err="1">
                <a:solidFill>
                  <a:srgbClr val="FFFFFF"/>
                </a:solidFill>
              </a:rPr>
              <a:t>costrutto</a:t>
            </a:r>
            <a:r>
              <a:rPr lang="en-US" sz="1900" spc="200" dirty="0">
                <a:solidFill>
                  <a:srgbClr val="FFFFFF"/>
                </a:solidFill>
              </a:rPr>
              <a:t> </a:t>
            </a:r>
            <a:r>
              <a:rPr lang="en-US" sz="1900" spc="200" dirty="0" err="1">
                <a:solidFill>
                  <a:srgbClr val="FFFFFF"/>
                </a:solidFill>
              </a:rPr>
              <a:t>sulla</a:t>
            </a:r>
            <a:r>
              <a:rPr lang="en-US" sz="1900" spc="200" dirty="0">
                <a:solidFill>
                  <a:srgbClr val="FFFFFF"/>
                </a:solidFill>
              </a:rPr>
              <a:t> base </a:t>
            </a:r>
            <a:r>
              <a:rPr lang="en-US" sz="1900" spc="200" dirty="0" err="1">
                <a:solidFill>
                  <a:srgbClr val="FFFFFF"/>
                </a:solidFill>
              </a:rPr>
              <a:t>dell'intensità</a:t>
            </a:r>
            <a:r>
              <a:rPr lang="en-US" sz="1900" spc="200" dirty="0">
                <a:solidFill>
                  <a:srgbClr val="FFFFFF"/>
                </a:solidFill>
              </a:rPr>
              <a:t> </a:t>
            </a:r>
            <a:r>
              <a:rPr lang="en-US" sz="1900" spc="200" dirty="0" err="1">
                <a:solidFill>
                  <a:srgbClr val="FFFFFF"/>
                </a:solidFill>
              </a:rPr>
              <a:t>emotiva</a:t>
            </a:r>
            <a:r>
              <a:rPr lang="en-US" sz="1900" spc="200" dirty="0">
                <a:solidFill>
                  <a:srgbClr val="FFFFFF"/>
                </a:solidFill>
              </a:rPr>
              <a:t> </a:t>
            </a:r>
            <a:r>
              <a:rPr lang="en-US" sz="1900" spc="200" dirty="0" err="1">
                <a:solidFill>
                  <a:srgbClr val="FFFFFF"/>
                </a:solidFill>
              </a:rPr>
              <a:t>che</a:t>
            </a:r>
            <a:r>
              <a:rPr lang="en-US" sz="1900" spc="200" dirty="0">
                <a:solidFill>
                  <a:srgbClr val="FFFFFF"/>
                </a:solidFill>
              </a:rPr>
              <a:t> </a:t>
            </a:r>
            <a:r>
              <a:rPr lang="en-US" sz="1900" spc="200" dirty="0" err="1">
                <a:solidFill>
                  <a:srgbClr val="FFFFFF"/>
                </a:solidFill>
              </a:rPr>
              <a:t>caratterizza</a:t>
            </a:r>
            <a:r>
              <a:rPr lang="en-US" sz="1900" spc="200" dirty="0">
                <a:solidFill>
                  <a:srgbClr val="FFFFFF"/>
                </a:solidFill>
              </a:rPr>
              <a:t> la </a:t>
            </a:r>
            <a:r>
              <a:rPr lang="en-US" sz="1900" spc="200" dirty="0" err="1">
                <a:solidFill>
                  <a:srgbClr val="FFFFFF"/>
                </a:solidFill>
              </a:rPr>
              <a:t>relazione</a:t>
            </a:r>
            <a:r>
              <a:rPr lang="en-US" sz="1900" spc="200" dirty="0">
                <a:solidFill>
                  <a:srgbClr val="FFFFFF"/>
                </a:solidFill>
              </a:rPr>
              <a:t> </a:t>
            </a:r>
            <a:r>
              <a:rPr lang="en-US" sz="1900" spc="200" dirty="0" err="1">
                <a:solidFill>
                  <a:srgbClr val="FFFFFF"/>
                </a:solidFill>
              </a:rPr>
              <a:t>tra</a:t>
            </a:r>
            <a:r>
              <a:rPr lang="en-US" sz="1900" spc="200" dirty="0">
                <a:solidFill>
                  <a:srgbClr val="FFFFFF"/>
                </a:solidFill>
              </a:rPr>
              <a:t> il </a:t>
            </a:r>
            <a:r>
              <a:rPr lang="en-US" sz="1900" spc="200" dirty="0" err="1">
                <a:solidFill>
                  <a:srgbClr val="FFFFFF"/>
                </a:solidFill>
              </a:rPr>
              <a:t>consumatore</a:t>
            </a:r>
            <a:r>
              <a:rPr lang="en-US" sz="1900" spc="200" dirty="0">
                <a:solidFill>
                  <a:srgbClr val="FFFFFF"/>
                </a:solidFill>
              </a:rPr>
              <a:t> e la </a:t>
            </a:r>
            <a:r>
              <a:rPr lang="en-US" sz="1900" spc="200" dirty="0" err="1">
                <a:solidFill>
                  <a:srgbClr val="FFFFFF"/>
                </a:solidFill>
              </a:rPr>
              <a:t>marca</a:t>
            </a:r>
            <a:r>
              <a:rPr lang="en-US" sz="1900" spc="200" dirty="0">
                <a:solidFill>
                  <a:srgbClr val="FFFFFF"/>
                </a:solidFill>
              </a:rPr>
              <a:t>.</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35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990096" y="977900"/>
            <a:ext cx="6539558" cy="3327734"/>
          </a:xfrm>
        </p:spPr>
        <p:txBody>
          <a:bodyPr vert="horz" lIns="91440" tIns="45720" rIns="91440" bIns="45720" rtlCol="0" anchor="b">
            <a:normAutofit/>
          </a:bodyPr>
          <a:lstStyle/>
          <a:p>
            <a:pPr algn="r"/>
            <a:r>
              <a:rPr lang="en-US" sz="2600" spc="200"/>
              <a:t>Alla base della </a:t>
            </a:r>
            <a:r>
              <a:rPr lang="en-US" sz="2600" b="1" spc="200"/>
              <a:t>progettazione delle comunità di marca</a:t>
            </a:r>
            <a:r>
              <a:rPr lang="en-US" sz="2600" spc="200"/>
              <a:t> si colloca il potenziale relazionale della marca, ossia la sua possibilità di giocare un ruolo relazionale all'interno del tessuto sociale degli individui, ma anche la possibilità di capitalizzare e amplificare il suo sistema valoriale attraverso lo scambio e l'accumulo di contenuti ludici, informativi e sociali tra i partecipanti.</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2900293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5590120" y="1105351"/>
            <a:ext cx="5477071" cy="3023981"/>
          </a:xfrm>
        </p:spPr>
        <p:txBody>
          <a:bodyPr vert="horz" lIns="91440" tIns="45720" rIns="91440" bIns="45720" rtlCol="0" anchor="b">
            <a:normAutofit fontScale="90000"/>
          </a:bodyPr>
          <a:lstStyle/>
          <a:p>
            <a:r>
              <a:rPr lang="en-US" sz="2100" spc="200" dirty="0" err="1">
                <a:solidFill>
                  <a:schemeClr val="bg1"/>
                </a:solidFill>
              </a:rPr>
              <a:t>Dunque</a:t>
            </a:r>
            <a:r>
              <a:rPr lang="en-US" sz="2100" spc="200" dirty="0">
                <a:solidFill>
                  <a:schemeClr val="bg1"/>
                </a:solidFill>
              </a:rPr>
              <a:t>, le </a:t>
            </a:r>
            <a:r>
              <a:rPr lang="en-US" sz="2100" spc="200" dirty="0" err="1">
                <a:solidFill>
                  <a:schemeClr val="bg1"/>
                </a:solidFill>
              </a:rPr>
              <a:t>comunità</a:t>
            </a:r>
            <a:r>
              <a:rPr lang="en-US" sz="2100" spc="200" dirty="0">
                <a:solidFill>
                  <a:schemeClr val="bg1"/>
                </a:solidFill>
              </a:rPr>
              <a:t> di </a:t>
            </a:r>
            <a:r>
              <a:rPr lang="en-US" sz="2100" spc="200" dirty="0" err="1">
                <a:solidFill>
                  <a:schemeClr val="bg1"/>
                </a:solidFill>
              </a:rPr>
              <a:t>marca</a:t>
            </a:r>
            <a:r>
              <a:rPr lang="en-US" sz="2100" spc="200" dirty="0">
                <a:solidFill>
                  <a:schemeClr val="bg1"/>
                </a:solidFill>
              </a:rPr>
              <a:t> </a:t>
            </a:r>
            <a:r>
              <a:rPr lang="en-US" sz="2100" spc="200" dirty="0" err="1">
                <a:solidFill>
                  <a:schemeClr val="bg1"/>
                </a:solidFill>
              </a:rPr>
              <a:t>rappresentano</a:t>
            </a:r>
            <a:r>
              <a:rPr lang="en-US" sz="2100" spc="200" dirty="0">
                <a:solidFill>
                  <a:schemeClr val="bg1"/>
                </a:solidFill>
              </a:rPr>
              <a:t> </a:t>
            </a:r>
            <a:r>
              <a:rPr lang="en-US" sz="2100" spc="200" dirty="0" err="1">
                <a:solidFill>
                  <a:schemeClr val="bg1"/>
                </a:solidFill>
              </a:rPr>
              <a:t>pratiche</a:t>
            </a:r>
            <a:r>
              <a:rPr lang="en-US" sz="2100" spc="200" dirty="0">
                <a:solidFill>
                  <a:schemeClr val="bg1"/>
                </a:solidFill>
              </a:rPr>
              <a:t> di </a:t>
            </a:r>
            <a:r>
              <a:rPr lang="en-US" sz="2100" spc="200" dirty="0" err="1">
                <a:solidFill>
                  <a:schemeClr val="bg1"/>
                </a:solidFill>
              </a:rPr>
              <a:t>condivisione</a:t>
            </a:r>
            <a:r>
              <a:rPr lang="en-US" sz="2100" spc="200" dirty="0">
                <a:solidFill>
                  <a:schemeClr val="bg1"/>
                </a:solidFill>
              </a:rPr>
              <a:t>, </a:t>
            </a:r>
            <a:r>
              <a:rPr lang="en-US" sz="2100" spc="200" dirty="0" err="1">
                <a:solidFill>
                  <a:schemeClr val="bg1"/>
                </a:solidFill>
              </a:rPr>
              <a:t>relazione</a:t>
            </a:r>
            <a:r>
              <a:rPr lang="en-US" sz="2100" spc="200" dirty="0">
                <a:solidFill>
                  <a:schemeClr val="bg1"/>
                </a:solidFill>
              </a:rPr>
              <a:t>, </a:t>
            </a:r>
            <a:r>
              <a:rPr lang="en-US" sz="2100" spc="200" dirty="0" err="1">
                <a:solidFill>
                  <a:schemeClr val="bg1"/>
                </a:solidFill>
              </a:rPr>
              <a:t>socializzazione</a:t>
            </a:r>
            <a:r>
              <a:rPr lang="en-US" sz="2100" spc="200" dirty="0">
                <a:solidFill>
                  <a:schemeClr val="bg1"/>
                </a:solidFill>
              </a:rPr>
              <a:t>. </a:t>
            </a:r>
            <a:br>
              <a:rPr lang="en-US" sz="2100" spc="200" dirty="0">
                <a:solidFill>
                  <a:schemeClr val="bg1"/>
                </a:solidFill>
              </a:rPr>
            </a:br>
            <a:br>
              <a:rPr lang="en-US" sz="2100" spc="200" dirty="0">
                <a:solidFill>
                  <a:schemeClr val="bg1"/>
                </a:solidFill>
              </a:rPr>
            </a:br>
            <a:r>
              <a:rPr lang="en-US" sz="2100" spc="200" dirty="0" err="1">
                <a:solidFill>
                  <a:schemeClr val="bg1"/>
                </a:solidFill>
              </a:rPr>
              <a:t>Tramite</a:t>
            </a:r>
            <a:r>
              <a:rPr lang="en-US" sz="2100" spc="200" dirty="0">
                <a:solidFill>
                  <a:schemeClr val="bg1"/>
                </a:solidFill>
              </a:rPr>
              <a:t> di </a:t>
            </a:r>
            <a:r>
              <a:rPr lang="en-US" sz="2100" spc="200" dirty="0" err="1">
                <a:solidFill>
                  <a:schemeClr val="bg1"/>
                </a:solidFill>
              </a:rPr>
              <a:t>esse</a:t>
            </a:r>
            <a:r>
              <a:rPr lang="en-US" sz="2100" spc="200" dirty="0">
                <a:solidFill>
                  <a:schemeClr val="bg1"/>
                </a:solidFill>
              </a:rPr>
              <a:t>, </a:t>
            </a:r>
            <a:r>
              <a:rPr lang="en-US" sz="2100" spc="200" dirty="0" err="1">
                <a:solidFill>
                  <a:schemeClr val="bg1"/>
                </a:solidFill>
              </a:rPr>
              <a:t>i</a:t>
            </a:r>
            <a:r>
              <a:rPr lang="en-US" sz="2100" spc="200" dirty="0">
                <a:solidFill>
                  <a:schemeClr val="bg1"/>
                </a:solidFill>
              </a:rPr>
              <a:t> loro </a:t>
            </a:r>
            <a:r>
              <a:rPr lang="en-US" sz="2100" spc="200" dirty="0" err="1">
                <a:solidFill>
                  <a:schemeClr val="bg1"/>
                </a:solidFill>
              </a:rPr>
              <a:t>membri</a:t>
            </a:r>
            <a:r>
              <a:rPr lang="en-US" sz="2100" spc="200" dirty="0">
                <a:solidFill>
                  <a:schemeClr val="bg1"/>
                </a:solidFill>
              </a:rPr>
              <a:t> </a:t>
            </a:r>
            <a:r>
              <a:rPr lang="en-US" sz="2100" spc="200" dirty="0" err="1">
                <a:solidFill>
                  <a:schemeClr val="bg1"/>
                </a:solidFill>
              </a:rPr>
              <a:t>mettono</a:t>
            </a:r>
            <a:r>
              <a:rPr lang="en-US" sz="2100" spc="200" dirty="0">
                <a:solidFill>
                  <a:schemeClr val="bg1"/>
                </a:solidFill>
              </a:rPr>
              <a:t> in </a:t>
            </a:r>
            <a:r>
              <a:rPr lang="en-US" sz="2100" spc="200" dirty="0" err="1">
                <a:solidFill>
                  <a:schemeClr val="bg1"/>
                </a:solidFill>
              </a:rPr>
              <a:t>comune</a:t>
            </a:r>
            <a:r>
              <a:rPr lang="en-US" sz="2100" spc="200" dirty="0">
                <a:solidFill>
                  <a:schemeClr val="bg1"/>
                </a:solidFill>
              </a:rPr>
              <a:t> </a:t>
            </a:r>
            <a:r>
              <a:rPr lang="en-US" sz="2100" spc="200" dirty="0" err="1">
                <a:solidFill>
                  <a:schemeClr val="bg1"/>
                </a:solidFill>
              </a:rPr>
              <a:t>conoscenze</a:t>
            </a:r>
            <a:r>
              <a:rPr lang="en-US" sz="2100" spc="200" dirty="0">
                <a:solidFill>
                  <a:schemeClr val="bg1"/>
                </a:solidFill>
              </a:rPr>
              <a:t>, </a:t>
            </a:r>
            <a:r>
              <a:rPr lang="en-US" sz="2100" spc="200" dirty="0" err="1">
                <a:solidFill>
                  <a:schemeClr val="bg1"/>
                </a:solidFill>
              </a:rPr>
              <a:t>esperienze</a:t>
            </a:r>
            <a:r>
              <a:rPr lang="en-US" sz="2100" spc="200" dirty="0">
                <a:solidFill>
                  <a:schemeClr val="bg1"/>
                </a:solidFill>
              </a:rPr>
              <a:t> e </a:t>
            </a:r>
            <a:r>
              <a:rPr lang="en-US" sz="2100" spc="200" dirty="0" err="1">
                <a:solidFill>
                  <a:schemeClr val="bg1"/>
                </a:solidFill>
              </a:rPr>
              <a:t>passioni</a:t>
            </a:r>
            <a:r>
              <a:rPr lang="en-US" sz="2100" spc="200" dirty="0">
                <a:solidFill>
                  <a:schemeClr val="bg1"/>
                </a:solidFill>
              </a:rPr>
              <a:t>, </a:t>
            </a:r>
            <a:r>
              <a:rPr lang="en-US" sz="2100" spc="200" dirty="0" err="1">
                <a:solidFill>
                  <a:schemeClr val="bg1"/>
                </a:solidFill>
              </a:rPr>
              <a:t>contribuendo</a:t>
            </a:r>
            <a:r>
              <a:rPr lang="en-US" sz="2100" spc="200" dirty="0">
                <a:solidFill>
                  <a:schemeClr val="bg1"/>
                </a:solidFill>
              </a:rPr>
              <a:t> in </a:t>
            </a:r>
            <a:r>
              <a:rPr lang="en-US" sz="2100" spc="200" dirty="0" err="1">
                <a:solidFill>
                  <a:schemeClr val="bg1"/>
                </a:solidFill>
              </a:rPr>
              <a:t>tal</a:t>
            </a:r>
            <a:r>
              <a:rPr lang="en-US" sz="2100" spc="200" dirty="0">
                <a:solidFill>
                  <a:schemeClr val="bg1"/>
                </a:solidFill>
              </a:rPr>
              <a:t> modo a co-</a:t>
            </a:r>
            <a:r>
              <a:rPr lang="en-US" sz="2100" spc="200" dirty="0" err="1">
                <a:solidFill>
                  <a:schemeClr val="bg1"/>
                </a:solidFill>
              </a:rPr>
              <a:t>definire</a:t>
            </a:r>
            <a:r>
              <a:rPr lang="en-US" sz="2100" spc="200" dirty="0">
                <a:solidFill>
                  <a:schemeClr val="bg1"/>
                </a:solidFill>
              </a:rPr>
              <a:t> un senso </a:t>
            </a:r>
            <a:r>
              <a:rPr lang="en-US" sz="2100" spc="200" dirty="0" err="1">
                <a:solidFill>
                  <a:schemeClr val="bg1"/>
                </a:solidFill>
              </a:rPr>
              <a:t>comune</a:t>
            </a:r>
            <a:r>
              <a:rPr lang="en-US" sz="2100" spc="200" dirty="0">
                <a:solidFill>
                  <a:schemeClr val="bg1"/>
                </a:solidFill>
              </a:rPr>
              <a:t> </a:t>
            </a:r>
            <a:r>
              <a:rPr lang="en-US" sz="2100" spc="200" dirty="0" err="1">
                <a:solidFill>
                  <a:schemeClr val="bg1"/>
                </a:solidFill>
              </a:rPr>
              <a:t>attorno</a:t>
            </a:r>
            <a:r>
              <a:rPr lang="en-US" sz="2100" spc="200" dirty="0">
                <a:solidFill>
                  <a:schemeClr val="bg1"/>
                </a:solidFill>
              </a:rPr>
              <a:t> </a:t>
            </a:r>
            <a:r>
              <a:rPr lang="en-US" sz="2100" spc="200" dirty="0" err="1">
                <a:solidFill>
                  <a:schemeClr val="bg1"/>
                </a:solidFill>
              </a:rPr>
              <a:t>alla</a:t>
            </a:r>
            <a:r>
              <a:rPr lang="en-US" sz="2100" spc="200" dirty="0">
                <a:solidFill>
                  <a:schemeClr val="bg1"/>
                </a:solidFill>
              </a:rPr>
              <a:t> </a:t>
            </a:r>
            <a:r>
              <a:rPr lang="en-US" sz="2100" spc="200" dirty="0" err="1">
                <a:solidFill>
                  <a:schemeClr val="bg1"/>
                </a:solidFill>
              </a:rPr>
              <a:t>marca</a:t>
            </a:r>
            <a:r>
              <a:rPr lang="en-US" sz="2100" spc="200" dirty="0">
                <a:solidFill>
                  <a:schemeClr val="bg1"/>
                </a:solidFill>
              </a:rPr>
              <a:t>. </a:t>
            </a:r>
            <a:br>
              <a:rPr lang="en-US" sz="2100" spc="200" dirty="0">
                <a:solidFill>
                  <a:schemeClr val="bg1"/>
                </a:solidFill>
              </a:rPr>
            </a:br>
            <a:br>
              <a:rPr lang="en-US" sz="2100" spc="200" dirty="0">
                <a:solidFill>
                  <a:schemeClr val="bg1"/>
                </a:solidFill>
              </a:rPr>
            </a:br>
            <a:r>
              <a:rPr lang="en-US" sz="2100" spc="200" dirty="0">
                <a:solidFill>
                  <a:schemeClr val="bg1"/>
                </a:solidFill>
              </a:rPr>
              <a:t>Le brand community </a:t>
            </a:r>
            <a:r>
              <a:rPr lang="en-US" sz="2100" spc="200" dirty="0" err="1">
                <a:solidFill>
                  <a:schemeClr val="bg1"/>
                </a:solidFill>
              </a:rPr>
              <a:t>possono</a:t>
            </a:r>
            <a:r>
              <a:rPr lang="en-US" sz="2100" spc="200" dirty="0">
                <a:solidFill>
                  <a:schemeClr val="bg1"/>
                </a:solidFill>
              </a:rPr>
              <a:t> </a:t>
            </a:r>
            <a:r>
              <a:rPr lang="en-US" sz="2100" spc="200" dirty="0" err="1">
                <a:solidFill>
                  <a:schemeClr val="bg1"/>
                </a:solidFill>
              </a:rPr>
              <a:t>pertanto</a:t>
            </a:r>
            <a:r>
              <a:rPr lang="en-US" sz="2100" spc="200" dirty="0">
                <a:solidFill>
                  <a:schemeClr val="bg1"/>
                </a:solidFill>
              </a:rPr>
              <a:t> </a:t>
            </a:r>
            <a:r>
              <a:rPr lang="en-US" sz="2100" spc="200" dirty="0" err="1">
                <a:solidFill>
                  <a:schemeClr val="bg1"/>
                </a:solidFill>
              </a:rPr>
              <a:t>contribuire</a:t>
            </a:r>
            <a:r>
              <a:rPr lang="en-US" sz="2100" spc="200" dirty="0">
                <a:solidFill>
                  <a:schemeClr val="bg1"/>
                </a:solidFill>
              </a:rPr>
              <a:t> </a:t>
            </a:r>
            <a:r>
              <a:rPr lang="en-US" sz="2100" spc="200" dirty="0" err="1">
                <a:solidFill>
                  <a:schemeClr val="bg1"/>
                </a:solidFill>
              </a:rPr>
              <a:t>alla</a:t>
            </a:r>
            <a:r>
              <a:rPr lang="en-US" sz="2100" spc="200" dirty="0">
                <a:solidFill>
                  <a:schemeClr val="bg1"/>
                </a:solidFill>
              </a:rPr>
              <a:t> </a:t>
            </a:r>
            <a:r>
              <a:rPr lang="en-US" sz="2100" spc="200" dirty="0" err="1">
                <a:solidFill>
                  <a:schemeClr val="bg1"/>
                </a:solidFill>
              </a:rPr>
              <a:t>costruzione</a:t>
            </a:r>
            <a:r>
              <a:rPr lang="en-US" sz="2100" spc="200" dirty="0">
                <a:solidFill>
                  <a:schemeClr val="bg1"/>
                </a:solidFill>
              </a:rPr>
              <a:t> del </a:t>
            </a:r>
            <a:r>
              <a:rPr lang="en-US" sz="2100" spc="200" dirty="0" err="1">
                <a:solidFill>
                  <a:schemeClr val="bg1"/>
                </a:solidFill>
              </a:rPr>
              <a:t>valore</a:t>
            </a:r>
            <a:r>
              <a:rPr lang="en-US" sz="2100" spc="200" dirty="0">
                <a:solidFill>
                  <a:schemeClr val="bg1"/>
                </a:solidFill>
              </a:rPr>
              <a:t> </a:t>
            </a:r>
            <a:r>
              <a:rPr lang="en-US" sz="2100" spc="200" dirty="0" err="1">
                <a:solidFill>
                  <a:schemeClr val="bg1"/>
                </a:solidFill>
              </a:rPr>
              <a:t>della</a:t>
            </a:r>
            <a:r>
              <a:rPr lang="en-US" sz="2100" spc="200" dirty="0">
                <a:solidFill>
                  <a:schemeClr val="bg1"/>
                </a:solidFill>
              </a:rPr>
              <a:t> </a:t>
            </a:r>
            <a:r>
              <a:rPr lang="en-US" sz="2100" spc="200" dirty="0" err="1">
                <a:solidFill>
                  <a:schemeClr val="bg1"/>
                </a:solidFill>
              </a:rPr>
              <a:t>marca</a:t>
            </a:r>
            <a:r>
              <a:rPr lang="en-US" sz="2100" spc="200" dirty="0">
                <a:solidFill>
                  <a:schemeClr val="bg1"/>
                </a:solidFill>
              </a:rPr>
              <a:t> </a:t>
            </a:r>
            <a:r>
              <a:rPr lang="en-US" sz="2100" spc="200" dirty="0" err="1">
                <a:solidFill>
                  <a:schemeClr val="bg1"/>
                </a:solidFill>
              </a:rPr>
              <a:t>arricchendo</a:t>
            </a:r>
            <a:r>
              <a:rPr lang="en-US" sz="2100" spc="200" dirty="0">
                <a:solidFill>
                  <a:schemeClr val="bg1"/>
                </a:solidFill>
              </a:rPr>
              <a:t> la </a:t>
            </a:r>
            <a:r>
              <a:rPr lang="en-US" sz="2100" spc="200" dirty="0" err="1">
                <a:solidFill>
                  <a:schemeClr val="bg1"/>
                </a:solidFill>
              </a:rPr>
              <a:t>stessa</a:t>
            </a:r>
            <a:r>
              <a:rPr lang="en-US" sz="2100" spc="200" dirty="0">
                <a:solidFill>
                  <a:schemeClr val="bg1"/>
                </a:solidFill>
              </a:rPr>
              <a:t> </a:t>
            </a:r>
            <a:r>
              <a:rPr lang="en-US" sz="2100" spc="200" dirty="0" err="1">
                <a:solidFill>
                  <a:schemeClr val="bg1"/>
                </a:solidFill>
              </a:rPr>
              <a:t>tramite</a:t>
            </a:r>
            <a:r>
              <a:rPr lang="en-US" sz="2100" spc="200" dirty="0">
                <a:solidFill>
                  <a:schemeClr val="bg1"/>
                </a:solidFill>
              </a:rPr>
              <a:t> la </a:t>
            </a:r>
            <a:r>
              <a:rPr lang="en-US" sz="2100" spc="200" dirty="0" err="1">
                <a:solidFill>
                  <a:schemeClr val="bg1"/>
                </a:solidFill>
              </a:rPr>
              <a:t>partecipazione</a:t>
            </a:r>
            <a:r>
              <a:rPr lang="en-US" sz="2100" spc="200" dirty="0">
                <a:solidFill>
                  <a:schemeClr val="bg1"/>
                </a:solidFill>
              </a:rPr>
              <a:t> </a:t>
            </a:r>
            <a:r>
              <a:rPr lang="en-US" sz="2100" spc="200" dirty="0" err="1">
                <a:solidFill>
                  <a:schemeClr val="bg1"/>
                </a:solidFill>
              </a:rPr>
              <a:t>dei</a:t>
            </a:r>
            <a:r>
              <a:rPr lang="en-US" sz="2100" spc="200" dirty="0">
                <a:solidFill>
                  <a:schemeClr val="bg1"/>
                </a:solidFill>
              </a:rPr>
              <a:t> loro </a:t>
            </a:r>
            <a:r>
              <a:rPr lang="en-US" sz="2100" spc="200" dirty="0" err="1">
                <a:solidFill>
                  <a:schemeClr val="bg1"/>
                </a:solidFill>
              </a:rPr>
              <a:t>membri</a:t>
            </a:r>
            <a:r>
              <a:rPr lang="en-US" sz="2100" spc="200" dirty="0">
                <a:solidFill>
                  <a:schemeClr val="bg1"/>
                </a:solidFill>
              </a:rPr>
              <a:t>.</a:t>
            </a: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571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990096" y="977900"/>
            <a:ext cx="6539558" cy="3327734"/>
          </a:xfrm>
        </p:spPr>
        <p:txBody>
          <a:bodyPr vert="horz" lIns="91440" tIns="45720" rIns="91440" bIns="45720" rtlCol="0" anchor="b">
            <a:normAutofit/>
          </a:bodyPr>
          <a:lstStyle/>
          <a:p>
            <a:pPr algn="r"/>
            <a:r>
              <a:rPr lang="en-US" sz="2600" spc="200"/>
              <a:t>Vi si possono presentare delle divergenze fra le aziende e la comunità , ad esempio:</a:t>
            </a:r>
            <a:br>
              <a:rPr lang="en-US" sz="2600" spc="200"/>
            </a:br>
            <a:br>
              <a:rPr lang="en-US" sz="2600" spc="200"/>
            </a:br>
            <a:r>
              <a:rPr lang="en-US" sz="2600" b="1" spc="200"/>
              <a:t>1. l’attaccamento alla storia e il desiderio di prodotti autentici.</a:t>
            </a:r>
            <a:br>
              <a:rPr lang="en-US" sz="2600" b="1" spc="200"/>
            </a:br>
            <a:r>
              <a:rPr lang="en-US" sz="2600" b="1" spc="200"/>
              <a:t>2. le scelte tecniche.</a:t>
            </a:r>
            <a:br>
              <a:rPr lang="en-US" sz="2600" b="1" spc="200"/>
            </a:br>
            <a:r>
              <a:rPr lang="en-US" sz="2600" b="1" spc="200"/>
              <a:t>3. le difficoltà di iterazione tra azienda e appassionati.</a:t>
            </a:r>
            <a:br>
              <a:rPr lang="en-US" sz="2600" b="1" spc="200"/>
            </a:br>
            <a:r>
              <a:rPr lang="en-US" sz="2600" b="1" spc="200"/>
              <a:t>4. l’autocandidatura degli appassionati alla valorizzazione della marca.</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39231333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380</TotalTime>
  <Words>767</Words>
  <Application>Microsoft Office PowerPoint</Application>
  <PresentationFormat>Widescreen</PresentationFormat>
  <Paragraphs>14</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Tw Cen MT</vt:lpstr>
      <vt:lpstr>Tw Cen MT Condensed</vt:lpstr>
      <vt:lpstr>Wingdings 3</vt:lpstr>
      <vt:lpstr>Integrale</vt:lpstr>
      <vt:lpstr>Lezione 9  LA PERSONALITA’ DI MARCA </vt:lpstr>
      <vt:lpstr>LA PERSONALITA’ DI MARCA</vt:lpstr>
      <vt:lpstr>L’idea che anche le marche possano avere una personalità è dunque ormai da tempo condivisa dagli studiosi e rappresenta un elemento sul quale il marketing può far leva per incrementarne il valore.   Una personalità di marca favorevole migliora le risposte cognitive, affettive e comportamentali dei consumatori, con conseguenti effetti positivi sulla brand equity. </vt:lpstr>
      <vt:lpstr>Due sono i fattori che determinano lo sviluppo di brand attachment:   la brand-self connection e la brand prominence.</vt:lpstr>
      <vt:lpstr>La brand-self connection esprime la sovrapponibilità che il consumatore riconosce fra la marca e il proprio sé.   In letteratura, il cosiddetto «concetto di sé» viene inteso quale insieme delle valutazioni e delle sensazioni sviluppate dall'individuo relativamente a se stesso.   Tale concetto non si riferisce soltanto alla percezione di sé in termini fisici o affettivi, ma pure alla considerazione degli altri, ossia all'immagine che l'individuo reputa di proiettare su altri soggetti.</vt:lpstr>
      <vt:lpstr>La brand prominence, rimanda invece alla misura in cui il consumatore riconduce sentimenti e ricordi positivi alla sua storia di attaccamento alla marca.   Risalta, dunque, il ruolo giocato dalle emozioni nella costituzione di questo legame, tanto che alcuni autori hanno suggerito di parlare di «emotional attachment» e di misurare il costrutto sulla base dell'intensità emotiva che caratterizza la relazione tra il consumatore e la marca.</vt:lpstr>
      <vt:lpstr>Alla base della progettazione delle comunità di marca si colloca il potenziale relazionale della marca, ossia la sua possibilità di giocare un ruolo relazionale all'interno del tessuto sociale degli individui, ma anche la possibilità di capitalizzare e amplificare il suo sistema valoriale attraverso lo scambio e l'accumulo di contenuti ludici, informativi e sociali tra i partecipanti.</vt:lpstr>
      <vt:lpstr>Dunque, le comunità di marca rappresentano pratiche di condivisione, relazione, socializzazione.   Tramite di esse, i loro membri mettono in comune conoscenze, esperienze e passioni, contribuendo in tal modo a co-definire un senso comune attorno alla marca.   Le brand community possono pertanto contribuire alla costruzione del valore della marca arricchendo la stessa tramite la partecipazione dei loro membri.</vt:lpstr>
      <vt:lpstr>Vi si possono presentare delle divergenze fra le aziende e la comunità , ad esempio:  1. l’attaccamento alla storia e il desiderio di prodotti autentici. 2. le scelte tecniche. 3. le difficoltà di iterazione tra azienda e appassionati. 4. l’autocandidatura degli appassionati alla valorizzazione della marca.</vt:lpstr>
      <vt:lpstr>In base a quanto sin qui osservato alcune marche possono beneficiare anche della disponibilità dei consumatori a destinare tempo, denaro ed energie ulteriori rispetto a quelle già dedicate all'atto d'acquisto e/o di consumo. Come si è appena visto,  essi possono decidere di aderire a una comunità nata intorno alla marca oppure, pur senza aderire a una community, i clienti possono diventare brand ambassador, concorrendo alla diffusione della marca, assumendone le difese nei confronti di altri individui, co-generando significati e associazioni mentali al brand. </vt:lpstr>
      <vt:lpstr>Da ciò discende che il consumatore non è più visto solo quale soggetto destinatario delle azioni della marca atte a stimolare reazioni emotive e a instaurare un legame intenso, bensì un protagonista nella definizione del suo significato e della sua immagine.</vt:lpstr>
      <vt:lpstr>POSSIBILI motivazioni che stimolano il consumatore all'impegno attivo nei confronti del brand:    • l'appagamento che reputa di trarre dalla partecipazione in sé la curiosità, tanto in termini di ricerca di stimoli nuovi quanto dell'approfondimento di specifici temi;  • l'autoefficacia, connessa alla gratificazione avvertita nel rilevare la qualità del proprio contributo;  • l'acquisizione di conoscenza, con riferimento al contesto nel quale si inserisce la marca in questione;</vt:lpstr>
      <vt:lpstr>• l'accesso alle informazioni di cui dispongono altri consumatori;  • la visibilità, a causa della possibile riconoscibilità del proprio contributo;  • l'altruismo, quindi la disponibilità a impegnarsi in favore di un'altra entità;  • il desiderio di condivisione con altre persone reputate affini;</vt:lpstr>
      <vt:lpstr>• il corrispettivo monetario, previsto per talune attività di collaborazione con la marca, quali lo sviluppo di nuove idee, o il coinvolgimento in attività di comunicazione virali;  • l'insoddisfazione personale, che fornisce lo stimolo a impegnarsi per modificare la realtà circostante.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13</cp:revision>
  <dcterms:created xsi:type="dcterms:W3CDTF">2023-04-11T18:36:44Z</dcterms:created>
  <dcterms:modified xsi:type="dcterms:W3CDTF">2023-04-28T15:20:36Z</dcterms:modified>
</cp:coreProperties>
</file>