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 b="def" i="def"/>
      <a:tcStyle>
        <a:tcBdr/>
        <a:fill>
          <a:solidFill>
            <a:srgbClr val="F1F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 b="def" i="def"/>
      <a:tcStyle>
        <a:tcBdr/>
        <a:fill>
          <a:solidFill>
            <a:srgbClr val="EAF7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Titolo Testo"/>
          <p:cNvSpPr txBox="1"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Titolo Testo</a:t>
            </a:r>
          </a:p>
        </p:txBody>
      </p:sp>
      <p:sp>
        <p:nvSpPr>
          <p:cNvPr id="24" name="Corpo livello uno…"/>
          <p:cNvSpPr txBox="1"/>
          <p:nvPr>
            <p:ph type="body" sz="quarter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Titolo Testo"/>
          <p:cNvSpPr txBox="1"/>
          <p:nvPr>
            <p:ph type="title"/>
          </p:nvPr>
        </p:nvSpPr>
        <p:spPr>
          <a:xfrm>
            <a:off x="1154954" y="4800586"/>
            <a:ext cx="8825660" cy="56674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53" name="Picture Placeholder 2"/>
          <p:cNvSpPr/>
          <p:nvPr>
            <p:ph type="pic" sz="half" idx="21"/>
          </p:nvPr>
        </p:nvSpPr>
        <p:spPr>
          <a:xfrm>
            <a:off x="1154954" y="685798"/>
            <a:ext cx="8825660" cy="364067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Corpo livello uno…"/>
          <p:cNvSpPr txBox="1"/>
          <p:nvPr>
            <p:ph type="body" sz="quarter" idx="1"/>
          </p:nvPr>
        </p:nvSpPr>
        <p:spPr>
          <a:xfrm>
            <a:off x="1154954" y="5367325"/>
            <a:ext cx="8825658" cy="4937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0">
              <a:buClrTx/>
              <a:buSzTx/>
              <a:buFontTx/>
              <a:buNone/>
              <a:defRPr sz="1200"/>
            </a:lvl2pPr>
            <a:lvl3pPr marL="0" indent="0">
              <a:buClrTx/>
              <a:buSzTx/>
              <a:buFontTx/>
              <a:buNone/>
              <a:defRPr sz="1200"/>
            </a:lvl3pPr>
            <a:lvl4pPr marL="0" indent="0">
              <a:buClrTx/>
              <a:buSzTx/>
              <a:buFontTx/>
              <a:buNone/>
              <a:defRPr sz="1200"/>
            </a:lvl4pPr>
            <a:lvl5pPr marL="0" indent="0">
              <a:buClrTx/>
              <a:buSzTx/>
              <a:buFontTx/>
              <a:buNone/>
              <a:defRPr sz="1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Titolo Testo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Titolo Testo</a:t>
            </a:r>
          </a:p>
        </p:txBody>
      </p:sp>
      <p:sp>
        <p:nvSpPr>
          <p:cNvPr id="169" name="Corpo livello uno…"/>
          <p:cNvSpPr txBox="1"/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0">
              <a:buClrTx/>
              <a:buSzTx/>
              <a:buFontTx/>
              <a:buNone/>
              <a:defRPr sz="1800"/>
            </a:lvl2pPr>
            <a:lvl3pPr marL="0" indent="0">
              <a:buClrTx/>
              <a:buSzTx/>
              <a:buFontTx/>
              <a:buNone/>
              <a:defRPr sz="1800"/>
            </a:lvl3pPr>
            <a:lvl4pPr marL="0" indent="0">
              <a:buClrTx/>
              <a:buSzTx/>
              <a:buFontTx/>
              <a:buNone/>
              <a:defRPr sz="1800"/>
            </a:lvl4pPr>
            <a:lvl5pPr marL="0" indent="0">
              <a:buClrTx/>
              <a:buSzTx/>
              <a:buFontTx/>
              <a:buNone/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Titolo Testo"/>
          <p:cNvSpPr txBox="1"/>
          <p:nvPr>
            <p:ph type="title"/>
          </p:nvPr>
        </p:nvSpPr>
        <p:spPr>
          <a:xfrm>
            <a:off x="1574800" y="1447800"/>
            <a:ext cx="7999317" cy="232337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Titolo Testo</a:t>
            </a:r>
          </a:p>
        </p:txBody>
      </p:sp>
      <p:sp>
        <p:nvSpPr>
          <p:cNvPr id="184" name="Corpo livello uno…"/>
          <p:cNvSpPr txBox="1"/>
          <p:nvPr>
            <p:ph type="body" sz="quarter" idx="1"/>
          </p:nvPr>
        </p:nvSpPr>
        <p:spPr>
          <a:xfrm>
            <a:off x="1930400" y="3771174"/>
            <a:ext cx="7279649" cy="3421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small" sz="1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small" sz="1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small" sz="1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small" sz="1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small" sz="1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Text Placeholder 3"/>
          <p:cNvSpPr/>
          <p:nvPr>
            <p:ph type="body" sz="quarter" idx="21"/>
          </p:nvPr>
        </p:nvSpPr>
        <p:spPr>
          <a:xfrm>
            <a:off x="1154953" y="4350656"/>
            <a:ext cx="8825662" cy="16764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86" name="TextBox 8"/>
          <p:cNvSpPr txBox="1"/>
          <p:nvPr/>
        </p:nvSpPr>
        <p:spPr>
          <a:xfrm>
            <a:off x="944013" y="971252"/>
            <a:ext cx="710474" cy="181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7" name="TextBox 12"/>
          <p:cNvSpPr txBox="1"/>
          <p:nvPr/>
        </p:nvSpPr>
        <p:spPr>
          <a:xfrm>
            <a:off x="9376209" y="2613787"/>
            <a:ext cx="710474" cy="181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8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8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itolo Testo"/>
          <p:cNvSpPr txBox="1"/>
          <p:nvPr>
            <p:ph type="title"/>
          </p:nvPr>
        </p:nvSpPr>
        <p:spPr>
          <a:xfrm>
            <a:off x="1154954" y="3124200"/>
            <a:ext cx="8825660" cy="16531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202" name="Corpo livello uno…"/>
          <p:cNvSpPr txBox="1"/>
          <p:nvPr>
            <p:ph type="body" sz="quarter" idx="1"/>
          </p:nvPr>
        </p:nvSpPr>
        <p:spPr>
          <a:xfrm>
            <a:off x="1154954" y="4777380"/>
            <a:ext cx="8825659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7" name="Corpo livello uno…"/>
          <p:cNvSpPr txBox="1"/>
          <p:nvPr>
            <p:ph type="body" sz="quarter" idx="1"/>
          </p:nvPr>
        </p:nvSpPr>
        <p:spPr>
          <a:xfrm>
            <a:off x="632946" y="1981200"/>
            <a:ext cx="294686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8" name="Text Placeholder 3"/>
          <p:cNvSpPr/>
          <p:nvPr>
            <p:ph type="body" sz="quarter" idx="21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Text Placeholder 4"/>
          <p:cNvSpPr/>
          <p:nvPr>
            <p:ph type="body" sz="quarter" idx="22"/>
          </p:nvPr>
        </p:nvSpPr>
        <p:spPr>
          <a:xfrm>
            <a:off x="3883659" y="1981199"/>
            <a:ext cx="2936243" cy="5762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20" name="Text Placeholder 3"/>
          <p:cNvSpPr/>
          <p:nvPr>
            <p:ph type="body" sz="quarter" idx="23"/>
          </p:nvPr>
        </p:nvSpPr>
        <p:spPr>
          <a:xfrm>
            <a:off x="3873104" y="2667000"/>
            <a:ext cx="2946797" cy="3589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Text Placeholder 4"/>
          <p:cNvSpPr/>
          <p:nvPr>
            <p:ph type="body" sz="quarter" idx="24"/>
          </p:nvPr>
        </p:nvSpPr>
        <p:spPr>
          <a:xfrm>
            <a:off x="7124699" y="1981199"/>
            <a:ext cx="2932116" cy="5762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22" name="Text Placeholder 3"/>
          <p:cNvSpPr/>
          <p:nvPr>
            <p:ph type="body" sz="quarter" idx="25"/>
          </p:nvPr>
        </p:nvSpPr>
        <p:spPr>
          <a:xfrm>
            <a:off x="7124699" y="2667000"/>
            <a:ext cx="2932116" cy="35893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39" name="Corpo livello uno…"/>
          <p:cNvSpPr txBox="1"/>
          <p:nvPr>
            <p:ph type="body" sz="quarter" idx="1"/>
          </p:nvPr>
        </p:nvSpPr>
        <p:spPr>
          <a:xfrm>
            <a:off x="652462" y="4250949"/>
            <a:ext cx="2940051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0" name="Picture Placeholder 2"/>
          <p:cNvSpPr/>
          <p:nvPr>
            <p:ph type="pic" sz="quarter" idx="21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1" name="Text Placeholder 3"/>
          <p:cNvSpPr/>
          <p:nvPr>
            <p:ph type="body" sz="quarter" idx="22"/>
          </p:nvPr>
        </p:nvSpPr>
        <p:spPr>
          <a:xfrm>
            <a:off x="652462" y="4827211"/>
            <a:ext cx="2940051" cy="65919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Text Placeholder 4"/>
          <p:cNvSpPr/>
          <p:nvPr>
            <p:ph type="body" sz="quarter" idx="23"/>
          </p:nvPr>
        </p:nvSpPr>
        <p:spPr>
          <a:xfrm>
            <a:off x="3889375" y="4250949"/>
            <a:ext cx="2930525" cy="5762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43" name="Picture Placeholder 2"/>
          <p:cNvSpPr/>
          <p:nvPr>
            <p:ph type="pic" sz="quarter" idx="24"/>
          </p:nvPr>
        </p:nvSpPr>
        <p:spPr>
          <a:xfrm>
            <a:off x="3889373" y="2209800"/>
            <a:ext cx="2930527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4" name="Text Placeholder 3"/>
          <p:cNvSpPr/>
          <p:nvPr>
            <p:ph type="body" sz="quarter" idx="25"/>
          </p:nvPr>
        </p:nvSpPr>
        <p:spPr>
          <a:xfrm>
            <a:off x="3888020" y="4827210"/>
            <a:ext cx="2934408" cy="6591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Text Placeholder 4"/>
          <p:cNvSpPr/>
          <p:nvPr>
            <p:ph type="body" sz="quarter" idx="26"/>
          </p:nvPr>
        </p:nvSpPr>
        <p:spPr>
          <a:xfrm>
            <a:off x="7124699" y="4250949"/>
            <a:ext cx="2932116" cy="5762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46" name="Picture Placeholder 2"/>
          <p:cNvSpPr/>
          <p:nvPr>
            <p:ph type="pic" sz="quarter" idx="27"/>
          </p:nvPr>
        </p:nvSpPr>
        <p:spPr>
          <a:xfrm>
            <a:off x="7124699" y="2209800"/>
            <a:ext cx="2932115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7" name="Text Placeholder 3"/>
          <p:cNvSpPr/>
          <p:nvPr>
            <p:ph type="body" sz="quarter" idx="28"/>
          </p:nvPr>
        </p:nvSpPr>
        <p:spPr>
          <a:xfrm>
            <a:off x="7124575" y="4827208"/>
            <a:ext cx="2935999" cy="65919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traight Connector 16"/>
          <p:cNvSpPr/>
          <p:nvPr/>
        </p:nvSpPr>
        <p:spPr>
          <a:xfrm flipH="1">
            <a:off x="3726141" y="2133599"/>
            <a:ext cx="2" cy="3962402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9" name="Straight Connector 17"/>
          <p:cNvSpPr/>
          <p:nvPr/>
        </p:nvSpPr>
        <p:spPr>
          <a:xfrm flipH="1">
            <a:off x="6962226" y="2133599"/>
            <a:ext cx="2" cy="3966885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3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Titolo Testo"/>
          <p:cNvSpPr txBox="1"/>
          <p:nvPr>
            <p:ph type="title"/>
          </p:nvPr>
        </p:nvSpPr>
        <p:spPr>
          <a:xfrm>
            <a:off x="1154954" y="2861733"/>
            <a:ext cx="8825660" cy="191564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1154954" y="4777380"/>
            <a:ext cx="8825660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Corpo livello uno…"/>
          <p:cNvSpPr txBox="1"/>
          <p:nvPr>
            <p:ph type="body" sz="half" idx="1"/>
          </p:nvPr>
        </p:nvSpPr>
        <p:spPr>
          <a:xfrm>
            <a:off x="1103312" y="2060575"/>
            <a:ext cx="4396341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7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8" name="Corpo livello uno…"/>
          <p:cNvSpPr txBox="1"/>
          <p:nvPr>
            <p:ph type="body" sz="quarter" idx="1"/>
          </p:nvPr>
        </p:nvSpPr>
        <p:spPr>
          <a:xfrm>
            <a:off x="1103312" y="1905000"/>
            <a:ext cx="4396340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Text Placeholder 4"/>
          <p:cNvSpPr/>
          <p:nvPr>
            <p:ph type="body" sz="quarter" idx="21"/>
          </p:nvPr>
        </p:nvSpPr>
        <p:spPr>
          <a:xfrm>
            <a:off x="5654495" y="1904999"/>
            <a:ext cx="4396341" cy="5762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8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9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itolo Testo"/>
          <p:cNvSpPr txBox="1"/>
          <p:nvPr>
            <p:ph type="title"/>
          </p:nvPr>
        </p:nvSpPr>
        <p:spPr>
          <a:xfrm>
            <a:off x="1154954" y="1447800"/>
            <a:ext cx="3401065" cy="1447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Titolo Testo</a:t>
            </a:r>
          </a:p>
        </p:txBody>
      </p:sp>
      <p:sp>
        <p:nvSpPr>
          <p:cNvPr id="121" name="Corpo livello uno…"/>
          <p:cNvSpPr txBox="1"/>
          <p:nvPr>
            <p:ph type="body" sz="half" idx="1"/>
          </p:nvPr>
        </p:nvSpPr>
        <p:spPr>
          <a:xfrm>
            <a:off x="4784616" y="1447800"/>
            <a:ext cx="5195999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Text Placeholder 3"/>
          <p:cNvSpPr/>
          <p:nvPr>
            <p:ph type="body" sz="quarter" idx="21"/>
          </p:nvPr>
        </p:nvSpPr>
        <p:spPr>
          <a:xfrm>
            <a:off x="1154954" y="3129278"/>
            <a:ext cx="3401063" cy="2895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3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Titolo Testo"/>
          <p:cNvSpPr txBox="1"/>
          <p:nvPr>
            <p:ph type="title"/>
          </p:nvPr>
        </p:nvSpPr>
        <p:spPr>
          <a:xfrm>
            <a:off x="1153906" y="1854192"/>
            <a:ext cx="5092909" cy="157481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Titolo Testo</a:t>
            </a:r>
          </a:p>
        </p:txBody>
      </p:sp>
      <p:sp>
        <p:nvSpPr>
          <p:cNvPr id="137" name="Picture Placeholder 2"/>
          <p:cNvSpPr/>
          <p:nvPr>
            <p:ph type="pic" sz="quarter" idx="21"/>
          </p:nvPr>
        </p:nvSpPr>
        <p:spPr>
          <a:xfrm>
            <a:off x="6949546" y="1143000"/>
            <a:ext cx="3200402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" name="Corpo livello uno…"/>
          <p:cNvSpPr txBox="1"/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-1" y="2669683"/>
            <a:ext cx="4037015" cy="4188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5"/>
            <a:ext cx="1522414" cy="23654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val 15"/>
          <p:cNvSpPr/>
          <p:nvPr/>
        </p:nvSpPr>
        <p:spPr>
          <a:xfrm>
            <a:off x="8609010" y="1676400"/>
            <a:ext cx="2819404" cy="2819400"/>
          </a:xfrm>
          <a:prstGeom prst="ellipse">
            <a:avLst/>
          </a:prstGeom>
          <a:gradFill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0" y="-2"/>
            <a:ext cx="1603389" cy="11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9010" y="6096000"/>
            <a:ext cx="993736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Titolo Testo"/>
          <p:cNvSpPr txBox="1"/>
          <p:nvPr>
            <p:ph type="title"/>
          </p:nvPr>
        </p:nvSpPr>
        <p:spPr>
          <a:xfrm>
            <a:off x="646109" y="452718"/>
            <a:ext cx="9404725" cy="1400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9" name="Corpo livello uno…"/>
          <p:cNvSpPr txBox="1"/>
          <p:nvPr>
            <p:ph type="body" idx="1"/>
          </p:nvPr>
        </p:nvSpPr>
        <p:spPr>
          <a:xfrm>
            <a:off x="1103312" y="2052916"/>
            <a:ext cx="8946541" cy="4195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" name="Numero diapositiva"/>
          <p:cNvSpPr txBox="1"/>
          <p:nvPr>
            <p:ph type="sldNum" sz="quarter" idx="2"/>
          </p:nvPr>
        </p:nvSpPr>
        <p:spPr>
          <a:xfrm>
            <a:off x="10522496" y="540178"/>
            <a:ext cx="498286" cy="523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16981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21553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26125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3069770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3526971" marR="0" indent="-32657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b="0" baseline="0" cap="none" i="0" spc="0" strike="noStrike" sz="2000" u="none"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olo 1"/>
          <p:cNvSpPr txBox="1"/>
          <p:nvPr>
            <p:ph type="ctrTitle"/>
          </p:nvPr>
        </p:nvSpPr>
        <p:spPr>
          <a:xfrm>
            <a:off x="1154953" y="1447799"/>
            <a:ext cx="8825662" cy="3329583"/>
          </a:xfrm>
          <a:prstGeom prst="rect">
            <a:avLst/>
          </a:prstGeom>
        </p:spPr>
        <p:txBody>
          <a:bodyPr/>
          <a:lstStyle/>
          <a:p>
            <a:pPr/>
            <a:r>
              <a:t>Espressione del dato analitico</a:t>
            </a:r>
          </a:p>
        </p:txBody>
      </p:sp>
      <p:sp>
        <p:nvSpPr>
          <p:cNvPr id="260" name="Sottotitolo 2"/>
          <p:cNvSpPr txBox="1"/>
          <p:nvPr>
            <p:ph type="subTitle" sz="quarter" idx="1"/>
          </p:nvPr>
        </p:nvSpPr>
        <p:spPr>
          <a:xfrm>
            <a:off x="1154953" y="5416798"/>
            <a:ext cx="8825662" cy="86142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UD. 1</a:t>
            </a:r>
          </a:p>
        </p:txBody>
      </p:sp>
      <p:sp>
        <p:nvSpPr>
          <p:cNvPr id="261" name="CasellaDiTesto 3"/>
          <p:cNvSpPr txBox="1"/>
          <p:nvPr/>
        </p:nvSpPr>
        <p:spPr>
          <a:xfrm>
            <a:off x="9288192" y="2689880"/>
            <a:ext cx="2091964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FFFFFF"/>
                </a:solidFill>
              </a:defRPr>
            </a:pPr>
            <a:r>
              <a:t>STUDIARE Libro di TESTO SKOOG: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Cap 5.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Cap 6.</a:t>
            </a:r>
          </a:p>
          <a:p>
            <a:pPr>
              <a:defRPr b="1" sz="2000">
                <a:solidFill>
                  <a:srgbClr val="FFFFFF"/>
                </a:solidFill>
              </a:defRPr>
            </a:pPr>
            <a:r>
              <a:t>Cap 8.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asellaDiTesto 1"/>
          <p:cNvSpPr txBox="1"/>
          <p:nvPr/>
        </p:nvSpPr>
        <p:spPr>
          <a:xfrm>
            <a:off x="341026" y="108589"/>
            <a:ext cx="6892276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Gli errori nelle analisi chimiche: MEDIA E MEDIANA</a:t>
            </a:r>
          </a:p>
        </p:txBody>
      </p:sp>
      <p:sp>
        <p:nvSpPr>
          <p:cNvPr id="382" name="CasellaDiTesto 2"/>
          <p:cNvSpPr txBox="1"/>
          <p:nvPr/>
        </p:nvSpPr>
        <p:spPr>
          <a:xfrm>
            <a:off x="446349" y="1292680"/>
            <a:ext cx="11012997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In chimica analitica si ricorre a misure replicate dello stesso campione per ottenere una serie di dati replicati attraverso i quali è possibile valutare  l’incertezza legata alla misura e calcolare un </a:t>
            </a:r>
            <a:r>
              <a:rPr b="1" u="sng"/>
              <a:t>valore medio</a:t>
            </a:r>
            <a:r>
              <a:t>. 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In genere si usa la </a:t>
            </a:r>
            <a:r>
              <a:rPr b="1"/>
              <a:t>media</a:t>
            </a:r>
          </a:p>
          <a:p>
            <a:pPr>
              <a:defRPr b="1" sz="2300">
                <a:solidFill>
                  <a:srgbClr val="FFFFFF"/>
                </a:solidFill>
              </a:defRPr>
            </a:pPr>
          </a:p>
          <a:p>
            <a:pPr>
              <a:defRPr b="1" sz="2300">
                <a:solidFill>
                  <a:srgbClr val="FFFFFF"/>
                </a:solidFill>
              </a:defRPr>
            </a:pPr>
            <a:r>
              <a:t>La media (media aritmetica) si ottiene dividendo la somma delle misure replicate per il numero delle stesse nell'insieme: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asellaDiTesto 3"/>
          <p:cNvSpPr txBox="1"/>
          <p:nvPr/>
        </p:nvSpPr>
        <p:spPr>
          <a:xfrm>
            <a:off x="534234" y="438411"/>
            <a:ext cx="10305165" cy="557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Oppure può essere utile calcolare la mediana: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mediana è il risultato centrale quando i dati replicati sono ordinati in modo crescente o decrescente.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Per un numero dispari di dati, la mediana può essere ricavata disponendo in ordine i dati ed individuando il valore centrale, mentre nel caso di un numero pari viene usata la media della coppia centrale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Es: 5 misure ripetute dell’acidità di un campione di olio danno: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0.65; 0.66; 0.62; 0.64; 0.62 % acidi grassi liberi espressi come acido oleico</a:t>
            </a:r>
          </a:p>
        </p:txBody>
      </p:sp>
      <p:sp>
        <p:nvSpPr>
          <p:cNvPr id="385" name="CasellaDiTesto 5"/>
          <p:cNvSpPr txBox="1"/>
          <p:nvPr/>
        </p:nvSpPr>
        <p:spPr>
          <a:xfrm>
            <a:off x="534235" y="4499355"/>
            <a:ext cx="765903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u="sng">
                <a:solidFill>
                  <a:srgbClr val="FFFFFF"/>
                </a:solidFill>
              </a:defRPr>
            </a:lvl1pPr>
          </a:lstStyle>
          <a:p>
            <a:pPr/>
            <a:r>
              <a:t>Calcolare media e mediana della serie di dati sopra riportata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asellaDiTesto 3"/>
          <p:cNvSpPr txBox="1"/>
          <p:nvPr/>
        </p:nvSpPr>
        <p:spPr>
          <a:xfrm>
            <a:off x="191856" y="187890"/>
            <a:ext cx="11808287" cy="660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</a:t>
            </a:r>
            <a:r>
              <a:rPr b="1"/>
              <a:t>PRECISIONE</a:t>
            </a:r>
            <a:r>
              <a:t> descrive la ripetibilità delle misurazioni ovvero </a:t>
            </a:r>
            <a:r>
              <a:rPr b="1" u="sng"/>
              <a:t>la vicinanza di risultati ottenuti tutti nello stesso modo</a:t>
            </a:r>
            <a:r>
              <a:t>. 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</a:p>
          <a:p>
            <a:pPr>
              <a:lnSpc>
                <a:spcPct val="150000"/>
              </a:lnSpc>
              <a:defRPr b="1" sz="2200">
                <a:solidFill>
                  <a:srgbClr val="FFFFFF"/>
                </a:solidFill>
              </a:defRPr>
            </a:pPr>
            <a:r>
              <a:t>la precisione</a:t>
            </a:r>
            <a:r>
              <a:rPr b="0"/>
              <a:t> può essere determinata con una semplice ripetizione della misurazione sui </a:t>
            </a:r>
            <a:r>
              <a:rPr b="0" u="sng"/>
              <a:t>campioni replicati</a:t>
            </a:r>
            <a:r>
              <a:rPr b="0"/>
              <a:t>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La precisione è una valutazione dell'accordo fra i risultati ottenuti nello stesso identico modo.</a:t>
            </a:r>
          </a:p>
          <a:p>
            <a:pPr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Tre termini sono ampiamente usati per descrivere la precisione di una serie di dati replicati: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b="1" sz="2200">
                <a:solidFill>
                  <a:srgbClr val="FFFFFF"/>
                </a:solidFill>
              </a:defRPr>
            </a:pPr>
            <a:r>
              <a:t>deviazione standard,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b="1" sz="2200">
                <a:solidFill>
                  <a:srgbClr val="FFFFFF"/>
                </a:solidFill>
              </a:defRPr>
            </a:pPr>
            <a:r>
              <a:t>la varianza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b="1" sz="2200">
                <a:solidFill>
                  <a:srgbClr val="FFFFFF"/>
                </a:solidFill>
              </a:defRPr>
            </a:pPr>
            <a:r>
              <a:t>il coefficiente di variazione. </a:t>
            </a:r>
          </a:p>
        </p:txBody>
      </p:sp>
      <p:sp>
        <p:nvSpPr>
          <p:cNvPr id="388" name="CasellaDiTesto 5"/>
          <p:cNvSpPr txBox="1"/>
          <p:nvPr/>
        </p:nvSpPr>
        <p:spPr>
          <a:xfrm>
            <a:off x="4608324" y="5262730"/>
            <a:ext cx="6002474" cy="1016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Questi tre termini sono una funzione di come il singolo risultato x</a:t>
            </a:r>
            <a:r>
              <a:rPr baseline="-25000"/>
              <a:t>i</a:t>
            </a:r>
            <a:r>
              <a:t> differisce dalla media, cioè della deviazione dei dati dalla media d</a:t>
            </a:r>
            <a:r>
              <a:rPr baseline="-25000"/>
              <a:t>i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asellaDiTesto 1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Errore ed incertezza nelle analisi chimiche: PRECISIONE E ACCURATEZZA</a:t>
            </a:r>
          </a:p>
        </p:txBody>
      </p:sp>
      <p:sp>
        <p:nvSpPr>
          <p:cNvPr id="391" name="CasellaDiTesto 2"/>
          <p:cNvSpPr txBox="1"/>
          <p:nvPr/>
        </p:nvSpPr>
        <p:spPr>
          <a:xfrm>
            <a:off x="341024" y="686666"/>
            <a:ext cx="11012997" cy="45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La </a:t>
            </a:r>
            <a:r>
              <a:rPr b="1"/>
              <a:t>precisione</a:t>
            </a:r>
            <a:r>
              <a:t> descrive la </a:t>
            </a:r>
            <a:r>
              <a:rPr b="1" u="sng"/>
              <a:t>ripetibilità</a:t>
            </a:r>
            <a:r>
              <a:rPr b="1"/>
              <a:t> o la </a:t>
            </a:r>
            <a:r>
              <a:rPr b="1" u="sng"/>
              <a:t>riproducibilità</a:t>
            </a:r>
            <a:r>
              <a:t> di una misura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Ovvero la vicinanza di misure ripetute.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Se prendiamo la serie di misure dell’acidità di un campione di olio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Es: 5 misure ripetute dell’acidità di un campione di olio danno: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0.65; 0.66; 0.62; 0.64; 0.62 % acidi grassi liberi espressi come acido oleico</a:t>
            </a:r>
          </a:p>
          <a:p>
            <a:pPr>
              <a:defRPr sz="2200">
                <a:solidFill>
                  <a:srgbClr val="FFFFFF"/>
                </a:solidFill>
              </a:defRPr>
            </a:pP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Possiamo calcolare la precisione.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In chimica analitica si usa la </a:t>
            </a:r>
            <a:r>
              <a:rPr b="1"/>
              <a:t>DEVIAZIONE STANDARD </a:t>
            </a:r>
            <a:r>
              <a:t>E </a:t>
            </a:r>
            <a:r>
              <a:rPr b="1"/>
              <a:t>LA DEVIAZIONE STANDARD RELATIVA (COEFFICIENTE DI VARIAZIONE) </a:t>
            </a:r>
          </a:p>
        </p:txBody>
      </p:sp>
      <p:sp>
        <p:nvSpPr>
          <p:cNvPr id="392" name="Connettore diritto 4"/>
          <p:cNvSpPr/>
          <p:nvPr/>
        </p:nvSpPr>
        <p:spPr>
          <a:xfrm>
            <a:off x="2957438" y="6039282"/>
            <a:ext cx="2817250" cy="2"/>
          </a:xfrm>
          <a:prstGeom prst="line">
            <a:avLst/>
          </a:prstGeom>
          <a:ln w="34925">
            <a:solidFill>
              <a:schemeClr val="accent1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3" name="Connettore diritto 6"/>
          <p:cNvSpPr/>
          <p:nvPr/>
        </p:nvSpPr>
        <p:spPr>
          <a:xfrm>
            <a:off x="4366062" y="5778079"/>
            <a:ext cx="2" cy="522405"/>
          </a:xfrm>
          <a:prstGeom prst="line">
            <a:avLst/>
          </a:prstGeom>
          <a:ln cap="rnd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4" name="CasellaDiTesto 9"/>
          <p:cNvSpPr txBox="1"/>
          <p:nvPr/>
        </p:nvSpPr>
        <p:spPr>
          <a:xfrm>
            <a:off x="3329327" y="6327250"/>
            <a:ext cx="1226600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VALORE MEDIO</a:t>
            </a:r>
          </a:p>
        </p:txBody>
      </p:sp>
      <p:sp>
        <p:nvSpPr>
          <p:cNvPr id="395" name="Connettore diritto 11"/>
          <p:cNvSpPr/>
          <p:nvPr/>
        </p:nvSpPr>
        <p:spPr>
          <a:xfrm flipH="1">
            <a:off x="4366063" y="5838980"/>
            <a:ext cx="965594" cy="2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headEnd type="triangle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Connettore diritto 14"/>
          <p:cNvSpPr/>
          <p:nvPr/>
        </p:nvSpPr>
        <p:spPr>
          <a:xfrm>
            <a:off x="5331655" y="5804846"/>
            <a:ext cx="2" cy="522405"/>
          </a:xfrm>
          <a:prstGeom prst="line">
            <a:avLst/>
          </a:prstGeom>
          <a:ln w="31750" cap="rnd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CasellaDiTesto 15"/>
          <p:cNvSpPr txBox="1"/>
          <p:nvPr/>
        </p:nvSpPr>
        <p:spPr>
          <a:xfrm>
            <a:off x="5171049" y="6361384"/>
            <a:ext cx="190607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SINGOLA OSSERVAZIONE</a:t>
            </a:r>
          </a:p>
        </p:txBody>
      </p:sp>
      <p:sp>
        <p:nvSpPr>
          <p:cNvPr id="398" name="CasellaDiTesto 16"/>
          <p:cNvSpPr txBox="1"/>
          <p:nvPr/>
        </p:nvSpPr>
        <p:spPr>
          <a:xfrm>
            <a:off x="9133827" y="5903960"/>
            <a:ext cx="1057185" cy="51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d</a:t>
            </a:r>
            <a:r>
              <a:rPr baseline="-25000"/>
              <a:t>i</a:t>
            </a:r>
            <a:r>
              <a:t>= x</a:t>
            </a:r>
            <a:r>
              <a:rPr baseline="-25000"/>
              <a:t>i</a:t>
            </a:r>
            <a:r>
              <a:t>-x</a:t>
            </a:r>
          </a:p>
        </p:txBody>
      </p:sp>
      <p:sp>
        <p:nvSpPr>
          <p:cNvPr id="399" name="CasellaDiTesto 17"/>
          <p:cNvSpPr txBox="1"/>
          <p:nvPr/>
        </p:nvSpPr>
        <p:spPr>
          <a:xfrm>
            <a:off x="8164714" y="5446120"/>
            <a:ext cx="365402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Deviazione dei dati dalla media</a:t>
            </a:r>
          </a:p>
        </p:txBody>
      </p:sp>
      <p:sp>
        <p:nvSpPr>
          <p:cNvPr id="400" name="Rettangolo con angoli arrotondati 18"/>
          <p:cNvSpPr/>
          <p:nvPr/>
        </p:nvSpPr>
        <p:spPr>
          <a:xfrm>
            <a:off x="8036466" y="5434122"/>
            <a:ext cx="3805440" cy="1204261"/>
          </a:xfrm>
          <a:prstGeom prst="roundRect">
            <a:avLst>
              <a:gd name="adj" fmla="val 16667"/>
            </a:avLst>
          </a:prstGeom>
          <a:solidFill>
            <a:schemeClr val="accent1">
              <a:alpha val="32000"/>
            </a:schemeClr>
          </a:solidFill>
          <a:ln w="698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1" name="Connettore diritto 19"/>
          <p:cNvSpPr/>
          <p:nvPr/>
        </p:nvSpPr>
        <p:spPr>
          <a:xfrm>
            <a:off x="9088108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2" name="Connettore diritto 21"/>
          <p:cNvSpPr/>
          <p:nvPr/>
        </p:nvSpPr>
        <p:spPr>
          <a:xfrm>
            <a:off x="10270010" y="6035678"/>
            <a:ext cx="2" cy="291572"/>
          </a:xfrm>
          <a:prstGeom prst="line">
            <a:avLst/>
          </a:prstGeom>
          <a:ln w="5080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3" name="Connettore diritto 20"/>
          <p:cNvSpPr/>
          <p:nvPr/>
        </p:nvSpPr>
        <p:spPr>
          <a:xfrm flipH="1">
            <a:off x="9913618" y="6028318"/>
            <a:ext cx="291572" cy="2"/>
          </a:xfrm>
          <a:prstGeom prst="line">
            <a:avLst/>
          </a:prstGeom>
          <a:ln w="19050" cap="rnd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asellaDiTesto 2"/>
          <p:cNvSpPr txBox="1"/>
          <p:nvPr/>
        </p:nvSpPr>
        <p:spPr>
          <a:xfrm>
            <a:off x="341024" y="1084229"/>
            <a:ext cx="11012997" cy="481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solidFill>
                  <a:srgbClr val="FFFFFF"/>
                </a:solidFill>
              </a:defRPr>
            </a:pPr>
            <a:r>
              <a:t>L’accuratezza indica la vicinanza della misura al valore vero o al valore accettato e si indica con l’</a:t>
            </a:r>
            <a:r>
              <a:rPr b="1"/>
              <a:t>errore</a:t>
            </a:r>
            <a:r>
              <a:t>. </a:t>
            </a:r>
          </a:p>
          <a:p>
            <a:pPr>
              <a:defRPr sz="2100">
                <a:solidFill>
                  <a:srgbClr val="FFFFFF"/>
                </a:solidFill>
              </a:defRPr>
            </a:pPr>
          </a:p>
          <a:p>
            <a:pPr>
              <a:defRPr b="1" sz="2100">
                <a:solidFill>
                  <a:srgbClr val="FFFFFF"/>
                </a:solidFill>
              </a:defRPr>
            </a:pPr>
            <a:r>
              <a:t>L’accuratezza misura l’accordo tra il valore trovato e il valore accettato. </a:t>
            </a:r>
          </a:p>
          <a:p>
            <a:pPr>
              <a:defRPr b="1" sz="2100">
                <a:solidFill>
                  <a:srgbClr val="FFFFFF"/>
                </a:solidFill>
              </a:defRPr>
            </a:pPr>
          </a:p>
          <a:p>
            <a:pPr>
              <a:defRPr b="1" sz="2100">
                <a:solidFill>
                  <a:srgbClr val="FFFFFF"/>
                </a:solidFill>
              </a:defRPr>
            </a:pPr>
            <a:r>
              <a:t>L’errore con cui si esprime l’accuratezza può essere ASSOLUTO o RELATIVO</a:t>
            </a:r>
          </a:p>
          <a:p>
            <a:pPr>
              <a:defRPr b="1" sz="2100">
                <a:solidFill>
                  <a:srgbClr val="FFFFFF"/>
                </a:solidFill>
              </a:defRPr>
            </a:pPr>
          </a:p>
          <a:p>
            <a:pPr>
              <a:defRPr b="1" sz="2100">
                <a:solidFill>
                  <a:srgbClr val="FFFFFF"/>
                </a:solidFill>
              </a:defRPr>
            </a:pPr>
            <a:r>
              <a:t>Es: 5 misure ripetute dell’acidità di un campione di olio danno:</a:t>
            </a:r>
          </a:p>
          <a:p>
            <a:pPr>
              <a:defRPr b="1" sz="2100">
                <a:solidFill>
                  <a:srgbClr val="FFFFFF"/>
                </a:solidFill>
              </a:defRPr>
            </a:pPr>
            <a:r>
              <a:t>0.65; 0.66; 0.62; 0.64; 0.62 % acidi grassi liberi espressi come acido oleico</a:t>
            </a:r>
          </a:p>
          <a:p>
            <a:pPr>
              <a:defRPr sz="2100">
                <a:solidFill>
                  <a:srgbClr val="FFFFFF"/>
                </a:solidFill>
              </a:defRPr>
            </a:pPr>
          </a:p>
          <a:p>
            <a:pPr>
              <a:defRPr sz="2100">
                <a:solidFill>
                  <a:srgbClr val="FFFFFF"/>
                </a:solidFill>
              </a:defRPr>
            </a:pPr>
            <a:r>
              <a:t>Media valore osservato: </a:t>
            </a:r>
            <a:r>
              <a:rPr b="1"/>
              <a:t>0.64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t>Valore accettato come vero: </a:t>
            </a:r>
            <a:r>
              <a:rPr b="1"/>
              <a:t>0,65</a:t>
            </a:r>
          </a:p>
          <a:p>
            <a:pPr>
              <a:defRPr sz="2100">
                <a:solidFill>
                  <a:srgbClr val="FFFFFF"/>
                </a:solidFill>
              </a:defRPr>
            </a:pPr>
          </a:p>
          <a:p>
            <a:pPr algn="ctr">
              <a:defRPr b="1" sz="2800">
                <a:solidFill>
                  <a:srgbClr val="FFFFFF"/>
                </a:solidFill>
              </a:defRPr>
            </a:pPr>
            <a:r>
              <a:t>Calcolare errore assoluto e errore relativo</a:t>
            </a:r>
          </a:p>
        </p:txBody>
      </p:sp>
      <p:sp>
        <p:nvSpPr>
          <p:cNvPr id="406" name="CasellaDiTesto 3"/>
          <p:cNvSpPr txBox="1"/>
          <p:nvPr/>
        </p:nvSpPr>
        <p:spPr>
          <a:xfrm>
            <a:off x="341024" y="108589"/>
            <a:ext cx="9770179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Errore ed incertezza nelle analisi chimiche: PRECISIONE E ACCURATEZZA</a:t>
            </a:r>
          </a:p>
        </p:txBody>
      </p:sp>
      <p:pic>
        <p:nvPicPr>
          <p:cNvPr id="407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5093" y="5896917"/>
            <a:ext cx="6045202" cy="64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2212" y="5835343"/>
            <a:ext cx="5259893" cy="77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asellaDiTesto 3"/>
          <p:cNvSpPr txBox="1"/>
          <p:nvPr/>
        </p:nvSpPr>
        <p:spPr>
          <a:xfrm>
            <a:off x="1122958" y="501042"/>
            <a:ext cx="4142359" cy="344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000">
                <a:solidFill>
                  <a:srgbClr val="FFFFFF"/>
                </a:solidFill>
              </a:defRPr>
            </a:pPr>
            <a:r>
              <a:t>L’ errore assoluto </a:t>
            </a:r>
            <a:r>
              <a:rPr b="0"/>
              <a:t>di una misura è la differenza fra il valore misurato e il valore vero. Il segno dell'errore assoluto indica se il valore in questione è più alto o più basso del valore vero. Se il valore ottenuto è più basso del valore vero, il segno è negativo; se il risultato della misura è più alto del valore vero, allora il segno è positivo.</a:t>
            </a:r>
          </a:p>
        </p:txBody>
      </p:sp>
      <p:sp>
        <p:nvSpPr>
          <p:cNvPr id="411" name="Freccia in giù 4"/>
          <p:cNvSpPr/>
          <p:nvPr/>
        </p:nvSpPr>
        <p:spPr>
          <a:xfrm>
            <a:off x="2812093" y="4121063"/>
            <a:ext cx="513569" cy="62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CasellaDiTesto 5"/>
          <p:cNvSpPr txBox="1"/>
          <p:nvPr/>
        </p:nvSpPr>
        <p:spPr>
          <a:xfrm>
            <a:off x="1122958" y="4889511"/>
            <a:ext cx="414235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L’ errore assoluto indica quindi se la misura è sovrastimata o sottostimata</a:t>
            </a:r>
          </a:p>
        </p:txBody>
      </p:sp>
      <p:sp>
        <p:nvSpPr>
          <p:cNvPr id="413" name="CasellaDiTesto 6"/>
          <p:cNvSpPr txBox="1"/>
          <p:nvPr/>
        </p:nvSpPr>
        <p:spPr>
          <a:xfrm>
            <a:off x="6534201" y="501040"/>
            <a:ext cx="3666369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solidFill>
                  <a:srgbClr val="FFFFFF"/>
                </a:solidFill>
              </a:defRPr>
            </a:pPr>
            <a:r>
              <a:t>L’ </a:t>
            </a:r>
            <a:r>
              <a:rPr b="1"/>
              <a:t>errore relativo </a:t>
            </a:r>
            <a:r>
              <a:t>di una misura è dato dall'errore assoluto diviso per il valore vero. L'errore relativo può essere espresso in percento, in parti per mille o in parti per milione a seconda della grandezza del risultato. </a:t>
            </a:r>
          </a:p>
        </p:txBody>
      </p:sp>
      <p:sp>
        <p:nvSpPr>
          <p:cNvPr id="414" name="Freccia in giù 7"/>
          <p:cNvSpPr/>
          <p:nvPr/>
        </p:nvSpPr>
        <p:spPr>
          <a:xfrm>
            <a:off x="8317283" y="3176114"/>
            <a:ext cx="513569" cy="626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44"/>
                </a:moveTo>
                <a:lnTo>
                  <a:pt x="5400" y="12744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44"/>
                </a:lnTo>
                <a:lnTo>
                  <a:pt x="21600" y="1274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5" name="CasellaDiTesto 8"/>
          <p:cNvSpPr txBox="1"/>
          <p:nvPr/>
        </p:nvSpPr>
        <p:spPr>
          <a:xfrm>
            <a:off x="6649024" y="4797469"/>
            <a:ext cx="4142359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L’ errore relativo indica in % quanto la misura si discosta dal valore medio e permette di confrontare con facilità  l’accuratezza  di metodi diversi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asellaDiTesto 3"/>
          <p:cNvSpPr txBox="1"/>
          <p:nvPr/>
        </p:nvSpPr>
        <p:spPr>
          <a:xfrm>
            <a:off x="73854" y="34987"/>
            <a:ext cx="10234064" cy="499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400">
                <a:solidFill>
                  <a:srgbClr val="FFFFFF"/>
                </a:solidFill>
              </a:defRPr>
            </a:pPr>
            <a:r>
              <a:t>Tipi di errori nelle analisi sperimentali 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200">
                <a:solidFill>
                  <a:srgbClr val="FFFFFF"/>
                </a:solidFill>
              </a:defRPr>
            </a:pP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ERRORE CASUALE (o indeterminato)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	errori che influenzano la precisione di una misura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ERRORE SISTEMATICO (o determinato)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	errori che influenzano l’accuratezza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ERRORE GROSSOLANO</a:t>
            </a:r>
          </a:p>
          <a:p>
            <a:pPr>
              <a:defRPr b="1" sz="2200">
                <a:solidFill>
                  <a:srgbClr val="FFFFFF"/>
                </a:solidFill>
              </a:defRPr>
            </a:pPr>
            <a:r>
              <a:t>	errore che si presenta occasionalmente legato ad una manovra errata dell’operatore</a:t>
            </a:r>
          </a:p>
        </p:txBody>
      </p:sp>
      <p:pic>
        <p:nvPicPr>
          <p:cNvPr id="418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2486" y="70340"/>
            <a:ext cx="4447957" cy="3181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ttangolo 1"/>
          <p:cNvSpPr txBox="1"/>
          <p:nvPr/>
        </p:nvSpPr>
        <p:spPr>
          <a:xfrm>
            <a:off x="117844" y="57666"/>
            <a:ext cx="600456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CASUALE (o indeterminato)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la precisione di una misura</a:t>
            </a:r>
          </a:p>
        </p:txBody>
      </p:sp>
      <p:sp>
        <p:nvSpPr>
          <p:cNvPr id="421" name="Connettore diritto 3"/>
          <p:cNvSpPr/>
          <p:nvPr/>
        </p:nvSpPr>
        <p:spPr>
          <a:xfrm>
            <a:off x="172884" y="1528481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2" name="Ovale 4"/>
          <p:cNvSpPr/>
          <p:nvPr/>
        </p:nvSpPr>
        <p:spPr>
          <a:xfrm>
            <a:off x="2531772" y="1399120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3" name="Ovale 5"/>
          <p:cNvSpPr/>
          <p:nvPr/>
        </p:nvSpPr>
        <p:spPr>
          <a:xfrm>
            <a:off x="2859876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Ovale 6"/>
          <p:cNvSpPr/>
          <p:nvPr/>
        </p:nvSpPr>
        <p:spPr>
          <a:xfrm>
            <a:off x="2065864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Ovale 7"/>
          <p:cNvSpPr/>
          <p:nvPr/>
        </p:nvSpPr>
        <p:spPr>
          <a:xfrm>
            <a:off x="3120126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6" name="Ovale 8"/>
          <p:cNvSpPr/>
          <p:nvPr/>
        </p:nvSpPr>
        <p:spPr>
          <a:xfrm>
            <a:off x="2351035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7" name="Ovale 9"/>
          <p:cNvSpPr/>
          <p:nvPr/>
        </p:nvSpPr>
        <p:spPr>
          <a:xfrm>
            <a:off x="1783137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8" name="Ovale 10"/>
          <p:cNvSpPr/>
          <p:nvPr/>
        </p:nvSpPr>
        <p:spPr>
          <a:xfrm>
            <a:off x="3372122" y="139912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9" name="Connettore diritto 11"/>
          <p:cNvSpPr/>
          <p:nvPr/>
        </p:nvSpPr>
        <p:spPr>
          <a:xfrm>
            <a:off x="-21518" y="4384740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0" name="Ovale 12"/>
          <p:cNvSpPr/>
          <p:nvPr/>
        </p:nvSpPr>
        <p:spPr>
          <a:xfrm>
            <a:off x="2337372" y="4255379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Ovale 13"/>
          <p:cNvSpPr/>
          <p:nvPr/>
        </p:nvSpPr>
        <p:spPr>
          <a:xfrm>
            <a:off x="1586186" y="4054068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2" name="Ovale 14"/>
          <p:cNvSpPr/>
          <p:nvPr/>
        </p:nvSpPr>
        <p:spPr>
          <a:xfrm>
            <a:off x="1871460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3" name="Ovale 15"/>
          <p:cNvSpPr/>
          <p:nvPr/>
        </p:nvSpPr>
        <p:spPr>
          <a:xfrm>
            <a:off x="2153941" y="3995942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4" name="Ovale 16"/>
          <p:cNvSpPr/>
          <p:nvPr/>
        </p:nvSpPr>
        <p:spPr>
          <a:xfrm>
            <a:off x="2156635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5" name="Ovale 17"/>
          <p:cNvSpPr/>
          <p:nvPr/>
        </p:nvSpPr>
        <p:spPr>
          <a:xfrm>
            <a:off x="1588735" y="4255379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6" name="Ovale 18"/>
          <p:cNvSpPr/>
          <p:nvPr/>
        </p:nvSpPr>
        <p:spPr>
          <a:xfrm>
            <a:off x="2142664" y="3736506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7" name="Rettangolo 19"/>
          <p:cNvSpPr txBox="1"/>
          <p:nvPr/>
        </p:nvSpPr>
        <p:spPr>
          <a:xfrm>
            <a:off x="79921" y="2766480"/>
            <a:ext cx="6004564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SISTEMATICO (o 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l’accuratezza</a:t>
            </a:r>
          </a:p>
        </p:txBody>
      </p:sp>
      <p:sp>
        <p:nvSpPr>
          <p:cNvPr id="438" name="CasellaDiTesto 2"/>
          <p:cNvSpPr txBox="1"/>
          <p:nvPr/>
        </p:nvSpPr>
        <p:spPr>
          <a:xfrm>
            <a:off x="6923765" y="278306"/>
            <a:ext cx="3056209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Gli errori casuali, o indeterminati, sono errori che influenzano la precisione di una misura.</a:t>
            </a:r>
          </a:p>
        </p:txBody>
      </p:sp>
      <p:sp>
        <p:nvSpPr>
          <p:cNvPr id="439" name="CasellaDiTesto 22"/>
          <p:cNvSpPr txBox="1"/>
          <p:nvPr/>
        </p:nvSpPr>
        <p:spPr>
          <a:xfrm>
            <a:off x="6923765" y="2926079"/>
            <a:ext cx="3313999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Gli errori sistematici, o determinati, sono errori che influenzano l'accuratezza dei risultati.</a:t>
            </a:r>
          </a:p>
        </p:txBody>
      </p:sp>
      <p:sp>
        <p:nvSpPr>
          <p:cNvPr id="440" name="Connettore diritto 23"/>
          <p:cNvSpPr/>
          <p:nvPr/>
        </p:nvSpPr>
        <p:spPr>
          <a:xfrm>
            <a:off x="104792" y="6343725"/>
            <a:ext cx="4492490" cy="2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41" name="Ovale 24"/>
          <p:cNvSpPr/>
          <p:nvPr/>
        </p:nvSpPr>
        <p:spPr>
          <a:xfrm>
            <a:off x="2463681" y="6214364"/>
            <a:ext cx="159029" cy="159029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2" name="Ovale 25"/>
          <p:cNvSpPr/>
          <p:nvPr/>
        </p:nvSpPr>
        <p:spPr>
          <a:xfrm>
            <a:off x="2700850" y="6034440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3" name="Ovale 26"/>
          <p:cNvSpPr/>
          <p:nvPr/>
        </p:nvSpPr>
        <p:spPr>
          <a:xfrm>
            <a:off x="1997772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Ovale 27"/>
          <p:cNvSpPr/>
          <p:nvPr/>
        </p:nvSpPr>
        <p:spPr>
          <a:xfrm>
            <a:off x="2280249" y="5954926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Ovale 28"/>
          <p:cNvSpPr/>
          <p:nvPr/>
        </p:nvSpPr>
        <p:spPr>
          <a:xfrm>
            <a:off x="2282943" y="6214364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Ovale 29"/>
          <p:cNvSpPr/>
          <p:nvPr/>
        </p:nvSpPr>
        <p:spPr>
          <a:xfrm>
            <a:off x="2703397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7" name="Ovale 30"/>
          <p:cNvSpPr/>
          <p:nvPr/>
        </p:nvSpPr>
        <p:spPr>
          <a:xfrm>
            <a:off x="2268976" y="569549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8" name="Rettangolo 31"/>
          <p:cNvSpPr txBox="1"/>
          <p:nvPr/>
        </p:nvSpPr>
        <p:spPr>
          <a:xfrm>
            <a:off x="301019" y="5120772"/>
            <a:ext cx="600456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GROSSOLANO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errore che determina un outlier</a:t>
            </a:r>
          </a:p>
        </p:txBody>
      </p:sp>
      <p:sp>
        <p:nvSpPr>
          <p:cNvPr id="449" name="CasellaDiTesto 41"/>
          <p:cNvSpPr txBox="1"/>
          <p:nvPr/>
        </p:nvSpPr>
        <p:spPr>
          <a:xfrm>
            <a:off x="7117236" y="5055664"/>
            <a:ext cx="331400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Gli errori grossolani, sono errori che portano alla presenza di un dato fortemente discordante dalla media delle osservazioni</a:t>
            </a:r>
          </a:p>
        </p:txBody>
      </p:sp>
      <p:sp>
        <p:nvSpPr>
          <p:cNvPr id="450" name="Ovale 42"/>
          <p:cNvSpPr/>
          <p:nvPr/>
        </p:nvSpPr>
        <p:spPr>
          <a:xfrm>
            <a:off x="4369596" y="6235751"/>
            <a:ext cx="159029" cy="15902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51" name="Valore vero"/>
          <p:cNvSpPr txBox="1"/>
          <p:nvPr/>
        </p:nvSpPr>
        <p:spPr>
          <a:xfrm>
            <a:off x="1897135" y="1916046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pPr/>
            <a:r>
              <a:t>Valore vero </a:t>
            </a:r>
          </a:p>
        </p:txBody>
      </p:sp>
      <p:sp>
        <p:nvSpPr>
          <p:cNvPr id="452" name="Linea"/>
          <p:cNvSpPr/>
          <p:nvPr/>
        </p:nvSpPr>
        <p:spPr>
          <a:xfrm flipV="1">
            <a:off x="2611285" y="1675183"/>
            <a:ext cx="2" cy="297099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3" name="Valore vero"/>
          <p:cNvSpPr txBox="1"/>
          <p:nvPr/>
        </p:nvSpPr>
        <p:spPr>
          <a:xfrm>
            <a:off x="1703698" y="4689100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pPr/>
            <a:r>
              <a:t>Valore vero </a:t>
            </a:r>
          </a:p>
        </p:txBody>
      </p:sp>
      <p:sp>
        <p:nvSpPr>
          <p:cNvPr id="454" name="Linea"/>
          <p:cNvSpPr/>
          <p:nvPr/>
        </p:nvSpPr>
        <p:spPr>
          <a:xfrm flipV="1">
            <a:off x="2417848" y="4448240"/>
            <a:ext cx="2" cy="297099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5" name="Valore vero"/>
          <p:cNvSpPr txBox="1"/>
          <p:nvPr/>
        </p:nvSpPr>
        <p:spPr>
          <a:xfrm>
            <a:off x="1829043" y="6563971"/>
            <a:ext cx="14283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F900"/>
                </a:solidFill>
              </a:defRPr>
            </a:lvl1pPr>
          </a:lstStyle>
          <a:p>
            <a:pPr/>
            <a:r>
              <a:t>Valore vero </a:t>
            </a:r>
          </a:p>
        </p:txBody>
      </p:sp>
      <p:sp>
        <p:nvSpPr>
          <p:cNvPr id="456" name="Linea"/>
          <p:cNvSpPr/>
          <p:nvPr/>
        </p:nvSpPr>
        <p:spPr>
          <a:xfrm flipV="1">
            <a:off x="2573185" y="6467852"/>
            <a:ext cx="2" cy="168553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ettangolo 1"/>
          <p:cNvSpPr txBox="1"/>
          <p:nvPr/>
        </p:nvSpPr>
        <p:spPr>
          <a:xfrm>
            <a:off x="501957" y="220225"/>
            <a:ext cx="10101568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SISTEMATICO (o 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l’accuratezza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Hanno un valore definito e una causa determinabile, comportano un bias nella misura, un bias influenza sempre la misura nello stesso modo che può essere positico (sovrastima) o negativo (sottostima)</a:t>
            </a:r>
          </a:p>
        </p:txBody>
      </p:sp>
      <p:sp>
        <p:nvSpPr>
          <p:cNvPr id="459" name="Rettangolo 2"/>
          <p:cNvSpPr txBox="1"/>
          <p:nvPr/>
        </p:nvSpPr>
        <p:spPr>
          <a:xfrm>
            <a:off x="501957" y="2342103"/>
            <a:ext cx="9412251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CAUSE DELL’ERRORE SISTEMATICO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Errore strumentale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Ad esempio: influenza della temperatura su una misura volumetrica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Errore di metodo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Comportamento chimico o fisico non ideale dei reagenti (es. eccesso di titolante in una titolazione)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Errori personali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Esempio: stima errata del punto di viraggio di un indicatore in una titolazione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ttangolo 3"/>
          <p:cNvSpPr txBox="1"/>
          <p:nvPr/>
        </p:nvSpPr>
        <p:spPr>
          <a:xfrm>
            <a:off x="305009" y="231950"/>
            <a:ext cx="9412251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t>Errore strumentale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ESEMPIO: PIPETTA, MATRACCIO TARATO, BURETTA.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(volumi diversi da quello indicato e condizioni d’uso diverse da quelle di taratura)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Entità dell’errore?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valutare la precisione dichiarata 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Come evitare/limitare l’errore?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Taratura frequente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34" y="844656"/>
            <a:ext cx="11681370" cy="5476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asellaDiTesto 4"/>
          <p:cNvSpPr txBox="1"/>
          <p:nvPr/>
        </p:nvSpPr>
        <p:spPr>
          <a:xfrm>
            <a:off x="337624" y="182268"/>
            <a:ext cx="10068952" cy="54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FFFFFF"/>
                </a:solidFill>
              </a:defRPr>
            </a:pPr>
            <a:r>
              <a:t>Errore di metodo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Comportamento chimico o fisico non ideale dei reagenti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Esempi: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Lentezza della reazione (eccesso di titolante), 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Reazioni non quantitative (equilibrio non completamente spostato verso dx) 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Analiti o reagenti con caratteristiche di acido debole o base debole (influenza del pH)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 u="sng">
                <a:solidFill>
                  <a:srgbClr val="FFFFFF"/>
                </a:solidFill>
              </a:defRPr>
            </a:pPr>
            <a:r>
              <a:t>Errori personali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Esempio: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stima errata del punto di viraggio di un indicatore in una titolazione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In generale i metodi strumentali sono meno soggetti a questo tipo di errore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ttangolo 1"/>
          <p:cNvSpPr txBox="1"/>
          <p:nvPr/>
        </p:nvSpPr>
        <p:spPr>
          <a:xfrm>
            <a:off x="501957" y="220226"/>
            <a:ext cx="11188086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ERRORE SISTEMATICO (o determinato)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	errori che influenzano l’accuratezza</a:t>
            </a: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Possono essere:</a:t>
            </a:r>
          </a:p>
          <a:p>
            <a:pPr>
              <a:defRPr b="1">
                <a:solidFill>
                  <a:srgbClr val="FF0000"/>
                </a:solidFill>
              </a:defRPr>
            </a:pPr>
          </a:p>
          <a:p>
            <a:pPr>
              <a:defRPr b="1">
                <a:solidFill>
                  <a:srgbClr val="FF0000"/>
                </a:solidFill>
              </a:defRPr>
            </a:pPr>
            <a:r>
              <a:t>COSTANTI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00"/>
                </a:solidFill>
              </a:defRPr>
            </a:pPr>
            <a:r>
              <a:t>PROPORZIONALI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0000"/>
                </a:solidFill>
              </a:rPr>
              <a:t>COSTANTI</a:t>
            </a:r>
            <a:r>
              <a:t> L’ERRORE ASSOLUTO E’ COSTANTE CON LA GRANDEZZA DEL CAMPIONE</a:t>
            </a:r>
          </a:p>
        </p:txBody>
      </p:sp>
      <p:sp>
        <p:nvSpPr>
          <p:cNvPr id="466" name="Rettangolo 2"/>
          <p:cNvSpPr txBox="1"/>
          <p:nvPr/>
        </p:nvSpPr>
        <p:spPr>
          <a:xfrm>
            <a:off x="501957" y="3668544"/>
            <a:ext cx="1107223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0000"/>
                </a:solidFill>
              </a:rPr>
              <a:t>COSTANTI</a:t>
            </a:r>
            <a:r>
              <a:t> L’ERRORE RELATIVO VARIA CON LA GRANDEZZA DEL CAMPIONE</a:t>
            </a:r>
          </a:p>
        </p:txBody>
      </p:sp>
      <p:sp>
        <p:nvSpPr>
          <p:cNvPr id="467" name="CasellaDiTesto 9"/>
          <p:cNvSpPr txBox="1"/>
          <p:nvPr/>
        </p:nvSpPr>
        <p:spPr>
          <a:xfrm>
            <a:off x="1002323" y="4783016"/>
            <a:ext cx="1406385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x</a:t>
            </a:r>
            <a:r>
              <a:rPr baseline="-25000"/>
              <a:t>v</a:t>
            </a:r>
            <a:r>
              <a:t> =3,2 ppm</a:t>
            </a:r>
          </a:p>
        </p:txBody>
      </p:sp>
      <p:sp>
        <p:nvSpPr>
          <p:cNvPr id="468" name="Freccia a destra 10"/>
          <p:cNvSpPr/>
          <p:nvPr/>
        </p:nvSpPr>
        <p:spPr>
          <a:xfrm>
            <a:off x="2715065" y="5050301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9" name="CasellaDiTesto 11"/>
          <p:cNvSpPr txBox="1"/>
          <p:nvPr/>
        </p:nvSpPr>
        <p:spPr>
          <a:xfrm>
            <a:off x="4108939" y="4777131"/>
            <a:ext cx="245629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=0,3/3,2 x 100=9,4%</a:t>
            </a:r>
          </a:p>
        </p:txBody>
      </p:sp>
      <p:sp>
        <p:nvSpPr>
          <p:cNvPr id="470" name="CasellaDiTesto 12"/>
          <p:cNvSpPr txBox="1"/>
          <p:nvPr/>
        </p:nvSpPr>
        <p:spPr>
          <a:xfrm>
            <a:off x="1002323" y="5616770"/>
            <a:ext cx="1406385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x</a:t>
            </a:r>
            <a:r>
              <a:rPr baseline="-25000"/>
              <a:t>v</a:t>
            </a:r>
            <a:r>
              <a:t> =1,6 ppm</a:t>
            </a:r>
          </a:p>
        </p:txBody>
      </p:sp>
      <p:sp>
        <p:nvSpPr>
          <p:cNvPr id="471" name="Freccia a destra 13"/>
          <p:cNvSpPr/>
          <p:nvPr/>
        </p:nvSpPr>
        <p:spPr>
          <a:xfrm>
            <a:off x="2715065" y="5884055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2" name="CasellaDiTesto 14"/>
          <p:cNvSpPr txBox="1"/>
          <p:nvPr/>
        </p:nvSpPr>
        <p:spPr>
          <a:xfrm>
            <a:off x="4108939" y="5610884"/>
            <a:ext cx="258298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=0,3/1,6 x 100=18,8%</a:t>
            </a:r>
          </a:p>
        </p:txBody>
      </p:sp>
      <p:grpSp>
        <p:nvGrpSpPr>
          <p:cNvPr id="475" name="Gruppo 16"/>
          <p:cNvGrpSpPr/>
          <p:nvPr/>
        </p:nvGrpSpPr>
        <p:grpSpPr>
          <a:xfrm>
            <a:off x="7904553" y="4743085"/>
            <a:ext cx="5161427" cy="1514745"/>
            <a:chOff x="0" y="0"/>
            <a:chExt cx="5161426" cy="1514743"/>
          </a:xfrm>
        </p:grpSpPr>
        <p:pic>
          <p:nvPicPr>
            <p:cNvPr id="473" name="Immagine 17" descr="Immagine 1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magine 18" descr="Immagine 1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Rettangolo 3"/>
          <p:cNvSpPr txBox="1"/>
          <p:nvPr/>
        </p:nvSpPr>
        <p:spPr>
          <a:xfrm>
            <a:off x="519326" y="1476160"/>
            <a:ext cx="11570683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ASSOLUTO VARIA CON LA GRANDEZZA DEL CAMPIONE</a:t>
            </a:r>
          </a:p>
        </p:txBody>
      </p:sp>
      <p:sp>
        <p:nvSpPr>
          <p:cNvPr id="478" name="Rettangolo 4"/>
          <p:cNvSpPr txBox="1"/>
          <p:nvPr/>
        </p:nvSpPr>
        <p:spPr>
          <a:xfrm>
            <a:off x="516024" y="2358126"/>
            <a:ext cx="11570683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NEL CASO DI ERRORI </a:t>
            </a:r>
            <a:r>
              <a:rPr>
                <a:solidFill>
                  <a:srgbClr val="FFFF00"/>
                </a:solidFill>
              </a:rPr>
              <a:t>PROPORZIONALI</a:t>
            </a:r>
            <a:r>
              <a:t> L’ERRORE RELATIVO E’ COSTANTE CON LA GRANDEZZA DEL CAMPIONE</a:t>
            </a:r>
          </a:p>
        </p:txBody>
      </p:sp>
      <p:sp>
        <p:nvSpPr>
          <p:cNvPr id="479" name="Rettangolo 5"/>
          <p:cNvSpPr txBox="1"/>
          <p:nvPr/>
        </p:nvSpPr>
        <p:spPr>
          <a:xfrm>
            <a:off x="516026" y="189642"/>
            <a:ext cx="974656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ERRORI </a:t>
            </a:r>
            <a:r>
              <a:rPr>
                <a:solidFill>
                  <a:srgbClr val="FFFF00"/>
                </a:solidFill>
              </a:rPr>
              <a:t>PROPORZIONALI ad esempio dovuti alla presenza di un interferente</a:t>
            </a:r>
          </a:p>
        </p:txBody>
      </p:sp>
      <p:sp>
        <p:nvSpPr>
          <p:cNvPr id="480" name="CasellaDiTesto 6"/>
          <p:cNvSpPr txBox="1"/>
          <p:nvPr/>
        </p:nvSpPr>
        <p:spPr>
          <a:xfrm>
            <a:off x="946052" y="3870417"/>
            <a:ext cx="1533075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E=0,30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x</a:t>
            </a:r>
            <a:r>
              <a:rPr baseline="-25000"/>
              <a:t>v</a:t>
            </a:r>
            <a:r>
              <a:t> =3,20 ppm</a:t>
            </a:r>
          </a:p>
        </p:txBody>
      </p:sp>
      <p:sp>
        <p:nvSpPr>
          <p:cNvPr id="481" name="Freccia a destra 7"/>
          <p:cNvSpPr/>
          <p:nvPr/>
        </p:nvSpPr>
        <p:spPr>
          <a:xfrm>
            <a:off x="2658795" y="4137704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CasellaDiTesto 8"/>
          <p:cNvSpPr txBox="1"/>
          <p:nvPr/>
        </p:nvSpPr>
        <p:spPr>
          <a:xfrm>
            <a:off x="4052668" y="3864532"/>
            <a:ext cx="270967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E=0,30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=0,30/3,20 x 100=9,4%</a:t>
            </a:r>
          </a:p>
        </p:txBody>
      </p:sp>
      <p:sp>
        <p:nvSpPr>
          <p:cNvPr id="483" name="CasellaDiTesto 9"/>
          <p:cNvSpPr txBox="1"/>
          <p:nvPr/>
        </p:nvSpPr>
        <p:spPr>
          <a:xfrm>
            <a:off x="946052" y="4704171"/>
            <a:ext cx="1533076" cy="6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E=0,15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x</a:t>
            </a:r>
            <a:r>
              <a:rPr baseline="-25000"/>
              <a:t>v</a:t>
            </a:r>
            <a:r>
              <a:t> =1,60 ppm</a:t>
            </a:r>
          </a:p>
        </p:txBody>
      </p:sp>
      <p:sp>
        <p:nvSpPr>
          <p:cNvPr id="484" name="Freccia a destra 10"/>
          <p:cNvSpPr/>
          <p:nvPr/>
        </p:nvSpPr>
        <p:spPr>
          <a:xfrm>
            <a:off x="2658795" y="4971458"/>
            <a:ext cx="604912" cy="1303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5" name="CasellaDiTesto 11"/>
          <p:cNvSpPr txBox="1"/>
          <p:nvPr/>
        </p:nvSpPr>
        <p:spPr>
          <a:xfrm>
            <a:off x="4052668" y="4698287"/>
            <a:ext cx="2709673" cy="69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E=0,15 ppm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</a:t>
            </a:r>
            <a:r>
              <a:rPr baseline="-25000"/>
              <a:t>r</a:t>
            </a:r>
            <a:r>
              <a:t> =0,15/1,60 x 100=9,4%</a:t>
            </a:r>
          </a:p>
        </p:txBody>
      </p:sp>
      <p:grpSp>
        <p:nvGrpSpPr>
          <p:cNvPr id="488" name="Gruppo 12"/>
          <p:cNvGrpSpPr/>
          <p:nvPr/>
        </p:nvGrpSpPr>
        <p:grpSpPr>
          <a:xfrm>
            <a:off x="7787178" y="3972770"/>
            <a:ext cx="5161427" cy="1514745"/>
            <a:chOff x="0" y="0"/>
            <a:chExt cx="5161426" cy="1514743"/>
          </a:xfrm>
        </p:grpSpPr>
        <p:pic>
          <p:nvPicPr>
            <p:cNvPr id="486" name="Immagine 13" descr="Immagine 1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61427" cy="6186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Immagine 14" descr="Immagine 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78497"/>
              <a:ext cx="4490925" cy="736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asellaDiTesto 3"/>
          <p:cNvSpPr txBox="1"/>
          <p:nvPr/>
        </p:nvSpPr>
        <p:spPr>
          <a:xfrm>
            <a:off x="847384" y="400832"/>
            <a:ext cx="299868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La standardizzazione </a:t>
            </a:r>
          </a:p>
        </p:txBody>
      </p:sp>
      <p:sp>
        <p:nvSpPr>
          <p:cNvPr id="491" name="CasellaDiTesto 4"/>
          <p:cNvSpPr txBox="1"/>
          <p:nvPr/>
        </p:nvSpPr>
        <p:spPr>
          <a:xfrm>
            <a:off x="684548" y="1705628"/>
            <a:ext cx="5692356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Analisi di campioni standard</a:t>
            </a:r>
          </a:p>
          <a:p>
            <a:pPr>
              <a:defRPr sz="2100">
                <a:solidFill>
                  <a:srgbClr val="FFFFFF"/>
                </a:solidFill>
              </a:defRPr>
            </a:pPr>
            <a:r>
              <a:t>		materiali standard di riferimento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Determinazione del bianco</a:t>
            </a: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100">
                <a:solidFill>
                  <a:srgbClr val="FFFFFF"/>
                </a:solidFill>
              </a:defRPr>
            </a:pPr>
            <a:r>
              <a:t>Costruzione di matrici bianche fortificate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asellaDiTesto 3"/>
          <p:cNvSpPr txBox="1"/>
          <p:nvPr/>
        </p:nvSpPr>
        <p:spPr>
          <a:xfrm>
            <a:off x="721581" y="357808"/>
            <a:ext cx="2213331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Errore casuale</a:t>
            </a:r>
          </a:p>
        </p:txBody>
      </p:sp>
      <p:sp>
        <p:nvSpPr>
          <p:cNvPr id="494" name="CasellaDiTesto 4"/>
          <p:cNvSpPr txBox="1"/>
          <p:nvPr/>
        </p:nvSpPr>
        <p:spPr>
          <a:xfrm>
            <a:off x="721579" y="1133060"/>
            <a:ext cx="11252425" cy="2720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Tutte le misure contengono errori casuali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  <a:p>
            <a:pPr>
              <a:defRPr b="1" sz="1900">
                <a:solidFill>
                  <a:srgbClr val="FFFFFF"/>
                </a:solidFill>
              </a:defRPr>
            </a:pPr>
            <a:r>
              <a:t>Gli errori casuali (o indeterminati) dipendono da cause che non possono essere eliminate e spesso non identificate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  <a:p>
            <a:pPr>
              <a:defRPr sz="1900">
                <a:solidFill>
                  <a:srgbClr val="FFFFFF"/>
                </a:solidFill>
              </a:defRPr>
            </a:pPr>
          </a:p>
          <a:p>
            <a:pPr>
              <a:defRPr sz="1900">
                <a:solidFill>
                  <a:srgbClr val="FFFFFF"/>
                </a:solidFill>
              </a:defRPr>
            </a:pP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La somma degli errori casuali provoca una fluttuazione dei singoli dati intorno ad un valore medio</a:t>
            </a:r>
          </a:p>
        </p:txBody>
      </p:sp>
      <p:sp>
        <p:nvSpPr>
          <p:cNvPr id="495" name="CasellaDiTesto 19"/>
          <p:cNvSpPr txBox="1"/>
          <p:nvPr/>
        </p:nvSpPr>
        <p:spPr>
          <a:xfrm>
            <a:off x="1392702" y="4259899"/>
            <a:ext cx="9646920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 Immaginiamo una situazione in cui quattro piccoli errori si combinano per dare un errore totale. Assumeremo che ciascuna incertezza abbia uguale probabilità di verificarsi e che ciascuna possa far sì che il risultato finale sia maggiore o minore di una quantità fissa ± 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244" y="2429180"/>
            <a:ext cx="5351370" cy="401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CasellaDiTesto 4"/>
          <p:cNvSpPr txBox="1"/>
          <p:nvPr/>
        </p:nvSpPr>
        <p:spPr>
          <a:xfrm>
            <a:off x="7028512" y="2740475"/>
            <a:ext cx="1476632" cy="1662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4 incertezze: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</a:t>
            </a:r>
            <a:r>
              <a:rPr baseline="-25000"/>
              <a:t>4</a:t>
            </a:r>
          </a:p>
        </p:txBody>
      </p:sp>
      <p:sp>
        <p:nvSpPr>
          <p:cNvPr id="499" name="Connettore 2 6"/>
          <p:cNvSpPr/>
          <p:nvPr/>
        </p:nvSpPr>
        <p:spPr>
          <a:xfrm>
            <a:off x="7427738" y="3193364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0" name="Connettore 2 7"/>
          <p:cNvSpPr/>
          <p:nvPr/>
        </p:nvSpPr>
        <p:spPr>
          <a:xfrm>
            <a:off x="7427738" y="3444240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1" name="Connettore 2 8"/>
          <p:cNvSpPr/>
          <p:nvPr/>
        </p:nvSpPr>
        <p:spPr>
          <a:xfrm>
            <a:off x="7427738" y="3723249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2" name="Connettore 2 9"/>
          <p:cNvSpPr/>
          <p:nvPr/>
        </p:nvSpPr>
        <p:spPr>
          <a:xfrm>
            <a:off x="7427738" y="4021883"/>
            <a:ext cx="1519313" cy="2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3" name="CasellaDiTesto 10"/>
          <p:cNvSpPr txBox="1"/>
          <p:nvPr/>
        </p:nvSpPr>
        <p:spPr>
          <a:xfrm>
            <a:off x="9046323" y="2989339"/>
            <a:ext cx="527034" cy="138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±U</a:t>
            </a:r>
            <a:r>
              <a:rPr baseline="-25000"/>
              <a:t>1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3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± U</a:t>
            </a:r>
            <a:r>
              <a:rPr baseline="-25000"/>
              <a:t>4</a:t>
            </a:r>
          </a:p>
        </p:txBody>
      </p:sp>
      <p:sp>
        <p:nvSpPr>
          <p:cNvPr id="504" name="CasellaDiTesto 12"/>
          <p:cNvSpPr txBox="1"/>
          <p:nvPr/>
        </p:nvSpPr>
        <p:spPr>
          <a:xfrm>
            <a:off x="394930" y="183289"/>
            <a:ext cx="9772493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Ad esempio se associamo ad una determinazione un numero finito di incertezze (n=4) di uguale valore e segno diverso (U1, U2, U3, U4 e -U1, -U2, -U3, -U4) queste si possono combinare secondo un numero finito di combinazioni. che danno una grandezza dell’errore determinato di valore +4U; +2U, 0, -2U; -4U con frequenza rispettivamente 1, 4, 6, 4, 1</a:t>
            </a:r>
          </a:p>
        </p:txBody>
      </p:sp>
      <p:sp>
        <p:nvSpPr>
          <p:cNvPr id="505" name="Figura a mano libera: forma 13"/>
          <p:cNvSpPr/>
          <p:nvPr/>
        </p:nvSpPr>
        <p:spPr>
          <a:xfrm rot="21390467">
            <a:off x="9397220" y="5260929"/>
            <a:ext cx="1406772" cy="844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5" fill="norm" stroke="1" extrusionOk="0">
                <a:moveTo>
                  <a:pt x="0" y="19130"/>
                </a:moveTo>
                <a:cubicBezTo>
                  <a:pt x="3924" y="9393"/>
                  <a:pt x="7848" y="-345"/>
                  <a:pt x="11448" y="9"/>
                </a:cubicBezTo>
                <a:cubicBezTo>
                  <a:pt x="15048" y="363"/>
                  <a:pt x="18324" y="10809"/>
                  <a:pt x="21600" y="21255"/>
                </a:cubicBezTo>
              </a:path>
            </a:pathLst>
          </a:custGeom>
          <a:ln w="825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Ovale 14"/>
          <p:cNvSpPr/>
          <p:nvPr/>
        </p:nvSpPr>
        <p:spPr>
          <a:xfrm>
            <a:off x="10072472" y="5149789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Ovale 15"/>
          <p:cNvSpPr/>
          <p:nvPr/>
        </p:nvSpPr>
        <p:spPr>
          <a:xfrm>
            <a:off x="10449955" y="5456937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Ovale 16"/>
          <p:cNvSpPr/>
          <p:nvPr/>
        </p:nvSpPr>
        <p:spPr>
          <a:xfrm>
            <a:off x="9631690" y="5454591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9" name="Ovale 17"/>
          <p:cNvSpPr/>
          <p:nvPr/>
        </p:nvSpPr>
        <p:spPr>
          <a:xfrm>
            <a:off x="10789673" y="6076672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 b="1" sz="1200">
                <a:solidFill>
                  <a:srgbClr val="FFFFFF"/>
                </a:solidFill>
              </a:defRPr>
            </a:pPr>
          </a:p>
        </p:txBody>
      </p:sp>
      <p:sp>
        <p:nvSpPr>
          <p:cNvPr id="510" name="Ovale 18"/>
          <p:cNvSpPr/>
          <p:nvPr/>
        </p:nvSpPr>
        <p:spPr>
          <a:xfrm>
            <a:off x="9316887" y="6061576"/>
            <a:ext cx="154749" cy="224689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1" name="CasellaDiTesto 19"/>
          <p:cNvSpPr txBox="1"/>
          <p:nvPr/>
        </p:nvSpPr>
        <p:spPr>
          <a:xfrm>
            <a:off x="9970878" y="6293673"/>
            <a:ext cx="189492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512" name="CasellaDiTesto 20"/>
          <p:cNvSpPr txBox="1"/>
          <p:nvPr/>
        </p:nvSpPr>
        <p:spPr>
          <a:xfrm>
            <a:off x="9136875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-4U</a:t>
            </a:r>
          </a:p>
        </p:txBody>
      </p:sp>
      <p:sp>
        <p:nvSpPr>
          <p:cNvPr id="513" name="CasellaDiTesto 21"/>
          <p:cNvSpPr txBox="1"/>
          <p:nvPr/>
        </p:nvSpPr>
        <p:spPr>
          <a:xfrm>
            <a:off x="10639770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+4U</a:t>
            </a:r>
          </a:p>
        </p:txBody>
      </p:sp>
      <p:sp>
        <p:nvSpPr>
          <p:cNvPr id="514" name="CasellaDiTesto 22"/>
          <p:cNvSpPr txBox="1"/>
          <p:nvPr/>
        </p:nvSpPr>
        <p:spPr>
          <a:xfrm>
            <a:off x="9553877" y="6293673"/>
            <a:ext cx="351045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-2U</a:t>
            </a:r>
          </a:p>
        </p:txBody>
      </p:sp>
      <p:sp>
        <p:nvSpPr>
          <p:cNvPr id="515" name="CasellaDiTesto 23"/>
          <p:cNvSpPr txBox="1"/>
          <p:nvPr/>
        </p:nvSpPr>
        <p:spPr>
          <a:xfrm>
            <a:off x="10160251" y="6293673"/>
            <a:ext cx="378504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200">
                <a:solidFill>
                  <a:srgbClr val="FFFFFF"/>
                </a:solidFill>
              </a:defRPr>
            </a:lvl1pPr>
          </a:lstStyle>
          <a:p>
            <a:pPr/>
            <a:r>
              <a:t>+2U</a:t>
            </a:r>
          </a:p>
        </p:txBody>
      </p:sp>
      <p:sp>
        <p:nvSpPr>
          <p:cNvPr id="516" name="Connettore diritto 24"/>
          <p:cNvSpPr/>
          <p:nvPr/>
        </p:nvSpPr>
        <p:spPr>
          <a:xfrm>
            <a:off x="8795101" y="6335257"/>
            <a:ext cx="2529740" cy="3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7" name="Connettore diritto 25"/>
          <p:cNvSpPr/>
          <p:nvPr/>
        </p:nvSpPr>
        <p:spPr>
          <a:xfrm flipV="1">
            <a:off x="8795101" y="5055634"/>
            <a:ext cx="2" cy="1269417"/>
          </a:xfrm>
          <a:prstGeom prst="line">
            <a:avLst/>
          </a:prstGeom>
          <a:ln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8" name="CasellaDiTesto 26"/>
          <p:cNvSpPr txBox="1"/>
          <p:nvPr/>
        </p:nvSpPr>
        <p:spPr>
          <a:xfrm rot="16200000">
            <a:off x="8235754" y="5530492"/>
            <a:ext cx="783130" cy="25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frequenza</a:t>
            </a:r>
          </a:p>
        </p:txBody>
      </p:sp>
      <p:sp>
        <p:nvSpPr>
          <p:cNvPr id="519" name="Figura a mano libera: forma 27"/>
          <p:cNvSpPr/>
          <p:nvPr/>
        </p:nvSpPr>
        <p:spPr>
          <a:xfrm>
            <a:off x="5500468" y="4616304"/>
            <a:ext cx="4529798" cy="518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67" fill="norm" stroke="1" extrusionOk="0">
                <a:moveTo>
                  <a:pt x="21600" y="20067"/>
                </a:moveTo>
                <a:cubicBezTo>
                  <a:pt x="14881" y="11264"/>
                  <a:pt x="8161" y="2460"/>
                  <a:pt x="4561" y="464"/>
                </a:cubicBezTo>
                <a:cubicBezTo>
                  <a:pt x="961" y="-1533"/>
                  <a:pt x="481" y="3277"/>
                  <a:pt x="0" y="8087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0" name="Figura a mano libera: forma 29"/>
          <p:cNvSpPr/>
          <p:nvPr/>
        </p:nvSpPr>
        <p:spPr>
          <a:xfrm>
            <a:off x="5347964" y="5486398"/>
            <a:ext cx="4133662" cy="211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1" h="21600" fill="norm" stroke="1" extrusionOk="0">
                <a:moveTo>
                  <a:pt x="21121" y="0"/>
                </a:moveTo>
                <a:lnTo>
                  <a:pt x="3007" y="1440"/>
                </a:lnTo>
                <a:cubicBezTo>
                  <a:pt x="-479" y="5040"/>
                  <a:pt x="-138" y="13320"/>
                  <a:pt x="204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1" name="Figura a mano libera: forma 30"/>
          <p:cNvSpPr/>
          <p:nvPr/>
        </p:nvSpPr>
        <p:spPr>
          <a:xfrm>
            <a:off x="5683347" y="5908430"/>
            <a:ext cx="3488789" cy="225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561" y="10800"/>
                  <a:pt x="9523" y="0"/>
                  <a:pt x="5923" y="0"/>
                </a:cubicBezTo>
                <a:cubicBezTo>
                  <a:pt x="2323" y="0"/>
                  <a:pt x="1161" y="10800"/>
                  <a:pt x="0" y="21600"/>
                </a:cubicBezTo>
              </a:path>
            </a:pathLst>
          </a:custGeom>
          <a:ln w="28575" cap="rnd">
            <a:solidFill>
              <a:schemeClr val="accent3"/>
            </a:solidFill>
            <a:headEnd type="stealth"/>
            <a:tailEnd type="stealth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659" y="534572"/>
            <a:ext cx="2252917" cy="6056142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CasellaDiTesto 4"/>
          <p:cNvSpPr txBox="1"/>
          <p:nvPr/>
        </p:nvSpPr>
        <p:spPr>
          <a:xfrm>
            <a:off x="4657835" y="1225641"/>
            <a:ext cx="5704449" cy="414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Passando da 4 incertezze a 10 e poi a un numero più elevato</a:t>
            </a:r>
          </a:p>
          <a:p>
            <a:pPr>
              <a:lnSpc>
                <a:spcPct val="200000"/>
              </a:lnSpc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La curva di distribuzione diviene sempre più sovrapponibile ad una gaussiana detta CURVA NORMALE DELL’ERRORE</a:t>
            </a:r>
          </a:p>
        </p:txBody>
      </p:sp>
      <p:sp>
        <p:nvSpPr>
          <p:cNvPr id="525" name="CasellaDiTesto 5"/>
          <p:cNvSpPr txBox="1"/>
          <p:nvPr/>
        </p:nvSpPr>
        <p:spPr>
          <a:xfrm>
            <a:off x="3710871" y="68872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26" name="CasellaDiTesto 6"/>
          <p:cNvSpPr txBox="1"/>
          <p:nvPr/>
        </p:nvSpPr>
        <p:spPr>
          <a:xfrm>
            <a:off x="3654402" y="2849242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527" name="CasellaDiTesto 7"/>
          <p:cNvSpPr txBox="1"/>
          <p:nvPr/>
        </p:nvSpPr>
        <p:spPr>
          <a:xfrm>
            <a:off x="3654402" y="5009763"/>
            <a:ext cx="855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200000"/>
              </a:lnSpc>
              <a:defRPr b="1"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550" y="1223887"/>
            <a:ext cx="4199334" cy="1922587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CasellaDiTesto 4"/>
          <p:cNvSpPr txBox="1"/>
          <p:nvPr/>
        </p:nvSpPr>
        <p:spPr>
          <a:xfrm>
            <a:off x="805375" y="436097"/>
            <a:ext cx="2418937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Deviazione Standard</a:t>
            </a:r>
          </a:p>
        </p:txBody>
      </p:sp>
      <p:pic>
        <p:nvPicPr>
          <p:cNvPr id="531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3945" y="1690685"/>
            <a:ext cx="5124452" cy="3476628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CasellaDiTesto 6"/>
          <p:cNvSpPr txBox="1"/>
          <p:nvPr/>
        </p:nvSpPr>
        <p:spPr>
          <a:xfrm>
            <a:off x="766271" y="5536506"/>
            <a:ext cx="362221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Deviazione standard relativa 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solidFill>
                  <a:srgbClr val="FFFFFF"/>
                </a:solidFill>
              </a:defRPr>
            </a:pPr>
            <a:r>
              <a:t>Coefficiente di variazione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asellaDiTesto 1"/>
          <p:cNvSpPr txBox="1"/>
          <p:nvPr/>
        </p:nvSpPr>
        <p:spPr>
          <a:xfrm>
            <a:off x="998803" y="548640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>
                <a:solidFill>
                  <a:srgbClr val="FF0000"/>
                </a:solidFill>
              </a:defRPr>
            </a:pPr>
            <a:r>
              <a:t>Come misuro una concentrazione?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metodo è adatto alla misura della concentrazione della specie che sto cercando?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FF0000"/>
                </a:solidFill>
              </a:defRPr>
            </a:pPr>
          </a:p>
          <a:p>
            <a:pPr>
              <a:defRPr sz="2600">
                <a:solidFill>
                  <a:srgbClr val="FF0000"/>
                </a:solidFill>
              </a:defRPr>
            </a:pPr>
            <a:r>
              <a:t>Quale è la condizione necessaria perché un metodo analitico sia idoneo per la misura della concentrazione della specie che sto cercando?</a:t>
            </a:r>
          </a:p>
        </p:txBody>
      </p:sp>
      <p:sp>
        <p:nvSpPr>
          <p:cNvPr id="535" name="CasellaDiTesto 2"/>
          <p:cNvSpPr txBox="1"/>
          <p:nvPr/>
        </p:nvSpPr>
        <p:spPr>
          <a:xfrm>
            <a:off x="998804" y="4105423"/>
            <a:ext cx="9790519" cy="15106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3000">
                <a:solidFill>
                  <a:srgbClr val="072B40"/>
                </a:solidFill>
              </a:defRPr>
            </a:lvl1pPr>
          </a:lstStyle>
          <a:p>
            <a:pPr/>
            <a:r>
              <a:t>L’analita deve produrre un segnale proporzionale alla sua concentrazione una volta che sia sottoposto al metodo di analisi.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asellaDiTesto 3"/>
          <p:cNvSpPr txBox="1"/>
          <p:nvPr/>
        </p:nvSpPr>
        <p:spPr>
          <a:xfrm>
            <a:off x="721581" y="357808"/>
            <a:ext cx="497483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Standardizzazione e calibrazione</a:t>
            </a:r>
          </a:p>
        </p:txBody>
      </p:sp>
      <p:sp>
        <p:nvSpPr>
          <p:cNvPr id="538" name="CasellaDiTesto 3"/>
          <p:cNvSpPr txBox="1"/>
          <p:nvPr/>
        </p:nvSpPr>
        <p:spPr>
          <a:xfrm>
            <a:off x="721580" y="903909"/>
            <a:ext cx="11115635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La calibrazione permette di conoscere la relazione tra la risposta analitica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e la concentrazione di analita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Per calcolare la relazione si utilizzano standard chimici</a:t>
            </a:r>
          </a:p>
          <a:p>
            <a:pPr>
              <a:defRPr sz="2400">
                <a:solidFill>
                  <a:srgbClr val="FFFFFF"/>
                </a:solidFill>
              </a:defRPr>
            </a:pP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 chimici preparati da sostanze pure (pesata e diluizione) oppure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standardizzati con uso di </a:t>
            </a:r>
            <a:r>
              <a:rPr b="1"/>
              <a:t>standard primari</a:t>
            </a:r>
            <a:endParaRPr b="1"/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Alcuni metodi possono usare una comparazione diretta visiva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Esempio cartina tornasole per pH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Test gravidanza</a:t>
            </a:r>
          </a:p>
        </p:txBody>
      </p:sp>
      <p:grpSp>
        <p:nvGrpSpPr>
          <p:cNvPr id="541" name="Galleria immagini"/>
          <p:cNvGrpSpPr/>
          <p:nvPr/>
        </p:nvGrpSpPr>
        <p:grpSpPr>
          <a:xfrm>
            <a:off x="3222787" y="5460999"/>
            <a:ext cx="2819404" cy="1778002"/>
            <a:chOff x="0" y="0"/>
            <a:chExt cx="2819402" cy="1778000"/>
          </a:xfrm>
        </p:grpSpPr>
        <p:pic>
          <p:nvPicPr>
            <p:cNvPr id="539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400" r="0" b="13400"/>
            <a:stretch>
              <a:fillRect/>
            </a:stretch>
          </p:blipFill>
          <p:spPr>
            <a:xfrm>
              <a:off x="-1" y="0"/>
              <a:ext cx="2819404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0" name="Didascalia"/>
            <p:cNvSpPr txBox="1"/>
            <p:nvPr/>
          </p:nvSpPr>
          <p:spPr>
            <a:xfrm>
              <a:off x="0" y="1346200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pPr/>
              <a:r>
                <a:t>Didascalia</a:t>
              </a:r>
            </a:p>
          </p:txBody>
        </p:sp>
      </p:grpSp>
      <p:grpSp>
        <p:nvGrpSpPr>
          <p:cNvPr id="544" name="Galleria immagini"/>
          <p:cNvGrpSpPr/>
          <p:nvPr/>
        </p:nvGrpSpPr>
        <p:grpSpPr>
          <a:xfrm>
            <a:off x="6516641" y="4482462"/>
            <a:ext cx="2819402" cy="2111376"/>
            <a:chOff x="0" y="0"/>
            <a:chExt cx="2819401" cy="2111374"/>
          </a:xfrm>
        </p:grpSpPr>
        <p:pic>
          <p:nvPicPr>
            <p:cNvPr id="542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1565" r="0" b="21565"/>
            <a:stretch>
              <a:fillRect/>
            </a:stretch>
          </p:blipFill>
          <p:spPr>
            <a:xfrm>
              <a:off x="-1" y="-1"/>
              <a:ext cx="2819403" cy="1603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3" name="Didascalia"/>
            <p:cNvSpPr txBox="1"/>
            <p:nvPr/>
          </p:nvSpPr>
          <p:spPr>
            <a:xfrm>
              <a:off x="-1" y="1679574"/>
              <a:ext cx="281940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/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19" y="477078"/>
            <a:ext cx="10638860" cy="6175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asellaDiTesto 1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>
                <a:solidFill>
                  <a:srgbClr val="072B40"/>
                </a:solidFill>
              </a:defRPr>
            </a:lvl1pPr>
          </a:lstStyle>
          <a:p>
            <a:pPr/>
            <a:r>
              <a:t>Se viene prodotto un segnale proporzionale alla concentrazione, allora si può risalire a un modello matematico (equazione) che descrive la dipendenza del segnale (y) dalla concentrazione (x) della specie</a:t>
            </a:r>
          </a:p>
        </p:txBody>
      </p:sp>
      <p:sp>
        <p:nvSpPr>
          <p:cNvPr id="547" name="CasellaDiTesto 2"/>
          <p:cNvSpPr txBox="1"/>
          <p:nvPr/>
        </p:nvSpPr>
        <p:spPr>
          <a:xfrm>
            <a:off x="998803" y="244543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E’ possibile quindi costruire una curva di calbrazione</a:t>
            </a:r>
          </a:p>
        </p:txBody>
      </p:sp>
      <p:sp>
        <p:nvSpPr>
          <p:cNvPr id="548" name="CasellaDiTesto 3"/>
          <p:cNvSpPr txBox="1"/>
          <p:nvPr/>
        </p:nvSpPr>
        <p:spPr>
          <a:xfrm>
            <a:off x="998802" y="3638212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FFFFFF"/>
                </a:solidFill>
              </a:defRPr>
            </a:lvl1pPr>
          </a:lstStyle>
          <a:p>
            <a:pPr/>
            <a:r>
              <a:t>Come costruire la curva di calibrazione, e descrivere i significati analitici dell’equazione che la descrive?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1"/>
      <p:bldP build="whole" bldLvl="1" animBg="1" rev="0" advAuto="0" spid="54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asellaDiTesto 1"/>
          <p:cNvSpPr txBox="1"/>
          <p:nvPr/>
        </p:nvSpPr>
        <p:spPr>
          <a:xfrm>
            <a:off x="998797" y="28082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Curva di calibrazione esterna</a:t>
            </a:r>
          </a:p>
        </p:txBody>
      </p:sp>
      <p:sp>
        <p:nvSpPr>
          <p:cNvPr id="551" name="CasellaDiTesto 2"/>
          <p:cNvSpPr txBox="1"/>
          <p:nvPr/>
        </p:nvSpPr>
        <p:spPr>
          <a:xfrm>
            <a:off x="998796" y="1101419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Come costruirla</a:t>
            </a:r>
          </a:p>
        </p:txBody>
      </p:sp>
      <p:sp>
        <p:nvSpPr>
          <p:cNvPr id="552" name="CasellaDiTesto 3"/>
          <p:cNvSpPr txBox="1"/>
          <p:nvPr/>
        </p:nvSpPr>
        <p:spPr>
          <a:xfrm>
            <a:off x="998795" y="1961474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Preparare una serie di soluzioni standard (soluto+solvente)</a:t>
            </a:r>
          </a:p>
        </p:txBody>
      </p:sp>
      <p:sp>
        <p:nvSpPr>
          <p:cNvPr id="553" name="CasellaDiTesto 4"/>
          <p:cNvSpPr txBox="1"/>
          <p:nvPr/>
        </p:nvSpPr>
        <p:spPr>
          <a:xfrm>
            <a:off x="998793" y="303397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Misurare la risposta delle soluzioni standard</a:t>
            </a:r>
          </a:p>
        </p:txBody>
      </p:sp>
      <p:sp>
        <p:nvSpPr>
          <p:cNvPr id="554" name="CasellaDiTesto 5"/>
          <p:cNvSpPr txBox="1"/>
          <p:nvPr/>
        </p:nvSpPr>
        <p:spPr>
          <a:xfrm>
            <a:off x="998793" y="3712986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555" name="CasellaDiTesto 6"/>
          <p:cNvSpPr txBox="1"/>
          <p:nvPr/>
        </p:nvSpPr>
        <p:spPr>
          <a:xfrm>
            <a:off x="998792" y="5799830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Usare la curva per calcolare concentrazioni di analita in soluzioni a concentrazione incognita</a:t>
            </a:r>
          </a:p>
        </p:txBody>
      </p:sp>
      <p:sp>
        <p:nvSpPr>
          <p:cNvPr id="556" name="CasellaDiTesto 7"/>
          <p:cNvSpPr txBox="1"/>
          <p:nvPr/>
        </p:nvSpPr>
        <p:spPr>
          <a:xfrm>
            <a:off x="998792" y="5294915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Come usarla per calcolare la concentrazione x=(y-b)/a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6"/>
      <p:bldP build="whole" bldLvl="1" animBg="1" rev="0" advAuto="0" spid="551" grpId="1"/>
      <p:bldP build="whole" bldLvl="1" animBg="1" rev="0" advAuto="0" spid="552" grpId="2"/>
      <p:bldP build="whole" bldLvl="1" animBg="1" rev="0" advAuto="0" spid="553" grpId="3"/>
      <p:bldP build="whole" bldLvl="1" animBg="1" rev="0" advAuto="0" spid="555" grpId="5"/>
      <p:bldP build="whole" bldLvl="1" animBg="1" rev="0" advAuto="0" spid="554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asellaDiTesto 3"/>
          <p:cNvSpPr txBox="1"/>
          <p:nvPr/>
        </p:nvSpPr>
        <p:spPr>
          <a:xfrm>
            <a:off x="721581" y="357808"/>
            <a:ext cx="512053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Utilizzo del foglio di calcolo excel </a:t>
            </a:r>
          </a:p>
        </p:txBody>
      </p:sp>
      <p:graphicFrame>
        <p:nvGraphicFramePr>
          <p:cNvPr id="559" name="Tabella"/>
          <p:cNvGraphicFramePr/>
          <p:nvPr/>
        </p:nvGraphicFramePr>
        <p:xfrm>
          <a:off x="1185332" y="889000"/>
          <a:ext cx="4904318" cy="60807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452158"/>
                <a:gridCol w="2452158"/>
              </a:tblGrid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Concentrazione (ppm)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Segnale (nA)</a:t>
                      </a:r>
                    </a:p>
                  </a:txBody>
                  <a:tcPr marL="0" marR="0" marT="0" marB="0" anchor="t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12</a:t>
                      </a:r>
                    </a:p>
                  </a:txBody>
                  <a:tcPr marL="0" marR="0" marT="0" marB="0" anchor="t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19</a:t>
                      </a:r>
                    </a:p>
                  </a:txBody>
                  <a:tcPr marL="0" marR="0" marT="0" marB="0" anchor="t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23</a:t>
                      </a:r>
                    </a:p>
                  </a:txBody>
                  <a:tcPr marL="0" marR="0" marT="0" marB="0" anchor="t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27</a:t>
                      </a:r>
                    </a:p>
                  </a:txBody>
                  <a:tcPr marL="0" marR="0" marT="0" marB="0" anchor="t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25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31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560" name="Linea"/>
          <p:cNvSpPr/>
          <p:nvPr/>
        </p:nvSpPr>
        <p:spPr>
          <a:xfrm>
            <a:off x="6503658" y="3929379"/>
            <a:ext cx="1512890" cy="2"/>
          </a:xfrm>
          <a:prstGeom prst="line">
            <a:avLst/>
          </a:prstGeom>
          <a:ln w="19050"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1" name="Costruire la curva di calibrazione…"/>
          <p:cNvSpPr txBox="1"/>
          <p:nvPr/>
        </p:nvSpPr>
        <p:spPr>
          <a:xfrm>
            <a:off x="8154361" y="3604260"/>
            <a:ext cx="3728699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Costruire la curva di calibrazione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 in excel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asellaDiTesto 3"/>
          <p:cNvSpPr txBox="1"/>
          <p:nvPr/>
        </p:nvSpPr>
        <p:spPr>
          <a:xfrm>
            <a:off x="626792" y="499988"/>
            <a:ext cx="7132399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Errori nella calibrazione con lo standard esterno</a:t>
            </a:r>
          </a:p>
        </p:txBody>
      </p:sp>
      <p:sp>
        <p:nvSpPr>
          <p:cNvPr id="564" name="CasellaDiTesto 3"/>
          <p:cNvSpPr txBox="1"/>
          <p:nvPr/>
        </p:nvSpPr>
        <p:spPr>
          <a:xfrm>
            <a:off x="354279" y="1173481"/>
            <a:ext cx="11744731" cy="487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400">
                <a:solidFill>
                  <a:srgbClr val="FFFFFF"/>
                </a:solidFill>
              </a:defRPr>
            </a:pPr>
            <a:r>
              <a:t>La curva ottenuta deriva dall’analisi di soluzioni standard (solvente+ analita)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Il campione contiene anche altri componenti (matrice)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Alla risposta del campione dovremmo sottrarre la risposta del “bianco”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Bianco: soluzione IDENTICA al campione in assenza di analita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FFFFFF"/>
                </a:solidFill>
              </a:defRPr>
            </a:pPr>
            <a:r>
              <a:t>Errori sistematici in calibrazione?</a:t>
            </a:r>
          </a:p>
          <a:p>
            <a:pPr lvl="1" indent="457200">
              <a:defRPr i="1" sz="2400">
                <a:solidFill>
                  <a:srgbClr val="FFFFFF"/>
                </a:solidFill>
              </a:defRPr>
            </a:pPr>
            <a:r>
              <a:t>Pesata e misura dei volumi</a:t>
            </a:r>
          </a:p>
          <a:p>
            <a:pPr lvl="1" indent="457200">
              <a:defRPr i="1" sz="2400">
                <a:solidFill>
                  <a:srgbClr val="FFFFFF"/>
                </a:solidFill>
              </a:defRPr>
            </a:pPr>
            <a:r>
              <a:t>Stabilità analita (chimica e fisica)</a:t>
            </a:r>
          </a:p>
          <a:p>
            <a:pPr lvl="1" indent="457200">
              <a:defRPr i="1" sz="2400">
                <a:solidFill>
                  <a:srgbClr val="FFFFFF"/>
                </a:solidFill>
              </a:defRPr>
            </a:pPr>
            <a:r>
              <a:t>Errore di calibrazione (numero insufficiente di standard, linearità apparente)</a:t>
            </a:r>
          </a:p>
          <a:p>
            <a:pPr lvl="1" indent="457200">
              <a:defRPr i="1" sz="2400">
                <a:solidFill>
                  <a:srgbClr val="FFFFFF"/>
                </a:solidFill>
              </a:defRPr>
            </a:pPr>
            <a:r>
              <a:t>Intervallo di concentrazione non lineare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asellaDiTesto 1"/>
          <p:cNvSpPr txBox="1"/>
          <p:nvPr/>
        </p:nvSpPr>
        <p:spPr>
          <a:xfrm>
            <a:off x="879534" y="41612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FF0000"/>
                </a:solidFill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economica</a:t>
            </a:r>
          </a:p>
        </p:txBody>
      </p:sp>
      <p:sp>
        <p:nvSpPr>
          <p:cNvPr id="567" name="CasellaDiTesto 2"/>
          <p:cNvSpPr txBox="1"/>
          <p:nvPr/>
        </p:nvSpPr>
        <p:spPr>
          <a:xfrm>
            <a:off x="879534" y="3310292"/>
            <a:ext cx="9790519" cy="2539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FF0000"/>
                </a:solidFill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Non tiene conto della complessità del campione reale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Soffre dell’effetto matrice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E’ necessario conoscere l’efficienza (recupero) della tecnica di estrazione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segnale</a:t>
            </a:r>
          </a:p>
        </p:txBody>
      </p:sp>
      <p:sp>
        <p:nvSpPr>
          <p:cNvPr id="57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CONC</a:t>
            </a:r>
          </a:p>
        </p:txBody>
      </p:sp>
      <p:sp>
        <p:nvSpPr>
          <p:cNvPr id="573" name="Ovale 15"/>
          <p:cNvSpPr/>
          <p:nvPr/>
        </p:nvSpPr>
        <p:spPr>
          <a:xfrm>
            <a:off x="3968260" y="4899309"/>
            <a:ext cx="228603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4" name="Ovale 16"/>
          <p:cNvSpPr/>
          <p:nvPr/>
        </p:nvSpPr>
        <p:spPr>
          <a:xfrm>
            <a:off x="5527430" y="4020344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5" name="Ovale 17"/>
          <p:cNvSpPr/>
          <p:nvPr/>
        </p:nvSpPr>
        <p:spPr>
          <a:xfrm>
            <a:off x="7669214" y="2928788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6" name="Connettore diritto 19"/>
          <p:cNvSpPr/>
          <p:nvPr/>
        </p:nvSpPr>
        <p:spPr>
          <a:xfrm flipV="1">
            <a:off x="3728549" y="2728119"/>
            <a:ext cx="4430714" cy="23828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7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y=ax+b</a:t>
            </a:r>
          </a:p>
        </p:txBody>
      </p:sp>
      <p:sp>
        <p:nvSpPr>
          <p:cNvPr id="578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Dal segnale analitico alla curva di calibrazione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asellaDiTesto 6"/>
          <p:cNvSpPr txBox="1"/>
          <p:nvPr/>
        </p:nvSpPr>
        <p:spPr>
          <a:xfrm>
            <a:off x="834670" y="3617581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Intervallo dinamico di linearità</a:t>
            </a:r>
          </a:p>
        </p:txBody>
      </p:sp>
      <p:sp>
        <p:nvSpPr>
          <p:cNvPr id="581" name="CasellaDiTesto 8"/>
          <p:cNvSpPr txBox="1"/>
          <p:nvPr/>
        </p:nvSpPr>
        <p:spPr>
          <a:xfrm>
            <a:off x="834668" y="4602295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Intervallo dinamico</a:t>
            </a:r>
          </a:p>
        </p:txBody>
      </p:sp>
      <p:sp>
        <p:nvSpPr>
          <p:cNvPr id="582" name="CasellaDiTesto 10"/>
          <p:cNvSpPr txBox="1"/>
          <p:nvPr/>
        </p:nvSpPr>
        <p:spPr>
          <a:xfrm>
            <a:off x="834669" y="1648156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Limite di rilevabilità</a:t>
            </a:r>
          </a:p>
        </p:txBody>
      </p:sp>
      <p:sp>
        <p:nvSpPr>
          <p:cNvPr id="583" name="CasellaDiTesto 12"/>
          <p:cNvSpPr txBox="1"/>
          <p:nvPr/>
        </p:nvSpPr>
        <p:spPr>
          <a:xfrm>
            <a:off x="834668" y="2632868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Limite di quantificazione</a:t>
            </a:r>
          </a:p>
        </p:txBody>
      </p:sp>
      <p:sp>
        <p:nvSpPr>
          <p:cNvPr id="584" name="CasellaDiTesto 14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Sensibilità e sensibilità analitica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asellaDiTesto 2"/>
          <p:cNvSpPr txBox="1"/>
          <p:nvPr/>
        </p:nvSpPr>
        <p:spPr>
          <a:xfrm>
            <a:off x="834670" y="663445"/>
            <a:ext cx="6480531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072B40"/>
                </a:solidFill>
              </a:defRPr>
            </a:pPr>
            <a:r>
              <a:t>Sensibilità</a:t>
            </a:r>
            <a:r>
              <a:rPr b="0"/>
              <a:t> e </a:t>
            </a:r>
            <a:r>
              <a:t>sensibilità analitica </a:t>
            </a:r>
          </a:p>
        </p:txBody>
      </p:sp>
      <p:sp>
        <p:nvSpPr>
          <p:cNvPr id="587" name="CasellaDiTesto 4"/>
          <p:cNvSpPr txBox="1"/>
          <p:nvPr/>
        </p:nvSpPr>
        <p:spPr>
          <a:xfrm>
            <a:off x="880389" y="1770744"/>
            <a:ext cx="10989227" cy="96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Per sensibilità si intende la pendenza della curva di calibrazione </a:t>
            </a:r>
            <a:r>
              <a:rPr b="0"/>
              <a:t>(y=</a:t>
            </a:r>
            <a:r>
              <a:rPr sz="3000" u="sng"/>
              <a:t>a</a:t>
            </a:r>
            <a:r>
              <a:rPr b="0"/>
              <a:t>x+b) </a:t>
            </a:r>
          </a:p>
        </p:txBody>
      </p:sp>
      <p:sp>
        <p:nvSpPr>
          <p:cNvPr id="588" name="CasellaDiTesto 6"/>
          <p:cNvSpPr txBox="1"/>
          <p:nvPr/>
        </p:nvSpPr>
        <p:spPr>
          <a:xfrm>
            <a:off x="880389" y="3545221"/>
            <a:ext cx="1098922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Per sensibilità analitica </a:t>
            </a:r>
            <a:r>
              <a:rPr b="0"/>
              <a:t>si intende il rapporto tra la pendenza della curva di calibrazione e la deviazione standard ad una data concentrazione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asellaDiTesto 2"/>
          <p:cNvSpPr txBox="1"/>
          <p:nvPr/>
        </p:nvSpPr>
        <p:spPr>
          <a:xfrm>
            <a:off x="679924" y="52274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Limite di rilevabilità</a:t>
            </a:r>
          </a:p>
        </p:txBody>
      </p:sp>
      <p:sp>
        <p:nvSpPr>
          <p:cNvPr id="591" name="CasellaDiTesto 4"/>
          <p:cNvSpPr txBox="1"/>
          <p:nvPr/>
        </p:nvSpPr>
        <p:spPr>
          <a:xfrm>
            <a:off x="679924" y="3955231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Limite di quantificazione</a:t>
            </a:r>
          </a:p>
        </p:txBody>
      </p:sp>
      <p:sp>
        <p:nvSpPr>
          <p:cNvPr id="592" name="CasellaDiTesto 6"/>
          <p:cNvSpPr txBox="1"/>
          <p:nvPr/>
        </p:nvSpPr>
        <p:spPr>
          <a:xfrm>
            <a:off x="601388" y="1367898"/>
            <a:ext cx="10989224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Per limite di rilevabilità si intende la più piccola quantità determinabile con il metodo con un certo livello di fiducia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LOD=KSb/m; K=2 o 3; Sb= deviazione standard del bianco; m=pendenza della curva</a:t>
            </a:r>
          </a:p>
        </p:txBody>
      </p:sp>
      <p:sp>
        <p:nvSpPr>
          <p:cNvPr id="593" name="CasellaDiTesto 8"/>
          <p:cNvSpPr txBox="1"/>
          <p:nvPr/>
        </p:nvSpPr>
        <p:spPr>
          <a:xfrm>
            <a:off x="601386" y="4680014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Per limite di quantificazione si intende la più piccola quantità quantificabile con il metodo livello di fiducia superiore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LOD=KSb/m; K=5 o 10; Sb= deviazione standard del bianco, m=pendenza della curva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asellaDiTesto 2"/>
          <p:cNvSpPr txBox="1"/>
          <p:nvPr/>
        </p:nvSpPr>
        <p:spPr>
          <a:xfrm>
            <a:off x="792467" y="339809"/>
            <a:ext cx="6621206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Intervallo dinamico di linearità</a:t>
            </a:r>
          </a:p>
        </p:txBody>
      </p:sp>
      <p:sp>
        <p:nvSpPr>
          <p:cNvPr id="596" name="CasellaDiTesto 4"/>
          <p:cNvSpPr txBox="1"/>
          <p:nvPr/>
        </p:nvSpPr>
        <p:spPr>
          <a:xfrm>
            <a:off x="792465" y="3828572"/>
            <a:ext cx="5261328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072B40"/>
                </a:solidFill>
              </a:defRPr>
            </a:lvl1pPr>
          </a:lstStyle>
          <a:p>
            <a:pPr/>
            <a:r>
              <a:t>Intervallo dinamico</a:t>
            </a:r>
          </a:p>
        </p:txBody>
      </p:sp>
      <p:sp>
        <p:nvSpPr>
          <p:cNvPr id="597" name="CasellaDiTesto 6"/>
          <p:cNvSpPr txBox="1"/>
          <p:nvPr/>
        </p:nvSpPr>
        <p:spPr>
          <a:xfrm>
            <a:off x="838183" y="1077271"/>
            <a:ext cx="10989227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600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 di linearità</a:t>
            </a:r>
            <a:r>
              <a:t> si intende l’intervallo di concentrazione per il quale è valida la relazione lineare della curva di calibrazione. Il limite </a:t>
            </a:r>
            <a:r>
              <a:rPr u="sng"/>
              <a:t>inferiore</a:t>
            </a:r>
            <a:r>
              <a:t> coincide con il limite di rilevabilità, il limite superiore coincide con la concentrazione più alta che fa deviare la curva dalla linearità (valutata attraverso il valore r)</a:t>
            </a:r>
          </a:p>
        </p:txBody>
      </p:sp>
      <p:sp>
        <p:nvSpPr>
          <p:cNvPr id="598" name="CasellaDiTesto 8"/>
          <p:cNvSpPr txBox="1"/>
          <p:nvPr/>
        </p:nvSpPr>
        <p:spPr>
          <a:xfrm>
            <a:off x="838186" y="4449926"/>
            <a:ext cx="5212096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b="1" sz="2600">
                <a:solidFill>
                  <a:srgbClr val="FFFFFF"/>
                </a:solidFill>
              </a:defRPr>
            </a:pPr>
            <a:r>
              <a:t>Per </a:t>
            </a:r>
            <a:r>
              <a:rPr u="sng"/>
              <a:t>intervallo dinamico</a:t>
            </a:r>
            <a:r>
              <a:t> si intende l’intervallo di concentrazione per il quale si ha una variazione del segnale analitico indipendentemente dalla sua forma</a:t>
            </a:r>
          </a:p>
        </p:txBody>
      </p:sp>
      <p:pic>
        <p:nvPicPr>
          <p:cNvPr id="5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6918" y="3170152"/>
            <a:ext cx="5006210" cy="3537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584" y="1302872"/>
            <a:ext cx="11118830" cy="4382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asellaDiTesto 1"/>
          <p:cNvSpPr txBox="1"/>
          <p:nvPr/>
        </p:nvSpPr>
        <p:spPr>
          <a:xfrm>
            <a:off x="932532" y="25610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181818"/>
                </a:solidFill>
              </a:defRPr>
            </a:lvl1pPr>
          </a:lstStyle>
          <a:p>
            <a:pPr/>
            <a:r>
              <a:t>Curva di calibrazione interna (o in matrice) perché si usa??</a:t>
            </a:r>
          </a:p>
        </p:txBody>
      </p:sp>
      <p:sp>
        <p:nvSpPr>
          <p:cNvPr id="602" name="CasellaDiTesto 4"/>
          <p:cNvSpPr txBox="1"/>
          <p:nvPr/>
        </p:nvSpPr>
        <p:spPr>
          <a:xfrm>
            <a:off x="932529" y="3032255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181818"/>
                </a:solidFill>
              </a:defRPr>
            </a:lvl1pPr>
          </a:lstStyle>
          <a:p>
            <a:pPr/>
            <a:r>
              <a:t>Usare il metodo analitico </a:t>
            </a:r>
          </a:p>
        </p:txBody>
      </p:sp>
      <p:sp>
        <p:nvSpPr>
          <p:cNvPr id="603" name="CasellaDiTesto 7"/>
          <p:cNvSpPr txBox="1"/>
          <p:nvPr/>
        </p:nvSpPr>
        <p:spPr>
          <a:xfrm>
            <a:off x="932531" y="1002551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FF0000"/>
                </a:solidFill>
              </a:defRPr>
            </a:lvl1pPr>
          </a:lstStyle>
          <a:p>
            <a:pPr/>
            <a:r>
              <a:t>Come costruirla</a:t>
            </a:r>
          </a:p>
        </p:txBody>
      </p:sp>
      <p:sp>
        <p:nvSpPr>
          <p:cNvPr id="604" name="CasellaDiTesto 8"/>
          <p:cNvSpPr txBox="1"/>
          <p:nvPr/>
        </p:nvSpPr>
        <p:spPr>
          <a:xfrm>
            <a:off x="932530" y="1728116"/>
            <a:ext cx="9790519" cy="1056639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w="101600" cap="rnd">
            <a:solidFill>
              <a:srgbClr val="FF0000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072B40"/>
                </a:solidFill>
              </a:defRPr>
            </a:pPr>
            <a:r>
              <a:t>Preparare una serie di soluzioni standard in una 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 (analita+</a:t>
            </a:r>
            <a:r>
              <a:rPr>
                <a:solidFill>
                  <a:srgbClr val="FF0000"/>
                </a:solidFill>
              </a:rPr>
              <a:t>matrice bianca</a:t>
            </a:r>
            <a:r>
              <a:t>)</a:t>
            </a:r>
          </a:p>
        </p:txBody>
      </p:sp>
      <p:sp>
        <p:nvSpPr>
          <p:cNvPr id="605" name="CasellaDiTesto 9"/>
          <p:cNvSpPr txBox="1"/>
          <p:nvPr/>
        </p:nvSpPr>
        <p:spPr>
          <a:xfrm>
            <a:off x="932528" y="3595527"/>
            <a:ext cx="9790519" cy="1396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Usare un foglio Excel per interpolare i punti, costruire la curva e ottenere l’equazione e il coefficiente di correlazione r. (y=ax+b)</a:t>
            </a:r>
          </a:p>
        </p:txBody>
      </p:sp>
      <p:sp>
        <p:nvSpPr>
          <p:cNvPr id="606" name="CasellaDiTesto 10"/>
          <p:cNvSpPr txBox="1"/>
          <p:nvPr/>
        </p:nvSpPr>
        <p:spPr>
          <a:xfrm>
            <a:off x="932528" y="5647785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Usare la curva per calcolare concentrazioni di analita in soluzioni a concentrazione incognita</a:t>
            </a:r>
          </a:p>
        </p:txBody>
      </p:sp>
      <p:sp>
        <p:nvSpPr>
          <p:cNvPr id="607" name="CasellaDiTesto 11"/>
          <p:cNvSpPr txBox="1"/>
          <p:nvPr/>
        </p:nvSpPr>
        <p:spPr>
          <a:xfrm>
            <a:off x="932528" y="5051354"/>
            <a:ext cx="9790519" cy="469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solidFill>
                  <a:srgbClr val="FF0000"/>
                </a:solidFill>
              </a:defRPr>
            </a:lvl1pPr>
          </a:lstStyle>
          <a:p>
            <a:pPr/>
            <a:r>
              <a:t>Come usarla per calcolare la concentrazione x=(y-b)/a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4"/>
      <p:bldP build="whole" bldLvl="1" animBg="1" rev="0" advAuto="0" spid="607" grpId="6"/>
      <p:bldP build="whole" bldLvl="1" animBg="1" rev="0" advAuto="0" spid="602" grpId="1"/>
      <p:bldP build="whole" bldLvl="1" animBg="1" rev="0" advAuto="0" spid="604" grpId="3"/>
      <p:bldP build="whole" bldLvl="1" animBg="1" rev="0" advAuto="0" spid="606" grpId="5"/>
      <p:bldP build="whole" bldLvl="1" animBg="1" rev="0" advAuto="0" spid="603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asellaDiTesto 2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FF000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FF0000"/>
                </a:solidFill>
              </a:defRPr>
            </a:pPr>
            <a:r>
              <a:t>Non tiene conto della complessità e variabilità dei campioni (l’effetto matrice può variare grandemente da campione a campione)</a:t>
            </a:r>
          </a:p>
        </p:txBody>
      </p:sp>
      <p:sp>
        <p:nvSpPr>
          <p:cNvPr id="610" name="CasellaDiTesto 4"/>
          <p:cNvSpPr txBox="1"/>
          <p:nvPr/>
        </p:nvSpPr>
        <p:spPr>
          <a:xfrm>
            <a:off x="928164" y="266582"/>
            <a:ext cx="9790519" cy="3352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FF0000"/>
                </a:solidFill>
              </a:defRPr>
            </a:pPr>
            <a:r>
              <a:t>Vantaggi 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FF0000"/>
                </a:solidFill>
              </a:defRPr>
            </a:p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Facile da usare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Veloce 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FF0000"/>
                </a:solidFill>
              </a:defRPr>
            </a:pPr>
            <a:r>
              <a:t>Economica</a:t>
            </a:r>
            <a:endParaRPr>
              <a:solidFill>
                <a:srgbClr val="FFFFFF"/>
              </a:solidFill>
            </a:endParaRPr>
          </a:p>
          <a:p>
            <a:pPr marL="457200" indent="-457200">
              <a:buSzPct val="100000"/>
              <a:buFont typeface="Arial"/>
              <a:buChar char="•"/>
              <a:defRPr b="1" sz="2600">
                <a:solidFill>
                  <a:srgbClr val="072B40"/>
                </a:solidFill>
              </a:defRPr>
            </a:pPr>
            <a:r>
              <a:t>Tiene in considerazione il recupero della (eventuale) operazione di estrazione, non c’è bisogno di calcolare il recupero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asellaDiTesto 1"/>
          <p:cNvSpPr txBox="1"/>
          <p:nvPr/>
        </p:nvSpPr>
        <p:spPr>
          <a:xfrm>
            <a:off x="998794" y="289957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72B40"/>
                </a:solidFill>
              </a:defRPr>
            </a:pPr>
            <a:r>
              <a:t>Aggiunta standard (Singola e Multipla) </a:t>
            </a:r>
            <a:r>
              <a:rPr b="0"/>
              <a:t>perché si usa??</a:t>
            </a:r>
          </a:p>
        </p:txBody>
      </p:sp>
      <p:sp>
        <p:nvSpPr>
          <p:cNvPr id="613" name="CasellaDiTesto 2"/>
          <p:cNvSpPr txBox="1"/>
          <p:nvPr/>
        </p:nvSpPr>
        <p:spPr>
          <a:xfrm>
            <a:off x="998793" y="1088460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Dividere il campione in tante aliquote pari a quante aggiunte standard dovete fare più una.</a:t>
            </a:r>
          </a:p>
        </p:txBody>
      </p:sp>
      <p:sp>
        <p:nvSpPr>
          <p:cNvPr id="614" name="CasellaDiTesto 3"/>
          <p:cNvSpPr txBox="1"/>
          <p:nvPr/>
        </p:nvSpPr>
        <p:spPr>
          <a:xfrm>
            <a:off x="998792" y="2243801"/>
            <a:ext cx="9790519" cy="13201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Lasciare un aliquota nel suo stato «naturale» (senza aggiunta); aggiungere concentrazioni variabili e note di analita alle altre aliquote. </a:t>
            </a:r>
          </a:p>
        </p:txBody>
      </p:sp>
      <p:sp>
        <p:nvSpPr>
          <p:cNvPr id="615" name="CasellaDiTesto 5"/>
          <p:cNvSpPr txBox="1"/>
          <p:nvPr/>
        </p:nvSpPr>
        <p:spPr>
          <a:xfrm>
            <a:off x="998796" y="4735076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72B40"/>
                </a:solidFill>
              </a:defRPr>
            </a:pPr>
            <a:r>
              <a:t>Nel caso della singola aggiunta standard trattate i dati così:</a:t>
            </a:r>
            <a:endParaRPr>
              <a:solidFill>
                <a:srgbClr val="FFFFFF"/>
              </a:solidFill>
            </a:endParaRPr>
          </a:p>
          <a:p>
            <a:pPr algn="ctr">
              <a:defRPr b="1" sz="3000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(x+std):</a:t>
            </a:r>
            <a:r>
              <a:t>C</a:t>
            </a:r>
            <a:r>
              <a:rPr sz="2600"/>
              <a:t>(x+std)</a:t>
            </a:r>
          </a:p>
        </p:txBody>
      </p:sp>
      <p:sp>
        <p:nvSpPr>
          <p:cNvPr id="616" name="CasellaDiTesto 7"/>
          <p:cNvSpPr txBox="1"/>
          <p:nvPr/>
        </p:nvSpPr>
        <p:spPr>
          <a:xfrm>
            <a:off x="998791" y="3798542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Misurare la risposta delle diverse aliquote</a:t>
            </a:r>
          </a:p>
        </p:txBody>
      </p:sp>
      <p:sp>
        <p:nvSpPr>
          <p:cNvPr id="617" name="CasellaDiTesto 9"/>
          <p:cNvSpPr txBox="1"/>
          <p:nvPr/>
        </p:nvSpPr>
        <p:spPr>
          <a:xfrm>
            <a:off x="2690133" y="6075600"/>
            <a:ext cx="6098347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Cx= concentrazione incognita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3" grpId="1"/>
      <p:bldP build="whole" bldLvl="1" animBg="1" rev="0" advAuto="0" spid="615" grpId="3"/>
      <p:bldP build="whole" bldLvl="1" animBg="1" rev="0" advAuto="0" spid="616" grpId="4"/>
      <p:bldP build="whole" bldLvl="1" animBg="1" rev="0" advAuto="0" spid="614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Tabella 2"/>
          <p:cNvGraphicFramePr/>
          <p:nvPr/>
        </p:nvGraphicFramePr>
        <p:xfrm>
          <a:off x="822293" y="3429000"/>
          <a:ext cx="4458952" cy="22250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81668"/>
                <a:gridCol w="1777284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Concntratzione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Segnale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= 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S0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+std1= std 1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S1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std2 = std 2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S2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Sample + stdn = std 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pSp>
        <p:nvGrpSpPr>
          <p:cNvPr id="625" name="Gruppo 11"/>
          <p:cNvGrpSpPr/>
          <p:nvPr/>
        </p:nvGrpSpPr>
        <p:grpSpPr>
          <a:xfrm>
            <a:off x="6591355" y="3429000"/>
            <a:ext cx="3779309" cy="3205618"/>
            <a:chOff x="0" y="0"/>
            <a:chExt cx="3779307" cy="3205617"/>
          </a:xfrm>
        </p:grpSpPr>
        <p:sp>
          <p:nvSpPr>
            <p:cNvPr id="620" name="Connettore 2 4"/>
            <p:cNvSpPr/>
            <p:nvPr/>
          </p:nvSpPr>
          <p:spPr>
            <a:xfrm>
              <a:off x="427071" y="2418472"/>
              <a:ext cx="3352237" cy="35647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21" name="Connettore 2 6"/>
            <p:cNvSpPr/>
            <p:nvPr/>
          </p:nvSpPr>
          <p:spPr>
            <a:xfrm flipV="1">
              <a:off x="1231547" y="0"/>
              <a:ext cx="2" cy="2418474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22" name="Connettore 1 8"/>
            <p:cNvSpPr/>
            <p:nvPr/>
          </p:nvSpPr>
          <p:spPr>
            <a:xfrm flipV="1">
              <a:off x="607179" y="671859"/>
              <a:ext cx="2986838" cy="1746615"/>
            </a:xfrm>
            <a:prstGeom prst="line">
              <a:avLst/>
            </a:prstGeom>
            <a:noFill/>
            <a:ln w="9525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23" name="CasellaDiTesto 9"/>
            <p:cNvSpPr txBox="1"/>
            <p:nvPr/>
          </p:nvSpPr>
          <p:spPr>
            <a:xfrm>
              <a:off x="3010085" y="2834779"/>
              <a:ext cx="68903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conc</a:t>
              </a:r>
            </a:p>
          </p:txBody>
        </p:sp>
        <p:sp>
          <p:nvSpPr>
            <p:cNvPr id="624" name="CasellaDiTesto 10"/>
            <p:cNvSpPr txBox="1"/>
            <p:nvPr/>
          </p:nvSpPr>
          <p:spPr>
            <a:xfrm>
              <a:off x="-1" y="35645"/>
              <a:ext cx="73379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signal</a:t>
              </a:r>
            </a:p>
          </p:txBody>
        </p:sp>
      </p:grpSp>
      <p:sp>
        <p:nvSpPr>
          <p:cNvPr id="626" name="Connettore 2 13"/>
          <p:cNvSpPr/>
          <p:nvPr/>
        </p:nvSpPr>
        <p:spPr>
          <a:xfrm flipH="1" flipV="1">
            <a:off x="7202459" y="5911539"/>
            <a:ext cx="25759" cy="386368"/>
          </a:xfrm>
          <a:prstGeom prst="line">
            <a:avLst/>
          </a:prstGeom>
          <a:ln cap="rnd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7" name="CasellaDiTesto 14"/>
          <p:cNvSpPr txBox="1"/>
          <p:nvPr/>
        </p:nvSpPr>
        <p:spPr>
          <a:xfrm>
            <a:off x="6441656" y="6334667"/>
            <a:ext cx="22193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Cx (concentration)</a:t>
            </a:r>
          </a:p>
        </p:txBody>
      </p:sp>
      <p:sp>
        <p:nvSpPr>
          <p:cNvPr id="628" name="CasellaDiTesto 3"/>
          <p:cNvSpPr txBox="1"/>
          <p:nvPr/>
        </p:nvSpPr>
        <p:spPr>
          <a:xfrm>
            <a:off x="7651257" y="5142213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S0</a:t>
            </a:r>
          </a:p>
        </p:txBody>
      </p:sp>
      <p:sp>
        <p:nvSpPr>
          <p:cNvPr id="629" name="CasellaDiTesto 5"/>
          <p:cNvSpPr txBox="1"/>
          <p:nvPr/>
        </p:nvSpPr>
        <p:spPr>
          <a:xfrm>
            <a:off x="8221995" y="4772879"/>
            <a:ext cx="35104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S1</a:t>
            </a:r>
          </a:p>
        </p:txBody>
      </p:sp>
      <p:sp>
        <p:nvSpPr>
          <p:cNvPr id="630" name="CasellaDiTesto 7"/>
          <p:cNvSpPr txBox="1"/>
          <p:nvPr/>
        </p:nvSpPr>
        <p:spPr>
          <a:xfrm>
            <a:off x="8861283" y="4403548"/>
            <a:ext cx="351045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S2</a:t>
            </a:r>
          </a:p>
        </p:txBody>
      </p:sp>
      <p:sp>
        <p:nvSpPr>
          <p:cNvPr id="631" name="CasellaDiTesto 17"/>
          <p:cNvSpPr txBox="1"/>
          <p:nvPr/>
        </p:nvSpPr>
        <p:spPr>
          <a:xfrm>
            <a:off x="9861230" y="3836581"/>
            <a:ext cx="36019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Sn</a:t>
            </a:r>
          </a:p>
        </p:txBody>
      </p:sp>
      <p:sp>
        <p:nvSpPr>
          <p:cNvPr id="632" name="Ovale 18"/>
          <p:cNvSpPr/>
          <p:nvPr/>
        </p:nvSpPr>
        <p:spPr>
          <a:xfrm>
            <a:off x="7765343" y="547051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3" name="Ovale 20"/>
          <p:cNvSpPr/>
          <p:nvPr/>
        </p:nvSpPr>
        <p:spPr>
          <a:xfrm>
            <a:off x="8385843" y="5101182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4" name="Ovale 22"/>
          <p:cNvSpPr/>
          <p:nvPr/>
        </p:nvSpPr>
        <p:spPr>
          <a:xfrm>
            <a:off x="9032930" y="4705031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5" name="Ovale 24"/>
          <p:cNvSpPr/>
          <p:nvPr/>
        </p:nvSpPr>
        <p:spPr>
          <a:xfrm>
            <a:off x="10058779" y="4097034"/>
            <a:ext cx="115121" cy="8206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6" name="CasellaDiTesto 25"/>
          <p:cNvSpPr txBox="1"/>
          <p:nvPr/>
        </p:nvSpPr>
        <p:spPr>
          <a:xfrm>
            <a:off x="467744" y="328749"/>
            <a:ext cx="9790519" cy="964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Nel caso della aggiunta standard multipla si procede alla risoluzione grafica di Cx</a:t>
            </a:r>
          </a:p>
        </p:txBody>
      </p:sp>
      <p:sp>
        <p:nvSpPr>
          <p:cNvPr id="637" name="Ovale 27"/>
          <p:cNvSpPr/>
          <p:nvPr/>
        </p:nvSpPr>
        <p:spPr>
          <a:xfrm>
            <a:off x="7134114" y="5796436"/>
            <a:ext cx="115121" cy="82063"/>
          </a:xfrm>
          <a:prstGeom prst="ellipse">
            <a:avLst/>
          </a:prstGeom>
          <a:solidFill>
            <a:srgbClr val="FFFF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asellaDiTesto 1"/>
          <p:cNvSpPr txBox="1"/>
          <p:nvPr/>
        </p:nvSpPr>
        <p:spPr>
          <a:xfrm>
            <a:off x="998803" y="548640"/>
            <a:ext cx="9790519" cy="21329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Tiene conto dell’effetto matrice del singolo campione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Facile </a:t>
            </a:r>
            <a:endParaRPr>
              <a:solidFill>
                <a:srgbClr val="FFFFFF"/>
              </a:solidFill>
            </a:endParaRPr>
          </a:p>
          <a:p>
            <a:pPr>
              <a:defRPr sz="2600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40" name="CasellaDiTesto 2"/>
          <p:cNvSpPr txBox="1"/>
          <p:nvPr/>
        </p:nvSpPr>
        <p:spPr>
          <a:xfrm>
            <a:off x="998804" y="4105423"/>
            <a:ext cx="9790519" cy="913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072B40"/>
                </a:solidFill>
              </a:defRPr>
            </a:pPr>
            <a:r>
              <a:t>Svantaggi 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072B40"/>
                </a:solidFill>
              </a:defRPr>
            </a:pPr>
            <a:r>
              <a:t>Ogni campione deve essere trattato singolarmente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asellaDiTesto 1"/>
          <p:cNvSpPr txBox="1"/>
          <p:nvPr/>
        </p:nvSpPr>
        <p:spPr>
          <a:xfrm>
            <a:off x="358990" y="181339"/>
            <a:ext cx="9790518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Standard interno (SI)</a:t>
            </a:r>
          </a:p>
        </p:txBody>
      </p:sp>
      <p:sp>
        <p:nvSpPr>
          <p:cNvPr id="643" name="CasellaDiTesto 6"/>
          <p:cNvSpPr txBox="1"/>
          <p:nvPr/>
        </p:nvSpPr>
        <p:spPr>
          <a:xfrm>
            <a:off x="423662" y="1142777"/>
            <a:ext cx="10989224" cy="496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FFFFFF"/>
                </a:solidFill>
              </a:defRPr>
            </a:pPr>
            <a:r>
              <a:t>Utilizza uno standard con struttura simile all’analita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SI viene aggiunto a campioni e bianco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Il segnale è dato dal rapporto tra segnale dell’analita e segnale dello SI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CALIBRAZIONE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La curva di calibrazione ha in ordinata questo rapporto e in ascissa la concentrazione dell’analita negli standard</a:t>
            </a:r>
          </a:p>
          <a:p>
            <a:pPr>
              <a:defRPr b="1" sz="2600">
                <a:solidFill>
                  <a:srgbClr val="FFFFFF"/>
                </a:solidFill>
              </a:defRPr>
            </a:pPr>
          </a:p>
          <a:p>
            <a:pPr>
              <a:defRPr b="1" sz="2600">
                <a:solidFill>
                  <a:srgbClr val="FFFFFF"/>
                </a:solidFill>
              </a:defRPr>
            </a:pPr>
            <a:r>
              <a:t>UTILITA’: COMPENSARE EFFETTI DELLA MATRICE, VARIAZIONI DI TEMPERATURA,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asellaDiTesto 6"/>
          <p:cNvSpPr txBox="1"/>
          <p:nvPr/>
        </p:nvSpPr>
        <p:spPr>
          <a:xfrm>
            <a:off x="494752" y="574055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FFFFFF"/>
                </a:solidFill>
              </a:defRPr>
            </a:lvl1pPr>
          </a:lstStyle>
          <a:p>
            <a:pPr/>
            <a:r>
              <a:t>ESEMPI DI UTILIZZO SI</a:t>
            </a:r>
          </a:p>
        </p:txBody>
      </p:sp>
      <p:grpSp>
        <p:nvGrpSpPr>
          <p:cNvPr id="648" name="Galleria immagini"/>
          <p:cNvGrpSpPr/>
          <p:nvPr/>
        </p:nvGrpSpPr>
        <p:grpSpPr>
          <a:xfrm>
            <a:off x="507197" y="1168709"/>
            <a:ext cx="9326018" cy="4833694"/>
            <a:chOff x="0" y="0"/>
            <a:chExt cx="9326017" cy="4833692"/>
          </a:xfrm>
        </p:grpSpPr>
        <p:pic>
          <p:nvPicPr>
            <p:cNvPr id="646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60" t="0" r="3460" b="0"/>
            <a:stretch>
              <a:fillRect/>
            </a:stretch>
          </p:blipFill>
          <p:spPr>
            <a:xfrm>
              <a:off x="0" y="0"/>
              <a:ext cx="9326018" cy="4046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47" name="UTILIZZARE I DATI PER COSTRUIRE CURVA DI CALIBRAZIONE ANALITA-SEGNALE E ANALITA-RAPPORTO SEGNALE"/>
            <p:cNvSpPr txBox="1"/>
            <p:nvPr/>
          </p:nvSpPr>
          <p:spPr>
            <a:xfrm>
              <a:off x="0" y="4122492"/>
              <a:ext cx="9326018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UTILIZZARE I DATI PER COSTRUIRE CURVA DI CALIBRAZIONE ANALITA-SEGNALE E ANALITA-RAPPORTO SEGNALE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asellaDiTesto 6"/>
          <p:cNvSpPr txBox="1"/>
          <p:nvPr/>
        </p:nvSpPr>
        <p:spPr>
          <a:xfrm>
            <a:off x="334688" y="-35546"/>
            <a:ext cx="1098922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FFFFFF"/>
                </a:solidFill>
              </a:defRPr>
            </a:lvl1pPr>
          </a:lstStyle>
          <a:p>
            <a:pPr/>
            <a:r>
              <a:t>ESEMPI DI UTILIZZO SI</a:t>
            </a:r>
          </a:p>
        </p:txBody>
      </p:sp>
      <p:sp>
        <p:nvSpPr>
          <p:cNvPr id="651" name="CasellaDiTesto 6"/>
          <p:cNvSpPr txBox="1"/>
          <p:nvPr/>
        </p:nvSpPr>
        <p:spPr>
          <a:xfrm>
            <a:off x="8565991" y="2745496"/>
            <a:ext cx="3851538" cy="18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solidFill>
                  <a:srgbClr val="FFFFFF"/>
                </a:solidFill>
              </a:defRPr>
            </a:pPr>
            <a:r>
              <a:t>UTILIZZO DEL RAPPORTO SEGNALE/SEGNALE SI</a:t>
            </a:r>
          </a:p>
          <a:p>
            <a:pPr>
              <a:defRPr b="1" sz="1600">
                <a:solidFill>
                  <a:srgbClr val="FFFFFF"/>
                </a:solidFill>
              </a:defRPr>
            </a:pPr>
          </a:p>
          <a:p>
            <a:pPr>
              <a:defRPr b="1" sz="1600">
                <a:solidFill>
                  <a:srgbClr val="FFFFFF"/>
                </a:solidFill>
              </a:defRPr>
            </a:pPr>
            <a:r>
              <a:t>OPPURE</a:t>
            </a:r>
          </a:p>
          <a:p>
            <a:pPr>
              <a:defRPr b="1" sz="1600">
                <a:solidFill>
                  <a:srgbClr val="FFFFFF"/>
                </a:solidFill>
              </a:defRPr>
            </a:pPr>
          </a:p>
          <a:p>
            <a:pPr>
              <a:defRPr b="1" sz="1600">
                <a:solidFill>
                  <a:srgbClr val="FFFFFF"/>
                </a:solidFill>
              </a:defRPr>
            </a:pPr>
            <a:r>
              <a:t>PROPORZIONE SE NON SI DISPONE </a:t>
            </a:r>
          </a:p>
          <a:p>
            <a:pPr>
              <a:defRPr b="1" sz="1600">
                <a:solidFill>
                  <a:srgbClr val="FFFFFF"/>
                </a:solidFill>
              </a:defRPr>
            </a:pPr>
            <a:r>
              <a:t>DI STANDARD DI TUTTI GLI ANALITI</a:t>
            </a:r>
          </a:p>
        </p:txBody>
      </p:sp>
      <p:grpSp>
        <p:nvGrpSpPr>
          <p:cNvPr id="654" name="Galleria immagini"/>
          <p:cNvGrpSpPr/>
          <p:nvPr/>
        </p:nvGrpSpPr>
        <p:grpSpPr>
          <a:xfrm>
            <a:off x="366044" y="922453"/>
            <a:ext cx="7999400" cy="6051161"/>
            <a:chOff x="0" y="0"/>
            <a:chExt cx="7999398" cy="6051160"/>
          </a:xfrm>
        </p:grpSpPr>
        <p:pic>
          <p:nvPicPr>
            <p:cNvPr id="652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50" t="0" r="2350" b="0"/>
            <a:stretch>
              <a:fillRect/>
            </a:stretch>
          </p:blipFill>
          <p:spPr>
            <a:xfrm>
              <a:off x="0" y="0"/>
              <a:ext cx="7999399" cy="55431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3" name="Didascalia"/>
            <p:cNvSpPr/>
            <p:nvPr/>
          </p:nvSpPr>
          <p:spPr>
            <a:xfrm>
              <a:off x="0" y="5619360"/>
              <a:ext cx="799939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Didascalia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asellaDiTesto 1"/>
          <p:cNvSpPr txBox="1"/>
          <p:nvPr/>
        </p:nvSpPr>
        <p:spPr>
          <a:xfrm>
            <a:off x="998801" y="189624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Standard interno (SI)</a:t>
            </a:r>
          </a:p>
        </p:txBody>
      </p:sp>
      <p:sp>
        <p:nvSpPr>
          <p:cNvPr id="657" name="CasellaDiTesto 2"/>
          <p:cNvSpPr txBox="1"/>
          <p:nvPr/>
        </p:nvSpPr>
        <p:spPr>
          <a:xfrm>
            <a:off x="998801" y="1600982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Aggiungere lo SI al campione</a:t>
            </a:r>
          </a:p>
        </p:txBody>
      </p:sp>
      <p:sp>
        <p:nvSpPr>
          <p:cNvPr id="658" name="CasellaDiTesto 5"/>
          <p:cNvSpPr txBox="1"/>
          <p:nvPr/>
        </p:nvSpPr>
        <p:spPr>
          <a:xfrm>
            <a:off x="998797" y="3583844"/>
            <a:ext cx="9790519" cy="9772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>
                <a:solidFill>
                  <a:srgbClr val="072B40"/>
                </a:solidFill>
              </a:defRPr>
            </a:pPr>
            <a:r>
              <a:t>Calcolare la Cx come segue</a:t>
            </a:r>
            <a:endParaRPr>
              <a:solidFill>
                <a:srgbClr val="FFFFFF"/>
              </a:solidFill>
            </a:endParaRPr>
          </a:p>
          <a:p>
            <a:pPr>
              <a:defRPr b="1" sz="3000">
                <a:solidFill>
                  <a:srgbClr val="072B40"/>
                </a:solidFill>
              </a:defRPr>
            </a:pPr>
            <a:r>
              <a:t>S</a:t>
            </a:r>
            <a:r>
              <a:rPr sz="2600"/>
              <a:t>x:</a:t>
            </a:r>
            <a:r>
              <a:t>C</a:t>
            </a:r>
            <a:r>
              <a:rPr sz="2600"/>
              <a:t>x=</a:t>
            </a:r>
            <a:r>
              <a:t>S</a:t>
            </a:r>
            <a:r>
              <a:rPr sz="2600"/>
              <a:t>(IS):</a:t>
            </a:r>
            <a:r>
              <a:t>C</a:t>
            </a:r>
            <a:r>
              <a:rPr sz="2600"/>
              <a:t>(IS)</a:t>
            </a:r>
          </a:p>
        </p:txBody>
      </p:sp>
      <p:sp>
        <p:nvSpPr>
          <p:cNvPr id="659" name="CasellaDiTesto 6"/>
          <p:cNvSpPr txBox="1"/>
          <p:nvPr/>
        </p:nvSpPr>
        <p:spPr>
          <a:xfrm>
            <a:off x="998797" y="5225046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Correggere la risposta secondo il fattore di risposta (RF)</a:t>
            </a:r>
          </a:p>
        </p:txBody>
      </p:sp>
      <p:sp>
        <p:nvSpPr>
          <p:cNvPr id="660" name="CasellaDiTesto 7"/>
          <p:cNvSpPr txBox="1"/>
          <p:nvPr/>
        </p:nvSpPr>
        <p:spPr>
          <a:xfrm>
            <a:off x="998796" y="2455466"/>
            <a:ext cx="9790519" cy="5327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800">
                <a:solidFill>
                  <a:srgbClr val="072B40"/>
                </a:solidFill>
              </a:defRPr>
            </a:lvl1pPr>
          </a:lstStyle>
          <a:p>
            <a:pPr/>
            <a:r>
              <a:t>Misurare la risposta</a:t>
            </a:r>
          </a:p>
        </p:txBody>
      </p:sp>
      <p:sp>
        <p:nvSpPr>
          <p:cNvPr id="661" name="CasellaDiTesto 1"/>
          <p:cNvSpPr txBox="1"/>
          <p:nvPr/>
        </p:nvSpPr>
        <p:spPr>
          <a:xfrm>
            <a:off x="998801" y="895303"/>
            <a:ext cx="9790519" cy="5073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600">
                <a:solidFill>
                  <a:srgbClr val="072B40"/>
                </a:solidFill>
              </a:defRPr>
            </a:lvl1pPr>
          </a:lstStyle>
          <a:p>
            <a:pPr/>
            <a:r>
              <a:t>Uso in caso di assenza di calibranti degli analisi presenti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0" grpId="4"/>
      <p:bldP build="whole" bldLvl="1" animBg="1" rev="0" advAuto="0" spid="657" grpId="1"/>
      <p:bldP build="whole" bldLvl="1" animBg="1" rev="0" advAuto="0" spid="659" grpId="3"/>
      <p:bldP build="whole" bldLvl="1" animBg="1" rev="0" advAuto="0" spid="658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alleria immagini"/>
          <p:cNvGrpSpPr/>
          <p:nvPr/>
        </p:nvGrpSpPr>
        <p:grpSpPr>
          <a:xfrm>
            <a:off x="211598" y="246631"/>
            <a:ext cx="11926585" cy="7065376"/>
            <a:chOff x="0" y="0"/>
            <a:chExt cx="11926583" cy="7065374"/>
          </a:xfrm>
        </p:grpSpPr>
        <p:pic>
          <p:nvPicPr>
            <p:cNvPr id="663" name="Immagine" descr="Immagin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744" t="0" r="6744" b="0"/>
            <a:stretch>
              <a:fillRect/>
            </a:stretch>
          </p:blipFill>
          <p:spPr>
            <a:xfrm>
              <a:off x="0" y="0"/>
              <a:ext cx="11926584" cy="6557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4" name="Didascalia"/>
            <p:cNvSpPr/>
            <p:nvPr/>
          </p:nvSpPr>
          <p:spPr>
            <a:xfrm>
              <a:off x="0" y="6633574"/>
              <a:ext cx="1192658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Didascalia</a:t>
              </a:r>
            </a:p>
          </p:txBody>
        </p:sp>
      </p:grpSp>
      <p:sp>
        <p:nvSpPr>
          <p:cNvPr id="666" name="Si supponga di effettuare un’analisi con uno standard interno avente concentrazione di 100 ppm in cui la concentrazione dell’analita sia anch’essa 100 ppm. A seguito dell’analisi si ottiene la seguente risposta:…"/>
          <p:cNvSpPr txBox="1"/>
          <p:nvPr/>
        </p:nvSpPr>
        <p:spPr>
          <a:xfrm>
            <a:off x="6290314" y="704650"/>
            <a:ext cx="5021569" cy="588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Si supponga di effettuare un’analisi con uno standard interno avente concentrazione di 100 ppm in cui la concentrazione dell’analita sia anch’essa 100 ppm. A seguito dell’analisi si ottiene la seguente risposta: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Area del picco dell’analita a titolo noto = 1200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Area del picco dello standard interno = 1000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Per la determinazione dell’analita si mettono sempre 100 ppm di standard interno per la quale l’area del picco è pari a 1000 e si supponga che l’area del picco relativa al campione incognito sia pari a 700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Nel primo caso il rapporto tra i due picchi è pari a 1200/1000= 1.2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Nel secondo caso il rapporto tra i due picchi è pari a 700/1000 = 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Si può quindi ottenere la concentrazione dell’analita usando la formula ricordando che la concentrazione dello standard interno è di 100 ppm: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100 ppm /1.2 = x/0.7</a:t>
            </a:r>
          </a:p>
          <a:p>
            <a:pPr algn="just">
              <a:defRPr sz="1600">
                <a:solidFill>
                  <a:srgbClr val="5D5D5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Da cui x = 58 ppm che è la concentrazione dell’analita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magine 1" descr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418" y="687994"/>
            <a:ext cx="10946401" cy="604194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CasellaDiTesto 2"/>
          <p:cNvSpPr txBox="1"/>
          <p:nvPr/>
        </p:nvSpPr>
        <p:spPr>
          <a:xfrm>
            <a:off x="234856" y="27978"/>
            <a:ext cx="2618405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000">
                <a:solidFill>
                  <a:srgbClr val="FFFFFF"/>
                </a:solidFill>
              </a:defRPr>
            </a:lvl1pPr>
          </a:lstStyle>
          <a:p>
            <a:pPr/>
            <a:r>
              <a:t>Dati univariati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asellaDiTesto 3"/>
          <p:cNvSpPr txBox="1"/>
          <p:nvPr/>
        </p:nvSpPr>
        <p:spPr>
          <a:xfrm>
            <a:off x="998803" y="548640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072B40"/>
                </a:solidFill>
              </a:defRPr>
            </a:pPr>
            <a:r>
              <a:t>Vantaggi</a:t>
            </a:r>
            <a:endParaRPr>
              <a:solidFill>
                <a:srgbClr val="FFFFFF"/>
              </a:solidFill>
            </a:endParaRPr>
          </a:p>
          <a:p>
            <a:pPr>
              <a:defRPr b="1" sz="2600">
                <a:solidFill>
                  <a:srgbClr val="072B40"/>
                </a:solidFill>
              </a:defRPr>
            </a:pPr>
            <a:r>
              <a:t>Minimizza l’effetto matrice</a:t>
            </a:r>
            <a:endParaRPr>
              <a:solidFill>
                <a:srgbClr val="FFFFFF"/>
              </a:solidFill>
            </a:endParaRPr>
          </a:p>
          <a:p>
            <a:pPr>
              <a:defRPr b="1" sz="2600">
                <a:solidFill>
                  <a:srgbClr val="072B40"/>
                </a:solidFill>
              </a:defRPr>
            </a:pPr>
            <a:r>
              <a:t>Facile da usare </a:t>
            </a:r>
            <a:endParaRPr>
              <a:solidFill>
                <a:srgbClr val="FFFFFF"/>
              </a:solidFill>
            </a:endParaRPr>
          </a:p>
          <a:p>
            <a:pPr>
              <a:defRPr b="1" sz="2600">
                <a:solidFill>
                  <a:srgbClr val="072B40"/>
                </a:solidFill>
              </a:defRPr>
            </a:pPr>
            <a:r>
              <a:t>Veloce</a:t>
            </a:r>
          </a:p>
        </p:txBody>
      </p:sp>
      <p:sp>
        <p:nvSpPr>
          <p:cNvPr id="669" name="CasellaDiTesto 4"/>
          <p:cNvSpPr txBox="1"/>
          <p:nvPr/>
        </p:nvSpPr>
        <p:spPr>
          <a:xfrm>
            <a:off x="998804" y="4105423"/>
            <a:ext cx="9790519" cy="1726564"/>
          </a:xfrm>
          <a:prstGeom prst="rect">
            <a:avLst/>
          </a:prstGeom>
          <a:gradFill>
            <a:gsLst>
              <a:gs pos="0">
                <a:srgbClr val="A6DFF3"/>
              </a:gs>
              <a:gs pos="100000">
                <a:srgbClr val="43B2D8"/>
              </a:gs>
            </a:gsLst>
            <a:lin ang="5400000"/>
          </a:gradFill>
          <a:ln cap="rnd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600" u="sng">
                <a:solidFill>
                  <a:srgbClr val="072B40"/>
                </a:solidFill>
              </a:defRPr>
            </a:pPr>
            <a:r>
              <a:t>Svantaggi</a:t>
            </a:r>
            <a:endParaRPr>
              <a:solidFill>
                <a:srgbClr val="FFFFFF"/>
              </a:solidFill>
            </a:endParaRPr>
          </a:p>
          <a:p>
            <a:pPr>
              <a:defRPr b="1" sz="2600" u="sng">
                <a:solidFill>
                  <a:srgbClr val="072B40"/>
                </a:solidFill>
              </a:defRPr>
            </a:pPr>
            <a:r>
              <a:t>Se il fattore di risposta non è omogeneo per i singoli analiti devono essere calcolati i singoli RF e questo comporta tempi più lunghi di analisi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vale 9"/>
          <p:cNvSpPr/>
          <p:nvPr/>
        </p:nvSpPr>
        <p:spPr>
          <a:xfrm>
            <a:off x="5499858" y="1470851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3" name="Ovale 10"/>
          <p:cNvSpPr/>
          <p:nvPr/>
        </p:nvSpPr>
        <p:spPr>
          <a:xfrm>
            <a:off x="5696708" y="1656588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Ovale 11"/>
          <p:cNvSpPr/>
          <p:nvPr/>
        </p:nvSpPr>
        <p:spPr>
          <a:xfrm>
            <a:off x="2970970" y="1542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5" name="Ovale 12"/>
          <p:cNvSpPr/>
          <p:nvPr/>
        </p:nvSpPr>
        <p:spPr>
          <a:xfrm>
            <a:off x="2894770" y="17708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6" name="Ovale 13"/>
          <p:cNvSpPr/>
          <p:nvPr/>
        </p:nvSpPr>
        <p:spPr>
          <a:xfrm>
            <a:off x="3123370" y="17327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7" name="Ovale 14"/>
          <p:cNvSpPr/>
          <p:nvPr/>
        </p:nvSpPr>
        <p:spPr>
          <a:xfrm>
            <a:off x="3390069" y="19074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Ovale 16"/>
          <p:cNvSpPr/>
          <p:nvPr/>
        </p:nvSpPr>
        <p:spPr>
          <a:xfrm>
            <a:off x="3309108" y="1694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Ovale 17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Ovale 18"/>
          <p:cNvSpPr/>
          <p:nvPr/>
        </p:nvSpPr>
        <p:spPr>
          <a:xfrm>
            <a:off x="3190045" y="20931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Ovale 19"/>
          <p:cNvSpPr/>
          <p:nvPr/>
        </p:nvSpPr>
        <p:spPr>
          <a:xfrm>
            <a:off x="5433183" y="1493076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Ovale 20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Freccia a destra 21"/>
          <p:cNvSpPr/>
          <p:nvPr/>
        </p:nvSpPr>
        <p:spPr>
          <a:xfrm>
            <a:off x="4037769" y="164547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Freccia a destra 22"/>
          <p:cNvSpPr/>
          <p:nvPr/>
        </p:nvSpPr>
        <p:spPr>
          <a:xfrm>
            <a:off x="6152319" y="1602613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Ovale 23"/>
          <p:cNvSpPr/>
          <p:nvPr/>
        </p:nvSpPr>
        <p:spPr>
          <a:xfrm>
            <a:off x="5661783" y="17343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Ovale 24"/>
          <p:cNvSpPr/>
          <p:nvPr/>
        </p:nvSpPr>
        <p:spPr>
          <a:xfrm>
            <a:off x="2953509" y="212489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Ovale 25"/>
          <p:cNvSpPr/>
          <p:nvPr/>
        </p:nvSpPr>
        <p:spPr>
          <a:xfrm>
            <a:off x="3047170" y="19232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Ovale 26"/>
          <p:cNvSpPr/>
          <p:nvPr/>
        </p:nvSpPr>
        <p:spPr>
          <a:xfrm>
            <a:off x="5747508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Ovale 27"/>
          <p:cNvSpPr/>
          <p:nvPr/>
        </p:nvSpPr>
        <p:spPr>
          <a:xfrm>
            <a:off x="3271008" y="1547051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Ovale 28"/>
          <p:cNvSpPr/>
          <p:nvPr/>
        </p:nvSpPr>
        <p:spPr>
          <a:xfrm>
            <a:off x="5356983" y="331076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Ovale 29"/>
          <p:cNvSpPr/>
          <p:nvPr/>
        </p:nvSpPr>
        <p:spPr>
          <a:xfrm>
            <a:off x="3199570" y="2075688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Saetta 31"/>
          <p:cNvSpPr/>
          <p:nvPr/>
        </p:nvSpPr>
        <p:spPr>
          <a:xfrm rot="19763121">
            <a:off x="7854884" y="4458139"/>
            <a:ext cx="712790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CasellaDiTesto 32"/>
          <p:cNvSpPr txBox="1"/>
          <p:nvPr/>
        </p:nvSpPr>
        <p:spPr>
          <a:xfrm>
            <a:off x="7528366" y="961264"/>
            <a:ext cx="884928" cy="34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Segnale </a:t>
            </a:r>
          </a:p>
        </p:txBody>
      </p:sp>
      <p:sp>
        <p:nvSpPr>
          <p:cNvPr id="294" name="CasellaDiTesto 33"/>
          <p:cNvSpPr txBox="1"/>
          <p:nvPr/>
        </p:nvSpPr>
        <p:spPr>
          <a:xfrm>
            <a:off x="594794" y="108753"/>
            <a:ext cx="5512602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Criterio fondamentale dell’analisi di dati</a:t>
            </a:r>
          </a:p>
        </p:txBody>
      </p:sp>
      <p:sp>
        <p:nvSpPr>
          <p:cNvPr id="295" name="Ovale 34"/>
          <p:cNvSpPr/>
          <p:nvPr/>
        </p:nvSpPr>
        <p:spPr>
          <a:xfrm>
            <a:off x="5466519" y="29916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Ovale 35"/>
          <p:cNvSpPr/>
          <p:nvPr/>
        </p:nvSpPr>
        <p:spPr>
          <a:xfrm>
            <a:off x="5390319" y="3220274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Ovale 36"/>
          <p:cNvSpPr/>
          <p:nvPr/>
        </p:nvSpPr>
        <p:spPr>
          <a:xfrm>
            <a:off x="5618919" y="31821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Ovale 37"/>
          <p:cNvSpPr/>
          <p:nvPr/>
        </p:nvSpPr>
        <p:spPr>
          <a:xfrm>
            <a:off x="5657019" y="343300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9" name="Ovale 46"/>
          <p:cNvSpPr/>
          <p:nvPr/>
        </p:nvSpPr>
        <p:spPr>
          <a:xfrm>
            <a:off x="5441119" y="302977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0" name="Ovale 47"/>
          <p:cNvSpPr/>
          <p:nvPr/>
        </p:nvSpPr>
        <p:spPr>
          <a:xfrm>
            <a:off x="5714169" y="350920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1" name="Ovale 48"/>
          <p:cNvSpPr/>
          <p:nvPr/>
        </p:nvSpPr>
        <p:spPr>
          <a:xfrm>
            <a:off x="5695119" y="4874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2" name="Ovale 49"/>
          <p:cNvSpPr/>
          <p:nvPr/>
        </p:nvSpPr>
        <p:spPr>
          <a:xfrm>
            <a:off x="5304594" y="50030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Ovale 50"/>
          <p:cNvSpPr/>
          <p:nvPr/>
        </p:nvSpPr>
        <p:spPr>
          <a:xfrm>
            <a:off x="5414133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4" name="Ovale 51"/>
          <p:cNvSpPr/>
          <p:nvPr/>
        </p:nvSpPr>
        <p:spPr>
          <a:xfrm>
            <a:off x="5337933" y="49125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5" name="Ovale 52"/>
          <p:cNvSpPr/>
          <p:nvPr/>
        </p:nvSpPr>
        <p:spPr>
          <a:xfrm>
            <a:off x="5566533" y="48744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6" name="Ovale 53"/>
          <p:cNvSpPr/>
          <p:nvPr/>
        </p:nvSpPr>
        <p:spPr>
          <a:xfrm>
            <a:off x="5604633" y="51252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7" name="Ovale 54"/>
          <p:cNvSpPr/>
          <p:nvPr/>
        </p:nvSpPr>
        <p:spPr>
          <a:xfrm>
            <a:off x="5388733" y="47220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8" name="Ovale 55"/>
          <p:cNvSpPr/>
          <p:nvPr/>
        </p:nvSpPr>
        <p:spPr>
          <a:xfrm>
            <a:off x="5661783" y="52014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9" name="Ovale 56"/>
          <p:cNvSpPr/>
          <p:nvPr/>
        </p:nvSpPr>
        <p:spPr>
          <a:xfrm>
            <a:off x="5857044" y="4645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0" name="Ovale 57"/>
          <p:cNvSpPr/>
          <p:nvPr/>
        </p:nvSpPr>
        <p:spPr>
          <a:xfrm>
            <a:off x="5466519" y="477443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1" name="Ovale 58"/>
          <p:cNvSpPr/>
          <p:nvPr/>
        </p:nvSpPr>
        <p:spPr>
          <a:xfrm>
            <a:off x="5576058" y="44553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2" name="Ovale 59"/>
          <p:cNvSpPr/>
          <p:nvPr/>
        </p:nvSpPr>
        <p:spPr>
          <a:xfrm>
            <a:off x="5499858" y="46839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3" name="Ovale 60"/>
          <p:cNvSpPr/>
          <p:nvPr/>
        </p:nvSpPr>
        <p:spPr>
          <a:xfrm>
            <a:off x="5728458" y="4645850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4" name="Ovale 61"/>
          <p:cNvSpPr/>
          <p:nvPr/>
        </p:nvSpPr>
        <p:spPr>
          <a:xfrm>
            <a:off x="5768144" y="4896675"/>
            <a:ext cx="152403" cy="152403"/>
          </a:xfrm>
          <a:prstGeom prst="ellipse">
            <a:avLst/>
          </a:prstGeom>
          <a:solidFill>
            <a:srgbClr val="336699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Ovale 62"/>
          <p:cNvSpPr/>
          <p:nvPr/>
        </p:nvSpPr>
        <p:spPr>
          <a:xfrm>
            <a:off x="5552244" y="4493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6" name="Ovale 63"/>
          <p:cNvSpPr/>
          <p:nvPr/>
        </p:nvSpPr>
        <p:spPr>
          <a:xfrm>
            <a:off x="5823708" y="4972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7" name="Ovale 64"/>
          <p:cNvSpPr/>
          <p:nvPr/>
        </p:nvSpPr>
        <p:spPr>
          <a:xfrm>
            <a:off x="3028120" y="30202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8" name="Ovale 65"/>
          <p:cNvSpPr/>
          <p:nvPr/>
        </p:nvSpPr>
        <p:spPr>
          <a:xfrm>
            <a:off x="2951920" y="32488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9" name="Ovale 66"/>
          <p:cNvSpPr/>
          <p:nvPr/>
        </p:nvSpPr>
        <p:spPr>
          <a:xfrm>
            <a:off x="3180520" y="32107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0" name="Ovale 67"/>
          <p:cNvSpPr/>
          <p:nvPr/>
        </p:nvSpPr>
        <p:spPr>
          <a:xfrm>
            <a:off x="3447219" y="33853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1" name="Ovale 68"/>
          <p:cNvSpPr/>
          <p:nvPr/>
        </p:nvSpPr>
        <p:spPr>
          <a:xfrm>
            <a:off x="3366258" y="3172649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Ovale 69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3" name="Ovale 70"/>
          <p:cNvSpPr/>
          <p:nvPr/>
        </p:nvSpPr>
        <p:spPr>
          <a:xfrm>
            <a:off x="3247195" y="35695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4" name="Ovale 71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5" name="Ovale 72"/>
          <p:cNvSpPr/>
          <p:nvPr/>
        </p:nvSpPr>
        <p:spPr>
          <a:xfrm>
            <a:off x="3012245" y="36012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Ovale 73"/>
          <p:cNvSpPr/>
          <p:nvPr/>
        </p:nvSpPr>
        <p:spPr>
          <a:xfrm>
            <a:off x="3104320" y="3401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7" name="Ovale 74"/>
          <p:cNvSpPr/>
          <p:nvPr/>
        </p:nvSpPr>
        <p:spPr>
          <a:xfrm>
            <a:off x="3328158" y="3025013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Ovale 75"/>
          <p:cNvSpPr/>
          <p:nvPr/>
        </p:nvSpPr>
        <p:spPr>
          <a:xfrm>
            <a:off x="3256719" y="35536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9" name="Ovale 76"/>
          <p:cNvSpPr/>
          <p:nvPr/>
        </p:nvSpPr>
        <p:spPr>
          <a:xfrm>
            <a:off x="3066220" y="4772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0" name="Ovale 77"/>
          <p:cNvSpPr/>
          <p:nvPr/>
        </p:nvSpPr>
        <p:spPr>
          <a:xfrm>
            <a:off x="2990020" y="50014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1" name="Ovale 78"/>
          <p:cNvSpPr/>
          <p:nvPr/>
        </p:nvSpPr>
        <p:spPr>
          <a:xfrm>
            <a:off x="3218620" y="49633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2" name="Ovale 79"/>
          <p:cNvSpPr/>
          <p:nvPr/>
        </p:nvSpPr>
        <p:spPr>
          <a:xfrm>
            <a:off x="3485319" y="51379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Ovale 80"/>
          <p:cNvSpPr/>
          <p:nvPr/>
        </p:nvSpPr>
        <p:spPr>
          <a:xfrm>
            <a:off x="3404358" y="4925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4" name="Ovale 81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5" name="Ovale 82"/>
          <p:cNvSpPr/>
          <p:nvPr/>
        </p:nvSpPr>
        <p:spPr>
          <a:xfrm>
            <a:off x="3285294" y="532212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6" name="Ovale 83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7" name="Ovale 84"/>
          <p:cNvSpPr/>
          <p:nvPr/>
        </p:nvSpPr>
        <p:spPr>
          <a:xfrm>
            <a:off x="3050345" y="5353875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Ovale 85"/>
          <p:cNvSpPr/>
          <p:nvPr/>
        </p:nvSpPr>
        <p:spPr>
          <a:xfrm>
            <a:off x="3142420" y="51538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Ovale 86"/>
          <p:cNvSpPr/>
          <p:nvPr/>
        </p:nvSpPr>
        <p:spPr>
          <a:xfrm>
            <a:off x="3366258" y="4777614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Ovale 87"/>
          <p:cNvSpPr/>
          <p:nvPr/>
        </p:nvSpPr>
        <p:spPr>
          <a:xfrm>
            <a:off x="3294819" y="5306250"/>
            <a:ext cx="152403" cy="152403"/>
          </a:xfrm>
          <a:prstGeom prst="ellipse">
            <a:avLst/>
          </a:pr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1" name="Freccia a destra 88"/>
          <p:cNvSpPr/>
          <p:nvPr/>
        </p:nvSpPr>
        <p:spPr>
          <a:xfrm>
            <a:off x="4031419" y="3226624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2" name="Freccia a destra 89"/>
          <p:cNvSpPr/>
          <p:nvPr/>
        </p:nvSpPr>
        <p:spPr>
          <a:xfrm>
            <a:off x="4013958" y="4925250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3" name="Freccia a destra 90"/>
          <p:cNvSpPr/>
          <p:nvPr/>
        </p:nvSpPr>
        <p:spPr>
          <a:xfrm>
            <a:off x="6157083" y="324249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4" name="Freccia a destra 91"/>
          <p:cNvSpPr/>
          <p:nvPr/>
        </p:nvSpPr>
        <p:spPr>
          <a:xfrm>
            <a:off x="6152319" y="4761739"/>
            <a:ext cx="914402" cy="3048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Saetta 92"/>
          <p:cNvSpPr/>
          <p:nvPr/>
        </p:nvSpPr>
        <p:spPr>
          <a:xfrm rot="19763121">
            <a:off x="7750933" y="2959924"/>
            <a:ext cx="554039" cy="74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6" name="Saetta 93"/>
          <p:cNvSpPr/>
          <p:nvPr/>
        </p:nvSpPr>
        <p:spPr>
          <a:xfrm rot="19763121">
            <a:off x="7784272" y="1650238"/>
            <a:ext cx="309565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7" name="CasellaDiTesto 94"/>
          <p:cNvSpPr txBox="1"/>
          <p:nvPr/>
        </p:nvSpPr>
        <p:spPr>
          <a:xfrm>
            <a:off x="605863" y="6099000"/>
            <a:ext cx="10807166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Condizione necessaria è l’esistenza di una relazione (matematica) stechiometrica tra analita e «sorgente»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onnettore 2 4"/>
          <p:cNvSpPr/>
          <p:nvPr/>
        </p:nvSpPr>
        <p:spPr>
          <a:xfrm flipV="1">
            <a:off x="3429000" y="2438398"/>
            <a:ext cx="0" cy="304800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0" name="Connettore 2 5"/>
          <p:cNvSpPr/>
          <p:nvPr/>
        </p:nvSpPr>
        <p:spPr>
          <a:xfrm>
            <a:off x="3428999" y="5481637"/>
            <a:ext cx="5562603" cy="2"/>
          </a:xfrm>
          <a:prstGeom prst="line">
            <a:avLst/>
          </a:prstGeom>
          <a:ln w="34925" cap="rnd">
            <a:solidFill>
              <a:srgbClr val="0E558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1" name="CasellaDiTesto 7"/>
          <p:cNvSpPr txBox="1"/>
          <p:nvPr/>
        </p:nvSpPr>
        <p:spPr>
          <a:xfrm rot="16200000">
            <a:off x="2749215" y="2745743"/>
            <a:ext cx="99119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segnale</a:t>
            </a:r>
          </a:p>
        </p:txBody>
      </p:sp>
      <p:sp>
        <p:nvSpPr>
          <p:cNvPr id="352" name="CasellaDiTesto 8"/>
          <p:cNvSpPr txBox="1"/>
          <p:nvPr/>
        </p:nvSpPr>
        <p:spPr>
          <a:xfrm>
            <a:off x="8083233" y="5486399"/>
            <a:ext cx="84362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CONC</a:t>
            </a:r>
          </a:p>
        </p:txBody>
      </p:sp>
      <p:sp>
        <p:nvSpPr>
          <p:cNvPr id="353" name="Saetta 9"/>
          <p:cNvSpPr/>
          <p:nvPr/>
        </p:nvSpPr>
        <p:spPr>
          <a:xfrm rot="19763121">
            <a:off x="2354263" y="2698749"/>
            <a:ext cx="711202" cy="1163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Saetta 10"/>
          <p:cNvSpPr/>
          <p:nvPr/>
        </p:nvSpPr>
        <p:spPr>
          <a:xfrm rot="19763121">
            <a:off x="2608264" y="3979862"/>
            <a:ext cx="554039" cy="741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Saetta 11"/>
          <p:cNvSpPr/>
          <p:nvPr/>
        </p:nvSpPr>
        <p:spPr>
          <a:xfrm rot="19763121">
            <a:off x="2905124" y="4956176"/>
            <a:ext cx="309566" cy="46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Ovale 14"/>
          <p:cNvSpPr/>
          <p:nvPr/>
        </p:nvSpPr>
        <p:spPr>
          <a:xfrm>
            <a:off x="3754439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Ovale 15"/>
          <p:cNvSpPr/>
          <p:nvPr/>
        </p:nvSpPr>
        <p:spPr>
          <a:xfrm>
            <a:off x="4038600" y="5113337"/>
            <a:ext cx="228600" cy="171453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Ovale 16"/>
          <p:cNvSpPr/>
          <p:nvPr/>
        </p:nvSpPr>
        <p:spPr>
          <a:xfrm>
            <a:off x="5487987" y="4349751"/>
            <a:ext cx="228603" cy="169867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Ovale 17"/>
          <p:cNvSpPr/>
          <p:nvPr/>
        </p:nvSpPr>
        <p:spPr>
          <a:xfrm>
            <a:off x="7637463" y="3098799"/>
            <a:ext cx="228603" cy="169868"/>
          </a:xfrm>
          <a:prstGeom prst="ellipse">
            <a:avLst/>
          </a:prstGeom>
          <a:solidFill>
            <a:srgbClr val="0E5580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Connettore diritto 19"/>
          <p:cNvSpPr/>
          <p:nvPr/>
        </p:nvSpPr>
        <p:spPr>
          <a:xfrm flipV="1">
            <a:off x="3798887" y="2951164"/>
            <a:ext cx="4430714" cy="23828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1" name="CasellaDiTesto 20"/>
          <p:cNvSpPr txBox="1"/>
          <p:nvPr/>
        </p:nvSpPr>
        <p:spPr>
          <a:xfrm>
            <a:off x="7829233" y="4105277"/>
            <a:ext cx="1126923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y=ax+b</a:t>
            </a:r>
          </a:p>
        </p:txBody>
      </p:sp>
      <p:sp>
        <p:nvSpPr>
          <p:cNvPr id="362" name="CasellaDiTesto 21"/>
          <p:cNvSpPr txBox="1"/>
          <p:nvPr/>
        </p:nvSpPr>
        <p:spPr>
          <a:xfrm>
            <a:off x="3095307" y="254000"/>
            <a:ext cx="7071528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Dal segnale analitico alla curva di calibrazione</a:t>
            </a:r>
          </a:p>
        </p:txBody>
      </p:sp>
      <p:sp>
        <p:nvSpPr>
          <p:cNvPr id="363" name="Ovale 22"/>
          <p:cNvSpPr/>
          <p:nvPr/>
        </p:nvSpPr>
        <p:spPr>
          <a:xfrm>
            <a:off x="5173664" y="5688012"/>
            <a:ext cx="796929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Ovale 23"/>
          <p:cNvSpPr/>
          <p:nvPr/>
        </p:nvSpPr>
        <p:spPr>
          <a:xfrm>
            <a:off x="7353300" y="5688012"/>
            <a:ext cx="798516" cy="787403"/>
          </a:xfrm>
          <a:prstGeom prst="ellipse">
            <a:avLst/>
          </a:prstGeom>
          <a:solidFill>
            <a:schemeClr val="accent1"/>
          </a:solidFill>
          <a:ln w="19050" cap="rnd">
            <a:solidFill>
              <a:srgbClr val="7E9B2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65" name="Immagine 26" descr="Immagine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4300" y="600075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magine 28" descr="Immagine 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6562" y="58039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magine 29" descr="Immagine 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7012" y="5981701"/>
            <a:ext cx="228602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magine 30" descr="Immagine 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8962" y="6162676"/>
            <a:ext cx="93664" cy="13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magine 31" descr="Immagine 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150" y="5715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magine 32" descr="Immagine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8928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magine 33" descr="Immagine 3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1138" y="6072187"/>
            <a:ext cx="93664" cy="1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magine 34" descr="Immagine 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6096001"/>
            <a:ext cx="228600" cy="277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magine 35" descr="Immagin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6153151"/>
            <a:ext cx="228600" cy="277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asellaDiTesto 1"/>
          <p:cNvSpPr txBox="1"/>
          <p:nvPr/>
        </p:nvSpPr>
        <p:spPr>
          <a:xfrm>
            <a:off x="341025" y="108589"/>
            <a:ext cx="4266490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200">
                <a:solidFill>
                  <a:srgbClr val="FFFFFF"/>
                </a:solidFill>
              </a:defRPr>
            </a:lvl1pPr>
          </a:lstStyle>
          <a:p>
            <a:pPr/>
            <a:r>
              <a:t>Gli errori nelle analisi chimiche</a:t>
            </a:r>
          </a:p>
        </p:txBody>
      </p:sp>
      <p:sp>
        <p:nvSpPr>
          <p:cNvPr id="376" name="CasellaDiTesto 2"/>
          <p:cNvSpPr txBox="1"/>
          <p:nvPr/>
        </p:nvSpPr>
        <p:spPr>
          <a:xfrm>
            <a:off x="358667" y="629890"/>
            <a:ext cx="11012997" cy="613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solidFill>
                  <a:srgbClr val="FFFFFF"/>
                </a:solidFill>
              </a:defRPr>
            </a:pPr>
            <a:r>
              <a:t>Le misure implicano </a:t>
            </a:r>
            <a:r>
              <a:rPr b="1"/>
              <a:t>SEMPRE</a:t>
            </a:r>
            <a:r>
              <a:t> errori e incertezze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l termine </a:t>
            </a:r>
            <a:r>
              <a:rPr b="1"/>
              <a:t>errore</a:t>
            </a:r>
            <a:r>
              <a:t> ha due significati leggermente differenti. Nel primo, </a:t>
            </a:r>
            <a:r>
              <a:rPr b="1"/>
              <a:t>«errore»</a:t>
            </a:r>
            <a:r>
              <a:t> rappresenta la differenza fra il valore misurato e il valore “vero” o valore “noto”. Nel secondo «</a:t>
            </a:r>
            <a:r>
              <a:rPr b="1"/>
              <a:t>errore»</a:t>
            </a:r>
            <a:r>
              <a:t> indica l'incertezza stimata in una misura o in un esperimento.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 marL="457200" indent="-457200">
              <a:buSzPct val="100000"/>
              <a:buAutoNum type="arabicPeriod" startAt="1"/>
              <a:defRPr sz="2300">
                <a:solidFill>
                  <a:srgbClr val="FFFFFF"/>
                </a:solidFill>
              </a:defRPr>
            </a:pPr>
            <a:r>
              <a:t>Errore rappresenta la differenza tra il valore «vero» e  valore trovato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2. Errore indica </a:t>
            </a:r>
            <a:r>
              <a:rPr b="1"/>
              <a:t>l’incertezza</a:t>
            </a:r>
            <a:r>
              <a:t> stimata in una misura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E’ impossibile effettuare un’analisi priva di errori o incertezze. </a:t>
            </a:r>
          </a:p>
          <a:p>
            <a:pPr>
              <a:defRPr sz="2300">
                <a:solidFill>
                  <a:srgbClr val="FFFFFF"/>
                </a:solidFill>
              </a:defRPr>
            </a:pPr>
          </a:p>
          <a:p>
            <a:pPr>
              <a:defRPr sz="2300">
                <a:solidFill>
                  <a:srgbClr val="FFFFFF"/>
                </a:solidFill>
              </a:defRPr>
            </a:pPr>
            <a:r>
              <a:t>Ciò che si può fare è: MINIMIZZARE GLI ERRORI E STIMARNE L’ENTITA’ CON UNA ACCURATEZZA ACCETTABILE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asellaDiTesto 3"/>
          <p:cNvSpPr txBox="1"/>
          <p:nvPr/>
        </p:nvSpPr>
        <p:spPr>
          <a:xfrm>
            <a:off x="221082" y="-1"/>
            <a:ext cx="9566131" cy="197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Allo scopo di migliorare l'affidabilità del metodo analitico e di ottenere informazioni circa la variabilità dei risultati, la procedura analitica viene solitamente ripetuta su diverse porzioni di un dato campione </a:t>
            </a:r>
            <a:r>
              <a:rPr b="1" u="sng"/>
              <a:t>(replicati)</a:t>
            </a:r>
            <a:r>
              <a:t>. </a:t>
            </a:r>
          </a:p>
        </p:txBody>
      </p:sp>
      <p:sp>
        <p:nvSpPr>
          <p:cNvPr id="379" name="CasellaDiTesto 4"/>
          <p:cNvSpPr txBox="1"/>
          <p:nvPr/>
        </p:nvSpPr>
        <p:spPr>
          <a:xfrm>
            <a:off x="321292" y="2360156"/>
            <a:ext cx="11194513" cy="4034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FFFFFF"/>
                </a:solidFill>
              </a:defRPr>
            </a:pPr>
            <a:r>
              <a:t>I risultati individuali di un insieme di misure sono raramente gli stessi, di solito il «valore centrale» viene usato come la “migliore” stima dei dati. </a:t>
            </a:r>
          </a:p>
          <a:p>
            <a:pPr algn="just">
              <a:lnSpc>
                <a:spcPct val="150000"/>
              </a:lnSpc>
              <a:defRPr b="1" sz="2200">
                <a:solidFill>
                  <a:srgbClr val="FFFFFF"/>
                </a:solidFill>
              </a:defRPr>
            </a:pPr>
            <a:r>
              <a:t>Perché effettuare misure replicate?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t>Il valore centrale di un insieme dovrebbe essere più affidabile di ciascun risultato individuale (media e mediana vengono usate come valore centrale di una serie di misure replicate)</a:t>
            </a:r>
          </a:p>
          <a:p>
            <a:pPr marL="342900" indent="-342900" algn="just">
              <a:lnSpc>
                <a:spcPct val="150000"/>
              </a:lnSpc>
              <a:buSzPct val="100000"/>
              <a:buFont typeface="Arial"/>
              <a:buChar char="•"/>
              <a:defRPr sz="2200">
                <a:solidFill>
                  <a:srgbClr val="FFFFFF"/>
                </a:solidFill>
              </a:defRPr>
            </a:pPr>
            <a:r>
              <a:t>La variazione dei dati dovrebbe fornire una misura dell'incertezza associata con il valore centrale.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e">
  <a:themeElements>
    <a:clrScheme name="Io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