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2" r:id="rId2"/>
    <p:sldId id="328" r:id="rId3"/>
    <p:sldId id="329" r:id="rId4"/>
    <p:sldId id="330" r:id="rId5"/>
    <p:sldId id="337" r:id="rId6"/>
    <p:sldId id="335" r:id="rId7"/>
    <p:sldId id="334" r:id="rId8"/>
    <p:sldId id="331" r:id="rId9"/>
    <p:sldId id="345" r:id="rId10"/>
    <p:sldId id="347" r:id="rId11"/>
    <p:sldId id="342" r:id="rId12"/>
    <p:sldId id="383" r:id="rId13"/>
    <p:sldId id="382" r:id="rId14"/>
    <p:sldId id="381" r:id="rId15"/>
    <p:sldId id="343" r:id="rId16"/>
    <p:sldId id="351" r:id="rId17"/>
    <p:sldId id="350" r:id="rId18"/>
    <p:sldId id="356" r:id="rId19"/>
    <p:sldId id="35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4660"/>
  </p:normalViewPr>
  <p:slideViewPr>
    <p:cSldViewPr snapToGrid="0">
      <p:cViewPr varScale="1">
        <p:scale>
          <a:sx n="63" d="100"/>
          <a:sy n="63" d="100"/>
        </p:scale>
        <p:origin x="9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xfrm>
            <a:off x="0" y="4960137"/>
            <a:ext cx="8140700" cy="1463040"/>
          </a:xfrm>
          <a:ln>
            <a:solidFill>
              <a:schemeClr val="bg1"/>
            </a:solidFill>
          </a:ln>
        </p:spPr>
        <p:txBody>
          <a:bodyPr>
            <a:normAutofit/>
          </a:bodyPr>
          <a:lstStyle/>
          <a:p>
            <a:r>
              <a:rPr lang="it-IT" sz="2800" b="1" dirty="0">
                <a:solidFill>
                  <a:schemeClr val="accent6"/>
                </a:solidFill>
                <a:latin typeface="Trebuchet MS" panose="020B0603020202020204" pitchFamily="34" charset="0"/>
              </a:rPr>
              <a:t>LEZIONE 2</a:t>
            </a:r>
            <a:br>
              <a:rPr lang="it-IT" sz="2800" b="1" dirty="0">
                <a:latin typeface="Trebuchet MS" panose="020B0603020202020204" pitchFamily="34" charset="0"/>
              </a:rPr>
            </a:br>
            <a:br>
              <a:rPr lang="it-IT" sz="2800" b="1" dirty="0">
                <a:latin typeface="Trebuchet MS" panose="020B0603020202020204" pitchFamily="34" charset="0"/>
              </a:rPr>
            </a:br>
            <a:r>
              <a:rPr lang="it-IT" sz="2400" b="1" dirty="0">
                <a:solidFill>
                  <a:schemeClr val="accent1">
                    <a:lumMod val="75000"/>
                  </a:schemeClr>
                </a:solidFill>
                <a:latin typeface="Trebuchet MS" panose="020B0603020202020204" pitchFamily="34" charset="0"/>
              </a:rPr>
              <a:t>PRIORITA’ CONSOLIDATE E NUOVE FRONTIERE</a:t>
            </a:r>
          </a:p>
        </p:txBody>
      </p:sp>
      <p:sp>
        <p:nvSpPr>
          <p:cNvPr id="5" name="CasellaDiTesto 4">
            <a:extLst>
              <a:ext uri="{FF2B5EF4-FFF2-40B4-BE49-F238E27FC236}">
                <a16:creationId xmlns:a16="http://schemas.microsoft.com/office/drawing/2014/main" id="{7C31FE0B-6690-3787-1E17-E45A65A0B8D2}"/>
              </a:ext>
            </a:extLst>
          </p:cNvPr>
          <p:cNvSpPr txBox="1"/>
          <p:nvPr/>
        </p:nvSpPr>
        <p:spPr>
          <a:xfrm>
            <a:off x="8841997" y="5889072"/>
            <a:ext cx="1283515" cy="523220"/>
          </a:xfrm>
          <a:prstGeom prst="rect">
            <a:avLst/>
          </a:prstGeom>
          <a:noFill/>
        </p:spPr>
        <p:txBody>
          <a:bodyPr wrap="square" rtlCol="0">
            <a:spAutoFit/>
          </a:bodyPr>
          <a:lstStyle/>
          <a:p>
            <a:pPr algn="ctr"/>
            <a:r>
              <a:rPr lang="it-IT" sz="2800" dirty="0">
                <a:solidFill>
                  <a:schemeClr val="bg1"/>
                </a:solidFill>
                <a:latin typeface="Bahnschrift Light" panose="020B0502040204020203" pitchFamily="34" charset="0"/>
              </a:rPr>
              <a:t>UNITE</a:t>
            </a:r>
          </a:p>
        </p:txBody>
      </p:sp>
      <p:pic>
        <p:nvPicPr>
          <p:cNvPr id="10" name="Immagine 9">
            <a:extLst>
              <a:ext uri="{FF2B5EF4-FFF2-40B4-BE49-F238E27FC236}">
                <a16:creationId xmlns:a16="http://schemas.microsoft.com/office/drawing/2014/main" id="{D005958B-10D9-5354-851A-4F01087FC0F3}"/>
              </a:ext>
            </a:extLst>
          </p:cNvPr>
          <p:cNvPicPr>
            <a:picLocks noChangeAspect="1"/>
          </p:cNvPicPr>
          <p:nvPr/>
        </p:nvPicPr>
        <p:blipFill>
          <a:blip r:embed="rId2"/>
          <a:stretch>
            <a:fillRect/>
          </a:stretch>
        </p:blipFill>
        <p:spPr>
          <a:xfrm>
            <a:off x="8841997" y="4903314"/>
            <a:ext cx="2868990" cy="1540348"/>
          </a:xfrm>
          <a:prstGeom prst="rect">
            <a:avLst/>
          </a:prstGeom>
        </p:spPr>
      </p:pic>
    </p:spTree>
    <p:extLst>
      <p:ext uri="{BB962C8B-B14F-4D97-AF65-F5344CB8AC3E}">
        <p14:creationId xmlns:p14="http://schemas.microsoft.com/office/powerpoint/2010/main" val="406337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Frecce bianche che vanno al bersaglio rosso">
            <a:extLst>
              <a:ext uri="{FF2B5EF4-FFF2-40B4-BE49-F238E27FC236}">
                <a16:creationId xmlns:a16="http://schemas.microsoft.com/office/drawing/2014/main" id="{F8BDFF32-4679-5165-1242-5AA2C2D7C60C}"/>
              </a:ext>
            </a:extLst>
          </p:cNvPr>
          <p:cNvPicPr>
            <a:picLocks noChangeAspect="1"/>
          </p:cNvPicPr>
          <p:nvPr/>
        </p:nvPicPr>
        <p:blipFill rotWithShape="1">
          <a:blip r:embed="rId3"/>
          <a:srcRect t="5515" b="10216"/>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57201" y="5264106"/>
            <a:ext cx="7752080" cy="914400"/>
          </a:xfrm>
        </p:spPr>
        <p:txBody>
          <a:bodyPr vert="horz" lIns="91440" tIns="45720" rIns="91440" bIns="45720" rtlCol="0" anchor="ctr">
            <a:noAutofit/>
          </a:bodyPr>
          <a:lstStyle/>
          <a:p>
            <a:pPr algn="r"/>
            <a:r>
              <a:rPr lang="en-US" sz="2200" spc="200" dirty="0" err="1">
                <a:solidFill>
                  <a:srgbClr val="FFFFFF"/>
                </a:solidFill>
              </a:rPr>
              <a:t>Pertanto</a:t>
            </a:r>
            <a:r>
              <a:rPr lang="en-US" sz="2200" spc="200" dirty="0">
                <a:solidFill>
                  <a:srgbClr val="FFFFFF"/>
                </a:solidFill>
              </a:rPr>
              <a:t>, </a:t>
            </a:r>
            <a:r>
              <a:rPr lang="en-US" sz="2200" spc="200" dirty="0" err="1">
                <a:solidFill>
                  <a:srgbClr val="FFFFFF"/>
                </a:solidFill>
              </a:rPr>
              <a:t>affinché</a:t>
            </a:r>
            <a:r>
              <a:rPr lang="en-US" sz="2200" spc="200" dirty="0">
                <a:solidFill>
                  <a:srgbClr val="FFFFFF"/>
                </a:solidFill>
              </a:rPr>
              <a:t> la customer experience </a:t>
            </a:r>
            <a:r>
              <a:rPr lang="en-US" sz="2200" spc="200" dirty="0" err="1">
                <a:solidFill>
                  <a:srgbClr val="FFFFFF"/>
                </a:solidFill>
              </a:rPr>
              <a:t>sia</a:t>
            </a:r>
            <a:r>
              <a:rPr lang="en-US" sz="2200" spc="200" dirty="0">
                <a:solidFill>
                  <a:srgbClr val="FFFFFF"/>
                </a:solidFill>
              </a:rPr>
              <a:t> di </a:t>
            </a:r>
            <a:r>
              <a:rPr lang="en-US" sz="2200" spc="200" dirty="0" err="1">
                <a:solidFill>
                  <a:srgbClr val="FFFFFF"/>
                </a:solidFill>
              </a:rPr>
              <a:t>successo</a:t>
            </a:r>
            <a:r>
              <a:rPr lang="en-US" sz="2200" spc="200" dirty="0">
                <a:solidFill>
                  <a:srgbClr val="FFFFFF"/>
                </a:solidFill>
              </a:rPr>
              <a:t>, è </a:t>
            </a:r>
            <a:r>
              <a:rPr lang="en-US" sz="2200" spc="200" dirty="0" err="1">
                <a:solidFill>
                  <a:srgbClr val="FFFFFF"/>
                </a:solidFill>
              </a:rPr>
              <a:t>necessaria</a:t>
            </a:r>
            <a:r>
              <a:rPr lang="en-US" sz="2200" spc="200" dirty="0">
                <a:solidFill>
                  <a:srgbClr val="FFFFFF"/>
                </a:solidFill>
              </a:rPr>
              <a:t> </a:t>
            </a:r>
            <a:r>
              <a:rPr lang="en-US" sz="2200" spc="200" dirty="0" err="1">
                <a:solidFill>
                  <a:srgbClr val="FFFFFF"/>
                </a:solidFill>
              </a:rPr>
              <a:t>sia</a:t>
            </a:r>
            <a:r>
              <a:rPr lang="en-US" sz="2200" spc="200" dirty="0">
                <a:solidFill>
                  <a:srgbClr val="FFFFFF"/>
                </a:solidFill>
              </a:rPr>
              <a:t> </a:t>
            </a:r>
            <a:r>
              <a:rPr lang="en-US" sz="2200" spc="200" dirty="0" err="1">
                <a:solidFill>
                  <a:srgbClr val="FFFFFF"/>
                </a:solidFill>
              </a:rPr>
              <a:t>l'interazione</a:t>
            </a:r>
            <a:r>
              <a:rPr lang="en-US" sz="2200" spc="200" dirty="0">
                <a:solidFill>
                  <a:srgbClr val="FFFFFF"/>
                </a:solidFill>
              </a:rPr>
              <a:t> </a:t>
            </a:r>
            <a:r>
              <a:rPr lang="en-US" sz="2200" spc="200" dirty="0" err="1">
                <a:solidFill>
                  <a:srgbClr val="FFFFFF"/>
                </a:solidFill>
              </a:rPr>
              <a:t>tra</a:t>
            </a:r>
            <a:r>
              <a:rPr lang="en-US" sz="2200" spc="200" dirty="0">
                <a:solidFill>
                  <a:srgbClr val="FFFFFF"/>
                </a:solidFill>
              </a:rPr>
              <a:t> </a:t>
            </a:r>
            <a:r>
              <a:rPr lang="en-US" sz="2200" spc="200" dirty="0" err="1">
                <a:solidFill>
                  <a:srgbClr val="FFFFFF"/>
                </a:solidFill>
              </a:rPr>
              <a:t>individuo</a:t>
            </a:r>
            <a:r>
              <a:rPr lang="en-US" sz="2200" spc="200" dirty="0">
                <a:solidFill>
                  <a:srgbClr val="FFFFFF"/>
                </a:solidFill>
              </a:rPr>
              <a:t> e </a:t>
            </a:r>
            <a:r>
              <a:rPr lang="en-US" sz="2200" spc="200" dirty="0" err="1">
                <a:solidFill>
                  <a:srgbClr val="FFFFFF"/>
                </a:solidFill>
              </a:rPr>
              <a:t>sistema</a:t>
            </a:r>
            <a:r>
              <a:rPr lang="en-US" sz="2200" spc="200" dirty="0">
                <a:solidFill>
                  <a:srgbClr val="FFFFFF"/>
                </a:solidFill>
              </a:rPr>
              <a:t> </a:t>
            </a:r>
            <a:r>
              <a:rPr lang="en-US" sz="2200" spc="200" dirty="0" err="1">
                <a:solidFill>
                  <a:srgbClr val="FFFFFF"/>
                </a:solidFill>
              </a:rPr>
              <a:t>d'offerta</a:t>
            </a:r>
            <a:r>
              <a:rPr lang="en-US" sz="2200" spc="200" dirty="0">
                <a:solidFill>
                  <a:srgbClr val="FFFFFF"/>
                </a:solidFill>
              </a:rPr>
              <a:t> </a:t>
            </a:r>
            <a:r>
              <a:rPr lang="en-US" sz="2200" spc="200" dirty="0" err="1">
                <a:solidFill>
                  <a:srgbClr val="FFFFFF"/>
                </a:solidFill>
              </a:rPr>
              <a:t>sia</a:t>
            </a:r>
            <a:r>
              <a:rPr lang="en-US" sz="2200" spc="200" dirty="0">
                <a:solidFill>
                  <a:srgbClr val="FFFFFF"/>
                </a:solidFill>
              </a:rPr>
              <a:t> la </a:t>
            </a:r>
            <a:r>
              <a:rPr lang="en-US" sz="2200" spc="200" dirty="0" err="1">
                <a:solidFill>
                  <a:srgbClr val="FFFFFF"/>
                </a:solidFill>
              </a:rPr>
              <a:t>presenza</a:t>
            </a:r>
            <a:r>
              <a:rPr lang="en-US" sz="2200" spc="200" dirty="0">
                <a:solidFill>
                  <a:srgbClr val="FFFFFF"/>
                </a:solidFill>
              </a:rPr>
              <a:t> di un </a:t>
            </a:r>
            <a:r>
              <a:rPr lang="en-US" sz="2200" spc="200" dirty="0" err="1">
                <a:solidFill>
                  <a:srgbClr val="FFFFFF"/>
                </a:solidFill>
              </a:rPr>
              <a:t>consumatore</a:t>
            </a:r>
            <a:r>
              <a:rPr lang="en-US" sz="2200" spc="200" dirty="0">
                <a:solidFill>
                  <a:srgbClr val="FFFFFF"/>
                </a:solidFill>
              </a:rPr>
              <a:t> </a:t>
            </a:r>
            <a:r>
              <a:rPr lang="en-US" sz="2200" spc="200" dirty="0" err="1">
                <a:solidFill>
                  <a:srgbClr val="FFFFFF"/>
                </a:solidFill>
              </a:rPr>
              <a:t>che</a:t>
            </a:r>
            <a:r>
              <a:rPr lang="en-US" sz="2200" spc="200" dirty="0">
                <a:solidFill>
                  <a:srgbClr val="FFFFFF"/>
                </a:solidFill>
              </a:rPr>
              <a:t> </a:t>
            </a:r>
            <a:r>
              <a:rPr lang="en-US" sz="2200" spc="200" dirty="0" err="1">
                <a:solidFill>
                  <a:srgbClr val="FFFFFF"/>
                </a:solidFill>
              </a:rPr>
              <a:t>attribuisca</a:t>
            </a:r>
            <a:r>
              <a:rPr lang="en-US" sz="2200" spc="200" dirty="0">
                <a:solidFill>
                  <a:srgbClr val="FFFFFF"/>
                </a:solidFill>
              </a:rPr>
              <a:t> un </a:t>
            </a:r>
            <a:r>
              <a:rPr lang="en-US" sz="2200" spc="200" dirty="0" err="1">
                <a:solidFill>
                  <a:srgbClr val="FFFFFF"/>
                </a:solidFill>
              </a:rPr>
              <a:t>significato</a:t>
            </a:r>
            <a:r>
              <a:rPr lang="en-US" sz="2200" spc="200" dirty="0">
                <a:solidFill>
                  <a:srgbClr val="FFFFFF"/>
                </a:solidFill>
              </a:rPr>
              <a:t> </a:t>
            </a:r>
            <a:r>
              <a:rPr lang="en-US" sz="2200" spc="200" dirty="0" err="1">
                <a:solidFill>
                  <a:srgbClr val="FFFFFF"/>
                </a:solidFill>
              </a:rPr>
              <a:t>all'interazione</a:t>
            </a:r>
            <a:r>
              <a:rPr lang="en-US" sz="2200" spc="200" dirty="0">
                <a:solidFill>
                  <a:srgbClr val="FFFFFF"/>
                </a:solidFill>
              </a:rPr>
              <a:t> </a:t>
            </a:r>
            <a:r>
              <a:rPr lang="en-US" sz="2200" spc="200" dirty="0" err="1">
                <a:solidFill>
                  <a:srgbClr val="FFFFFF"/>
                </a:solidFill>
              </a:rPr>
              <a:t>stessa</a:t>
            </a:r>
            <a:r>
              <a:rPr lang="en-US" sz="2200" spc="200" dirty="0">
                <a:solidFill>
                  <a:srgbClr val="FFFFFF"/>
                </a:solidFill>
              </a:rPr>
              <a:t>. </a:t>
            </a:r>
            <a:br>
              <a:rPr lang="en-US" sz="2200" spc="200" dirty="0">
                <a:solidFill>
                  <a:srgbClr val="FFFFFF"/>
                </a:solidFill>
              </a:rPr>
            </a:br>
            <a:br>
              <a:rPr lang="en-US" sz="2200" spc="200" dirty="0">
                <a:solidFill>
                  <a:srgbClr val="FFFFFF"/>
                </a:solidFill>
              </a:rPr>
            </a:br>
            <a:br>
              <a:rPr lang="en-US" sz="2200" spc="200" dirty="0">
                <a:solidFill>
                  <a:srgbClr val="FFFFFF"/>
                </a:solidFill>
              </a:rPr>
            </a:br>
            <a:r>
              <a:rPr lang="en-US" sz="2200" spc="200" dirty="0" err="1">
                <a:solidFill>
                  <a:srgbClr val="FFFFFF"/>
                </a:solidFill>
              </a:rPr>
              <a:t>Queste</a:t>
            </a:r>
            <a:r>
              <a:rPr lang="en-US" sz="2200" spc="200" dirty="0">
                <a:solidFill>
                  <a:srgbClr val="FFFFFF"/>
                </a:solidFill>
              </a:rPr>
              <a:t> </a:t>
            </a:r>
            <a:r>
              <a:rPr lang="en-US" sz="2200" spc="200" dirty="0" err="1">
                <a:solidFill>
                  <a:srgbClr val="FFFFFF"/>
                </a:solidFill>
              </a:rPr>
              <a:t>dimensioni</a:t>
            </a:r>
            <a:r>
              <a:rPr lang="en-US" sz="2200" spc="200" dirty="0">
                <a:solidFill>
                  <a:srgbClr val="FFFFFF"/>
                </a:solidFill>
              </a:rPr>
              <a:t> </a:t>
            </a:r>
            <a:r>
              <a:rPr lang="en-US" sz="2200" spc="200" dirty="0" err="1">
                <a:solidFill>
                  <a:srgbClr val="FFFFFF"/>
                </a:solidFill>
              </a:rPr>
              <a:t>consentono</a:t>
            </a:r>
            <a:r>
              <a:rPr lang="en-US" sz="2200" spc="200" dirty="0">
                <a:solidFill>
                  <a:srgbClr val="FFFFFF"/>
                </a:solidFill>
              </a:rPr>
              <a:t> di </a:t>
            </a:r>
            <a:r>
              <a:rPr lang="en-US" sz="2200" spc="200" dirty="0" err="1">
                <a:solidFill>
                  <a:srgbClr val="FFFFFF"/>
                </a:solidFill>
              </a:rPr>
              <a:t>individuare</a:t>
            </a:r>
            <a:r>
              <a:rPr lang="en-US" sz="2200" spc="200" dirty="0">
                <a:solidFill>
                  <a:srgbClr val="FFFFFF"/>
                </a:solidFill>
              </a:rPr>
              <a:t> quattro </a:t>
            </a:r>
            <a:r>
              <a:rPr lang="en-US" sz="2200" spc="200" dirty="0" err="1">
                <a:solidFill>
                  <a:srgbClr val="FFFFFF"/>
                </a:solidFill>
              </a:rPr>
              <a:t>principali</a:t>
            </a:r>
            <a:r>
              <a:rPr lang="en-US" sz="2200" spc="200" dirty="0">
                <a:solidFill>
                  <a:srgbClr val="FFFFFF"/>
                </a:solidFill>
              </a:rPr>
              <a:t> </a:t>
            </a:r>
            <a:r>
              <a:rPr lang="en-US" sz="2200" spc="200" dirty="0">
                <a:solidFill>
                  <a:srgbClr val="FFFFFF"/>
                </a:solidFill>
                <a:effectLst>
                  <a:outerShdw blurRad="38100" dist="38100" dir="2700000" algn="tl">
                    <a:srgbClr val="000000">
                      <a:alpha val="43137"/>
                    </a:srgbClr>
                  </a:outerShdw>
                </a:effectLst>
              </a:rPr>
              <a:t>«</a:t>
            </a:r>
            <a:r>
              <a:rPr lang="en-US" sz="2200" spc="200" dirty="0" err="1">
                <a:solidFill>
                  <a:srgbClr val="FFFFFF"/>
                </a:solidFill>
                <a:effectLst>
                  <a:outerShdw blurRad="38100" dist="38100" dir="2700000" algn="tl">
                    <a:srgbClr val="000000">
                      <a:alpha val="43137"/>
                    </a:srgbClr>
                  </a:outerShdw>
                </a:effectLst>
              </a:rPr>
              <a:t>fasi</a:t>
            </a:r>
            <a:r>
              <a:rPr lang="en-US" sz="2200" spc="200" dirty="0">
                <a:solidFill>
                  <a:srgbClr val="FFFFFF"/>
                </a:solidFill>
                <a:effectLst>
                  <a:outerShdw blurRad="38100" dist="38100" dir="2700000" algn="tl">
                    <a:srgbClr val="000000">
                      <a:alpha val="43137"/>
                    </a:srgbClr>
                  </a:outerShdw>
                </a:effectLst>
              </a:rPr>
              <a:t> </a:t>
            </a:r>
            <a:r>
              <a:rPr lang="en-US" sz="2200" spc="200" dirty="0" err="1">
                <a:solidFill>
                  <a:srgbClr val="FFFFFF"/>
                </a:solidFill>
                <a:effectLst>
                  <a:outerShdw blurRad="38100" dist="38100" dir="2700000" algn="tl">
                    <a:srgbClr val="000000">
                      <a:alpha val="43137"/>
                    </a:srgbClr>
                  </a:outerShdw>
                </a:effectLst>
              </a:rPr>
              <a:t>esperienziali</a:t>
            </a:r>
            <a:r>
              <a:rPr lang="en-US" sz="2200" spc="200" dirty="0">
                <a:solidFill>
                  <a:srgbClr val="FFFFFF"/>
                </a:solidFill>
                <a:effectLst>
                  <a:outerShdw blurRad="38100" dist="38100" dir="2700000" algn="tl">
                    <a:srgbClr val="000000">
                      <a:alpha val="43137"/>
                    </a:srgbClr>
                  </a:outerShdw>
                </a:effectLst>
              </a:rPr>
              <a:t>»:</a:t>
            </a:r>
          </a:p>
        </p:txBody>
      </p:sp>
      <p:cxnSp>
        <p:nvCxnSpPr>
          <p:cNvPr id="14" name="Straight Connector 13">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6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38" name="Straight Connector 512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39" name="Rectangle 513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40" name="Rectangle 5132">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Rectangle 5134">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614711" y="123411"/>
            <a:ext cx="4208656" cy="4325177"/>
          </a:xfrm>
        </p:spPr>
        <p:txBody>
          <a:bodyPr vert="horz" lIns="91440" tIns="45720" rIns="91440" bIns="45720" rtlCol="0" anchor="b">
            <a:normAutofit/>
          </a:bodyPr>
          <a:lstStyle/>
          <a:p>
            <a:pPr algn="r"/>
            <a:r>
              <a:rPr lang="en-US" sz="2400" b="1" spc="200" dirty="0">
                <a:solidFill>
                  <a:srgbClr val="FFFFFF"/>
                </a:solidFill>
              </a:rPr>
              <a:t>1. </a:t>
            </a:r>
            <a:r>
              <a:rPr lang="en-US" sz="2400" b="1" spc="200" dirty="0" err="1">
                <a:solidFill>
                  <a:srgbClr val="FFFFFF"/>
                </a:solidFill>
              </a:rPr>
              <a:t>Esperienza</a:t>
            </a:r>
            <a:r>
              <a:rPr lang="en-US" sz="2400" b="1" spc="200" dirty="0">
                <a:solidFill>
                  <a:srgbClr val="FFFFFF"/>
                </a:solidFill>
              </a:rPr>
              <a:t> pre-</a:t>
            </a:r>
            <a:r>
              <a:rPr lang="en-US" sz="2400" b="1" spc="200" dirty="0" err="1">
                <a:solidFill>
                  <a:srgbClr val="FFFFFF"/>
                </a:solidFill>
              </a:rPr>
              <a:t>acquisto</a:t>
            </a:r>
            <a:br>
              <a:rPr lang="en-US" sz="2400" b="1" spc="200" dirty="0">
                <a:solidFill>
                  <a:srgbClr val="FFFFFF"/>
                </a:solidFill>
              </a:rPr>
            </a:br>
            <a:br>
              <a:rPr lang="en-US" sz="2400" b="1" spc="200" dirty="0">
                <a:solidFill>
                  <a:srgbClr val="FFFFFF"/>
                </a:solidFill>
              </a:rPr>
            </a:br>
            <a:r>
              <a:rPr lang="en-US" sz="2400" b="1" spc="200" dirty="0">
                <a:solidFill>
                  <a:srgbClr val="FFFFFF"/>
                </a:solidFill>
              </a:rPr>
              <a:t> </a:t>
            </a:r>
            <a:r>
              <a:rPr lang="en-US" sz="2400" spc="200" dirty="0">
                <a:solidFill>
                  <a:srgbClr val="FFFFFF"/>
                </a:solidFill>
              </a:rPr>
              <a:t>Il </a:t>
            </a:r>
            <a:r>
              <a:rPr lang="en-US" sz="2400" spc="200" dirty="0" err="1">
                <a:solidFill>
                  <a:srgbClr val="FFFFFF"/>
                </a:solidFill>
              </a:rPr>
              <a:t>percorso</a:t>
            </a:r>
            <a:r>
              <a:rPr lang="en-US" sz="2400" spc="200" dirty="0">
                <a:solidFill>
                  <a:srgbClr val="FFFFFF"/>
                </a:solidFill>
              </a:rPr>
              <a:t> </a:t>
            </a:r>
            <a:r>
              <a:rPr lang="en-US" sz="2400" spc="200" dirty="0" err="1">
                <a:solidFill>
                  <a:srgbClr val="FFFFFF"/>
                </a:solidFill>
              </a:rPr>
              <a:t>che</a:t>
            </a:r>
            <a:r>
              <a:rPr lang="en-US" sz="2400" spc="200" dirty="0">
                <a:solidFill>
                  <a:srgbClr val="FFFFFF"/>
                </a:solidFill>
              </a:rPr>
              <a:t> conduce un </a:t>
            </a:r>
            <a:r>
              <a:rPr lang="en-US" sz="2400" spc="200" dirty="0" err="1">
                <a:solidFill>
                  <a:srgbClr val="FFFFFF"/>
                </a:solidFill>
              </a:rPr>
              <a:t>individuo</a:t>
            </a:r>
            <a:r>
              <a:rPr lang="en-US" sz="2400" spc="200" dirty="0">
                <a:solidFill>
                  <a:srgbClr val="FFFFFF"/>
                </a:solidFill>
              </a:rPr>
              <a:t> a </a:t>
            </a:r>
            <a:r>
              <a:rPr lang="en-US" sz="2400" spc="200" dirty="0" err="1">
                <a:solidFill>
                  <a:srgbClr val="FFFFFF"/>
                </a:solidFill>
              </a:rPr>
              <a:t>soddisfare</a:t>
            </a:r>
            <a:r>
              <a:rPr lang="en-US" sz="2400" spc="200" dirty="0">
                <a:solidFill>
                  <a:srgbClr val="FFFFFF"/>
                </a:solidFill>
              </a:rPr>
              <a:t> le </a:t>
            </a:r>
            <a:r>
              <a:rPr lang="en-US" sz="2400" spc="200" dirty="0" err="1">
                <a:solidFill>
                  <a:srgbClr val="FFFFFF"/>
                </a:solidFill>
              </a:rPr>
              <a:t>proprie</a:t>
            </a:r>
            <a:r>
              <a:rPr lang="en-US" sz="2400" spc="200" dirty="0">
                <a:solidFill>
                  <a:srgbClr val="FFFFFF"/>
                </a:solidFill>
              </a:rPr>
              <a:t> </a:t>
            </a:r>
            <a:r>
              <a:rPr lang="en-US" sz="2400" spc="200" dirty="0" err="1">
                <a:solidFill>
                  <a:srgbClr val="FFFFFF"/>
                </a:solidFill>
              </a:rPr>
              <a:t>esigenze</a:t>
            </a:r>
            <a:r>
              <a:rPr lang="en-US" sz="2400" spc="200" dirty="0">
                <a:solidFill>
                  <a:srgbClr val="FFFFFF"/>
                </a:solidFill>
              </a:rPr>
              <a:t> </a:t>
            </a:r>
            <a:r>
              <a:rPr lang="en-US" sz="2400" spc="200" dirty="0" err="1">
                <a:solidFill>
                  <a:srgbClr val="FFFFFF"/>
                </a:solidFill>
              </a:rPr>
              <a:t>attraverso</a:t>
            </a:r>
            <a:r>
              <a:rPr lang="en-US" sz="2400" spc="200" dirty="0">
                <a:solidFill>
                  <a:srgbClr val="FFFFFF"/>
                </a:solidFill>
              </a:rPr>
              <a:t> il </a:t>
            </a:r>
            <a:r>
              <a:rPr lang="en-US" sz="2400" spc="200" dirty="0" err="1">
                <a:solidFill>
                  <a:srgbClr val="FFFFFF"/>
                </a:solidFill>
              </a:rPr>
              <a:t>consumo</a:t>
            </a:r>
            <a:r>
              <a:rPr lang="en-US" sz="2400" spc="200" dirty="0">
                <a:solidFill>
                  <a:srgbClr val="FFFFFF"/>
                </a:solidFill>
              </a:rPr>
              <a:t> di un </a:t>
            </a:r>
            <a:r>
              <a:rPr lang="en-US" sz="2400" spc="200" dirty="0" err="1">
                <a:solidFill>
                  <a:srgbClr val="FFFFFF"/>
                </a:solidFill>
              </a:rPr>
              <a:t>prodotto</a:t>
            </a:r>
            <a:r>
              <a:rPr lang="en-US" sz="2400" spc="200" dirty="0">
                <a:solidFill>
                  <a:srgbClr val="FFFFFF"/>
                </a:solidFill>
              </a:rPr>
              <a:t> ha </a:t>
            </a:r>
            <a:r>
              <a:rPr lang="en-US" sz="2400" spc="200" dirty="0" err="1">
                <a:solidFill>
                  <a:srgbClr val="FFFFFF"/>
                </a:solidFill>
              </a:rPr>
              <a:t>inizio</a:t>
            </a:r>
            <a:r>
              <a:rPr lang="en-US" sz="2400" spc="200" dirty="0">
                <a:solidFill>
                  <a:srgbClr val="FFFFFF"/>
                </a:solidFill>
              </a:rPr>
              <a:t> con la </a:t>
            </a:r>
            <a:r>
              <a:rPr lang="en-US" sz="2400" spc="200" dirty="0" err="1">
                <a:solidFill>
                  <a:srgbClr val="FFFFFF"/>
                </a:solidFill>
              </a:rPr>
              <a:t>percezione</a:t>
            </a:r>
            <a:r>
              <a:rPr lang="en-US" sz="2400" spc="200" dirty="0">
                <a:solidFill>
                  <a:srgbClr val="FFFFFF"/>
                </a:solidFill>
              </a:rPr>
              <a:t> del </a:t>
            </a:r>
            <a:r>
              <a:rPr lang="en-US" sz="2400" spc="200" dirty="0" err="1">
                <a:solidFill>
                  <a:srgbClr val="FFFFFF"/>
                </a:solidFill>
              </a:rPr>
              <a:t>bisogno</a:t>
            </a:r>
            <a:r>
              <a:rPr lang="en-US" sz="2400" spc="200" dirty="0">
                <a:solidFill>
                  <a:srgbClr val="FFFFFF"/>
                </a:solidFill>
              </a:rPr>
              <a:t>, </a:t>
            </a:r>
            <a:r>
              <a:rPr lang="en-US" sz="2400" spc="200" dirty="0" err="1">
                <a:solidFill>
                  <a:srgbClr val="FFFFFF"/>
                </a:solidFill>
              </a:rPr>
              <a:t>che</a:t>
            </a:r>
            <a:r>
              <a:rPr lang="en-US" sz="2400" spc="200" dirty="0">
                <a:solidFill>
                  <a:srgbClr val="FFFFFF"/>
                </a:solidFill>
              </a:rPr>
              <a:t> </a:t>
            </a:r>
            <a:r>
              <a:rPr lang="en-US" sz="2400" spc="200" dirty="0" err="1">
                <a:solidFill>
                  <a:srgbClr val="FFFFFF"/>
                </a:solidFill>
              </a:rPr>
              <a:t>attiva</a:t>
            </a:r>
            <a:r>
              <a:rPr lang="en-US" sz="2400" spc="200" dirty="0">
                <a:solidFill>
                  <a:srgbClr val="FFFFFF"/>
                </a:solidFill>
              </a:rPr>
              <a:t> </a:t>
            </a:r>
            <a:r>
              <a:rPr lang="en-US" sz="2400" spc="200" dirty="0" err="1">
                <a:solidFill>
                  <a:srgbClr val="FFFFFF"/>
                </a:solidFill>
              </a:rPr>
              <a:t>una</a:t>
            </a:r>
            <a:r>
              <a:rPr lang="en-US" sz="2400" spc="200" dirty="0">
                <a:solidFill>
                  <a:srgbClr val="FFFFFF"/>
                </a:solidFill>
              </a:rPr>
              <a:t> </a:t>
            </a:r>
            <a:r>
              <a:rPr lang="en-US" sz="2400" spc="200" dirty="0" err="1">
                <a:solidFill>
                  <a:srgbClr val="FFFFFF"/>
                </a:solidFill>
              </a:rPr>
              <a:t>fase</a:t>
            </a:r>
            <a:r>
              <a:rPr lang="en-US" sz="2400" spc="200" dirty="0">
                <a:solidFill>
                  <a:srgbClr val="FFFFFF"/>
                </a:solidFill>
              </a:rPr>
              <a:t> di </a:t>
            </a:r>
            <a:r>
              <a:rPr lang="en-US" sz="2400" spc="200" dirty="0" err="1">
                <a:solidFill>
                  <a:srgbClr val="FFFFFF"/>
                </a:solidFill>
              </a:rPr>
              <a:t>raccolta</a:t>
            </a:r>
            <a:r>
              <a:rPr lang="en-US" sz="2400" spc="200" dirty="0">
                <a:solidFill>
                  <a:srgbClr val="FFFFFF"/>
                </a:solidFill>
              </a:rPr>
              <a:t> </a:t>
            </a:r>
            <a:r>
              <a:rPr lang="en-US" sz="2400" spc="200" dirty="0" err="1">
                <a:solidFill>
                  <a:srgbClr val="FFFFFF"/>
                </a:solidFill>
              </a:rPr>
              <a:t>delle</a:t>
            </a:r>
            <a:r>
              <a:rPr lang="en-US" sz="2400" spc="200" dirty="0">
                <a:solidFill>
                  <a:srgbClr val="FFFFFF"/>
                </a:solidFill>
              </a:rPr>
              <a:t> </a:t>
            </a:r>
            <a:r>
              <a:rPr lang="en-US" sz="2400" spc="200" dirty="0" err="1">
                <a:solidFill>
                  <a:srgbClr val="FFFFFF"/>
                </a:solidFill>
              </a:rPr>
              <a:t>informazioni</a:t>
            </a:r>
            <a:r>
              <a:rPr lang="en-US" sz="2400" spc="200" dirty="0">
                <a:solidFill>
                  <a:srgbClr val="FFFFFF"/>
                </a:solidFill>
              </a:rPr>
              <a:t> </a:t>
            </a:r>
            <a:r>
              <a:rPr lang="en-US" sz="2400" spc="200" dirty="0" err="1">
                <a:solidFill>
                  <a:srgbClr val="FFFFFF"/>
                </a:solidFill>
              </a:rPr>
              <a:t>utili</a:t>
            </a:r>
            <a:r>
              <a:rPr lang="en-US" sz="2400" spc="200" dirty="0">
                <a:solidFill>
                  <a:srgbClr val="FFFFFF"/>
                </a:solidFill>
              </a:rPr>
              <a:t> per </a:t>
            </a:r>
            <a:r>
              <a:rPr lang="en-US" sz="2400" spc="200" dirty="0" err="1">
                <a:solidFill>
                  <a:srgbClr val="FFFFFF"/>
                </a:solidFill>
              </a:rPr>
              <a:t>affrontare</a:t>
            </a:r>
            <a:r>
              <a:rPr lang="en-US" sz="2400" spc="200" dirty="0">
                <a:solidFill>
                  <a:srgbClr val="FFFFFF"/>
                </a:solidFill>
              </a:rPr>
              <a:t> il </a:t>
            </a:r>
            <a:r>
              <a:rPr lang="en-US" sz="2400" spc="200" dirty="0" err="1">
                <a:solidFill>
                  <a:srgbClr val="FFFFFF"/>
                </a:solidFill>
              </a:rPr>
              <a:t>problema</a:t>
            </a:r>
            <a:r>
              <a:rPr lang="en-US" sz="2400" spc="200" dirty="0">
                <a:solidFill>
                  <a:srgbClr val="FFFFFF"/>
                </a:solidFill>
              </a:rPr>
              <a:t> </a:t>
            </a:r>
            <a:r>
              <a:rPr lang="en-US" sz="2400" spc="200" dirty="0" err="1">
                <a:solidFill>
                  <a:srgbClr val="FFFFFF"/>
                </a:solidFill>
              </a:rPr>
              <a:t>decisionale</a:t>
            </a:r>
            <a:r>
              <a:rPr lang="en-US" sz="2400" spc="200" dirty="0">
                <a:solidFill>
                  <a:srgbClr val="FFFFFF"/>
                </a:solidFill>
              </a:rPr>
              <a:t>.</a:t>
            </a:r>
            <a:br>
              <a:rPr lang="en-US" sz="2400" spc="200" dirty="0">
                <a:solidFill>
                  <a:srgbClr val="FFFFFF"/>
                </a:solidFill>
              </a:rPr>
            </a:br>
            <a:br>
              <a:rPr lang="en-US" sz="2400" spc="200" dirty="0">
                <a:solidFill>
                  <a:srgbClr val="FFFFFF"/>
                </a:solidFill>
              </a:rPr>
            </a:br>
            <a:br>
              <a:rPr lang="en-US" sz="1400" spc="200" dirty="0">
                <a:solidFill>
                  <a:srgbClr val="FFFFFF"/>
                </a:solidFill>
              </a:rPr>
            </a:br>
            <a:br>
              <a:rPr lang="en-US" sz="1400" spc="200" dirty="0">
                <a:solidFill>
                  <a:srgbClr val="FFFFFF"/>
                </a:solidFill>
              </a:rPr>
            </a:br>
            <a:endParaRPr lang="en-US" sz="1400" spc="200" dirty="0">
              <a:solidFill>
                <a:srgbClr val="FFFFFF"/>
              </a:solidFill>
            </a:endParaRPr>
          </a:p>
        </p:txBody>
      </p:sp>
      <p:cxnSp>
        <p:nvCxnSpPr>
          <p:cNvPr id="5137" name="Straight Connector 5136">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124" name="Picture 4" descr="Risultato immagine per ESPERIENZE">
            <a:extLst>
              <a:ext uri="{FF2B5EF4-FFF2-40B4-BE49-F238E27FC236}">
                <a16:creationId xmlns:a16="http://schemas.microsoft.com/office/drawing/2014/main" id="{060139C1-D101-8742-DDB6-996F057980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398922"/>
            <a:ext cx="5459470" cy="40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2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38" name="Straight Connector 512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39" name="Rectangle 513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40" name="Rectangle 5132">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Rectangle 5134">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509943" y="1353805"/>
            <a:ext cx="4208656" cy="4823017"/>
          </a:xfrm>
        </p:spPr>
        <p:txBody>
          <a:bodyPr vert="horz" lIns="91440" tIns="45720" rIns="91440" bIns="45720" rtlCol="0" anchor="b">
            <a:normAutofit fontScale="90000"/>
          </a:bodyPr>
          <a:lstStyle/>
          <a:p>
            <a:pPr algn="r"/>
            <a:br>
              <a:rPr lang="en-US" sz="2400" spc="200" dirty="0">
                <a:solidFill>
                  <a:srgbClr val="FFFFFF"/>
                </a:solidFill>
              </a:rPr>
            </a:br>
            <a:br>
              <a:rPr lang="en-US" sz="2400" spc="200" dirty="0">
                <a:solidFill>
                  <a:srgbClr val="FFFFFF"/>
                </a:solidFill>
              </a:rPr>
            </a:br>
            <a:r>
              <a:rPr lang="en-US" sz="2400" b="1" spc="200" dirty="0">
                <a:solidFill>
                  <a:srgbClr val="FFFFFF"/>
                </a:solidFill>
              </a:rPr>
              <a:t>2. </a:t>
            </a:r>
            <a:r>
              <a:rPr lang="en-US" sz="2400" b="1" spc="200" dirty="0" err="1">
                <a:solidFill>
                  <a:srgbClr val="FFFFFF"/>
                </a:solidFill>
              </a:rPr>
              <a:t>Esperienza</a:t>
            </a:r>
            <a:r>
              <a:rPr lang="en-US" sz="2400" b="1" spc="200" dirty="0">
                <a:solidFill>
                  <a:srgbClr val="FFFFFF"/>
                </a:solidFill>
              </a:rPr>
              <a:t> di </a:t>
            </a:r>
            <a:r>
              <a:rPr lang="en-US" sz="2400" b="1" spc="200" dirty="0" err="1">
                <a:solidFill>
                  <a:srgbClr val="FFFFFF"/>
                </a:solidFill>
              </a:rPr>
              <a:t>acquisto</a:t>
            </a:r>
            <a:br>
              <a:rPr lang="en-US" sz="2400" b="1" spc="200" dirty="0">
                <a:solidFill>
                  <a:srgbClr val="FFFFFF"/>
                </a:solidFill>
              </a:rPr>
            </a:br>
            <a:br>
              <a:rPr lang="en-US" sz="2400" b="1" spc="200" dirty="0">
                <a:solidFill>
                  <a:srgbClr val="FFFFFF"/>
                </a:solidFill>
              </a:rPr>
            </a:br>
            <a:r>
              <a:rPr lang="en-US" sz="2400" b="1" spc="200" dirty="0">
                <a:solidFill>
                  <a:srgbClr val="FFFFFF"/>
                </a:solidFill>
              </a:rPr>
              <a:t> </a:t>
            </a:r>
            <a:r>
              <a:rPr lang="en-US" sz="2400" spc="200" dirty="0">
                <a:solidFill>
                  <a:srgbClr val="FFFFFF"/>
                </a:solidFill>
              </a:rPr>
              <a:t>Questa </a:t>
            </a:r>
            <a:r>
              <a:rPr lang="en-US" sz="2400" spc="200" dirty="0" err="1">
                <a:solidFill>
                  <a:srgbClr val="FFFFFF"/>
                </a:solidFill>
              </a:rPr>
              <a:t>fase</a:t>
            </a:r>
            <a:r>
              <a:rPr lang="en-US" sz="2400" spc="200" dirty="0">
                <a:solidFill>
                  <a:srgbClr val="FFFFFF"/>
                </a:solidFill>
              </a:rPr>
              <a:t> </a:t>
            </a:r>
            <a:r>
              <a:rPr lang="en-US" sz="2400" spc="200" dirty="0" err="1">
                <a:solidFill>
                  <a:srgbClr val="FFFFFF"/>
                </a:solidFill>
              </a:rPr>
              <a:t>rappresenta</a:t>
            </a:r>
            <a:r>
              <a:rPr lang="en-US" sz="2400" spc="200" dirty="0">
                <a:solidFill>
                  <a:srgbClr val="FFFFFF"/>
                </a:solidFill>
              </a:rPr>
              <a:t> il </a:t>
            </a:r>
            <a:r>
              <a:rPr lang="en-US" sz="2400" spc="200" dirty="0" err="1">
                <a:solidFill>
                  <a:srgbClr val="FFFFFF"/>
                </a:solidFill>
              </a:rPr>
              <a:t>momento</a:t>
            </a:r>
            <a:r>
              <a:rPr lang="en-US" sz="2400" spc="200" dirty="0">
                <a:solidFill>
                  <a:srgbClr val="FFFFFF"/>
                </a:solidFill>
              </a:rPr>
              <a:t> di </a:t>
            </a:r>
            <a:r>
              <a:rPr lang="en-US" sz="2400" spc="200" dirty="0" err="1">
                <a:solidFill>
                  <a:srgbClr val="FFFFFF"/>
                </a:solidFill>
              </a:rPr>
              <a:t>interazione</a:t>
            </a:r>
            <a:r>
              <a:rPr lang="en-US" sz="2400" spc="200" dirty="0">
                <a:solidFill>
                  <a:srgbClr val="FFFFFF"/>
                </a:solidFill>
              </a:rPr>
              <a:t> </a:t>
            </a:r>
            <a:r>
              <a:rPr lang="en-US" sz="2400" spc="200" dirty="0" err="1">
                <a:solidFill>
                  <a:srgbClr val="FFFFFF"/>
                </a:solidFill>
              </a:rPr>
              <a:t>esperienziale</a:t>
            </a:r>
            <a:r>
              <a:rPr lang="en-US" sz="2400" spc="200" dirty="0">
                <a:solidFill>
                  <a:srgbClr val="FFFFFF"/>
                </a:solidFill>
              </a:rPr>
              <a:t> </a:t>
            </a:r>
            <a:r>
              <a:rPr lang="en-US" sz="2400" spc="200" dirty="0" err="1">
                <a:solidFill>
                  <a:srgbClr val="FFFFFF"/>
                </a:solidFill>
              </a:rPr>
              <a:t>più</a:t>
            </a:r>
            <a:r>
              <a:rPr lang="en-US" sz="2400" spc="200" dirty="0">
                <a:solidFill>
                  <a:srgbClr val="FFFFFF"/>
                </a:solidFill>
              </a:rPr>
              <a:t> </a:t>
            </a:r>
            <a:r>
              <a:rPr lang="en-US" sz="2400" spc="200" dirty="0" err="1">
                <a:solidFill>
                  <a:srgbClr val="FFFFFF"/>
                </a:solidFill>
              </a:rPr>
              <a:t>studiato</a:t>
            </a:r>
            <a:r>
              <a:rPr lang="en-US" sz="2400" spc="200" dirty="0">
                <a:solidFill>
                  <a:srgbClr val="FFFFFF"/>
                </a:solidFill>
              </a:rPr>
              <a:t>, in </a:t>
            </a:r>
            <a:r>
              <a:rPr lang="en-US" sz="2400" spc="200" dirty="0" err="1">
                <a:solidFill>
                  <a:srgbClr val="FFFFFF"/>
                </a:solidFill>
              </a:rPr>
              <a:t>quanto</a:t>
            </a:r>
            <a:r>
              <a:rPr lang="en-US" sz="2400" spc="200" dirty="0">
                <a:solidFill>
                  <a:srgbClr val="FFFFFF"/>
                </a:solidFill>
              </a:rPr>
              <a:t> </a:t>
            </a:r>
            <a:r>
              <a:rPr lang="en-US" sz="2400" spc="200" dirty="0" err="1">
                <a:solidFill>
                  <a:srgbClr val="FFFFFF"/>
                </a:solidFill>
              </a:rPr>
              <a:t>offre</a:t>
            </a:r>
            <a:r>
              <a:rPr lang="en-US" sz="2400" spc="200" dirty="0">
                <a:solidFill>
                  <a:srgbClr val="FFFFFF"/>
                </a:solidFill>
              </a:rPr>
              <a:t> </a:t>
            </a:r>
            <a:r>
              <a:rPr lang="en-US" sz="2400" spc="200" dirty="0" err="1">
                <a:solidFill>
                  <a:srgbClr val="FFFFFF"/>
                </a:solidFill>
              </a:rPr>
              <a:t>numerose</a:t>
            </a:r>
            <a:r>
              <a:rPr lang="en-US" sz="2400" spc="200" dirty="0">
                <a:solidFill>
                  <a:srgbClr val="FFFFFF"/>
                </a:solidFill>
              </a:rPr>
              <a:t> </a:t>
            </a:r>
            <a:r>
              <a:rPr lang="en-US" sz="2400" spc="200" dirty="0" err="1">
                <a:solidFill>
                  <a:srgbClr val="FFFFFF"/>
                </a:solidFill>
              </a:rPr>
              <a:t>possibilità</a:t>
            </a:r>
            <a:r>
              <a:rPr lang="en-US" sz="2400" spc="200" dirty="0">
                <a:solidFill>
                  <a:srgbClr val="FFFFFF"/>
                </a:solidFill>
              </a:rPr>
              <a:t> di </a:t>
            </a:r>
            <a:r>
              <a:rPr lang="en-US" sz="2400" spc="200" dirty="0" err="1">
                <a:solidFill>
                  <a:srgbClr val="FFFFFF"/>
                </a:solidFill>
              </a:rPr>
              <a:t>progettazione</a:t>
            </a:r>
            <a:r>
              <a:rPr lang="en-US" sz="2400" spc="200" dirty="0">
                <a:solidFill>
                  <a:srgbClr val="FFFFFF"/>
                </a:solidFill>
              </a:rPr>
              <a:t> e </a:t>
            </a:r>
            <a:r>
              <a:rPr lang="en-US" sz="2400" spc="200" dirty="0" err="1">
                <a:solidFill>
                  <a:srgbClr val="FFFFFF"/>
                </a:solidFill>
              </a:rPr>
              <a:t>gestione</a:t>
            </a:r>
            <a:r>
              <a:rPr lang="en-US" sz="2400" spc="200" dirty="0">
                <a:solidFill>
                  <a:srgbClr val="FFFFFF"/>
                </a:solidFill>
              </a:rPr>
              <a:t> in termini di marketing. </a:t>
            </a:r>
            <a:br>
              <a:rPr lang="en-US" sz="2400" spc="200" dirty="0">
                <a:solidFill>
                  <a:srgbClr val="FFFFFF"/>
                </a:solidFill>
              </a:rPr>
            </a:br>
            <a:br>
              <a:rPr lang="en-US" sz="2400" spc="200" dirty="0">
                <a:solidFill>
                  <a:srgbClr val="FFFFFF"/>
                </a:solidFill>
              </a:rPr>
            </a:br>
            <a:br>
              <a:rPr lang="en-US" sz="2400" spc="200" dirty="0">
                <a:solidFill>
                  <a:srgbClr val="FFFFFF"/>
                </a:solidFill>
              </a:rPr>
            </a:br>
            <a:br>
              <a:rPr lang="en-US" sz="2400" spc="200" dirty="0">
                <a:solidFill>
                  <a:srgbClr val="FFFFFF"/>
                </a:solidFill>
              </a:rPr>
            </a:br>
            <a:r>
              <a:rPr lang="en-US" sz="2400" spc="200" dirty="0">
                <a:solidFill>
                  <a:srgbClr val="FFFFFF"/>
                </a:solidFill>
              </a:rPr>
              <a:t>La </a:t>
            </a:r>
            <a:r>
              <a:rPr lang="en-US" sz="2400" spc="200" dirty="0" err="1">
                <a:solidFill>
                  <a:srgbClr val="FFFFFF"/>
                </a:solidFill>
              </a:rPr>
              <a:t>possibilità</a:t>
            </a:r>
            <a:r>
              <a:rPr lang="en-US" sz="2400" spc="200" dirty="0">
                <a:solidFill>
                  <a:srgbClr val="FFFFFF"/>
                </a:solidFill>
              </a:rPr>
              <a:t> di </a:t>
            </a:r>
            <a:r>
              <a:rPr lang="en-US" sz="2400" spc="200" dirty="0" err="1">
                <a:solidFill>
                  <a:srgbClr val="FFFFFF"/>
                </a:solidFill>
              </a:rPr>
              <a:t>interazione</a:t>
            </a:r>
            <a:r>
              <a:rPr lang="en-US" sz="2400" spc="200" dirty="0">
                <a:solidFill>
                  <a:srgbClr val="FFFFFF"/>
                </a:solidFill>
              </a:rPr>
              <a:t> </a:t>
            </a:r>
            <a:r>
              <a:rPr lang="en-US" sz="2400" spc="200" dirty="0" err="1">
                <a:solidFill>
                  <a:srgbClr val="FFFFFF"/>
                </a:solidFill>
              </a:rPr>
              <a:t>diretta</a:t>
            </a:r>
            <a:r>
              <a:rPr lang="en-US" sz="2400" spc="200" dirty="0">
                <a:solidFill>
                  <a:srgbClr val="FFFFFF"/>
                </a:solidFill>
              </a:rPr>
              <a:t> </a:t>
            </a:r>
            <a:r>
              <a:rPr lang="en-US" sz="2400" spc="200" dirty="0" err="1">
                <a:solidFill>
                  <a:srgbClr val="FFFFFF"/>
                </a:solidFill>
              </a:rPr>
              <a:t>fra</a:t>
            </a:r>
            <a:r>
              <a:rPr lang="en-US" sz="2400" spc="200" dirty="0">
                <a:solidFill>
                  <a:srgbClr val="FFFFFF"/>
                </a:solidFill>
              </a:rPr>
              <a:t> </a:t>
            </a:r>
            <a:r>
              <a:rPr lang="en-US" sz="2400" spc="200" dirty="0" err="1">
                <a:solidFill>
                  <a:srgbClr val="FFFFFF"/>
                </a:solidFill>
              </a:rPr>
              <a:t>marca</a:t>
            </a:r>
            <a:r>
              <a:rPr lang="en-US" sz="2400" spc="200" dirty="0">
                <a:solidFill>
                  <a:srgbClr val="FFFFFF"/>
                </a:solidFill>
              </a:rPr>
              <a:t> e </a:t>
            </a:r>
            <a:r>
              <a:rPr lang="en-US" sz="2400" spc="200" dirty="0" err="1">
                <a:solidFill>
                  <a:srgbClr val="FFFFFF"/>
                </a:solidFill>
              </a:rPr>
              <a:t>individuo</a:t>
            </a:r>
            <a:r>
              <a:rPr lang="en-US" sz="2400" spc="200" dirty="0">
                <a:solidFill>
                  <a:srgbClr val="FFFFFF"/>
                </a:solidFill>
              </a:rPr>
              <a:t>, </a:t>
            </a:r>
            <a:r>
              <a:rPr lang="en-US" sz="2400" spc="200" dirty="0" err="1">
                <a:solidFill>
                  <a:srgbClr val="FFFFFF"/>
                </a:solidFill>
              </a:rPr>
              <a:t>sia</a:t>
            </a:r>
            <a:r>
              <a:rPr lang="en-US" sz="2400" spc="200" dirty="0">
                <a:solidFill>
                  <a:srgbClr val="FFFFFF"/>
                </a:solidFill>
              </a:rPr>
              <a:t> </a:t>
            </a:r>
            <a:r>
              <a:rPr lang="en-US" sz="2400" spc="200" dirty="0" err="1">
                <a:solidFill>
                  <a:srgbClr val="FFFFFF"/>
                </a:solidFill>
              </a:rPr>
              <a:t>nel</a:t>
            </a:r>
            <a:r>
              <a:rPr lang="en-US" sz="2400" spc="200" dirty="0">
                <a:solidFill>
                  <a:srgbClr val="FFFFFF"/>
                </a:solidFill>
              </a:rPr>
              <a:t> mondo </a:t>
            </a:r>
            <a:r>
              <a:rPr lang="en-US" sz="2400" spc="200" dirty="0" err="1">
                <a:solidFill>
                  <a:srgbClr val="FFFFFF"/>
                </a:solidFill>
              </a:rPr>
              <a:t>fisico</a:t>
            </a:r>
            <a:r>
              <a:rPr lang="en-US" sz="2400" spc="200" dirty="0">
                <a:solidFill>
                  <a:srgbClr val="FFFFFF"/>
                </a:solidFill>
              </a:rPr>
              <a:t> </a:t>
            </a:r>
            <a:r>
              <a:rPr lang="en-US" sz="2400" spc="200" dirty="0" err="1">
                <a:solidFill>
                  <a:srgbClr val="FFFFFF"/>
                </a:solidFill>
              </a:rPr>
              <a:t>sia</a:t>
            </a:r>
            <a:r>
              <a:rPr lang="en-US" sz="2400" spc="200" dirty="0">
                <a:solidFill>
                  <a:srgbClr val="FFFFFF"/>
                </a:solidFill>
              </a:rPr>
              <a:t> in </a:t>
            </a:r>
            <a:r>
              <a:rPr lang="en-US" sz="2400" spc="200" dirty="0" err="1">
                <a:solidFill>
                  <a:srgbClr val="FFFFFF"/>
                </a:solidFill>
              </a:rPr>
              <a:t>quello</a:t>
            </a:r>
            <a:r>
              <a:rPr lang="en-US" sz="2400" spc="200" dirty="0">
                <a:solidFill>
                  <a:srgbClr val="FFFFFF"/>
                </a:solidFill>
              </a:rPr>
              <a:t> </a:t>
            </a:r>
            <a:r>
              <a:rPr lang="en-US" sz="2400" spc="200" dirty="0" err="1">
                <a:solidFill>
                  <a:srgbClr val="FFFFFF"/>
                </a:solidFill>
              </a:rPr>
              <a:t>virtuale</a:t>
            </a:r>
            <a:r>
              <a:rPr lang="en-US" sz="2400" spc="200" dirty="0">
                <a:solidFill>
                  <a:srgbClr val="FFFFFF"/>
                </a:solidFill>
              </a:rPr>
              <a:t>, </a:t>
            </a:r>
            <a:r>
              <a:rPr lang="en-US" sz="2400" spc="200" dirty="0" err="1">
                <a:solidFill>
                  <a:srgbClr val="FFFFFF"/>
                </a:solidFill>
              </a:rPr>
              <a:t>consente</a:t>
            </a:r>
            <a:r>
              <a:rPr lang="en-US" sz="2400" spc="200" dirty="0">
                <a:solidFill>
                  <a:srgbClr val="FFFFFF"/>
                </a:solidFill>
              </a:rPr>
              <a:t> </a:t>
            </a:r>
            <a:r>
              <a:rPr lang="en-US" sz="2400" spc="200" dirty="0" err="1">
                <a:solidFill>
                  <a:srgbClr val="FFFFFF"/>
                </a:solidFill>
              </a:rPr>
              <a:t>notevoli</a:t>
            </a:r>
            <a:r>
              <a:rPr lang="en-US" sz="2400" spc="200" dirty="0">
                <a:solidFill>
                  <a:srgbClr val="FFFFFF"/>
                </a:solidFill>
              </a:rPr>
              <a:t> </a:t>
            </a:r>
            <a:r>
              <a:rPr lang="en-US" sz="2400" spc="200" dirty="0" err="1">
                <a:solidFill>
                  <a:srgbClr val="FFFFFF"/>
                </a:solidFill>
              </a:rPr>
              <a:t>ambiti</a:t>
            </a:r>
            <a:r>
              <a:rPr lang="en-US" sz="2400" spc="200" dirty="0">
                <a:solidFill>
                  <a:srgbClr val="FFFFFF"/>
                </a:solidFill>
              </a:rPr>
              <a:t> di </a:t>
            </a:r>
            <a:r>
              <a:rPr lang="en-US" sz="2400" spc="200" dirty="0" err="1">
                <a:solidFill>
                  <a:srgbClr val="FFFFFF"/>
                </a:solidFill>
              </a:rPr>
              <a:t>coinvolgimento</a:t>
            </a:r>
            <a:r>
              <a:rPr lang="en-US" sz="2400" spc="200" dirty="0">
                <a:solidFill>
                  <a:srgbClr val="FFFFFF"/>
                </a:solidFill>
              </a:rPr>
              <a:t> del </a:t>
            </a:r>
            <a:r>
              <a:rPr lang="en-US" sz="2400" spc="200" dirty="0" err="1">
                <a:solidFill>
                  <a:srgbClr val="FFFFFF"/>
                </a:solidFill>
              </a:rPr>
              <a:t>consumatore</a:t>
            </a:r>
            <a:r>
              <a:rPr lang="en-US" sz="1700" spc="200" dirty="0">
                <a:solidFill>
                  <a:srgbClr val="FFFFFF"/>
                </a:solidFill>
              </a:rPr>
              <a:t>. </a:t>
            </a:r>
            <a:br>
              <a:rPr lang="en-US" sz="1400" spc="200" dirty="0">
                <a:solidFill>
                  <a:srgbClr val="FFFFFF"/>
                </a:solidFill>
              </a:rPr>
            </a:br>
            <a:br>
              <a:rPr lang="en-US" sz="1400" spc="200" dirty="0">
                <a:solidFill>
                  <a:srgbClr val="FFFFFF"/>
                </a:solidFill>
              </a:rPr>
            </a:br>
            <a:endParaRPr lang="en-US" sz="1400" spc="200" dirty="0">
              <a:solidFill>
                <a:srgbClr val="FFFFFF"/>
              </a:solidFill>
            </a:endParaRPr>
          </a:p>
        </p:txBody>
      </p:sp>
      <p:cxnSp>
        <p:nvCxnSpPr>
          <p:cNvPr id="5137" name="Straight Connector 5136">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124" name="Picture 4" descr="Risultato immagine per ESPERIENZE">
            <a:extLst>
              <a:ext uri="{FF2B5EF4-FFF2-40B4-BE49-F238E27FC236}">
                <a16:creationId xmlns:a16="http://schemas.microsoft.com/office/drawing/2014/main" id="{060139C1-D101-8742-DDB6-996F057980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398922"/>
            <a:ext cx="5459470" cy="40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7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2D6805E2-13B1-0382-49F0-A682EB937728}"/>
              </a:ext>
            </a:extLst>
          </p:cNvPr>
          <p:cNvSpPr txBox="1"/>
          <p:nvPr/>
        </p:nvSpPr>
        <p:spPr>
          <a:xfrm>
            <a:off x="4951048" y="428413"/>
            <a:ext cx="6306003" cy="5249334"/>
          </a:xfrm>
          <a:prstGeom prst="rect">
            <a:avLst/>
          </a:prstGeom>
        </p:spPr>
        <p:txBody>
          <a:bodyPr vert="horz" lIns="45720" tIns="45720" rIns="45720" bIns="45720" rtlCol="0" anchor="ctr">
            <a:normAutofit lnSpcReduction="10000"/>
          </a:bodyPr>
          <a:lstStyle/>
          <a:p>
            <a:pPr defTabSz="914400">
              <a:lnSpc>
                <a:spcPct val="90000"/>
              </a:lnSpc>
              <a:spcAft>
                <a:spcPts val="600"/>
              </a:spcAft>
              <a:buClr>
                <a:schemeClr val="accent1"/>
              </a:buClr>
            </a:pPr>
            <a:r>
              <a:rPr lang="en-US" sz="2600" b="1" cap="none" dirty="0">
                <a:solidFill>
                  <a:schemeClr val="accent1">
                    <a:lumMod val="60000"/>
                    <a:lumOff val="40000"/>
                  </a:schemeClr>
                </a:solidFill>
              </a:rPr>
              <a:t>3. </a:t>
            </a:r>
            <a:r>
              <a:rPr lang="en-US" sz="2600" b="1" cap="none" dirty="0" err="1">
                <a:solidFill>
                  <a:schemeClr val="accent1">
                    <a:lumMod val="60000"/>
                    <a:lumOff val="40000"/>
                  </a:schemeClr>
                </a:solidFill>
              </a:rPr>
              <a:t>Esperienza</a:t>
            </a:r>
            <a:r>
              <a:rPr lang="en-US" sz="2600" b="1" cap="none" dirty="0">
                <a:solidFill>
                  <a:schemeClr val="accent1">
                    <a:lumMod val="60000"/>
                    <a:lumOff val="40000"/>
                  </a:schemeClr>
                </a:solidFill>
              </a:rPr>
              <a:t> di </a:t>
            </a:r>
            <a:r>
              <a:rPr lang="en-US" sz="2600" b="1" cap="none" dirty="0" err="1">
                <a:solidFill>
                  <a:schemeClr val="accent1">
                    <a:lumMod val="60000"/>
                    <a:lumOff val="40000"/>
                  </a:schemeClr>
                </a:solidFill>
              </a:rPr>
              <a:t>consumo</a:t>
            </a:r>
            <a:r>
              <a:rPr lang="en-US" sz="2600" b="1" cap="none" dirty="0">
                <a:solidFill>
                  <a:schemeClr val="accent1">
                    <a:lumMod val="60000"/>
                    <a:lumOff val="40000"/>
                  </a:schemeClr>
                </a:solidFill>
              </a:rPr>
              <a:t>. </a:t>
            </a:r>
          </a:p>
          <a:p>
            <a:pPr defTabSz="914400">
              <a:lnSpc>
                <a:spcPct val="90000"/>
              </a:lnSpc>
              <a:spcAft>
                <a:spcPts val="600"/>
              </a:spcAft>
              <a:buClr>
                <a:schemeClr val="accent1"/>
              </a:buClr>
            </a:pPr>
            <a:r>
              <a:rPr lang="en-US" sz="2600" cap="none" dirty="0">
                <a:solidFill>
                  <a:schemeClr val="accent1">
                    <a:lumMod val="60000"/>
                    <a:lumOff val="40000"/>
                  </a:schemeClr>
                </a:solidFill>
              </a:rPr>
              <a:t>In </a:t>
            </a:r>
            <a:r>
              <a:rPr lang="en-US" sz="2600" cap="none" dirty="0" err="1">
                <a:solidFill>
                  <a:schemeClr val="accent1">
                    <a:lumMod val="60000"/>
                    <a:lumOff val="40000"/>
                  </a:schemeClr>
                </a:solidFill>
              </a:rPr>
              <a:t>questa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fase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l'interazione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coinvolge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l'individuo</a:t>
            </a:r>
            <a:r>
              <a:rPr lang="en-US" sz="2600" cap="none" dirty="0">
                <a:solidFill>
                  <a:schemeClr val="accent1">
                    <a:lumMod val="60000"/>
                    <a:lumOff val="40000"/>
                  </a:schemeClr>
                </a:solidFill>
              </a:rPr>
              <a:t> e la </a:t>
            </a:r>
            <a:r>
              <a:rPr lang="en-US" sz="2600" cap="none" dirty="0" err="1">
                <a:solidFill>
                  <a:schemeClr val="accent1">
                    <a:lumMod val="60000"/>
                    <a:lumOff val="40000"/>
                  </a:schemeClr>
                </a:solidFill>
              </a:rPr>
              <a:t>marca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stessa</a:t>
            </a:r>
            <a:r>
              <a:rPr lang="en-US" sz="2600" cap="none" dirty="0">
                <a:solidFill>
                  <a:schemeClr val="accent1">
                    <a:lumMod val="60000"/>
                    <a:lumOff val="40000"/>
                  </a:schemeClr>
                </a:solidFill>
              </a:rPr>
              <a:t> e </a:t>
            </a:r>
            <a:r>
              <a:rPr lang="en-US" sz="2600" cap="none" dirty="0" err="1">
                <a:solidFill>
                  <a:schemeClr val="accent1">
                    <a:lumMod val="60000"/>
                    <a:lumOff val="40000"/>
                  </a:schemeClr>
                </a:solidFill>
              </a:rPr>
              <a:t>raggiunge</a:t>
            </a:r>
            <a:r>
              <a:rPr lang="en-US" sz="2600" cap="none" dirty="0">
                <a:solidFill>
                  <a:schemeClr val="accent1">
                    <a:lumMod val="60000"/>
                    <a:lumOff val="40000"/>
                  </a:schemeClr>
                </a:solidFill>
              </a:rPr>
              <a:t> il </a:t>
            </a:r>
            <a:r>
              <a:rPr lang="en-US" sz="2600" cap="none" dirty="0" err="1">
                <a:solidFill>
                  <a:schemeClr val="accent1">
                    <a:lumMod val="60000"/>
                    <a:lumOff val="40000"/>
                  </a:schemeClr>
                </a:solidFill>
              </a:rPr>
              <a:t>massimo</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livello</a:t>
            </a:r>
            <a:r>
              <a:rPr lang="en-US" sz="2600" cap="none" dirty="0">
                <a:solidFill>
                  <a:schemeClr val="accent1">
                    <a:lumMod val="60000"/>
                    <a:lumOff val="40000"/>
                  </a:schemeClr>
                </a:solidFill>
              </a:rPr>
              <a:t> di </a:t>
            </a:r>
            <a:r>
              <a:rPr lang="en-US" sz="2600" cap="none" dirty="0" err="1">
                <a:solidFill>
                  <a:schemeClr val="accent1">
                    <a:lumMod val="60000"/>
                    <a:lumOff val="40000"/>
                  </a:schemeClr>
                </a:solidFill>
              </a:rPr>
              <a:t>intensità</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Gli</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attribuiti</a:t>
            </a:r>
            <a:r>
              <a:rPr lang="en-US" sz="2600" cap="none" dirty="0">
                <a:solidFill>
                  <a:schemeClr val="accent1">
                    <a:lumMod val="60000"/>
                    <a:lumOff val="40000"/>
                  </a:schemeClr>
                </a:solidFill>
              </a:rPr>
              <a:t> del </a:t>
            </a:r>
            <a:r>
              <a:rPr lang="en-US" sz="2600" cap="none" dirty="0" err="1">
                <a:solidFill>
                  <a:schemeClr val="accent1">
                    <a:lumMod val="60000"/>
                    <a:lumOff val="40000"/>
                  </a:schemeClr>
                </a:solidFill>
              </a:rPr>
              <a:t>prodotto</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veicolato</a:t>
            </a:r>
            <a:r>
              <a:rPr lang="en-US" sz="2600" cap="none" dirty="0">
                <a:solidFill>
                  <a:schemeClr val="accent1">
                    <a:lumMod val="60000"/>
                    <a:lumOff val="40000"/>
                  </a:schemeClr>
                </a:solidFill>
              </a:rPr>
              <a:t> dal brand </a:t>
            </a:r>
            <a:r>
              <a:rPr lang="en-US" sz="2600" cap="none" dirty="0" err="1">
                <a:solidFill>
                  <a:schemeClr val="accent1">
                    <a:lumMod val="60000"/>
                    <a:lumOff val="40000"/>
                  </a:schemeClr>
                </a:solidFill>
              </a:rPr>
              <a:t>contribuiscono</a:t>
            </a:r>
            <a:r>
              <a:rPr lang="en-US" sz="2600" cap="none" dirty="0">
                <a:solidFill>
                  <a:schemeClr val="accent1">
                    <a:lumMod val="60000"/>
                    <a:lumOff val="40000"/>
                  </a:schemeClr>
                </a:solidFill>
              </a:rPr>
              <a:t> a </a:t>
            </a:r>
            <a:r>
              <a:rPr lang="en-US" sz="2600" cap="none" dirty="0" err="1">
                <a:solidFill>
                  <a:schemeClr val="accent1">
                    <a:lumMod val="60000"/>
                    <a:lumOff val="40000"/>
                  </a:schemeClr>
                </a:solidFill>
              </a:rPr>
              <a:t>generare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l'esperienza</a:t>
            </a:r>
            <a:r>
              <a:rPr lang="en-US" sz="2600" cap="none" dirty="0">
                <a:solidFill>
                  <a:schemeClr val="accent1">
                    <a:lumMod val="60000"/>
                    <a:lumOff val="40000"/>
                  </a:schemeClr>
                </a:solidFill>
              </a:rPr>
              <a:t> e a </a:t>
            </a:r>
            <a:r>
              <a:rPr lang="en-US" sz="2600" cap="none" dirty="0" err="1">
                <a:solidFill>
                  <a:schemeClr val="accent1">
                    <a:lumMod val="60000"/>
                    <a:lumOff val="40000"/>
                  </a:schemeClr>
                </a:solidFill>
              </a:rPr>
              <a:t>suscitare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sensazioni</a:t>
            </a:r>
            <a:r>
              <a:rPr lang="en-US" sz="2600" cap="none" dirty="0">
                <a:solidFill>
                  <a:schemeClr val="accent1">
                    <a:lumMod val="60000"/>
                    <a:lumOff val="40000"/>
                  </a:schemeClr>
                </a:solidFill>
              </a:rPr>
              <a:t> ed </a:t>
            </a:r>
            <a:r>
              <a:rPr lang="en-US" sz="2600" cap="none" dirty="0" err="1">
                <a:solidFill>
                  <a:schemeClr val="accent1">
                    <a:lumMod val="60000"/>
                    <a:lumOff val="40000"/>
                  </a:schemeClr>
                </a:solidFill>
              </a:rPr>
              <a:t>emozioni</a:t>
            </a:r>
            <a:r>
              <a:rPr lang="en-US" sz="2600" cap="none" dirty="0">
                <a:solidFill>
                  <a:schemeClr val="accent1">
                    <a:lumMod val="60000"/>
                    <a:lumOff val="40000"/>
                  </a:schemeClr>
                </a:solidFill>
              </a:rPr>
              <a:t> quale </a:t>
            </a:r>
            <a:r>
              <a:rPr lang="en-US" sz="2600" cap="none" dirty="0" err="1">
                <a:solidFill>
                  <a:schemeClr val="accent1">
                    <a:lumMod val="60000"/>
                    <a:lumOff val="40000"/>
                  </a:schemeClr>
                </a:solidFill>
              </a:rPr>
              <a:t>valore</a:t>
            </a:r>
            <a:r>
              <a:rPr lang="en-US" sz="2600" cap="none" dirty="0">
                <a:solidFill>
                  <a:schemeClr val="accent1">
                    <a:lumMod val="60000"/>
                    <a:lumOff val="40000"/>
                  </a:schemeClr>
                </a:solidFill>
              </a:rPr>
              <a:t> del </a:t>
            </a:r>
            <a:r>
              <a:rPr lang="en-US" sz="2600" cap="none" dirty="0" err="1">
                <a:solidFill>
                  <a:schemeClr val="accent1">
                    <a:lumMod val="60000"/>
                    <a:lumOff val="40000"/>
                  </a:schemeClr>
                </a:solidFill>
              </a:rPr>
              <a:t>consumo</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esperienziale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nella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prospettiva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individuale</a:t>
            </a:r>
            <a:r>
              <a:rPr lang="en-US" sz="2600" cap="none" dirty="0">
                <a:solidFill>
                  <a:schemeClr val="accent1">
                    <a:lumMod val="60000"/>
                    <a:lumOff val="40000"/>
                  </a:schemeClr>
                </a:solidFill>
              </a:rPr>
              <a:t>.</a:t>
            </a:r>
          </a:p>
          <a:p>
            <a:pPr defTabSz="914400">
              <a:lnSpc>
                <a:spcPct val="90000"/>
              </a:lnSpc>
              <a:spcAft>
                <a:spcPts val="600"/>
              </a:spcAft>
              <a:buClr>
                <a:schemeClr val="accent1"/>
              </a:buClr>
            </a:pPr>
            <a:endParaRPr lang="en-US" sz="2600" dirty="0">
              <a:solidFill>
                <a:schemeClr val="accent1">
                  <a:lumMod val="60000"/>
                  <a:lumOff val="40000"/>
                </a:schemeClr>
              </a:solidFill>
            </a:endParaRPr>
          </a:p>
          <a:p>
            <a:pPr defTabSz="914400">
              <a:lnSpc>
                <a:spcPct val="90000"/>
              </a:lnSpc>
              <a:spcAft>
                <a:spcPts val="600"/>
              </a:spcAft>
              <a:buClr>
                <a:schemeClr val="accent1"/>
              </a:buClr>
            </a:pPr>
            <a:br>
              <a:rPr lang="en-US" sz="2600" cap="none" dirty="0">
                <a:solidFill>
                  <a:schemeClr val="accent1">
                    <a:lumMod val="60000"/>
                    <a:lumOff val="40000"/>
                  </a:schemeClr>
                </a:solidFill>
              </a:rPr>
            </a:br>
            <a:r>
              <a:rPr lang="en-US" sz="2600" b="1" cap="none" dirty="0">
                <a:solidFill>
                  <a:schemeClr val="accent1">
                    <a:lumMod val="60000"/>
                    <a:lumOff val="40000"/>
                  </a:schemeClr>
                </a:solidFill>
              </a:rPr>
              <a:t>4. </a:t>
            </a:r>
            <a:r>
              <a:rPr lang="en-US" sz="2600" b="1" cap="none" dirty="0" err="1">
                <a:solidFill>
                  <a:schemeClr val="accent1">
                    <a:lumMod val="60000"/>
                    <a:lumOff val="40000"/>
                  </a:schemeClr>
                </a:solidFill>
              </a:rPr>
              <a:t>Esperienza</a:t>
            </a:r>
            <a:r>
              <a:rPr lang="en-US" sz="2600" b="1" cap="none" dirty="0">
                <a:solidFill>
                  <a:schemeClr val="accent1">
                    <a:lumMod val="60000"/>
                    <a:lumOff val="40000"/>
                  </a:schemeClr>
                </a:solidFill>
              </a:rPr>
              <a:t> </a:t>
            </a:r>
            <a:r>
              <a:rPr lang="en-US" sz="2600" b="1" cap="none" dirty="0" err="1">
                <a:solidFill>
                  <a:schemeClr val="accent1">
                    <a:lumMod val="60000"/>
                    <a:lumOff val="40000"/>
                  </a:schemeClr>
                </a:solidFill>
              </a:rPr>
              <a:t>ricordata</a:t>
            </a:r>
            <a:r>
              <a:rPr lang="en-US" sz="2600" b="1" cap="none" dirty="0">
                <a:solidFill>
                  <a:schemeClr val="accent1">
                    <a:lumMod val="60000"/>
                    <a:lumOff val="40000"/>
                  </a:schemeClr>
                </a:solidFill>
              </a:rPr>
              <a:t>. </a:t>
            </a:r>
          </a:p>
          <a:p>
            <a:pPr defTabSz="914400">
              <a:lnSpc>
                <a:spcPct val="90000"/>
              </a:lnSpc>
              <a:spcAft>
                <a:spcPts val="600"/>
              </a:spcAft>
              <a:buClr>
                <a:schemeClr val="accent1"/>
              </a:buClr>
            </a:pPr>
            <a:r>
              <a:rPr lang="en-US" sz="2600" cap="none" dirty="0">
                <a:solidFill>
                  <a:schemeClr val="accent1">
                    <a:lumMod val="60000"/>
                    <a:lumOff val="40000"/>
                  </a:schemeClr>
                </a:solidFill>
              </a:rPr>
              <a:t>Se </a:t>
            </a:r>
            <a:r>
              <a:rPr lang="en-US" sz="2600" cap="none" dirty="0" err="1">
                <a:solidFill>
                  <a:schemeClr val="accent1">
                    <a:lumMod val="60000"/>
                    <a:lumOff val="40000"/>
                  </a:schemeClr>
                </a:solidFill>
              </a:rPr>
              <a:t>positiva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coinvolgente</a:t>
            </a:r>
            <a:r>
              <a:rPr lang="en-US" sz="2600" cap="none" dirty="0">
                <a:solidFill>
                  <a:schemeClr val="accent1">
                    <a:lumMod val="60000"/>
                    <a:lumOff val="40000"/>
                  </a:schemeClr>
                </a:solidFill>
              </a:rPr>
              <a:t> ed </a:t>
            </a:r>
            <a:r>
              <a:rPr lang="en-US" sz="2600" cap="none" dirty="0" err="1">
                <a:solidFill>
                  <a:schemeClr val="accent1">
                    <a:lumMod val="60000"/>
                    <a:lumOff val="40000"/>
                  </a:schemeClr>
                </a:solidFill>
              </a:rPr>
              <a:t>emozionante</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l'esperienza</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può</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protrarsi</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nel</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corso</a:t>
            </a:r>
            <a:r>
              <a:rPr lang="en-US" sz="2600" cap="none" dirty="0">
                <a:solidFill>
                  <a:schemeClr val="accent1">
                    <a:lumMod val="60000"/>
                    <a:lumOff val="40000"/>
                  </a:schemeClr>
                </a:solidFill>
              </a:rPr>
              <a:t> del tempo, </a:t>
            </a:r>
            <a:r>
              <a:rPr lang="en-US" sz="2600" cap="none" dirty="0" err="1">
                <a:solidFill>
                  <a:schemeClr val="accent1">
                    <a:lumMod val="60000"/>
                    <a:lumOff val="40000"/>
                  </a:schemeClr>
                </a:solidFill>
              </a:rPr>
              <a:t>perché</a:t>
            </a:r>
            <a:r>
              <a:rPr lang="en-US" sz="2600" cap="none" dirty="0">
                <a:solidFill>
                  <a:schemeClr val="accent1">
                    <a:lumMod val="60000"/>
                    <a:lumOff val="40000"/>
                  </a:schemeClr>
                </a:solidFill>
              </a:rPr>
              <a:t> </a:t>
            </a:r>
            <a:r>
              <a:rPr lang="en-US" sz="2600" cap="none" dirty="0" err="1">
                <a:solidFill>
                  <a:schemeClr val="accent1">
                    <a:lumMod val="60000"/>
                    <a:lumOff val="40000"/>
                  </a:schemeClr>
                </a:solidFill>
              </a:rPr>
              <a:t>l'individuo</a:t>
            </a:r>
            <a:r>
              <a:rPr lang="en-US" sz="2600" cap="none" dirty="0">
                <a:solidFill>
                  <a:schemeClr val="accent1">
                    <a:lumMod val="60000"/>
                    <a:lumOff val="40000"/>
                  </a:schemeClr>
                </a:solidFill>
              </a:rPr>
              <a:t> ne </a:t>
            </a:r>
            <a:r>
              <a:rPr lang="en-US" sz="2600" cap="none" dirty="0" err="1">
                <a:solidFill>
                  <a:schemeClr val="accent1">
                    <a:lumMod val="60000"/>
                    <a:lumOff val="40000"/>
                  </a:schemeClr>
                </a:solidFill>
              </a:rPr>
              <a:t>porterà</a:t>
            </a:r>
            <a:r>
              <a:rPr lang="en-US" sz="2600" cap="none" dirty="0">
                <a:solidFill>
                  <a:schemeClr val="accent1">
                    <a:lumMod val="60000"/>
                    <a:lumOff val="40000"/>
                  </a:schemeClr>
                </a:solidFill>
              </a:rPr>
              <a:t> il </a:t>
            </a:r>
            <a:r>
              <a:rPr lang="en-US" sz="2600" cap="none" dirty="0" err="1">
                <a:solidFill>
                  <a:schemeClr val="accent1">
                    <a:lumMod val="60000"/>
                    <a:lumOff val="40000"/>
                  </a:schemeClr>
                </a:solidFill>
              </a:rPr>
              <a:t>ricordo</a:t>
            </a:r>
            <a:r>
              <a:rPr lang="en-US" sz="2600" cap="none" dirty="0">
                <a:solidFill>
                  <a:schemeClr val="accent1">
                    <a:lumMod val="60000"/>
                    <a:lumOff val="40000"/>
                  </a:schemeClr>
                </a:solidFill>
              </a:rPr>
              <a:t> con </a:t>
            </a:r>
            <a:r>
              <a:rPr lang="en-US" sz="2600" cap="none" dirty="0" err="1">
                <a:solidFill>
                  <a:schemeClr val="accent1">
                    <a:lumMod val="60000"/>
                    <a:lumOff val="40000"/>
                  </a:schemeClr>
                </a:solidFill>
              </a:rPr>
              <a:t>sé</a:t>
            </a:r>
            <a:r>
              <a:rPr lang="en-US" sz="2600" cap="none" dirty="0">
                <a:solidFill>
                  <a:schemeClr val="accent1">
                    <a:lumMod val="60000"/>
                    <a:lumOff val="40000"/>
                  </a:schemeClr>
                </a:solidFill>
              </a:rPr>
              <a:t>. </a:t>
            </a:r>
            <a:endParaRPr lang="en-US" sz="2600" dirty="0">
              <a:solidFill>
                <a:schemeClr val="accent1">
                  <a:lumMod val="60000"/>
                  <a:lumOff val="40000"/>
                </a:schemeClr>
              </a:solidFill>
            </a:endParaRPr>
          </a:p>
        </p:txBody>
      </p:sp>
    </p:spTree>
    <p:extLst>
      <p:ext uri="{BB962C8B-B14F-4D97-AF65-F5344CB8AC3E}">
        <p14:creationId xmlns:p14="http://schemas.microsoft.com/office/powerpoint/2010/main" val="281913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Gessi di colori diversi">
            <a:extLst>
              <a:ext uri="{FF2B5EF4-FFF2-40B4-BE49-F238E27FC236}">
                <a16:creationId xmlns:a16="http://schemas.microsoft.com/office/drawing/2014/main" id="{26A339BA-AF8C-C739-B18E-BF29E255CDE7}"/>
              </a:ext>
            </a:extLst>
          </p:cNvPr>
          <p:cNvPicPr>
            <a:picLocks noChangeAspect="1"/>
          </p:cNvPicPr>
          <p:nvPr/>
        </p:nvPicPr>
        <p:blipFill rotWithShape="1">
          <a:blip r:embed="rId3"/>
          <a:srcRect t="18232" b="7998"/>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br>
              <a:rPr lang="en-US" sz="2400" spc="200"/>
            </a:br>
            <a:r>
              <a:rPr lang="en-US" sz="2400" spc="200"/>
              <a:t>Diversi sono gli elementi che contribuiscono alla creazione di un'esperienza: l'ambiente, i colori, i suoni, l'interazione con altri individui e così via.</a:t>
            </a:r>
          </a:p>
        </p:txBody>
      </p:sp>
      <p:cxnSp>
        <p:nvCxnSpPr>
          <p:cNvPr id="14" name="Straight Connector 13">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5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29" name="Rectangle 5128">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Che cos’è il marketing esperienziale – Comesifaweb – Crea un sito WordPress">
            <a:extLst>
              <a:ext uri="{FF2B5EF4-FFF2-40B4-BE49-F238E27FC236}">
                <a16:creationId xmlns:a16="http://schemas.microsoft.com/office/drawing/2014/main" id="{5C582C7B-69B9-82DD-8438-C727CEA537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19" t="9091" r="1" b="1"/>
          <a:stretch/>
        </p:blipFill>
        <p:spPr bwMode="auto">
          <a:xfrm>
            <a:off x="20" y="1017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57200" y="4960137"/>
            <a:ext cx="7772400" cy="1463040"/>
          </a:xfrm>
        </p:spPr>
        <p:txBody>
          <a:bodyPr vert="horz" lIns="91440" tIns="45720" rIns="91440" bIns="45720" rtlCol="0" anchor="ctr">
            <a:noAutofit/>
          </a:bodyPr>
          <a:lstStyle/>
          <a:p>
            <a:pPr algn="r"/>
            <a:r>
              <a:rPr lang="en-US" sz="2800" spc="200" dirty="0" err="1">
                <a:solidFill>
                  <a:schemeClr val="bg2">
                    <a:lumMod val="50000"/>
                  </a:schemeClr>
                </a:solidFill>
              </a:rPr>
              <a:t>parte</a:t>
            </a:r>
            <a:r>
              <a:rPr lang="en-US" sz="2800" spc="200" dirty="0">
                <a:solidFill>
                  <a:schemeClr val="bg2">
                    <a:lumMod val="50000"/>
                  </a:schemeClr>
                </a:solidFill>
              </a:rPr>
              <a:t> dal </a:t>
            </a:r>
            <a:r>
              <a:rPr lang="en-US" sz="2800" spc="200" dirty="0" err="1">
                <a:solidFill>
                  <a:schemeClr val="bg2">
                    <a:lumMod val="50000"/>
                  </a:schemeClr>
                </a:solidFill>
              </a:rPr>
              <a:t>presupposto</a:t>
            </a:r>
            <a:r>
              <a:rPr lang="en-US" sz="2800" spc="200" dirty="0">
                <a:solidFill>
                  <a:schemeClr val="bg2">
                    <a:lumMod val="50000"/>
                  </a:schemeClr>
                </a:solidFill>
              </a:rPr>
              <a:t> </a:t>
            </a:r>
            <a:r>
              <a:rPr lang="en-US" sz="2800" spc="200" dirty="0" err="1">
                <a:solidFill>
                  <a:schemeClr val="bg2">
                    <a:lumMod val="50000"/>
                  </a:schemeClr>
                </a:solidFill>
              </a:rPr>
              <a:t>che</a:t>
            </a:r>
            <a:r>
              <a:rPr lang="en-US" sz="2800" spc="200" dirty="0">
                <a:solidFill>
                  <a:schemeClr val="bg2">
                    <a:lumMod val="50000"/>
                  </a:schemeClr>
                </a:solidFill>
              </a:rPr>
              <a:t> la </a:t>
            </a:r>
            <a:r>
              <a:rPr lang="en-US" sz="2800" spc="200" dirty="0" err="1">
                <a:solidFill>
                  <a:schemeClr val="bg2">
                    <a:lumMod val="50000"/>
                  </a:schemeClr>
                </a:solidFill>
              </a:rPr>
              <a:t>maggiore</a:t>
            </a:r>
            <a:r>
              <a:rPr lang="en-US" sz="2800" spc="200" dirty="0">
                <a:solidFill>
                  <a:schemeClr val="bg2">
                    <a:lumMod val="50000"/>
                  </a:schemeClr>
                </a:solidFill>
              </a:rPr>
              <a:t> </a:t>
            </a:r>
            <a:r>
              <a:rPr lang="en-US" sz="2800" spc="200" dirty="0" err="1">
                <a:solidFill>
                  <a:schemeClr val="bg2">
                    <a:lumMod val="50000"/>
                  </a:schemeClr>
                </a:solidFill>
              </a:rPr>
              <a:t>fonte</a:t>
            </a:r>
            <a:r>
              <a:rPr lang="en-US" sz="2800" spc="200" dirty="0">
                <a:solidFill>
                  <a:schemeClr val="bg2">
                    <a:lumMod val="50000"/>
                  </a:schemeClr>
                </a:solidFill>
              </a:rPr>
              <a:t> di </a:t>
            </a:r>
            <a:r>
              <a:rPr lang="en-US" sz="2800" spc="200" dirty="0" err="1">
                <a:solidFill>
                  <a:schemeClr val="bg2">
                    <a:lumMod val="50000"/>
                  </a:schemeClr>
                </a:solidFill>
              </a:rPr>
              <a:t>valore</a:t>
            </a:r>
            <a:r>
              <a:rPr lang="en-US" sz="2800" spc="200" dirty="0">
                <a:solidFill>
                  <a:schemeClr val="bg2">
                    <a:lumMod val="50000"/>
                  </a:schemeClr>
                </a:solidFill>
              </a:rPr>
              <a:t> per </a:t>
            </a:r>
            <a:r>
              <a:rPr lang="en-US" sz="2800" spc="200" dirty="0" err="1">
                <a:solidFill>
                  <a:schemeClr val="bg2">
                    <a:lumMod val="50000"/>
                  </a:schemeClr>
                </a:solidFill>
              </a:rPr>
              <a:t>i</a:t>
            </a:r>
            <a:r>
              <a:rPr lang="en-US" sz="2800" spc="200" dirty="0">
                <a:solidFill>
                  <a:schemeClr val="bg2">
                    <a:lumMod val="50000"/>
                  </a:schemeClr>
                </a:solidFill>
              </a:rPr>
              <a:t> </a:t>
            </a:r>
            <a:r>
              <a:rPr lang="en-US" sz="2800" spc="200" dirty="0" err="1">
                <a:solidFill>
                  <a:schemeClr val="bg2">
                    <a:lumMod val="50000"/>
                  </a:schemeClr>
                </a:solidFill>
              </a:rPr>
              <a:t>consumatori</a:t>
            </a:r>
            <a:r>
              <a:rPr lang="en-US" sz="2800" spc="200" dirty="0">
                <a:solidFill>
                  <a:schemeClr val="bg2">
                    <a:lumMod val="50000"/>
                  </a:schemeClr>
                </a:solidFill>
              </a:rPr>
              <a:t> </a:t>
            </a:r>
            <a:r>
              <a:rPr lang="en-US" sz="2800" spc="200" dirty="0" err="1">
                <a:solidFill>
                  <a:schemeClr val="bg2">
                    <a:lumMod val="50000"/>
                  </a:schemeClr>
                </a:solidFill>
              </a:rPr>
              <a:t>risieda</a:t>
            </a:r>
            <a:r>
              <a:rPr lang="en-US" sz="2800" spc="200" dirty="0">
                <a:solidFill>
                  <a:schemeClr val="bg2">
                    <a:lumMod val="50000"/>
                  </a:schemeClr>
                </a:solidFill>
              </a:rPr>
              <a:t> </a:t>
            </a:r>
            <a:r>
              <a:rPr lang="en-US" sz="2800" spc="200" dirty="0" err="1">
                <a:solidFill>
                  <a:schemeClr val="bg2">
                    <a:lumMod val="50000"/>
                  </a:schemeClr>
                </a:solidFill>
              </a:rPr>
              <a:t>nelle</a:t>
            </a:r>
            <a:r>
              <a:rPr lang="en-US" sz="2800" spc="200" dirty="0">
                <a:solidFill>
                  <a:schemeClr val="bg2">
                    <a:lumMod val="50000"/>
                  </a:schemeClr>
                </a:solidFill>
              </a:rPr>
              <a:t> </a:t>
            </a:r>
            <a:r>
              <a:rPr lang="en-US" sz="2800" spc="200" dirty="0" err="1">
                <a:solidFill>
                  <a:schemeClr val="bg2">
                    <a:lumMod val="50000"/>
                  </a:schemeClr>
                </a:solidFill>
              </a:rPr>
              <a:t>esperienze</a:t>
            </a:r>
            <a:r>
              <a:rPr lang="en-US" sz="2800" spc="200" dirty="0">
                <a:solidFill>
                  <a:schemeClr val="bg2">
                    <a:lumMod val="50000"/>
                  </a:schemeClr>
                </a:solidFill>
              </a:rPr>
              <a:t> </a:t>
            </a:r>
            <a:r>
              <a:rPr lang="en-US" sz="2800" spc="200" dirty="0" err="1">
                <a:solidFill>
                  <a:schemeClr val="bg2">
                    <a:lumMod val="50000"/>
                  </a:schemeClr>
                </a:solidFill>
              </a:rPr>
              <a:t>che</a:t>
            </a:r>
            <a:r>
              <a:rPr lang="en-US" sz="2800" spc="200" dirty="0">
                <a:solidFill>
                  <a:schemeClr val="bg2">
                    <a:lumMod val="50000"/>
                  </a:schemeClr>
                </a:solidFill>
              </a:rPr>
              <a:t> </a:t>
            </a:r>
            <a:r>
              <a:rPr lang="en-US" sz="2800" spc="200" dirty="0" err="1">
                <a:solidFill>
                  <a:schemeClr val="bg2">
                    <a:lumMod val="50000"/>
                  </a:schemeClr>
                </a:solidFill>
              </a:rPr>
              <a:t>essi</a:t>
            </a:r>
            <a:r>
              <a:rPr lang="en-US" sz="2800" spc="200" dirty="0">
                <a:solidFill>
                  <a:schemeClr val="bg2">
                    <a:lumMod val="50000"/>
                  </a:schemeClr>
                </a:solidFill>
              </a:rPr>
              <a:t> </a:t>
            </a:r>
            <a:r>
              <a:rPr lang="en-US" sz="2800" spc="200" dirty="0" err="1">
                <a:solidFill>
                  <a:schemeClr val="bg2">
                    <a:lumMod val="50000"/>
                  </a:schemeClr>
                </a:solidFill>
              </a:rPr>
              <a:t>possono</a:t>
            </a:r>
            <a:r>
              <a:rPr lang="en-US" sz="2800" spc="200" dirty="0">
                <a:solidFill>
                  <a:schemeClr val="bg2">
                    <a:lumMod val="50000"/>
                  </a:schemeClr>
                </a:solidFill>
              </a:rPr>
              <a:t> vivere </a:t>
            </a:r>
            <a:r>
              <a:rPr lang="en-US" sz="2800" spc="200" dirty="0" err="1">
                <a:solidFill>
                  <a:schemeClr val="bg2">
                    <a:lumMod val="50000"/>
                  </a:schemeClr>
                </a:solidFill>
              </a:rPr>
              <a:t>tramite</a:t>
            </a:r>
            <a:r>
              <a:rPr lang="en-US" sz="2800" spc="200" dirty="0">
                <a:solidFill>
                  <a:schemeClr val="bg2">
                    <a:lumMod val="50000"/>
                  </a:schemeClr>
                </a:solidFill>
              </a:rPr>
              <a:t> </a:t>
            </a:r>
            <a:r>
              <a:rPr lang="en-US" sz="2800" spc="200" dirty="0" err="1">
                <a:solidFill>
                  <a:schemeClr val="bg2">
                    <a:lumMod val="50000"/>
                  </a:schemeClr>
                </a:solidFill>
              </a:rPr>
              <a:t>i</a:t>
            </a:r>
            <a:r>
              <a:rPr lang="en-US" sz="2800" spc="200" dirty="0">
                <a:solidFill>
                  <a:schemeClr val="bg2">
                    <a:lumMod val="50000"/>
                  </a:schemeClr>
                </a:solidFill>
              </a:rPr>
              <a:t> </a:t>
            </a:r>
            <a:r>
              <a:rPr lang="en-US" sz="2800" spc="200" dirty="0" err="1">
                <a:solidFill>
                  <a:schemeClr val="bg2">
                    <a:lumMod val="50000"/>
                  </a:schemeClr>
                </a:solidFill>
              </a:rPr>
              <a:t>beni</a:t>
            </a:r>
            <a:r>
              <a:rPr lang="en-US" sz="2800" spc="200" dirty="0">
                <a:solidFill>
                  <a:schemeClr val="bg2">
                    <a:lumMod val="50000"/>
                  </a:schemeClr>
                </a:solidFill>
              </a:rPr>
              <a:t> e </a:t>
            </a:r>
            <a:r>
              <a:rPr lang="en-US" sz="2800" spc="200" dirty="0" err="1">
                <a:solidFill>
                  <a:schemeClr val="bg2">
                    <a:lumMod val="50000"/>
                  </a:schemeClr>
                </a:solidFill>
              </a:rPr>
              <a:t>i</a:t>
            </a:r>
            <a:r>
              <a:rPr lang="en-US" sz="2800" spc="200" dirty="0">
                <a:solidFill>
                  <a:schemeClr val="bg2">
                    <a:lumMod val="50000"/>
                  </a:schemeClr>
                </a:solidFill>
              </a:rPr>
              <a:t> </a:t>
            </a:r>
            <a:r>
              <a:rPr lang="en-US" sz="2800" spc="200" dirty="0" err="1">
                <a:solidFill>
                  <a:schemeClr val="bg2">
                    <a:lumMod val="50000"/>
                  </a:schemeClr>
                </a:solidFill>
              </a:rPr>
              <a:t>servizi</a:t>
            </a:r>
            <a:r>
              <a:rPr lang="en-US" sz="2800" spc="200" dirty="0">
                <a:solidFill>
                  <a:schemeClr val="bg2">
                    <a:lumMod val="50000"/>
                  </a:schemeClr>
                </a:solidFill>
              </a:rPr>
              <a:t> </a:t>
            </a:r>
            <a:r>
              <a:rPr lang="en-US" sz="2800" spc="200" dirty="0" err="1">
                <a:solidFill>
                  <a:schemeClr val="bg2">
                    <a:lumMod val="50000"/>
                  </a:schemeClr>
                </a:solidFill>
              </a:rPr>
              <a:t>scelti</a:t>
            </a:r>
            <a:r>
              <a:rPr lang="en-US" sz="2800" spc="200" dirty="0">
                <a:solidFill>
                  <a:schemeClr val="bg2">
                    <a:lumMod val="50000"/>
                  </a:schemeClr>
                </a:solidFill>
              </a:rPr>
              <a:t>, </a:t>
            </a:r>
            <a:r>
              <a:rPr lang="en-US" sz="2800" spc="200" dirty="0" err="1">
                <a:solidFill>
                  <a:schemeClr val="bg2">
                    <a:lumMod val="50000"/>
                  </a:schemeClr>
                </a:solidFill>
              </a:rPr>
              <a:t>considerando</a:t>
            </a:r>
            <a:r>
              <a:rPr lang="en-US" sz="2800" spc="200" dirty="0">
                <a:solidFill>
                  <a:schemeClr val="bg2">
                    <a:lumMod val="50000"/>
                  </a:schemeClr>
                </a:solidFill>
              </a:rPr>
              <a:t> </a:t>
            </a:r>
            <a:r>
              <a:rPr lang="en-US" sz="2800" spc="200" dirty="0" err="1">
                <a:solidFill>
                  <a:schemeClr val="bg2">
                    <a:lumMod val="50000"/>
                  </a:schemeClr>
                </a:solidFill>
              </a:rPr>
              <a:t>che</a:t>
            </a:r>
            <a:r>
              <a:rPr lang="en-US" sz="2800" spc="200" dirty="0">
                <a:solidFill>
                  <a:schemeClr val="bg2">
                    <a:lumMod val="50000"/>
                  </a:schemeClr>
                </a:solidFill>
              </a:rPr>
              <a:t> lo </a:t>
            </a:r>
            <a:r>
              <a:rPr lang="en-US" sz="2800" spc="200" dirty="0" err="1">
                <a:solidFill>
                  <a:schemeClr val="bg2">
                    <a:lumMod val="50000"/>
                  </a:schemeClr>
                </a:solidFill>
              </a:rPr>
              <a:t>stesso</a:t>
            </a:r>
            <a:r>
              <a:rPr lang="en-US" sz="2800" spc="200" dirty="0">
                <a:solidFill>
                  <a:schemeClr val="bg2">
                    <a:lumMod val="50000"/>
                  </a:schemeClr>
                </a:solidFill>
              </a:rPr>
              <a:t> </a:t>
            </a:r>
            <a:r>
              <a:rPr lang="en-US" sz="2800" spc="200" dirty="0" err="1">
                <a:solidFill>
                  <a:schemeClr val="bg2">
                    <a:lumMod val="50000"/>
                  </a:schemeClr>
                </a:solidFill>
              </a:rPr>
              <a:t>consumo</a:t>
            </a:r>
            <a:r>
              <a:rPr lang="en-US" sz="2800" spc="200" dirty="0">
                <a:solidFill>
                  <a:schemeClr val="bg2">
                    <a:lumMod val="50000"/>
                  </a:schemeClr>
                </a:solidFill>
              </a:rPr>
              <a:t> </a:t>
            </a:r>
            <a:r>
              <a:rPr lang="en-US" sz="2800" spc="200" dirty="0" err="1">
                <a:solidFill>
                  <a:schemeClr val="bg2">
                    <a:lumMod val="50000"/>
                  </a:schemeClr>
                </a:solidFill>
              </a:rPr>
              <a:t>si</a:t>
            </a:r>
            <a:r>
              <a:rPr lang="en-US" sz="2800" spc="200" dirty="0">
                <a:solidFill>
                  <a:schemeClr val="bg2">
                    <a:lumMod val="50000"/>
                  </a:schemeClr>
                </a:solidFill>
              </a:rPr>
              <a:t> è </a:t>
            </a:r>
            <a:r>
              <a:rPr lang="en-US" sz="2800" spc="200" dirty="0" err="1">
                <a:solidFill>
                  <a:schemeClr val="bg2">
                    <a:lumMod val="50000"/>
                  </a:schemeClr>
                </a:solidFill>
              </a:rPr>
              <a:t>evoluto</a:t>
            </a:r>
            <a:r>
              <a:rPr lang="en-US" sz="2800" spc="200" dirty="0">
                <a:solidFill>
                  <a:schemeClr val="bg2">
                    <a:lumMod val="50000"/>
                  </a:schemeClr>
                </a:solidFill>
              </a:rPr>
              <a:t> </a:t>
            </a:r>
            <a:r>
              <a:rPr lang="en-US" sz="2800" spc="200" dirty="0" err="1">
                <a:solidFill>
                  <a:schemeClr val="bg2">
                    <a:lumMod val="50000"/>
                  </a:schemeClr>
                </a:solidFill>
              </a:rPr>
              <a:t>nel</a:t>
            </a:r>
            <a:r>
              <a:rPr lang="en-US" sz="2800" spc="200" dirty="0">
                <a:solidFill>
                  <a:schemeClr val="bg2">
                    <a:lumMod val="50000"/>
                  </a:schemeClr>
                </a:solidFill>
              </a:rPr>
              <a:t> tempo, </a:t>
            </a:r>
            <a:r>
              <a:rPr lang="en-US" sz="2800" spc="200" dirty="0" err="1">
                <a:solidFill>
                  <a:schemeClr val="bg2">
                    <a:lumMod val="50000"/>
                  </a:schemeClr>
                </a:solidFill>
              </a:rPr>
              <a:t>sino</a:t>
            </a:r>
            <a:r>
              <a:rPr lang="en-US" sz="2800" spc="200" dirty="0">
                <a:solidFill>
                  <a:schemeClr val="bg2">
                    <a:lumMod val="50000"/>
                  </a:schemeClr>
                </a:solidFill>
              </a:rPr>
              <a:t> ad </a:t>
            </a:r>
            <a:r>
              <a:rPr lang="en-US" sz="2800" spc="200" dirty="0" err="1">
                <a:solidFill>
                  <a:schemeClr val="bg2">
                    <a:lumMod val="50000"/>
                  </a:schemeClr>
                </a:solidFill>
              </a:rPr>
              <a:t>assumere</a:t>
            </a:r>
            <a:r>
              <a:rPr lang="en-US" sz="2800" spc="200" dirty="0">
                <a:solidFill>
                  <a:schemeClr val="bg2">
                    <a:lumMod val="50000"/>
                  </a:schemeClr>
                </a:solidFill>
              </a:rPr>
              <a:t> le </a:t>
            </a:r>
            <a:r>
              <a:rPr lang="en-US" sz="2800" spc="200" dirty="0" err="1">
                <a:solidFill>
                  <a:schemeClr val="bg2">
                    <a:lumMod val="50000"/>
                  </a:schemeClr>
                </a:solidFill>
              </a:rPr>
              <a:t>connotazioni</a:t>
            </a:r>
            <a:r>
              <a:rPr lang="en-US" sz="2800" spc="200" dirty="0">
                <a:solidFill>
                  <a:schemeClr val="bg2">
                    <a:lumMod val="50000"/>
                  </a:schemeClr>
                </a:solidFill>
              </a:rPr>
              <a:t> di </a:t>
            </a:r>
            <a:r>
              <a:rPr lang="en-US" sz="2800" spc="200" dirty="0" err="1">
                <a:solidFill>
                  <a:schemeClr val="bg2">
                    <a:lumMod val="50000"/>
                  </a:schemeClr>
                </a:solidFill>
              </a:rPr>
              <a:t>una</a:t>
            </a:r>
            <a:r>
              <a:rPr lang="en-US" sz="2800" spc="200" dirty="0">
                <a:solidFill>
                  <a:schemeClr val="bg2">
                    <a:lumMod val="50000"/>
                  </a:schemeClr>
                </a:solidFill>
              </a:rPr>
              <a:t> vera e propria </a:t>
            </a:r>
            <a:r>
              <a:rPr lang="en-US" sz="2800" spc="200" dirty="0" err="1">
                <a:solidFill>
                  <a:schemeClr val="bg2">
                    <a:lumMod val="50000"/>
                  </a:schemeClr>
                </a:solidFill>
              </a:rPr>
              <a:t>attività</a:t>
            </a:r>
            <a:r>
              <a:rPr lang="en-US" sz="2800" spc="200" dirty="0">
                <a:solidFill>
                  <a:schemeClr val="bg2">
                    <a:lumMod val="50000"/>
                  </a:schemeClr>
                </a:solidFill>
              </a:rPr>
              <a:t> di </a:t>
            </a:r>
            <a:r>
              <a:rPr lang="en-US" sz="2800" spc="200" dirty="0" err="1">
                <a:solidFill>
                  <a:schemeClr val="bg2">
                    <a:lumMod val="50000"/>
                  </a:schemeClr>
                </a:solidFill>
              </a:rPr>
              <a:t>produzione</a:t>
            </a:r>
            <a:r>
              <a:rPr lang="en-US" sz="2800" spc="200" dirty="0">
                <a:solidFill>
                  <a:schemeClr val="bg2">
                    <a:lumMod val="50000"/>
                  </a:schemeClr>
                </a:solidFill>
              </a:rPr>
              <a:t> di </a:t>
            </a:r>
            <a:r>
              <a:rPr lang="en-US" sz="2800" spc="200" dirty="0" err="1">
                <a:solidFill>
                  <a:schemeClr val="bg2">
                    <a:lumMod val="50000"/>
                  </a:schemeClr>
                </a:solidFill>
              </a:rPr>
              <a:t>significati</a:t>
            </a:r>
            <a:r>
              <a:rPr lang="en-US" sz="2800" spc="200" dirty="0"/>
              <a:t>.</a:t>
            </a:r>
          </a:p>
        </p:txBody>
      </p:sp>
      <p:cxnSp>
        <p:nvCxnSpPr>
          <p:cNvPr id="5133" name="Straight Connector 5132">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03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1021C7-BBDF-1092-C2AD-609ECF6224DC}"/>
              </a:ext>
            </a:extLst>
          </p:cNvPr>
          <p:cNvPicPr>
            <a:picLocks noChangeAspect="1"/>
          </p:cNvPicPr>
          <p:nvPr/>
        </p:nvPicPr>
        <p:blipFill rotWithShape="1">
          <a:blip r:embed="rId3">
            <a:alphaModFix amt="45000"/>
          </a:blip>
          <a:srcRect t="1349" r="-1" b="14359"/>
          <a:stretch/>
        </p:blipFill>
        <p:spPr>
          <a:xfrm>
            <a:off x="20" y="-1"/>
            <a:ext cx="12188932" cy="6858000"/>
          </a:xfrm>
          <a:prstGeom prst="rect">
            <a:avLst/>
          </a:prstGeom>
        </p:spPr>
      </p:pic>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3500" spc="200" dirty="0">
                <a:solidFill>
                  <a:schemeClr val="tx1"/>
                </a:solidFill>
              </a:rPr>
              <a:t>Una </a:t>
            </a:r>
            <a:r>
              <a:rPr lang="en-US" sz="3500" spc="200" dirty="0" err="1">
                <a:solidFill>
                  <a:schemeClr val="tx1"/>
                </a:solidFill>
              </a:rPr>
              <a:t>più</a:t>
            </a:r>
            <a:r>
              <a:rPr lang="en-US" sz="3500" spc="200" dirty="0">
                <a:solidFill>
                  <a:schemeClr val="tx1"/>
                </a:solidFill>
              </a:rPr>
              <a:t> </a:t>
            </a:r>
            <a:r>
              <a:rPr lang="en-US" sz="3500" spc="200" dirty="0" err="1">
                <a:solidFill>
                  <a:schemeClr val="tx1"/>
                </a:solidFill>
              </a:rPr>
              <a:t>recente</a:t>
            </a:r>
            <a:r>
              <a:rPr lang="en-US" sz="3500" spc="200" dirty="0">
                <a:solidFill>
                  <a:schemeClr val="tx1"/>
                </a:solidFill>
              </a:rPr>
              <a:t> </a:t>
            </a:r>
            <a:r>
              <a:rPr lang="en-US" sz="3500" spc="200" dirty="0" err="1">
                <a:solidFill>
                  <a:schemeClr val="tx1"/>
                </a:solidFill>
              </a:rPr>
              <a:t>classificazione</a:t>
            </a:r>
            <a:r>
              <a:rPr lang="en-US" sz="3500" spc="200" dirty="0">
                <a:solidFill>
                  <a:schemeClr val="tx1"/>
                </a:solidFill>
              </a:rPr>
              <a:t> </a:t>
            </a:r>
            <a:r>
              <a:rPr lang="en-US" sz="3500" spc="200" dirty="0" err="1">
                <a:solidFill>
                  <a:schemeClr val="tx1"/>
                </a:solidFill>
              </a:rPr>
              <a:t>dei</a:t>
            </a:r>
            <a:r>
              <a:rPr lang="en-US" sz="3500" spc="200" dirty="0">
                <a:solidFill>
                  <a:schemeClr val="tx1"/>
                </a:solidFill>
              </a:rPr>
              <a:t> touchpoint ne ha </a:t>
            </a:r>
            <a:r>
              <a:rPr lang="en-US" sz="3500" spc="200" dirty="0" err="1">
                <a:solidFill>
                  <a:schemeClr val="tx1"/>
                </a:solidFill>
              </a:rPr>
              <a:t>illustrato</a:t>
            </a:r>
            <a:r>
              <a:rPr lang="en-US" sz="3500" spc="200" dirty="0">
                <a:solidFill>
                  <a:schemeClr val="tx1"/>
                </a:solidFill>
              </a:rPr>
              <a:t> le </a:t>
            </a:r>
            <a:r>
              <a:rPr lang="en-US" sz="3500" spc="200" dirty="0" err="1">
                <a:solidFill>
                  <a:schemeClr val="tx1"/>
                </a:solidFill>
              </a:rPr>
              <a:t>specificità</a:t>
            </a:r>
            <a:r>
              <a:rPr lang="en-US" sz="3500" spc="200" dirty="0">
                <a:solidFill>
                  <a:schemeClr val="tx1"/>
                </a:solidFill>
              </a:rPr>
              <a:t>, </a:t>
            </a:r>
            <a:r>
              <a:rPr lang="en-US" sz="3500" spc="200" dirty="0" err="1">
                <a:solidFill>
                  <a:schemeClr val="tx1"/>
                </a:solidFill>
              </a:rPr>
              <a:t>considerandone</a:t>
            </a:r>
            <a:r>
              <a:rPr lang="en-US" sz="3500" spc="200" dirty="0">
                <a:solidFill>
                  <a:schemeClr val="tx1"/>
                </a:solidFill>
              </a:rPr>
              <a:t> </a:t>
            </a:r>
            <a:r>
              <a:rPr lang="en-US" sz="3500" spc="200" dirty="0" err="1">
                <a:solidFill>
                  <a:schemeClr val="tx1"/>
                </a:solidFill>
              </a:rPr>
              <a:t>anche</a:t>
            </a:r>
            <a:r>
              <a:rPr lang="en-US" sz="3500" spc="200" dirty="0">
                <a:solidFill>
                  <a:schemeClr val="tx1"/>
                </a:solidFill>
              </a:rPr>
              <a:t> </a:t>
            </a:r>
            <a:r>
              <a:rPr lang="en-US" sz="3500" spc="200" dirty="0" err="1">
                <a:solidFill>
                  <a:schemeClr val="tx1"/>
                </a:solidFill>
              </a:rPr>
              <a:t>l'effettiva</a:t>
            </a:r>
            <a:r>
              <a:rPr lang="en-US" sz="3500" spc="200" dirty="0">
                <a:solidFill>
                  <a:schemeClr val="tx1"/>
                </a:solidFill>
              </a:rPr>
              <a:t> </a:t>
            </a:r>
            <a:r>
              <a:rPr lang="en-US" sz="3500" spc="200" dirty="0" err="1">
                <a:solidFill>
                  <a:schemeClr val="tx1"/>
                </a:solidFill>
              </a:rPr>
              <a:t>proprietà</a:t>
            </a:r>
            <a:r>
              <a:rPr lang="en-US" sz="3500" spc="200" dirty="0">
                <a:solidFill>
                  <a:schemeClr val="tx1"/>
                </a:solidFill>
              </a:rPr>
              <a:t>/</a:t>
            </a:r>
            <a:r>
              <a:rPr lang="en-US" sz="3500" spc="200" dirty="0" err="1">
                <a:solidFill>
                  <a:schemeClr val="tx1"/>
                </a:solidFill>
              </a:rPr>
              <a:t>appartenenza</a:t>
            </a:r>
            <a:r>
              <a:rPr lang="en-US" sz="3500" spc="200" dirty="0">
                <a:solidFill>
                  <a:schemeClr val="tx1"/>
                </a:solidFill>
              </a:rPr>
              <a:t> </a:t>
            </a:r>
            <a:r>
              <a:rPr lang="en-US" sz="3500" spc="200" dirty="0" err="1">
                <a:solidFill>
                  <a:schemeClr val="tx1"/>
                </a:solidFill>
              </a:rPr>
              <a:t>alla</a:t>
            </a:r>
            <a:r>
              <a:rPr lang="en-US" sz="3500" spc="200" dirty="0">
                <a:solidFill>
                  <a:schemeClr val="tx1"/>
                </a:solidFill>
              </a:rPr>
              <a:t> </a:t>
            </a:r>
            <a:r>
              <a:rPr lang="en-US" sz="3500" spc="200" dirty="0" err="1">
                <a:solidFill>
                  <a:schemeClr val="tx1"/>
                </a:solidFill>
              </a:rPr>
              <a:t>marca</a:t>
            </a:r>
            <a:r>
              <a:rPr lang="en-US" sz="3500" spc="200" dirty="0">
                <a:solidFill>
                  <a:schemeClr val="tx1"/>
                </a:solidFill>
              </a:rPr>
              <a:t>, </a:t>
            </a:r>
            <a:r>
              <a:rPr lang="en-US" sz="3500" spc="200" dirty="0" err="1">
                <a:solidFill>
                  <a:schemeClr val="tx1"/>
                </a:solidFill>
              </a:rPr>
              <a:t>nonché</a:t>
            </a:r>
            <a:r>
              <a:rPr lang="en-US" sz="3500" spc="200" dirty="0">
                <a:solidFill>
                  <a:schemeClr val="tx1"/>
                </a:solidFill>
              </a:rPr>
              <a:t> il </a:t>
            </a:r>
            <a:r>
              <a:rPr lang="en-US" sz="3500" spc="200" dirty="0" err="1">
                <a:solidFill>
                  <a:schemeClr val="tx1"/>
                </a:solidFill>
              </a:rPr>
              <a:t>potenziale</a:t>
            </a:r>
            <a:r>
              <a:rPr lang="en-US" sz="3500" spc="200" dirty="0">
                <a:solidFill>
                  <a:schemeClr val="tx1"/>
                </a:solidFill>
              </a:rPr>
              <a:t> </a:t>
            </a:r>
            <a:r>
              <a:rPr lang="en-US" sz="3500" spc="200" dirty="0" err="1">
                <a:solidFill>
                  <a:schemeClr val="tx1"/>
                </a:solidFill>
              </a:rPr>
              <a:t>controllo</a:t>
            </a:r>
            <a:r>
              <a:rPr lang="en-US" sz="3500" spc="200" dirty="0">
                <a:solidFill>
                  <a:schemeClr val="tx1"/>
                </a:solidFill>
              </a:rPr>
              <a:t> </a:t>
            </a:r>
            <a:r>
              <a:rPr lang="en-US" sz="3500" spc="200" dirty="0" err="1">
                <a:solidFill>
                  <a:schemeClr val="tx1"/>
                </a:solidFill>
              </a:rPr>
              <a:t>esercitato</a:t>
            </a:r>
            <a:r>
              <a:rPr lang="en-US" sz="3500" spc="200" dirty="0">
                <a:solidFill>
                  <a:schemeClr val="tx1"/>
                </a:solidFill>
              </a:rPr>
              <a:t> o </a:t>
            </a:r>
            <a:r>
              <a:rPr lang="en-US" sz="3500" spc="200" dirty="0" err="1">
                <a:solidFill>
                  <a:schemeClr val="tx1"/>
                </a:solidFill>
              </a:rPr>
              <a:t>esercitabile</a:t>
            </a:r>
            <a:r>
              <a:rPr lang="en-US" sz="3500" spc="200" dirty="0">
                <a:solidFill>
                  <a:schemeClr val="tx1"/>
                </a:solidFill>
              </a:rPr>
              <a:t> da </a:t>
            </a:r>
            <a:r>
              <a:rPr lang="en-US" sz="3500" spc="200" dirty="0" err="1">
                <a:solidFill>
                  <a:schemeClr val="tx1"/>
                </a:solidFill>
              </a:rPr>
              <a:t>quest'ultima</a:t>
            </a:r>
            <a:r>
              <a:rPr lang="en-US" sz="3500" spc="200" dirty="0">
                <a:solidFill>
                  <a:schemeClr val="tx1"/>
                </a:solidFill>
              </a:rPr>
              <a:t>.</a:t>
            </a:r>
            <a:br>
              <a:rPr lang="en-US" sz="3500" spc="200" dirty="0">
                <a:solidFill>
                  <a:schemeClr val="tx1"/>
                </a:solidFill>
              </a:rPr>
            </a:br>
            <a:br>
              <a:rPr lang="en-US" sz="3500" spc="200" dirty="0">
                <a:solidFill>
                  <a:schemeClr val="tx1"/>
                </a:solidFill>
              </a:rPr>
            </a:br>
            <a:r>
              <a:rPr lang="en-US" sz="3500" spc="200" dirty="0">
                <a:solidFill>
                  <a:schemeClr val="tx1"/>
                </a:solidFill>
              </a:rPr>
              <a:t> </a:t>
            </a:r>
            <a:br>
              <a:rPr lang="en-US" sz="3500" spc="200" dirty="0">
                <a:solidFill>
                  <a:schemeClr val="tx1"/>
                </a:solidFill>
              </a:rPr>
            </a:br>
            <a:r>
              <a:rPr lang="en-US" sz="3500" spc="200" dirty="0">
                <a:solidFill>
                  <a:schemeClr val="tx1"/>
                </a:solidFill>
              </a:rPr>
              <a:t>In </a:t>
            </a:r>
            <a:r>
              <a:rPr lang="en-US" sz="3500" spc="200" dirty="0" err="1">
                <a:solidFill>
                  <a:schemeClr val="tx1"/>
                </a:solidFill>
              </a:rPr>
              <a:t>questa</a:t>
            </a:r>
            <a:r>
              <a:rPr lang="en-US" sz="3500" spc="200" dirty="0">
                <a:solidFill>
                  <a:schemeClr val="tx1"/>
                </a:solidFill>
              </a:rPr>
              <a:t> </a:t>
            </a:r>
            <a:r>
              <a:rPr lang="en-US" sz="3500" spc="200" dirty="0" err="1">
                <a:solidFill>
                  <a:schemeClr val="tx1"/>
                </a:solidFill>
              </a:rPr>
              <a:t>prospettiva</a:t>
            </a:r>
            <a:r>
              <a:rPr lang="en-US" sz="3500" spc="200" dirty="0">
                <a:solidFill>
                  <a:schemeClr val="tx1"/>
                </a:solidFill>
              </a:rPr>
              <a:t>, </a:t>
            </a:r>
            <a:r>
              <a:rPr lang="en-US" sz="3500" spc="200" dirty="0" err="1">
                <a:solidFill>
                  <a:schemeClr val="tx1"/>
                </a:solidFill>
              </a:rPr>
              <a:t>si</a:t>
            </a:r>
            <a:r>
              <a:rPr lang="en-US" sz="3500" spc="200" dirty="0">
                <a:solidFill>
                  <a:schemeClr val="tx1"/>
                </a:solidFill>
              </a:rPr>
              <a:t> </a:t>
            </a:r>
            <a:r>
              <a:rPr lang="en-US" sz="3500" spc="200" dirty="0" err="1">
                <a:solidFill>
                  <a:schemeClr val="tx1"/>
                </a:solidFill>
              </a:rPr>
              <a:t>distinguono</a:t>
            </a:r>
            <a:r>
              <a:rPr lang="en-US" sz="3500" spc="200" dirty="0">
                <a:solidFill>
                  <a:schemeClr val="tx1"/>
                </a:solidFill>
              </a:rPr>
              <a:t>:</a:t>
            </a:r>
          </a:p>
        </p:txBody>
      </p:sp>
      <p:cxnSp>
        <p:nvCxnSpPr>
          <p:cNvPr id="14" name="Straight Connector 1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5218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375076" y="1631236"/>
            <a:ext cx="7020747" cy="3587707"/>
          </a:xfrm>
        </p:spPr>
        <p:txBody>
          <a:bodyPr vert="horz" lIns="91440" tIns="45720" rIns="91440" bIns="45720" rtlCol="0" anchor="ctr">
            <a:normAutofit fontScale="90000"/>
          </a:bodyPr>
          <a:lstStyle/>
          <a:p>
            <a:r>
              <a:rPr lang="en-US" sz="2500" b="1" spc="200" dirty="0">
                <a:solidFill>
                  <a:schemeClr val="accent6"/>
                </a:solidFill>
              </a:rPr>
              <a:t>Touchpoint </a:t>
            </a:r>
            <a:r>
              <a:rPr lang="en-US" sz="2500" b="1" spc="200" dirty="0" err="1">
                <a:solidFill>
                  <a:schemeClr val="accent6"/>
                </a:solidFill>
              </a:rPr>
              <a:t>governati</a:t>
            </a:r>
            <a:r>
              <a:rPr lang="en-US" sz="2500" b="1" spc="200" dirty="0">
                <a:solidFill>
                  <a:schemeClr val="accent6"/>
                </a:solidFill>
              </a:rPr>
              <a:t> </a:t>
            </a:r>
            <a:r>
              <a:rPr lang="en-US" sz="2500" b="1" spc="200" dirty="0" err="1">
                <a:solidFill>
                  <a:schemeClr val="accent6"/>
                </a:solidFill>
              </a:rPr>
              <a:t>dalla</a:t>
            </a:r>
            <a:r>
              <a:rPr lang="en-US" sz="2500" b="1" spc="200" dirty="0">
                <a:solidFill>
                  <a:schemeClr val="accent6"/>
                </a:solidFill>
              </a:rPr>
              <a:t> </a:t>
            </a:r>
            <a:r>
              <a:rPr lang="en-US" sz="2500" b="1" spc="200" dirty="0" err="1">
                <a:solidFill>
                  <a:schemeClr val="accent6"/>
                </a:solidFill>
              </a:rPr>
              <a:t>marca</a:t>
            </a:r>
            <a:r>
              <a:rPr lang="en-US" sz="2500" b="1" spc="200" dirty="0">
                <a:solidFill>
                  <a:schemeClr val="accent6"/>
                </a:solidFill>
              </a:rPr>
              <a:t> </a:t>
            </a:r>
            <a:br>
              <a:rPr lang="en-US" sz="2500" b="1" spc="200" dirty="0">
                <a:solidFill>
                  <a:schemeClr val="accent6"/>
                </a:solidFill>
              </a:rPr>
            </a:br>
            <a:br>
              <a:rPr lang="en-US" sz="2500" b="1" spc="200" dirty="0">
                <a:solidFill>
                  <a:schemeClr val="accent6"/>
                </a:solidFill>
              </a:rPr>
            </a:br>
            <a:r>
              <a:rPr lang="en-US" sz="2500" spc="200" dirty="0" err="1">
                <a:solidFill>
                  <a:schemeClr val="accent6"/>
                </a:solidFill>
              </a:rPr>
              <a:t>derivano</a:t>
            </a:r>
            <a:r>
              <a:rPr lang="en-US" sz="2500" spc="200" dirty="0">
                <a:solidFill>
                  <a:schemeClr val="accent6"/>
                </a:solidFill>
              </a:rPr>
              <a:t> </a:t>
            </a:r>
            <a:r>
              <a:rPr lang="en-US" sz="2500" spc="200" dirty="0" err="1">
                <a:solidFill>
                  <a:schemeClr val="accent6"/>
                </a:solidFill>
              </a:rPr>
              <a:t>dall'attenta</a:t>
            </a:r>
            <a:r>
              <a:rPr lang="en-US" sz="2500" spc="200" dirty="0">
                <a:solidFill>
                  <a:schemeClr val="accent6"/>
                </a:solidFill>
              </a:rPr>
              <a:t> </a:t>
            </a:r>
            <a:r>
              <a:rPr lang="en-US" sz="2500" spc="200" dirty="0" err="1">
                <a:solidFill>
                  <a:schemeClr val="accent6"/>
                </a:solidFill>
              </a:rPr>
              <a:t>definizione</a:t>
            </a:r>
            <a:r>
              <a:rPr lang="en-US" sz="2500" spc="200" dirty="0">
                <a:solidFill>
                  <a:schemeClr val="accent6"/>
                </a:solidFill>
              </a:rPr>
              <a:t>, </a:t>
            </a:r>
            <a:r>
              <a:rPr lang="en-US" sz="2500" spc="200" dirty="0" err="1">
                <a:solidFill>
                  <a:schemeClr val="accent6"/>
                </a:solidFill>
              </a:rPr>
              <a:t>pianificazione</a:t>
            </a:r>
            <a:r>
              <a:rPr lang="en-US" sz="2500" spc="200" dirty="0">
                <a:solidFill>
                  <a:schemeClr val="accent6"/>
                </a:solidFill>
              </a:rPr>
              <a:t> e </a:t>
            </a:r>
            <a:r>
              <a:rPr lang="en-US" sz="2500" spc="200" dirty="0" err="1">
                <a:solidFill>
                  <a:schemeClr val="accent6"/>
                </a:solidFill>
              </a:rPr>
              <a:t>controllo</a:t>
            </a:r>
            <a:r>
              <a:rPr lang="en-US" sz="2500" spc="200" dirty="0">
                <a:solidFill>
                  <a:schemeClr val="accent6"/>
                </a:solidFill>
              </a:rPr>
              <a:t> </a:t>
            </a:r>
            <a:r>
              <a:rPr lang="en-US" sz="2500" spc="200" dirty="0" err="1">
                <a:solidFill>
                  <a:schemeClr val="accent6"/>
                </a:solidFill>
              </a:rPr>
              <a:t>delle</a:t>
            </a:r>
            <a:r>
              <a:rPr lang="en-US" sz="2500" spc="200" dirty="0">
                <a:solidFill>
                  <a:schemeClr val="accent6"/>
                </a:solidFill>
              </a:rPr>
              <a:t> </a:t>
            </a:r>
            <a:r>
              <a:rPr lang="en-US" sz="2500" spc="200" dirty="0" err="1">
                <a:solidFill>
                  <a:schemeClr val="accent6"/>
                </a:solidFill>
              </a:rPr>
              <a:t>attività</a:t>
            </a:r>
            <a:r>
              <a:rPr lang="en-US" sz="2500" spc="200" dirty="0">
                <a:solidFill>
                  <a:schemeClr val="accent6"/>
                </a:solidFill>
              </a:rPr>
              <a:t> e </a:t>
            </a:r>
            <a:r>
              <a:rPr lang="en-US" sz="2500" spc="200" dirty="0" err="1">
                <a:solidFill>
                  <a:schemeClr val="accent6"/>
                </a:solidFill>
              </a:rPr>
              <a:t>degli</a:t>
            </a:r>
            <a:r>
              <a:rPr lang="en-US" sz="2500" spc="200" dirty="0">
                <a:solidFill>
                  <a:schemeClr val="accent6"/>
                </a:solidFill>
              </a:rPr>
              <a:t> </a:t>
            </a:r>
            <a:r>
              <a:rPr lang="en-US" sz="2500" spc="200" dirty="0" err="1">
                <a:solidFill>
                  <a:schemeClr val="accent6"/>
                </a:solidFill>
              </a:rPr>
              <a:t>strumenti</a:t>
            </a:r>
            <a:r>
              <a:rPr lang="en-US" sz="2500" spc="200" dirty="0">
                <a:solidFill>
                  <a:schemeClr val="accent6"/>
                </a:solidFill>
              </a:rPr>
              <a:t> di </a:t>
            </a:r>
            <a:r>
              <a:rPr lang="en-US" sz="2500" spc="200" dirty="0" err="1">
                <a:solidFill>
                  <a:schemeClr val="accent6"/>
                </a:solidFill>
              </a:rPr>
              <a:t>marca</a:t>
            </a:r>
            <a:r>
              <a:rPr lang="en-US" sz="2500" spc="200" dirty="0">
                <a:solidFill>
                  <a:schemeClr val="accent6"/>
                </a:solidFill>
              </a:rPr>
              <a:t>;</a:t>
            </a:r>
            <a:br>
              <a:rPr lang="en-US" sz="2500" spc="200" dirty="0">
                <a:solidFill>
                  <a:schemeClr val="accent6"/>
                </a:solidFill>
              </a:rPr>
            </a:br>
            <a:br>
              <a:rPr lang="en-US" sz="2500" spc="200" dirty="0">
                <a:solidFill>
                  <a:schemeClr val="accent6"/>
                </a:solidFill>
              </a:rPr>
            </a:br>
            <a:r>
              <a:rPr lang="en-US" sz="2500" spc="200" dirty="0">
                <a:solidFill>
                  <a:schemeClr val="accent6"/>
                </a:solidFill>
              </a:rPr>
              <a:t>• </a:t>
            </a:r>
            <a:r>
              <a:rPr lang="en-US" sz="2500" b="1" spc="200" dirty="0">
                <a:solidFill>
                  <a:schemeClr val="accent6"/>
                </a:solidFill>
              </a:rPr>
              <a:t>Touchpoint </a:t>
            </a:r>
            <a:r>
              <a:rPr lang="en-US" sz="2500" b="1" spc="200" dirty="0" err="1">
                <a:solidFill>
                  <a:schemeClr val="accent6"/>
                </a:solidFill>
              </a:rPr>
              <a:t>governati</a:t>
            </a:r>
            <a:r>
              <a:rPr lang="en-US" sz="2500" b="1" spc="200" dirty="0">
                <a:solidFill>
                  <a:schemeClr val="accent6"/>
                </a:solidFill>
              </a:rPr>
              <a:t> </a:t>
            </a:r>
            <a:r>
              <a:rPr lang="en-US" sz="2500" b="1" spc="200" dirty="0" err="1">
                <a:solidFill>
                  <a:schemeClr val="accent6"/>
                </a:solidFill>
              </a:rPr>
              <a:t>dai</a:t>
            </a:r>
            <a:r>
              <a:rPr lang="en-US" sz="2500" b="1" spc="200" dirty="0">
                <a:solidFill>
                  <a:schemeClr val="accent6"/>
                </a:solidFill>
              </a:rPr>
              <a:t> partner </a:t>
            </a:r>
            <a:br>
              <a:rPr lang="en-US" sz="2500" b="1" spc="200" dirty="0">
                <a:solidFill>
                  <a:schemeClr val="accent6"/>
                </a:solidFill>
              </a:rPr>
            </a:br>
            <a:br>
              <a:rPr lang="en-US" sz="2500" b="1" spc="200" dirty="0">
                <a:solidFill>
                  <a:schemeClr val="accent6"/>
                </a:solidFill>
              </a:rPr>
            </a:br>
            <a:r>
              <a:rPr lang="en-US" sz="2500" spc="200" dirty="0" err="1">
                <a:solidFill>
                  <a:schemeClr val="accent6"/>
                </a:solidFill>
              </a:rPr>
              <a:t>sono</a:t>
            </a:r>
            <a:r>
              <a:rPr lang="en-US" sz="2500" spc="200" dirty="0">
                <a:solidFill>
                  <a:schemeClr val="accent6"/>
                </a:solidFill>
              </a:rPr>
              <a:t> </a:t>
            </a:r>
            <a:r>
              <a:rPr lang="en-US" sz="2500" spc="200" dirty="0" err="1">
                <a:solidFill>
                  <a:schemeClr val="accent6"/>
                </a:solidFill>
              </a:rPr>
              <a:t>frutto</a:t>
            </a:r>
            <a:r>
              <a:rPr lang="en-US" sz="2500" spc="200" dirty="0">
                <a:solidFill>
                  <a:schemeClr val="accent6"/>
                </a:solidFill>
              </a:rPr>
              <a:t> </a:t>
            </a:r>
            <a:r>
              <a:rPr lang="en-US" sz="2500" spc="200" dirty="0" err="1">
                <a:solidFill>
                  <a:schemeClr val="accent6"/>
                </a:solidFill>
              </a:rPr>
              <a:t>anche</a:t>
            </a:r>
            <a:r>
              <a:rPr lang="en-US" sz="2500" spc="200" dirty="0">
                <a:solidFill>
                  <a:schemeClr val="accent6"/>
                </a:solidFill>
              </a:rPr>
              <a:t> di </a:t>
            </a:r>
            <a:r>
              <a:rPr lang="en-US" sz="2500" spc="200" dirty="0" err="1">
                <a:solidFill>
                  <a:schemeClr val="accent6"/>
                </a:solidFill>
              </a:rPr>
              <a:t>attività</a:t>
            </a:r>
            <a:r>
              <a:rPr lang="en-US" sz="2500" spc="200" dirty="0">
                <a:solidFill>
                  <a:schemeClr val="accent6"/>
                </a:solidFill>
              </a:rPr>
              <a:t> e </a:t>
            </a:r>
            <a:r>
              <a:rPr lang="en-US" sz="2500" spc="200" dirty="0" err="1">
                <a:solidFill>
                  <a:schemeClr val="accent6"/>
                </a:solidFill>
              </a:rPr>
              <a:t>pianificazione</a:t>
            </a:r>
            <a:r>
              <a:rPr lang="en-US" sz="2500" spc="200" dirty="0">
                <a:solidFill>
                  <a:schemeClr val="accent6"/>
                </a:solidFill>
              </a:rPr>
              <a:t> </a:t>
            </a:r>
            <a:r>
              <a:rPr lang="en-US" sz="2500" spc="200" dirty="0" err="1">
                <a:solidFill>
                  <a:schemeClr val="accent6"/>
                </a:solidFill>
              </a:rPr>
              <a:t>dei</a:t>
            </a:r>
            <a:r>
              <a:rPr lang="en-US" sz="2500" spc="200" dirty="0">
                <a:solidFill>
                  <a:schemeClr val="accent6"/>
                </a:solidFill>
              </a:rPr>
              <a:t> partner </a:t>
            </a:r>
            <a:r>
              <a:rPr lang="en-US" sz="2500" spc="200" dirty="0" err="1">
                <a:solidFill>
                  <a:schemeClr val="accent6"/>
                </a:solidFill>
              </a:rPr>
              <a:t>necessarie</a:t>
            </a:r>
            <a:r>
              <a:rPr lang="en-US" sz="2500" spc="200" dirty="0">
                <a:solidFill>
                  <a:schemeClr val="accent6"/>
                </a:solidFill>
              </a:rPr>
              <a:t> </a:t>
            </a:r>
            <a:r>
              <a:rPr lang="en-US" sz="2500" spc="200" dirty="0" err="1">
                <a:solidFill>
                  <a:schemeClr val="accent6"/>
                </a:solidFill>
              </a:rPr>
              <a:t>affinché</a:t>
            </a:r>
            <a:r>
              <a:rPr lang="en-US" sz="2500" spc="200" dirty="0">
                <a:solidFill>
                  <a:schemeClr val="accent6"/>
                </a:solidFill>
              </a:rPr>
              <a:t> </a:t>
            </a:r>
            <a:r>
              <a:rPr lang="en-US" sz="2500" spc="200" dirty="0" err="1">
                <a:solidFill>
                  <a:schemeClr val="accent6"/>
                </a:solidFill>
              </a:rPr>
              <a:t>possa</a:t>
            </a:r>
            <a:r>
              <a:rPr lang="en-US" sz="2500" spc="200" dirty="0">
                <a:solidFill>
                  <a:schemeClr val="accent6"/>
                </a:solidFill>
              </a:rPr>
              <a:t> </a:t>
            </a:r>
            <a:r>
              <a:rPr lang="en-US" sz="2500" spc="200" dirty="0" err="1">
                <a:solidFill>
                  <a:schemeClr val="accent6"/>
                </a:solidFill>
              </a:rPr>
              <a:t>prendere</a:t>
            </a:r>
            <a:r>
              <a:rPr lang="en-US" sz="2500" spc="200" dirty="0">
                <a:solidFill>
                  <a:schemeClr val="accent6"/>
                </a:solidFill>
              </a:rPr>
              <a:t> forma </a:t>
            </a:r>
            <a:r>
              <a:rPr lang="en-US" sz="2500" spc="200" dirty="0" err="1">
                <a:solidFill>
                  <a:schemeClr val="accent6"/>
                </a:solidFill>
              </a:rPr>
              <a:t>un'esperienza</a:t>
            </a:r>
            <a:r>
              <a:rPr lang="en-US" sz="2500" spc="200" dirty="0">
                <a:solidFill>
                  <a:schemeClr val="accent6"/>
                </a:solidFill>
              </a:rPr>
              <a:t>;</a:t>
            </a:r>
            <a:br>
              <a:rPr lang="en-US" sz="2500" spc="200" dirty="0">
                <a:solidFill>
                  <a:schemeClr val="accent6"/>
                </a:solidFill>
              </a:rPr>
            </a:br>
            <a:br>
              <a:rPr lang="en-US" sz="2500" spc="200" dirty="0"/>
            </a:br>
            <a:endParaRPr lang="en-US" sz="2500" spc="200" dirty="0"/>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54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2300" spc="200" dirty="0">
                <a:solidFill>
                  <a:schemeClr val="accent6"/>
                </a:solidFill>
              </a:rPr>
              <a:t>• </a:t>
            </a:r>
            <a:r>
              <a:rPr lang="en-US" sz="2300" b="1" spc="200" dirty="0">
                <a:solidFill>
                  <a:schemeClr val="accent6"/>
                </a:solidFill>
              </a:rPr>
              <a:t>Touchpoint </a:t>
            </a:r>
            <a:r>
              <a:rPr lang="en-US" sz="2300" b="1" spc="200" dirty="0" err="1">
                <a:solidFill>
                  <a:schemeClr val="accent6"/>
                </a:solidFill>
              </a:rPr>
              <a:t>governati</a:t>
            </a:r>
            <a:r>
              <a:rPr lang="en-US" sz="2300" b="1" spc="200" dirty="0">
                <a:solidFill>
                  <a:schemeClr val="accent6"/>
                </a:solidFill>
              </a:rPr>
              <a:t> dal </a:t>
            </a:r>
            <a:r>
              <a:rPr lang="en-US" sz="2300" b="1" spc="200" dirty="0" err="1">
                <a:solidFill>
                  <a:schemeClr val="accent6"/>
                </a:solidFill>
              </a:rPr>
              <a:t>consumatore</a:t>
            </a:r>
            <a:r>
              <a:rPr lang="en-US" sz="2300" b="1" spc="200" dirty="0">
                <a:solidFill>
                  <a:schemeClr val="accent6"/>
                </a:solidFill>
              </a:rPr>
              <a:t>/</a:t>
            </a:r>
            <a:r>
              <a:rPr lang="en-US" sz="2300" b="1" spc="200" dirty="0" err="1">
                <a:solidFill>
                  <a:schemeClr val="accent6"/>
                </a:solidFill>
              </a:rPr>
              <a:t>cliente</a:t>
            </a:r>
            <a:r>
              <a:rPr lang="en-US" sz="2300" b="1" spc="200" dirty="0">
                <a:solidFill>
                  <a:schemeClr val="accent6"/>
                </a:solidFill>
              </a:rPr>
              <a:t> </a:t>
            </a:r>
            <a:br>
              <a:rPr lang="en-US" sz="2300" b="1" spc="200" dirty="0">
                <a:solidFill>
                  <a:schemeClr val="accent6"/>
                </a:solidFill>
              </a:rPr>
            </a:br>
            <a:br>
              <a:rPr lang="en-US" sz="2300" b="1" spc="200" dirty="0">
                <a:solidFill>
                  <a:schemeClr val="accent6"/>
                </a:solidFill>
              </a:rPr>
            </a:br>
            <a:r>
              <a:rPr lang="en-US" sz="2300" spc="200" dirty="0" err="1">
                <a:solidFill>
                  <a:schemeClr val="accent6"/>
                </a:solidFill>
              </a:rPr>
              <a:t>vengono</a:t>
            </a:r>
            <a:r>
              <a:rPr lang="en-US" sz="2300" spc="200" dirty="0">
                <a:solidFill>
                  <a:schemeClr val="accent6"/>
                </a:solidFill>
              </a:rPr>
              <a:t> </a:t>
            </a:r>
            <a:r>
              <a:rPr lang="en-US" sz="2300" spc="200" dirty="0" err="1">
                <a:solidFill>
                  <a:schemeClr val="accent6"/>
                </a:solidFill>
              </a:rPr>
              <a:t>organizzati</a:t>
            </a:r>
            <a:r>
              <a:rPr lang="en-US" sz="2300" spc="200" dirty="0">
                <a:solidFill>
                  <a:schemeClr val="accent6"/>
                </a:solidFill>
              </a:rPr>
              <a:t> e </a:t>
            </a:r>
            <a:r>
              <a:rPr lang="en-US" sz="2300" spc="200" dirty="0" err="1">
                <a:solidFill>
                  <a:schemeClr val="accent6"/>
                </a:solidFill>
              </a:rPr>
              <a:t>gestiti</a:t>
            </a:r>
            <a:r>
              <a:rPr lang="en-US" sz="2300" spc="200" dirty="0">
                <a:solidFill>
                  <a:schemeClr val="accent6"/>
                </a:solidFill>
              </a:rPr>
              <a:t> </a:t>
            </a:r>
            <a:r>
              <a:rPr lang="en-US" sz="2300" spc="200" dirty="0" err="1">
                <a:solidFill>
                  <a:schemeClr val="accent6"/>
                </a:solidFill>
              </a:rPr>
              <a:t>direttamente</a:t>
            </a:r>
            <a:r>
              <a:rPr lang="en-US" sz="2300" spc="200" dirty="0">
                <a:solidFill>
                  <a:schemeClr val="accent6"/>
                </a:solidFill>
              </a:rPr>
              <a:t> dal </a:t>
            </a:r>
            <a:r>
              <a:rPr lang="en-US" sz="2300" spc="200" dirty="0" err="1">
                <a:solidFill>
                  <a:schemeClr val="accent6"/>
                </a:solidFill>
              </a:rPr>
              <a:t>consumatore</a:t>
            </a:r>
            <a:r>
              <a:rPr lang="en-US" sz="2300" spc="200" dirty="0">
                <a:solidFill>
                  <a:schemeClr val="accent6"/>
                </a:solidFill>
              </a:rPr>
              <a:t>, in </a:t>
            </a:r>
            <a:r>
              <a:rPr lang="en-US" sz="2300" spc="200" dirty="0" err="1">
                <a:solidFill>
                  <a:schemeClr val="accent6"/>
                </a:solidFill>
              </a:rPr>
              <a:t>totale</a:t>
            </a:r>
            <a:r>
              <a:rPr lang="en-US" sz="2300" spc="200" dirty="0">
                <a:solidFill>
                  <a:schemeClr val="accent6"/>
                </a:solidFill>
              </a:rPr>
              <a:t> </a:t>
            </a:r>
            <a:r>
              <a:rPr lang="en-US" sz="2300" spc="200" dirty="0" err="1">
                <a:solidFill>
                  <a:schemeClr val="accent6"/>
                </a:solidFill>
              </a:rPr>
              <a:t>autonomia</a:t>
            </a:r>
            <a:r>
              <a:rPr lang="en-US" sz="2300" spc="200" dirty="0">
                <a:solidFill>
                  <a:schemeClr val="accent6"/>
                </a:solidFill>
              </a:rPr>
              <a:t>. </a:t>
            </a:r>
            <a:br>
              <a:rPr lang="en-US" sz="2300" spc="200" dirty="0">
                <a:solidFill>
                  <a:schemeClr val="accent6"/>
                </a:solidFill>
              </a:rPr>
            </a:br>
            <a:br>
              <a:rPr lang="en-US" sz="2300" spc="200" dirty="0">
                <a:solidFill>
                  <a:schemeClr val="accent6"/>
                </a:solidFill>
              </a:rPr>
            </a:br>
            <a:r>
              <a:rPr lang="en-US" sz="2300" b="1" spc="200" dirty="0">
                <a:solidFill>
                  <a:schemeClr val="accent6"/>
                </a:solidFill>
              </a:rPr>
              <a:t>• Touchpoint </a:t>
            </a:r>
            <a:r>
              <a:rPr lang="en-US" sz="2300" b="1" spc="200" dirty="0" err="1">
                <a:solidFill>
                  <a:schemeClr val="accent6"/>
                </a:solidFill>
              </a:rPr>
              <a:t>governati</a:t>
            </a:r>
            <a:r>
              <a:rPr lang="en-US" sz="2300" b="1" spc="200" dirty="0">
                <a:solidFill>
                  <a:schemeClr val="accent6"/>
                </a:solidFill>
              </a:rPr>
              <a:t> da </a:t>
            </a:r>
            <a:r>
              <a:rPr lang="en-US" sz="2300" b="1" spc="200" dirty="0" err="1">
                <a:solidFill>
                  <a:schemeClr val="accent6"/>
                </a:solidFill>
              </a:rPr>
              <a:t>altre</a:t>
            </a:r>
            <a:r>
              <a:rPr lang="en-US" sz="2300" b="1" spc="200" dirty="0">
                <a:solidFill>
                  <a:schemeClr val="accent6"/>
                </a:solidFill>
              </a:rPr>
              <a:t> </a:t>
            </a:r>
            <a:r>
              <a:rPr lang="en-US" sz="2300" b="1" spc="200" dirty="0" err="1">
                <a:solidFill>
                  <a:schemeClr val="accent6"/>
                </a:solidFill>
              </a:rPr>
              <a:t>fonti</a:t>
            </a:r>
            <a:br>
              <a:rPr lang="en-US" sz="2300" b="1" spc="200" dirty="0">
                <a:solidFill>
                  <a:schemeClr val="accent6"/>
                </a:solidFill>
              </a:rPr>
            </a:br>
            <a:br>
              <a:rPr lang="en-US" sz="2300" spc="200" dirty="0">
                <a:solidFill>
                  <a:schemeClr val="accent6"/>
                </a:solidFill>
              </a:rPr>
            </a:br>
            <a:r>
              <a:rPr lang="en-US" sz="2300" spc="200" dirty="0">
                <a:solidFill>
                  <a:schemeClr val="accent6"/>
                </a:solidFill>
              </a:rPr>
              <a:t>il cui </a:t>
            </a:r>
            <a:r>
              <a:rPr lang="en-US" sz="2300" spc="200" dirty="0" err="1">
                <a:solidFill>
                  <a:schemeClr val="accent6"/>
                </a:solidFill>
              </a:rPr>
              <a:t>controllo</a:t>
            </a:r>
            <a:r>
              <a:rPr lang="en-US" sz="2300" spc="200" dirty="0">
                <a:solidFill>
                  <a:schemeClr val="accent6"/>
                </a:solidFill>
              </a:rPr>
              <a:t> compete a </a:t>
            </a:r>
            <a:r>
              <a:rPr lang="en-US" sz="2300" spc="200" dirty="0" err="1">
                <a:solidFill>
                  <a:schemeClr val="accent6"/>
                </a:solidFill>
              </a:rPr>
              <a:t>fonti</a:t>
            </a:r>
            <a:r>
              <a:rPr lang="en-US" sz="2300" spc="200" dirty="0">
                <a:solidFill>
                  <a:schemeClr val="accent6"/>
                </a:solidFill>
              </a:rPr>
              <a:t> </a:t>
            </a:r>
            <a:r>
              <a:rPr lang="en-US" sz="2300" spc="200" dirty="0" err="1">
                <a:solidFill>
                  <a:schemeClr val="accent6"/>
                </a:solidFill>
              </a:rPr>
              <a:t>esterne</a:t>
            </a:r>
            <a:r>
              <a:rPr lang="en-US" sz="2300" spc="200" dirty="0">
                <a:solidFill>
                  <a:schemeClr val="accent6"/>
                </a:solidFill>
              </a:rPr>
              <a:t> </a:t>
            </a:r>
            <a:r>
              <a:rPr lang="en-US" sz="2300" spc="200" dirty="0" err="1">
                <a:solidFill>
                  <a:schemeClr val="accent6"/>
                </a:solidFill>
              </a:rPr>
              <a:t>chE</a:t>
            </a:r>
            <a:r>
              <a:rPr lang="en-US" sz="2300" spc="200" dirty="0">
                <a:solidFill>
                  <a:schemeClr val="accent6"/>
                </a:solidFill>
              </a:rPr>
              <a:t> </a:t>
            </a:r>
            <a:r>
              <a:rPr lang="en-US" sz="2300" spc="200" dirty="0" err="1">
                <a:solidFill>
                  <a:schemeClr val="accent6"/>
                </a:solidFill>
              </a:rPr>
              <a:t>assumono</a:t>
            </a:r>
            <a:r>
              <a:rPr lang="en-US" sz="2300" spc="200" dirty="0">
                <a:solidFill>
                  <a:schemeClr val="accent6"/>
                </a:solidFill>
              </a:rPr>
              <a:t> un </a:t>
            </a:r>
            <a:r>
              <a:rPr lang="en-US" sz="2300" spc="200" dirty="0" err="1">
                <a:solidFill>
                  <a:schemeClr val="accent6"/>
                </a:solidFill>
              </a:rPr>
              <a:t>ruolo</a:t>
            </a:r>
            <a:r>
              <a:rPr lang="en-US" sz="2300" spc="200" dirty="0">
                <a:solidFill>
                  <a:schemeClr val="accent6"/>
                </a:solidFill>
              </a:rPr>
              <a:t> </a:t>
            </a:r>
            <a:r>
              <a:rPr lang="en-US" sz="2300" spc="200" dirty="0" err="1">
                <a:solidFill>
                  <a:schemeClr val="accent6"/>
                </a:solidFill>
              </a:rPr>
              <a:t>rilevante</a:t>
            </a:r>
            <a:r>
              <a:rPr lang="en-US" sz="2300" spc="200" dirty="0">
                <a:solidFill>
                  <a:schemeClr val="accent6"/>
                </a:solidFill>
              </a:rPr>
              <a:t> </a:t>
            </a:r>
            <a:r>
              <a:rPr lang="en-US" sz="2300" spc="200" dirty="0" err="1">
                <a:solidFill>
                  <a:schemeClr val="accent6"/>
                </a:solidFill>
              </a:rPr>
              <a:t>quali</a:t>
            </a:r>
            <a:r>
              <a:rPr lang="en-US" sz="2300" spc="200" dirty="0">
                <a:solidFill>
                  <a:schemeClr val="accent6"/>
                </a:solidFill>
              </a:rPr>
              <a:t> opinion leader o </a:t>
            </a:r>
            <a:r>
              <a:rPr lang="en-US" sz="2300" spc="200" dirty="0" err="1">
                <a:solidFill>
                  <a:schemeClr val="accent6"/>
                </a:solidFill>
              </a:rPr>
              <a:t>istituzioni</a:t>
            </a:r>
            <a:r>
              <a:rPr lang="en-US" sz="2300" spc="200" dirty="0">
                <a:solidFill>
                  <a:schemeClr val="accent6"/>
                </a:solidFill>
              </a:rPr>
              <a:t> di </a:t>
            </a:r>
            <a:r>
              <a:rPr lang="en-US" sz="2300" spc="200" dirty="0" err="1">
                <a:solidFill>
                  <a:schemeClr val="accent6"/>
                </a:solidFill>
              </a:rPr>
              <a:t>diversa</a:t>
            </a:r>
            <a:r>
              <a:rPr lang="en-US" sz="2300" spc="200" dirty="0">
                <a:solidFill>
                  <a:schemeClr val="accent6"/>
                </a:solidFill>
              </a:rPr>
              <a:t> natura, ma </a:t>
            </a:r>
            <a:r>
              <a:rPr lang="en-US" sz="2300" spc="200" dirty="0" err="1">
                <a:solidFill>
                  <a:schemeClr val="accent6"/>
                </a:solidFill>
              </a:rPr>
              <a:t>anche</a:t>
            </a:r>
            <a:r>
              <a:rPr lang="en-US" sz="2300" spc="200" dirty="0">
                <a:solidFill>
                  <a:schemeClr val="accent6"/>
                </a:solidFill>
              </a:rPr>
              <a:t> </a:t>
            </a:r>
            <a:r>
              <a:rPr lang="en-US" sz="2300" spc="200" dirty="0" err="1">
                <a:solidFill>
                  <a:schemeClr val="accent6"/>
                </a:solidFill>
              </a:rPr>
              <a:t>i</a:t>
            </a:r>
            <a:r>
              <a:rPr lang="en-US" sz="2300" spc="200" dirty="0">
                <a:solidFill>
                  <a:schemeClr val="accent6"/>
                </a:solidFill>
              </a:rPr>
              <a:t> </a:t>
            </a:r>
            <a:r>
              <a:rPr lang="en-US" sz="2300" spc="200" dirty="0" err="1">
                <a:solidFill>
                  <a:schemeClr val="accent6"/>
                </a:solidFill>
              </a:rPr>
              <a:t>cosiddetti</a:t>
            </a:r>
            <a:r>
              <a:rPr lang="en-US" sz="2300" spc="200" dirty="0">
                <a:solidFill>
                  <a:schemeClr val="accent6"/>
                </a:solidFill>
              </a:rPr>
              <a:t> «peer», </a:t>
            </a:r>
            <a:r>
              <a:rPr lang="en-US" sz="2300" spc="200" dirty="0" err="1">
                <a:solidFill>
                  <a:schemeClr val="accent6"/>
                </a:solidFill>
              </a:rPr>
              <a:t>nonché</a:t>
            </a:r>
            <a:r>
              <a:rPr lang="en-US" sz="2300" spc="200" dirty="0">
                <a:solidFill>
                  <a:schemeClr val="accent6"/>
                </a:solidFill>
              </a:rPr>
              <a:t> </a:t>
            </a:r>
            <a:r>
              <a:rPr lang="en-US" sz="2300" spc="200" dirty="0" err="1">
                <a:solidFill>
                  <a:schemeClr val="accent6"/>
                </a:solidFill>
              </a:rPr>
              <a:t>i</a:t>
            </a:r>
            <a:r>
              <a:rPr lang="en-US" sz="2300" spc="200" dirty="0">
                <a:solidFill>
                  <a:schemeClr val="accent6"/>
                </a:solidFill>
              </a:rPr>
              <a:t> social influencer e </a:t>
            </a:r>
            <a:r>
              <a:rPr lang="en-US" sz="2300" spc="200" dirty="0" err="1">
                <a:solidFill>
                  <a:schemeClr val="accent6"/>
                </a:solidFill>
              </a:rPr>
              <a:t>così</a:t>
            </a:r>
            <a:r>
              <a:rPr lang="en-US" sz="2300" spc="200" dirty="0">
                <a:solidFill>
                  <a:schemeClr val="accent6"/>
                </a:solidFill>
              </a:rPr>
              <a:t> via.</a:t>
            </a:r>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74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3A2DFF9-DB6A-5524-F918-1B7BAB579119}"/>
              </a:ext>
            </a:extLst>
          </p:cNvPr>
          <p:cNvPicPr>
            <a:picLocks noChangeAspect="1"/>
          </p:cNvPicPr>
          <p:nvPr/>
        </p:nvPicPr>
        <p:blipFill>
          <a:blip r:embed="rId2"/>
          <a:stretch>
            <a:fillRect/>
          </a:stretch>
        </p:blipFill>
        <p:spPr>
          <a:xfrm>
            <a:off x="-123327" y="749300"/>
            <a:ext cx="12438654" cy="5689600"/>
          </a:xfrm>
          <a:prstGeom prst="rect">
            <a:avLst/>
          </a:prstGeom>
        </p:spPr>
      </p:pic>
    </p:spTree>
    <p:extLst>
      <p:ext uri="{BB962C8B-B14F-4D97-AF65-F5344CB8AC3E}">
        <p14:creationId xmlns:p14="http://schemas.microsoft.com/office/powerpoint/2010/main" val="59477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9" name="Straight Connector 103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0" name="Rectangle 103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57200" y="4960137"/>
            <a:ext cx="7772400" cy="1463040"/>
          </a:xfrm>
        </p:spPr>
        <p:txBody>
          <a:bodyPr vert="horz" lIns="91440" tIns="45720" rIns="91440" bIns="45720" rtlCol="0" anchor="ctr">
            <a:noAutofit/>
          </a:bodyPr>
          <a:lstStyle/>
          <a:p>
            <a:pPr algn="r"/>
            <a:r>
              <a:rPr kumimoji="0" lang="en-US" sz="2300" b="0" i="0" u="none" strike="noStrike" spc="200" normalizeH="0" noProof="0" dirty="0">
                <a:ln>
                  <a:noFill/>
                </a:ln>
                <a:solidFill>
                  <a:srgbClr val="92D050"/>
                </a:solidFill>
                <a:effectLst/>
                <a:uLnTx/>
                <a:uFillTx/>
              </a:rPr>
              <a:t>Una </a:t>
            </a:r>
            <a:r>
              <a:rPr kumimoji="0" lang="en-US" sz="2300" b="0" i="0" u="none" strike="noStrike" spc="200" normalizeH="0" noProof="0" dirty="0" err="1">
                <a:ln>
                  <a:noFill/>
                </a:ln>
                <a:solidFill>
                  <a:srgbClr val="92D050"/>
                </a:solidFill>
                <a:effectLst/>
                <a:uLnTx/>
                <a:uFillTx/>
              </a:rPr>
              <a:t>marca</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autentica</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si</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qualifica</a:t>
            </a:r>
            <a:r>
              <a:rPr kumimoji="0" lang="en-US" sz="2300" b="0" i="0" u="none" strike="noStrike" spc="200" normalizeH="0" noProof="0" dirty="0">
                <a:ln>
                  <a:noFill/>
                </a:ln>
                <a:solidFill>
                  <a:srgbClr val="92D050"/>
                </a:solidFill>
                <a:effectLst/>
                <a:uLnTx/>
                <a:uFillTx/>
              </a:rPr>
              <a:t> per il </a:t>
            </a:r>
            <a:r>
              <a:rPr kumimoji="0" lang="en-US" sz="2300" b="0" i="0" u="none" strike="noStrike" spc="200" normalizeH="0" noProof="0" dirty="0" err="1">
                <a:ln>
                  <a:noFill/>
                </a:ln>
                <a:solidFill>
                  <a:srgbClr val="92D050"/>
                </a:solidFill>
                <a:effectLst/>
                <a:uLnTx/>
                <a:uFillTx/>
              </a:rPr>
              <a:t>suo</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pionierismo</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essendo</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percepita</a:t>
            </a:r>
            <a:r>
              <a:rPr kumimoji="0" lang="en-US" sz="2300" b="0" i="0" u="none" strike="noStrike" spc="200" normalizeH="0" noProof="0" dirty="0">
                <a:ln>
                  <a:noFill/>
                </a:ln>
                <a:solidFill>
                  <a:srgbClr val="92D050"/>
                </a:solidFill>
                <a:effectLst/>
                <a:uLnTx/>
                <a:uFillTx/>
              </a:rPr>
              <a:t> come </a:t>
            </a:r>
            <a:r>
              <a:rPr kumimoji="0" lang="en-US" sz="2300" b="0" i="0" u="none" strike="noStrike" spc="200" normalizeH="0" noProof="0" dirty="0" err="1">
                <a:ln>
                  <a:noFill/>
                </a:ln>
                <a:solidFill>
                  <a:srgbClr val="92D050"/>
                </a:solidFill>
                <a:effectLst/>
                <a:uLnTx/>
                <a:uFillTx/>
              </a:rPr>
              <a:t>l'innovatore</a:t>
            </a:r>
            <a:r>
              <a:rPr kumimoji="0" lang="en-US" sz="2300" b="0" i="0" u="none" strike="noStrike" spc="200" normalizeH="0" noProof="0" dirty="0">
                <a:ln>
                  <a:noFill/>
                </a:ln>
                <a:solidFill>
                  <a:srgbClr val="92D050"/>
                </a:solidFill>
                <a:effectLst/>
                <a:uLnTx/>
                <a:uFillTx/>
              </a:rPr>
              <a:t> in </a:t>
            </a:r>
            <a:r>
              <a:rPr kumimoji="0" lang="en-US" sz="2300" b="0" i="0" u="none" strike="noStrike" spc="200" normalizeH="0" noProof="0" dirty="0" err="1">
                <a:ln>
                  <a:noFill/>
                </a:ln>
                <a:solidFill>
                  <a:srgbClr val="92D050"/>
                </a:solidFill>
                <a:effectLst/>
                <a:uLnTx/>
                <a:uFillTx/>
              </a:rPr>
              <a:t>una</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determinata</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categoria</a:t>
            </a:r>
            <a:r>
              <a:rPr kumimoji="0" lang="en-US" sz="2300" b="0" i="0" u="none" strike="noStrike" spc="200" normalizeH="0" noProof="0" dirty="0">
                <a:ln>
                  <a:noFill/>
                </a:ln>
                <a:solidFill>
                  <a:srgbClr val="92D050"/>
                </a:solidFill>
                <a:effectLst/>
                <a:uLnTx/>
                <a:uFillTx/>
              </a:rPr>
              <a:t>.</a:t>
            </a:r>
            <a:br>
              <a:rPr kumimoji="0" lang="en-US" sz="2300" b="0" i="0" u="none" strike="noStrike" spc="200" normalizeH="0" noProof="0" dirty="0">
                <a:ln>
                  <a:noFill/>
                </a:ln>
                <a:solidFill>
                  <a:srgbClr val="92D050"/>
                </a:solidFill>
                <a:effectLst/>
                <a:uLnTx/>
                <a:uFillTx/>
              </a:rPr>
            </a:br>
            <a:br>
              <a:rPr kumimoji="0" lang="en-US" sz="2300" b="0" i="0" u="none" strike="noStrike" spc="200" normalizeH="0" noProof="0" dirty="0">
                <a:ln>
                  <a:noFill/>
                </a:ln>
                <a:solidFill>
                  <a:srgbClr val="92D050"/>
                </a:solidFill>
                <a:effectLst/>
                <a:uLnTx/>
                <a:uFillTx/>
              </a:rPr>
            </a:b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Questo</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richiama</a:t>
            </a:r>
            <a:r>
              <a:rPr kumimoji="0" lang="en-US" sz="2300" b="0" i="0" u="none" strike="noStrike" spc="200" normalizeH="0" noProof="0" dirty="0">
                <a:ln>
                  <a:noFill/>
                </a:ln>
                <a:solidFill>
                  <a:srgbClr val="92D050"/>
                </a:solidFill>
                <a:effectLst/>
                <a:uLnTx/>
                <a:uFillTx/>
              </a:rPr>
              <a:t> </a:t>
            </a:r>
            <a:r>
              <a:rPr kumimoji="0" lang="en-US" sz="2300" b="0" i="0" u="none" strike="noStrike" spc="200" normalizeH="0" noProof="0" dirty="0" err="1">
                <a:ln>
                  <a:noFill/>
                </a:ln>
                <a:solidFill>
                  <a:srgbClr val="92D050"/>
                </a:solidFill>
                <a:effectLst/>
                <a:uLnTx/>
                <a:uFillTx/>
              </a:rPr>
              <a:t>l'unicità</a:t>
            </a:r>
            <a:r>
              <a:rPr kumimoji="0" lang="en-US" sz="2300" b="0" i="0" u="none" strike="noStrike" spc="200" normalizeH="0" noProof="0" dirty="0">
                <a:ln>
                  <a:noFill/>
                </a:ln>
                <a:solidFill>
                  <a:srgbClr val="92D050"/>
                </a:solidFill>
                <a:effectLst/>
                <a:uLnTx/>
                <a:uFillTx/>
              </a:rPr>
              <a:t> e </a:t>
            </a:r>
            <a:r>
              <a:rPr kumimoji="0" lang="en-US" sz="2300" b="0" i="0" u="none" strike="noStrike" spc="200" normalizeH="0" noProof="0" dirty="0" err="1">
                <a:ln>
                  <a:noFill/>
                </a:ln>
                <a:solidFill>
                  <a:srgbClr val="92D050"/>
                </a:solidFill>
                <a:effectLst/>
                <a:uLnTx/>
                <a:uFillTx/>
              </a:rPr>
              <a:t>l'originalità</a:t>
            </a:r>
            <a:r>
              <a:rPr kumimoji="0" lang="en-US" sz="2300" b="0" i="0" u="none" strike="noStrike" spc="200" normalizeH="0" noProof="0" dirty="0">
                <a:ln>
                  <a:noFill/>
                </a:ln>
                <a:solidFill>
                  <a:srgbClr val="92D050"/>
                </a:solidFill>
                <a:effectLst/>
                <a:uLnTx/>
                <a:uFillTx/>
              </a:rPr>
              <a:t>.</a:t>
            </a:r>
            <a:endParaRPr lang="en-US" sz="2300" spc="200" dirty="0">
              <a:solidFill>
                <a:srgbClr val="92D050"/>
              </a:solidFill>
            </a:endParaRPr>
          </a:p>
        </p:txBody>
      </p:sp>
      <p:pic>
        <p:nvPicPr>
          <p:cNvPr id="1026" name="Picture 2" descr="4 Questions to Determine Brand Authenticity | Boyden &amp; Youngblutt">
            <a:extLst>
              <a:ext uri="{FF2B5EF4-FFF2-40B4-BE49-F238E27FC236}">
                <a16:creationId xmlns:a16="http://schemas.microsoft.com/office/drawing/2014/main" id="{472CA4D7-736A-E870-B9EC-8722ED648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162" b="4067"/>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7" name="Rectangle 103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 Coerenza - Sai Vivere">
            <a:extLst>
              <a:ext uri="{FF2B5EF4-FFF2-40B4-BE49-F238E27FC236}">
                <a16:creationId xmlns:a16="http://schemas.microsoft.com/office/drawing/2014/main" id="{4190BCF3-6BA1-934C-FE63-EED9CE070C62}"/>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r="469"/>
          <a:stretch/>
        </p:blipFill>
        <p:spPr bwMode="auto">
          <a:xfrm>
            <a:off x="0" y="0"/>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658847" y="440267"/>
            <a:ext cx="7164674" cy="5571066"/>
          </a:xfrm>
        </p:spPr>
        <p:txBody>
          <a:bodyPr vert="horz" lIns="91440" tIns="45720" rIns="91440" bIns="45720" rtlCol="0" anchor="ctr">
            <a:normAutofit/>
          </a:bodyPr>
          <a:lstStyle/>
          <a:p>
            <a:pPr algn="r"/>
            <a:r>
              <a:rPr lang="en-US" sz="3500" spc="200" dirty="0" err="1">
                <a:solidFill>
                  <a:srgbClr val="92D050"/>
                </a:solidFill>
                <a:effectLst>
                  <a:outerShdw blurRad="38100" dist="38100" dir="2700000" algn="tl">
                    <a:srgbClr val="000000">
                      <a:alpha val="43137"/>
                    </a:srgbClr>
                  </a:outerShdw>
                </a:effectLst>
              </a:rPr>
              <a:t>Coerenza</a:t>
            </a:r>
            <a:r>
              <a:rPr lang="en-US" sz="3500" spc="200" dirty="0">
                <a:solidFill>
                  <a:srgbClr val="92D050"/>
                </a:solidFill>
                <a:effectLst>
                  <a:outerShdw blurRad="38100" dist="38100" dir="2700000" algn="tl">
                    <a:srgbClr val="000000">
                      <a:alpha val="43137"/>
                    </a:srgbClr>
                  </a:outerShdw>
                </a:effectLst>
              </a:rPr>
              <a:t> </a:t>
            </a:r>
            <a:r>
              <a:rPr lang="en-US" sz="3500" spc="200" dirty="0" err="1">
                <a:solidFill>
                  <a:srgbClr val="92D050"/>
                </a:solidFill>
                <a:effectLst>
                  <a:outerShdw blurRad="38100" dist="38100" dir="2700000" algn="tl">
                    <a:srgbClr val="000000">
                      <a:alpha val="43137"/>
                    </a:srgbClr>
                  </a:outerShdw>
                </a:effectLst>
              </a:rPr>
              <a:t>dell'immagine</a:t>
            </a:r>
            <a:r>
              <a:rPr lang="en-US" sz="3500" spc="200" dirty="0">
                <a:solidFill>
                  <a:srgbClr val="92D050"/>
                </a:solidFill>
                <a:effectLst>
                  <a:outerShdw blurRad="38100" dist="38100" dir="2700000" algn="tl">
                    <a:srgbClr val="000000">
                      <a:alpha val="43137"/>
                    </a:srgbClr>
                  </a:outerShdw>
                </a:effectLst>
              </a:rPr>
              <a:t> </a:t>
            </a:r>
            <a:br>
              <a:rPr lang="en-US" sz="3500" spc="200" dirty="0">
                <a:solidFill>
                  <a:schemeClr val="tx1"/>
                </a:solidFill>
              </a:rPr>
            </a:br>
            <a:br>
              <a:rPr lang="en-US" sz="3500" spc="200" dirty="0">
                <a:solidFill>
                  <a:schemeClr val="tx1"/>
                </a:solidFill>
              </a:rPr>
            </a:br>
            <a:r>
              <a:rPr lang="en-US" sz="3500" spc="200" dirty="0" err="1">
                <a:solidFill>
                  <a:schemeClr val="tx1"/>
                </a:solidFill>
              </a:rPr>
              <a:t>si</a:t>
            </a:r>
            <a:r>
              <a:rPr lang="en-US" sz="3500" spc="200" dirty="0">
                <a:solidFill>
                  <a:schemeClr val="tx1"/>
                </a:solidFill>
              </a:rPr>
              <a:t> </a:t>
            </a:r>
            <a:r>
              <a:rPr lang="en-US" sz="3500" spc="200" dirty="0" err="1">
                <a:solidFill>
                  <a:schemeClr val="tx1"/>
                </a:solidFill>
              </a:rPr>
              <a:t>riferisce</a:t>
            </a:r>
            <a:r>
              <a:rPr lang="en-US" sz="3500" spc="200" dirty="0">
                <a:solidFill>
                  <a:schemeClr val="tx1"/>
                </a:solidFill>
              </a:rPr>
              <a:t> </a:t>
            </a:r>
            <a:r>
              <a:rPr lang="en-US" sz="3500" spc="200" dirty="0" err="1">
                <a:solidFill>
                  <a:schemeClr val="tx1"/>
                </a:solidFill>
              </a:rPr>
              <a:t>alla</a:t>
            </a:r>
            <a:r>
              <a:rPr lang="en-US" sz="3500" spc="200" dirty="0">
                <a:solidFill>
                  <a:schemeClr val="tx1"/>
                </a:solidFill>
              </a:rPr>
              <a:t> </a:t>
            </a:r>
            <a:r>
              <a:rPr lang="en-US" sz="3500" spc="200" dirty="0" err="1">
                <a:solidFill>
                  <a:schemeClr val="tx1"/>
                </a:solidFill>
              </a:rPr>
              <a:t>continuità</a:t>
            </a:r>
            <a:r>
              <a:rPr lang="en-US" sz="3500" spc="200" dirty="0">
                <a:solidFill>
                  <a:schemeClr val="tx1"/>
                </a:solidFill>
              </a:rPr>
              <a:t>, </a:t>
            </a:r>
            <a:r>
              <a:rPr lang="en-US" sz="3500" spc="200" dirty="0" err="1">
                <a:solidFill>
                  <a:schemeClr val="tx1"/>
                </a:solidFill>
              </a:rPr>
              <a:t>intesa</a:t>
            </a:r>
            <a:r>
              <a:rPr lang="en-US" sz="3500" spc="200" dirty="0">
                <a:solidFill>
                  <a:schemeClr val="tx1"/>
                </a:solidFill>
              </a:rPr>
              <a:t> quale </a:t>
            </a:r>
            <a:r>
              <a:rPr lang="en-US" sz="3500" spc="200" dirty="0" err="1">
                <a:solidFill>
                  <a:schemeClr val="tx1"/>
                </a:solidFill>
              </a:rPr>
              <a:t>capacità</a:t>
            </a:r>
            <a:r>
              <a:rPr lang="en-US" sz="3500" spc="200" dirty="0">
                <a:solidFill>
                  <a:schemeClr val="tx1"/>
                </a:solidFill>
              </a:rPr>
              <a:t> del brand di </a:t>
            </a:r>
            <a:r>
              <a:rPr lang="en-US" sz="3500" spc="200" dirty="0" err="1">
                <a:solidFill>
                  <a:schemeClr val="tx1"/>
                </a:solidFill>
              </a:rPr>
              <a:t>perseguire</a:t>
            </a:r>
            <a:r>
              <a:rPr lang="en-US" sz="3500" spc="200" dirty="0">
                <a:solidFill>
                  <a:schemeClr val="tx1"/>
                </a:solidFill>
              </a:rPr>
              <a:t> e </a:t>
            </a:r>
            <a:r>
              <a:rPr lang="en-US" sz="3500" spc="200" dirty="0" err="1">
                <a:solidFill>
                  <a:schemeClr val="tx1"/>
                </a:solidFill>
              </a:rPr>
              <a:t>preservare</a:t>
            </a:r>
            <a:r>
              <a:rPr lang="en-US" sz="3500" spc="200" dirty="0">
                <a:solidFill>
                  <a:schemeClr val="tx1"/>
                </a:solidFill>
              </a:rPr>
              <a:t> </a:t>
            </a:r>
            <a:r>
              <a:rPr lang="en-US" sz="3500" spc="200" dirty="0" err="1">
                <a:solidFill>
                  <a:schemeClr val="tx1"/>
                </a:solidFill>
              </a:rPr>
              <a:t>nel</a:t>
            </a:r>
            <a:r>
              <a:rPr lang="en-US" sz="3500" spc="200" dirty="0">
                <a:solidFill>
                  <a:schemeClr val="tx1"/>
                </a:solidFill>
              </a:rPr>
              <a:t> tempo </a:t>
            </a:r>
            <a:r>
              <a:rPr lang="en-US" sz="3500" spc="200" dirty="0" err="1">
                <a:solidFill>
                  <a:schemeClr val="tx1"/>
                </a:solidFill>
              </a:rPr>
              <a:t>gli</a:t>
            </a:r>
            <a:r>
              <a:rPr lang="en-US" sz="3500" spc="200" dirty="0">
                <a:solidFill>
                  <a:schemeClr val="tx1"/>
                </a:solidFill>
              </a:rPr>
              <a:t> </a:t>
            </a:r>
            <a:r>
              <a:rPr lang="en-US" sz="3500" spc="200" dirty="0" err="1">
                <a:solidFill>
                  <a:schemeClr val="tx1"/>
                </a:solidFill>
              </a:rPr>
              <a:t>elementi</a:t>
            </a:r>
            <a:r>
              <a:rPr lang="en-US" sz="3500" spc="200" dirty="0">
                <a:solidFill>
                  <a:schemeClr val="tx1"/>
                </a:solidFill>
              </a:rPr>
              <a:t> </a:t>
            </a:r>
            <a:r>
              <a:rPr lang="en-US" sz="3500" spc="200" dirty="0" err="1">
                <a:solidFill>
                  <a:schemeClr val="tx1"/>
                </a:solidFill>
              </a:rPr>
              <a:t>cruciali</a:t>
            </a:r>
            <a:r>
              <a:rPr lang="en-US" sz="3500" spc="200" dirty="0">
                <a:solidFill>
                  <a:schemeClr val="tx1"/>
                </a:solidFill>
              </a:rPr>
              <a:t> del proprio </a:t>
            </a:r>
            <a:r>
              <a:rPr lang="en-US" sz="3500" spc="200" dirty="0" err="1">
                <a:solidFill>
                  <a:schemeClr val="tx1"/>
                </a:solidFill>
              </a:rPr>
              <a:t>posizionamento</a:t>
            </a:r>
            <a:r>
              <a:rPr lang="en-US" sz="3500" spc="200" dirty="0">
                <a:solidFill>
                  <a:schemeClr val="tx1"/>
                </a:solidFill>
              </a:rPr>
              <a:t>. </a:t>
            </a:r>
          </a:p>
        </p:txBody>
      </p:sp>
      <p:cxnSp>
        <p:nvCxnSpPr>
          <p:cNvPr id="1039" name="Straight Connector 103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1793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109728" y="128016"/>
            <a:ext cx="11818112" cy="1233424"/>
          </a:xfrm>
        </p:spPr>
        <p:txBody>
          <a:bodyPr>
            <a:noAutofit/>
          </a:bodyPr>
          <a:lstStyle/>
          <a:p>
            <a:pPr algn="r"/>
            <a:r>
              <a:rPr lang="it-IT" sz="3000" cap="none" dirty="0">
                <a:solidFill>
                  <a:schemeClr val="accent1"/>
                </a:solidFill>
                <a:effectLst>
                  <a:outerShdw blurRad="38100" dist="38100" dir="2700000" algn="tl">
                    <a:srgbClr val="000000">
                      <a:alpha val="43137"/>
                    </a:srgbClr>
                  </a:outerShdw>
                </a:effectLst>
                <a:latin typeface="Trebuchet MS" panose="020B0603020202020204" pitchFamily="34" charset="0"/>
              </a:rPr>
              <a:t>Attributi</a:t>
            </a:r>
            <a:r>
              <a:rPr lang="it-IT" sz="2000" cap="none" dirty="0">
                <a:solidFill>
                  <a:schemeClr val="accent1"/>
                </a:solidFill>
                <a:effectLst>
                  <a:outerShdw blurRad="38100" dist="38100" dir="2700000" algn="tl">
                    <a:srgbClr val="000000">
                      <a:alpha val="43137"/>
                    </a:srgbClr>
                  </a:outerShdw>
                </a:effectLst>
                <a:latin typeface="Trebuchet MS" panose="020B0603020202020204" pitchFamily="34" charset="0"/>
              </a:rPr>
              <a:t> </a:t>
            </a:r>
            <a:r>
              <a:rPr lang="it-IT" sz="2000" cap="none" dirty="0">
                <a:latin typeface="Trebuchet MS" panose="020B0603020202020204" pitchFamily="34" charset="0"/>
              </a:rPr>
              <a:t>riconducibili a tre fattori base della consumer based brand authenticity.</a:t>
            </a:r>
            <a:br>
              <a:rPr lang="it-IT" sz="2000" dirty="0">
                <a:latin typeface="Trebuchet MS" panose="020B0603020202020204" pitchFamily="34" charset="0"/>
              </a:rPr>
            </a:br>
            <a:br>
              <a:rPr lang="it-IT" sz="2000" dirty="0">
                <a:latin typeface="Trebuchet MS" panose="020B0603020202020204" pitchFamily="34" charset="0"/>
              </a:rPr>
            </a:br>
            <a:br>
              <a:rPr lang="it-IT" sz="2000" dirty="0">
                <a:latin typeface="Trebuchet MS" panose="020B0603020202020204" pitchFamily="34" charset="0"/>
              </a:rPr>
            </a:br>
            <a:r>
              <a:rPr lang="it-IT" sz="1800" i="1" cap="none" dirty="0">
                <a:latin typeface="Trebuchet MS" panose="020B0603020202020204" pitchFamily="34" charset="0"/>
              </a:rPr>
              <a:t>Napoli et al., 2022</a:t>
            </a:r>
            <a:endParaRPr lang="it-IT" sz="1800" dirty="0">
              <a:latin typeface="Trebuchet MS" panose="020B0603020202020204" pitchFamily="34" charset="0"/>
            </a:endParaRPr>
          </a:p>
        </p:txBody>
      </p:sp>
      <p:sp>
        <p:nvSpPr>
          <p:cNvPr id="6" name="CasellaDiTesto 5">
            <a:extLst>
              <a:ext uri="{FF2B5EF4-FFF2-40B4-BE49-F238E27FC236}">
                <a16:creationId xmlns:a16="http://schemas.microsoft.com/office/drawing/2014/main" id="{5017B58B-6A58-5158-1641-2D69471C0F35}"/>
              </a:ext>
            </a:extLst>
          </p:cNvPr>
          <p:cNvSpPr txBox="1"/>
          <p:nvPr/>
        </p:nvSpPr>
        <p:spPr>
          <a:xfrm>
            <a:off x="1030224" y="2259875"/>
            <a:ext cx="9739376" cy="3816429"/>
          </a:xfrm>
          <a:prstGeom prst="rect">
            <a:avLst/>
          </a:prstGeom>
          <a:noFill/>
        </p:spPr>
        <p:txBody>
          <a:bodyPr wrap="square">
            <a:spAutoFit/>
          </a:bodyPr>
          <a:lstStyle/>
          <a:p>
            <a:pPr marL="342900" indent="-342900">
              <a:buAutoNum type="arabicPeriod"/>
            </a:pPr>
            <a:r>
              <a:rPr kumimoji="0" lang="it-IT" sz="2200" b="1" i="0" u="none" strike="noStrike" kern="1200" cap="none" spc="100" normalizeH="0" baseline="0" noProof="0" dirty="0" err="1">
                <a:ln>
                  <a:noFill/>
                </a:ln>
                <a:solidFill>
                  <a:srgbClr val="92D050"/>
                </a:solidFill>
                <a:effectLst/>
                <a:uLnTx/>
                <a:uFillTx/>
                <a:latin typeface="Trebuchet MS" panose="020B0603020202020204" pitchFamily="34" charset="0"/>
                <a:ea typeface="+mj-ea"/>
                <a:cs typeface="+mj-cs"/>
              </a:rPr>
              <a:t>L’heritage</a:t>
            </a:r>
            <a:r>
              <a:rPr kumimoji="0" lang="it-IT" sz="2200" b="0" i="0" u="none" strike="noStrike" kern="1200" cap="none" spc="100" normalizeH="0" baseline="0" noProof="0" dirty="0">
                <a:ln>
                  <a:noFill/>
                </a:ln>
                <a:solidFill>
                  <a:prstClr val="black">
                    <a:lumMod val="95000"/>
                    <a:lumOff val="5000"/>
                  </a:prstClr>
                </a:solidFill>
                <a:effectLst/>
                <a:uLnTx/>
                <a:uFillTx/>
                <a:latin typeface="Trebuchet MS" panose="020B0603020202020204" pitchFamily="34" charset="0"/>
                <a:ea typeface="+mj-ea"/>
                <a:cs typeface="+mj-cs"/>
              </a:rPr>
              <a:t>, fa riferimento alla tradizione, al design senza tempo e al forte legame della marca con un periodo storico passato, a una determinata cultura e a una specifica area geografica. </a:t>
            </a:r>
          </a:p>
          <a:p>
            <a:pPr marL="342900" indent="-342900">
              <a:buAutoNum type="arabicPeriod"/>
            </a:pPr>
            <a:r>
              <a:rPr kumimoji="0" lang="it-IT" sz="2200" b="1" i="0" u="none" strike="noStrike" kern="1200" cap="none" spc="100" normalizeH="0" baseline="0" noProof="0" dirty="0">
                <a:ln>
                  <a:noFill/>
                </a:ln>
                <a:solidFill>
                  <a:srgbClr val="92D050"/>
                </a:solidFill>
                <a:effectLst/>
                <a:uLnTx/>
                <a:uFillTx/>
                <a:latin typeface="Trebuchet MS" panose="020B0603020202020204" pitchFamily="34" charset="0"/>
                <a:ea typeface="+mj-ea"/>
                <a:cs typeface="+mj-cs"/>
              </a:rPr>
              <a:t> La sincerità</a:t>
            </a:r>
            <a:r>
              <a:rPr kumimoji="0" lang="it-IT" sz="2200" b="0" i="0" u="none" strike="noStrike" kern="1200" cap="none" spc="100" normalizeH="0" baseline="0" noProof="0" dirty="0">
                <a:ln>
                  <a:noFill/>
                </a:ln>
                <a:solidFill>
                  <a:schemeClr val="tx1"/>
                </a:solidFill>
                <a:effectLst/>
                <a:uLnTx/>
                <a:uFillTx/>
                <a:latin typeface="Trebuchet MS" panose="020B0603020202020204" pitchFamily="34" charset="0"/>
                <a:ea typeface="+mj-ea"/>
                <a:cs typeface="+mj-cs"/>
              </a:rPr>
              <a:t>, associata alla capacità della marca di custodire nel tempo la propria tradizione valoriale e rimanere ben ancorata ai propri principi, rifiutando ogni sorta di compromesso.</a:t>
            </a:r>
          </a:p>
          <a:p>
            <a:pPr marL="342900" indent="-342900">
              <a:buAutoNum type="arabicPeriod"/>
            </a:pPr>
            <a:r>
              <a:rPr kumimoji="0" lang="it-IT" sz="2200" b="1" i="0" u="none" strike="noStrike" kern="1200" cap="none" spc="100" normalizeH="0" baseline="0" noProof="0" dirty="0">
                <a:ln>
                  <a:noFill/>
                </a:ln>
                <a:solidFill>
                  <a:srgbClr val="92D050"/>
                </a:solidFill>
                <a:effectLst/>
                <a:uLnTx/>
                <a:uFillTx/>
                <a:latin typeface="Trebuchet MS" panose="020B0603020202020204" pitchFamily="34" charset="0"/>
              </a:rPr>
              <a:t>L'impegno verso la qualità</a:t>
            </a:r>
            <a:r>
              <a:rPr kumimoji="0" lang="it-IT" sz="2200" b="0" i="0" u="none" strike="noStrike" kern="1200" cap="none" spc="100" normalizeH="0" baseline="0" noProof="0" dirty="0">
                <a:ln>
                  <a:noFill/>
                </a:ln>
                <a:solidFill>
                  <a:prstClr val="black">
                    <a:lumMod val="95000"/>
                    <a:lumOff val="5000"/>
                  </a:prstClr>
                </a:solidFill>
                <a:effectLst/>
                <a:uLnTx/>
                <a:uFillTx/>
                <a:latin typeface="Trebuchet MS" panose="020B0603020202020204" pitchFamily="34" charset="0"/>
              </a:rPr>
              <a:t>, il quale si riferisce alla centralità che la gestione della qualità riveste per la marca. Qualità intesa come sinonimo di adesione a stringenti standard qualitativi preservati nel tempo, di pregiati materiali/ingredienti, di processi produttivi artigianali e customizzati, di attenzione ai dettagli.</a:t>
            </a:r>
            <a:endParaRPr lang="it-IT" sz="2200" dirty="0"/>
          </a:p>
        </p:txBody>
      </p:sp>
    </p:spTree>
    <p:extLst>
      <p:ext uri="{BB962C8B-B14F-4D97-AF65-F5344CB8AC3E}">
        <p14:creationId xmlns:p14="http://schemas.microsoft.com/office/powerpoint/2010/main" val="389273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AA22DBD-4615-84BF-4454-BF62EE63183F}"/>
              </a:ext>
            </a:extLst>
          </p:cNvPr>
          <p:cNvPicPr>
            <a:picLocks noChangeAspect="1"/>
          </p:cNvPicPr>
          <p:nvPr/>
        </p:nvPicPr>
        <p:blipFill>
          <a:blip r:embed="rId2"/>
          <a:stretch>
            <a:fillRect/>
          </a:stretch>
        </p:blipFill>
        <p:spPr>
          <a:xfrm>
            <a:off x="844550" y="503050"/>
            <a:ext cx="10502900" cy="5851899"/>
          </a:xfrm>
          <a:prstGeom prst="rect">
            <a:avLst/>
          </a:prstGeom>
        </p:spPr>
      </p:pic>
    </p:spTree>
    <p:extLst>
      <p:ext uri="{BB962C8B-B14F-4D97-AF65-F5344CB8AC3E}">
        <p14:creationId xmlns:p14="http://schemas.microsoft.com/office/powerpoint/2010/main" val="28607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7" name="Straight Connector 3078">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88" name="Rectangle 3080">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9" name="Rectangle 3082">
            <a:extLst>
              <a:ext uri="{FF2B5EF4-FFF2-40B4-BE49-F238E27FC236}">
                <a16:creationId xmlns:a16="http://schemas.microsoft.com/office/drawing/2014/main" id="{DF6ECCEC-E842-449F-9A5A-A9C4A0B4F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613611" y="685893"/>
            <a:ext cx="5370974" cy="2989044"/>
          </a:xfrm>
        </p:spPr>
        <p:txBody>
          <a:bodyPr vert="horz" lIns="91440" tIns="45720" rIns="91440" bIns="45720" rtlCol="0" anchor="b">
            <a:normAutofit/>
          </a:bodyPr>
          <a:lstStyle/>
          <a:p>
            <a:pPr algn="r"/>
            <a:r>
              <a:rPr lang="en-US" sz="2700" spc="200" dirty="0" err="1">
                <a:solidFill>
                  <a:srgbClr val="7030A0"/>
                </a:solidFill>
                <a:effectLst>
                  <a:outerShdw blurRad="38100" dist="38100" dir="2700000" algn="tl">
                    <a:srgbClr val="000000">
                      <a:alpha val="43137"/>
                    </a:srgbClr>
                  </a:outerShdw>
                </a:effectLst>
              </a:rPr>
              <a:t>L'autenticità</a:t>
            </a:r>
            <a:r>
              <a:rPr lang="en-US" sz="2700" spc="200" dirty="0">
                <a:solidFill>
                  <a:srgbClr val="7030A0"/>
                </a:solidFill>
                <a:effectLst>
                  <a:outerShdw blurRad="38100" dist="38100" dir="2700000" algn="tl">
                    <a:srgbClr val="000000">
                      <a:alpha val="43137"/>
                    </a:srgbClr>
                  </a:outerShdw>
                </a:effectLst>
              </a:rPr>
              <a:t> di </a:t>
            </a:r>
            <a:r>
              <a:rPr lang="en-US" sz="2700" spc="200" dirty="0" err="1">
                <a:solidFill>
                  <a:srgbClr val="7030A0"/>
                </a:solidFill>
                <a:effectLst>
                  <a:outerShdw blurRad="38100" dist="38100" dir="2700000" algn="tl">
                    <a:srgbClr val="000000">
                      <a:alpha val="43137"/>
                    </a:srgbClr>
                  </a:outerShdw>
                </a:effectLst>
              </a:rPr>
              <a:t>marca</a:t>
            </a:r>
            <a:r>
              <a:rPr lang="en-US" sz="2700" spc="200" dirty="0">
                <a:solidFill>
                  <a:srgbClr val="7030A0"/>
                </a:solidFill>
                <a:effectLst>
                  <a:outerShdw blurRad="38100" dist="38100" dir="2700000" algn="tl">
                    <a:srgbClr val="000000">
                      <a:alpha val="43137"/>
                    </a:srgbClr>
                  </a:outerShdw>
                </a:effectLst>
              </a:rPr>
              <a:t> </a:t>
            </a:r>
            <a:r>
              <a:rPr lang="en-US" sz="2400" spc="200" dirty="0">
                <a:solidFill>
                  <a:srgbClr val="7030A0"/>
                </a:solidFill>
              </a:rPr>
              <a:t>non </a:t>
            </a:r>
            <a:r>
              <a:rPr lang="en-US" sz="2400" spc="200" dirty="0" err="1">
                <a:solidFill>
                  <a:srgbClr val="7030A0"/>
                </a:solidFill>
              </a:rPr>
              <a:t>deriva</a:t>
            </a:r>
            <a:r>
              <a:rPr lang="en-US" sz="2400" spc="200" dirty="0">
                <a:solidFill>
                  <a:srgbClr val="7030A0"/>
                </a:solidFill>
              </a:rPr>
              <a:t> solo dal </a:t>
            </a:r>
            <a:r>
              <a:rPr lang="en-US" sz="2400" spc="200" dirty="0" err="1">
                <a:solidFill>
                  <a:srgbClr val="7030A0"/>
                </a:solidFill>
              </a:rPr>
              <a:t>lavoro</a:t>
            </a:r>
            <a:r>
              <a:rPr lang="en-US" sz="2400" spc="200" dirty="0">
                <a:solidFill>
                  <a:srgbClr val="7030A0"/>
                </a:solidFill>
              </a:rPr>
              <a:t> </a:t>
            </a:r>
            <a:r>
              <a:rPr lang="en-US" sz="2400" spc="200" dirty="0" err="1">
                <a:solidFill>
                  <a:srgbClr val="7030A0"/>
                </a:solidFill>
              </a:rPr>
              <a:t>sapiente</a:t>
            </a:r>
            <a:r>
              <a:rPr lang="en-US" sz="2400" spc="200" dirty="0">
                <a:solidFill>
                  <a:srgbClr val="7030A0"/>
                </a:solidFill>
              </a:rPr>
              <a:t> </a:t>
            </a:r>
            <a:r>
              <a:rPr lang="en-US" sz="2400" spc="200" dirty="0" err="1">
                <a:solidFill>
                  <a:srgbClr val="7030A0"/>
                </a:solidFill>
              </a:rPr>
              <a:t>dei</a:t>
            </a:r>
            <a:r>
              <a:rPr lang="en-US" sz="2400" spc="200" dirty="0">
                <a:solidFill>
                  <a:srgbClr val="7030A0"/>
                </a:solidFill>
              </a:rPr>
              <a:t> </a:t>
            </a:r>
            <a:r>
              <a:rPr lang="en-US" sz="2400" spc="200" dirty="0" err="1">
                <a:solidFill>
                  <a:srgbClr val="7030A0"/>
                </a:solidFill>
              </a:rPr>
              <a:t>fondatori</a:t>
            </a:r>
            <a:r>
              <a:rPr lang="en-US" sz="2400" spc="200" dirty="0">
                <a:solidFill>
                  <a:srgbClr val="7030A0"/>
                </a:solidFill>
              </a:rPr>
              <a:t>, ma </a:t>
            </a:r>
            <a:r>
              <a:rPr lang="en-US" sz="2400" spc="200" dirty="0" err="1">
                <a:solidFill>
                  <a:srgbClr val="7030A0"/>
                </a:solidFill>
              </a:rPr>
              <a:t>stimolA</a:t>
            </a:r>
            <a:r>
              <a:rPr lang="en-US" sz="2400" spc="200" dirty="0">
                <a:solidFill>
                  <a:srgbClr val="7030A0"/>
                </a:solidFill>
              </a:rPr>
              <a:t> il </a:t>
            </a:r>
            <a:r>
              <a:rPr lang="en-US" sz="2400" spc="200" dirty="0" err="1">
                <a:solidFill>
                  <a:srgbClr val="7030A0"/>
                </a:solidFill>
              </a:rPr>
              <a:t>contributo</a:t>
            </a:r>
            <a:r>
              <a:rPr lang="en-US" sz="2400" spc="200" dirty="0">
                <a:solidFill>
                  <a:srgbClr val="7030A0"/>
                </a:solidFill>
              </a:rPr>
              <a:t> di tutti </a:t>
            </a:r>
            <a:r>
              <a:rPr lang="en-US" sz="2400" spc="200" dirty="0" err="1">
                <a:solidFill>
                  <a:srgbClr val="7030A0"/>
                </a:solidFill>
              </a:rPr>
              <a:t>i</a:t>
            </a:r>
            <a:r>
              <a:rPr lang="en-US" sz="2400" spc="200" dirty="0">
                <a:solidFill>
                  <a:srgbClr val="7030A0"/>
                </a:solidFill>
              </a:rPr>
              <a:t> </a:t>
            </a:r>
            <a:r>
              <a:rPr lang="en-US" sz="2400" spc="200" dirty="0" err="1">
                <a:solidFill>
                  <a:srgbClr val="7030A0"/>
                </a:solidFill>
              </a:rPr>
              <a:t>collaboratori</a:t>
            </a:r>
            <a:r>
              <a:rPr lang="en-US" sz="2400" spc="200" dirty="0">
                <a:solidFill>
                  <a:srgbClr val="7030A0"/>
                </a:solidFill>
              </a:rPr>
              <a:t> </a:t>
            </a:r>
            <a:r>
              <a:rPr lang="en-US" sz="2400" spc="200" dirty="0" err="1">
                <a:solidFill>
                  <a:srgbClr val="7030A0"/>
                </a:solidFill>
              </a:rPr>
              <a:t>aziendali</a:t>
            </a:r>
            <a:r>
              <a:rPr lang="en-US" sz="2400" spc="200" dirty="0">
                <a:solidFill>
                  <a:srgbClr val="7030A0"/>
                </a:solidFill>
              </a:rPr>
              <a:t>.</a:t>
            </a:r>
            <a:br>
              <a:rPr lang="en-US" sz="2400" spc="200" dirty="0">
                <a:solidFill>
                  <a:srgbClr val="7030A0"/>
                </a:solidFill>
              </a:rPr>
            </a:br>
            <a:br>
              <a:rPr lang="en-US" sz="2400" spc="200" dirty="0">
                <a:solidFill>
                  <a:srgbClr val="7030A0"/>
                </a:solidFill>
              </a:rPr>
            </a:br>
            <a:r>
              <a:rPr lang="en-US" sz="2400" spc="200" dirty="0" err="1">
                <a:solidFill>
                  <a:srgbClr val="7030A0"/>
                </a:solidFill>
              </a:rPr>
              <a:t>Infatti</a:t>
            </a:r>
            <a:r>
              <a:rPr lang="en-US" sz="2400" spc="200" dirty="0">
                <a:solidFill>
                  <a:srgbClr val="7030A0"/>
                </a:solidFill>
              </a:rPr>
              <a:t>, è la </a:t>
            </a:r>
            <a:r>
              <a:rPr lang="en-US" sz="2400" spc="200" dirty="0" err="1">
                <a:solidFill>
                  <a:srgbClr val="7030A0"/>
                </a:solidFill>
              </a:rPr>
              <a:t>connessione</a:t>
            </a:r>
            <a:r>
              <a:rPr lang="en-US" sz="2400" spc="200" dirty="0">
                <a:solidFill>
                  <a:srgbClr val="7030A0"/>
                </a:solidFill>
              </a:rPr>
              <a:t> </a:t>
            </a:r>
            <a:r>
              <a:rPr lang="en-US" sz="2400" spc="200" dirty="0" err="1">
                <a:solidFill>
                  <a:srgbClr val="7030A0"/>
                </a:solidFill>
              </a:rPr>
              <a:t>quotidiana</a:t>
            </a:r>
            <a:r>
              <a:rPr lang="en-US" sz="2400" spc="200" dirty="0">
                <a:solidFill>
                  <a:srgbClr val="7030A0"/>
                </a:solidFill>
              </a:rPr>
              <a:t> con </a:t>
            </a:r>
            <a:r>
              <a:rPr lang="en-US" sz="2400" spc="200" dirty="0" err="1">
                <a:solidFill>
                  <a:srgbClr val="7030A0"/>
                </a:solidFill>
              </a:rPr>
              <a:t>coloro</a:t>
            </a:r>
            <a:r>
              <a:rPr lang="en-US" sz="2400" spc="200" dirty="0">
                <a:solidFill>
                  <a:srgbClr val="7030A0"/>
                </a:solidFill>
              </a:rPr>
              <a:t> </a:t>
            </a:r>
            <a:r>
              <a:rPr lang="en-US" sz="2400" spc="200" dirty="0" err="1">
                <a:solidFill>
                  <a:srgbClr val="7030A0"/>
                </a:solidFill>
              </a:rPr>
              <a:t>che</a:t>
            </a:r>
            <a:r>
              <a:rPr lang="en-US" sz="2400" spc="200" dirty="0">
                <a:solidFill>
                  <a:srgbClr val="7030A0"/>
                </a:solidFill>
              </a:rPr>
              <a:t> </a:t>
            </a:r>
            <a:r>
              <a:rPr lang="en-US" sz="2400" spc="200" dirty="0" err="1">
                <a:solidFill>
                  <a:srgbClr val="7030A0"/>
                </a:solidFill>
              </a:rPr>
              <a:t>realizzano</a:t>
            </a:r>
            <a:r>
              <a:rPr lang="en-US" sz="2400" spc="200" dirty="0">
                <a:solidFill>
                  <a:srgbClr val="7030A0"/>
                </a:solidFill>
              </a:rPr>
              <a:t> la </a:t>
            </a:r>
            <a:r>
              <a:rPr lang="en-US" sz="2400" spc="200" dirty="0" err="1">
                <a:solidFill>
                  <a:srgbClr val="7030A0"/>
                </a:solidFill>
              </a:rPr>
              <a:t>marca</a:t>
            </a:r>
            <a:r>
              <a:rPr lang="en-US" sz="2400" spc="200" dirty="0">
                <a:solidFill>
                  <a:srgbClr val="7030A0"/>
                </a:solidFill>
              </a:rPr>
              <a:t> o </a:t>
            </a:r>
            <a:r>
              <a:rPr lang="en-US" sz="2400" spc="200" dirty="0" err="1">
                <a:solidFill>
                  <a:srgbClr val="7030A0"/>
                </a:solidFill>
              </a:rPr>
              <a:t>che</a:t>
            </a:r>
            <a:r>
              <a:rPr lang="en-US" sz="2400" spc="200" dirty="0">
                <a:solidFill>
                  <a:srgbClr val="7030A0"/>
                </a:solidFill>
              </a:rPr>
              <a:t> </a:t>
            </a:r>
            <a:r>
              <a:rPr lang="en-US" sz="2400" spc="200" dirty="0" err="1">
                <a:solidFill>
                  <a:srgbClr val="7030A0"/>
                </a:solidFill>
              </a:rPr>
              <a:t>rendono</a:t>
            </a:r>
            <a:r>
              <a:rPr lang="en-US" sz="2400" spc="200" dirty="0">
                <a:solidFill>
                  <a:srgbClr val="7030A0"/>
                </a:solidFill>
              </a:rPr>
              <a:t> </a:t>
            </a:r>
            <a:r>
              <a:rPr lang="en-US" sz="2400" spc="200" dirty="0" err="1">
                <a:solidFill>
                  <a:srgbClr val="7030A0"/>
                </a:solidFill>
              </a:rPr>
              <a:t>l'esperienza</a:t>
            </a:r>
            <a:r>
              <a:rPr lang="en-US" sz="2400" spc="200" dirty="0">
                <a:solidFill>
                  <a:srgbClr val="7030A0"/>
                </a:solidFill>
              </a:rPr>
              <a:t> di </a:t>
            </a:r>
            <a:r>
              <a:rPr lang="en-US" sz="2400" spc="200" dirty="0" err="1">
                <a:solidFill>
                  <a:srgbClr val="7030A0"/>
                </a:solidFill>
              </a:rPr>
              <a:t>marca</a:t>
            </a:r>
            <a:r>
              <a:rPr lang="en-US" sz="2400" spc="200" dirty="0">
                <a:solidFill>
                  <a:srgbClr val="7030A0"/>
                </a:solidFill>
              </a:rPr>
              <a:t> unica ad </a:t>
            </a:r>
            <a:r>
              <a:rPr lang="en-US" sz="2400" spc="200" dirty="0" err="1">
                <a:solidFill>
                  <a:srgbClr val="7030A0"/>
                </a:solidFill>
              </a:rPr>
              <a:t>alimentarne</a:t>
            </a:r>
            <a:r>
              <a:rPr lang="en-US" sz="2400" spc="200" dirty="0">
                <a:solidFill>
                  <a:srgbClr val="7030A0"/>
                </a:solidFill>
              </a:rPr>
              <a:t> </a:t>
            </a:r>
            <a:r>
              <a:rPr lang="en-US" sz="2400" spc="200" dirty="0" err="1">
                <a:solidFill>
                  <a:srgbClr val="7030A0"/>
                </a:solidFill>
              </a:rPr>
              <a:t>l'autenticità</a:t>
            </a:r>
            <a:r>
              <a:rPr lang="en-US" sz="2400" spc="200" dirty="0">
                <a:solidFill>
                  <a:srgbClr val="7030A0"/>
                </a:solidFill>
              </a:rPr>
              <a:t>.</a:t>
            </a:r>
          </a:p>
        </p:txBody>
      </p:sp>
      <p:cxnSp>
        <p:nvCxnSpPr>
          <p:cNvPr id="3090" name="Straight Connector 3084">
            <a:extLst>
              <a:ext uri="{FF2B5EF4-FFF2-40B4-BE49-F238E27FC236}">
                <a16:creationId xmlns:a16="http://schemas.microsoft.com/office/drawing/2014/main" id="{AF16BA78-F73A-4634-B82E-E968EB7024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1" y="3759161"/>
            <a:ext cx="5370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descr="Risultato immagine per brand authencity">
            <a:extLst>
              <a:ext uri="{FF2B5EF4-FFF2-40B4-BE49-F238E27FC236}">
                <a16:creationId xmlns:a16="http://schemas.microsoft.com/office/drawing/2014/main" id="{E5E07B19-82AE-B541-8B08-9B07DC83B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99" r="21034" b="1"/>
          <a:stretch/>
        </p:blipFill>
        <p:spPr bwMode="auto">
          <a:xfrm>
            <a:off x="6615118" y="975"/>
            <a:ext cx="55768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8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2300" spc="200" dirty="0">
                <a:solidFill>
                  <a:srgbClr val="FFFFFF"/>
                </a:solidFill>
              </a:rPr>
              <a:t>Le </a:t>
            </a:r>
            <a:r>
              <a:rPr lang="en-US" sz="2700" spc="200" dirty="0" err="1">
                <a:solidFill>
                  <a:srgbClr val="FFFFFF"/>
                </a:solidFill>
                <a:effectLst>
                  <a:outerShdw blurRad="38100" dist="38100" dir="2700000" algn="tl">
                    <a:srgbClr val="000000">
                      <a:alpha val="43137"/>
                    </a:srgbClr>
                  </a:outerShdw>
                </a:effectLst>
              </a:rPr>
              <a:t>marche</a:t>
            </a:r>
            <a:r>
              <a:rPr lang="en-US" sz="2700" spc="200" dirty="0">
                <a:solidFill>
                  <a:srgbClr val="FFFFFF"/>
                </a:solidFill>
                <a:effectLst>
                  <a:outerShdw blurRad="38100" dist="38100" dir="2700000" algn="tl">
                    <a:srgbClr val="000000">
                      <a:alpha val="43137"/>
                    </a:srgbClr>
                  </a:outerShdw>
                </a:effectLst>
              </a:rPr>
              <a:t> </a:t>
            </a:r>
            <a:r>
              <a:rPr lang="en-US" sz="2700" spc="200" dirty="0" err="1">
                <a:solidFill>
                  <a:srgbClr val="FFFFFF"/>
                </a:solidFill>
                <a:effectLst>
                  <a:outerShdw blurRad="38100" dist="38100" dir="2700000" algn="tl">
                    <a:srgbClr val="000000">
                      <a:alpha val="43137"/>
                    </a:srgbClr>
                  </a:outerShdw>
                </a:effectLst>
              </a:rPr>
              <a:t>autentiche</a:t>
            </a:r>
            <a:r>
              <a:rPr lang="en-US" sz="27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rPr>
              <a:t>sono</a:t>
            </a:r>
            <a:r>
              <a:rPr lang="en-US" sz="2300" spc="200" dirty="0">
                <a:solidFill>
                  <a:srgbClr val="FFFFFF"/>
                </a:solidFill>
              </a:rPr>
              <a:t> immerse </a:t>
            </a:r>
            <a:r>
              <a:rPr lang="en-US" sz="2300" spc="200" dirty="0" err="1">
                <a:solidFill>
                  <a:srgbClr val="FFFFFF"/>
                </a:solidFill>
              </a:rPr>
              <a:t>nei</a:t>
            </a:r>
            <a:r>
              <a:rPr lang="en-US" sz="2300" spc="200" dirty="0">
                <a:solidFill>
                  <a:srgbClr val="FFFFFF"/>
                </a:solidFill>
              </a:rPr>
              <a:t> </a:t>
            </a:r>
            <a:r>
              <a:rPr lang="en-US" sz="2300" spc="200" dirty="0" err="1">
                <a:solidFill>
                  <a:srgbClr val="FFFFFF"/>
                </a:solidFill>
              </a:rPr>
              <a:t>propri</a:t>
            </a:r>
            <a:r>
              <a:rPr lang="en-US" sz="2300" spc="200" dirty="0">
                <a:solidFill>
                  <a:srgbClr val="FFFFFF"/>
                </a:solidFill>
              </a:rPr>
              <a:t> </a:t>
            </a:r>
            <a:r>
              <a:rPr lang="en-US" sz="2300" spc="200" dirty="0" err="1">
                <a:solidFill>
                  <a:srgbClr val="FFFFFF"/>
                </a:solidFill>
              </a:rPr>
              <a:t>mercati</a:t>
            </a:r>
            <a:r>
              <a:rPr lang="en-US" sz="2300" spc="200" dirty="0">
                <a:solidFill>
                  <a:srgbClr val="FFFFFF"/>
                </a:solidFill>
              </a:rPr>
              <a:t>, al punto da </a:t>
            </a:r>
            <a:r>
              <a:rPr lang="en-US" sz="2300" spc="200" dirty="0" err="1">
                <a:solidFill>
                  <a:srgbClr val="FFFFFF"/>
                </a:solidFill>
              </a:rPr>
              <a:t>riuscire</a:t>
            </a:r>
            <a:r>
              <a:rPr lang="en-US" sz="2300" spc="200" dirty="0">
                <a:solidFill>
                  <a:srgbClr val="FFFFFF"/>
                </a:solidFill>
              </a:rPr>
              <a:t> a </a:t>
            </a:r>
            <a:r>
              <a:rPr lang="en-US" sz="2300" spc="200" dirty="0" err="1">
                <a:solidFill>
                  <a:srgbClr val="FFFFFF"/>
                </a:solidFill>
              </a:rPr>
              <a:t>divenire</a:t>
            </a:r>
            <a:r>
              <a:rPr lang="en-US" sz="2300" spc="200" dirty="0">
                <a:solidFill>
                  <a:srgbClr val="FFFFFF"/>
                </a:solidFill>
              </a:rPr>
              <a:t> </a:t>
            </a:r>
            <a:r>
              <a:rPr lang="en-US" sz="2300" spc="200" dirty="0" err="1">
                <a:solidFill>
                  <a:srgbClr val="FFFFFF"/>
                </a:solidFill>
              </a:rPr>
              <a:t>parte</a:t>
            </a:r>
            <a:r>
              <a:rPr lang="en-US" sz="2300" spc="200" dirty="0">
                <a:solidFill>
                  <a:srgbClr val="FFFFFF"/>
                </a:solidFill>
              </a:rPr>
              <a:t> </a:t>
            </a:r>
            <a:r>
              <a:rPr lang="en-US" sz="2300" spc="200" dirty="0" err="1">
                <a:solidFill>
                  <a:srgbClr val="FFFFFF"/>
                </a:solidFill>
              </a:rPr>
              <a:t>integrante</a:t>
            </a:r>
            <a:r>
              <a:rPr lang="en-US" sz="2300" spc="200" dirty="0">
                <a:solidFill>
                  <a:srgbClr val="FFFFFF"/>
                </a:solidFill>
              </a:rPr>
              <a:t> </a:t>
            </a:r>
            <a:r>
              <a:rPr lang="en-US" sz="2300" spc="200" dirty="0" err="1">
                <a:solidFill>
                  <a:srgbClr val="FFFFFF"/>
                </a:solidFill>
              </a:rPr>
              <a:t>della</a:t>
            </a:r>
            <a:r>
              <a:rPr lang="en-US" sz="2300" spc="200" dirty="0">
                <a:solidFill>
                  <a:srgbClr val="FFFFFF"/>
                </a:solidFill>
              </a:rPr>
              <a:t> </a:t>
            </a:r>
            <a:r>
              <a:rPr lang="en-US" sz="2300" spc="200" dirty="0" err="1">
                <a:solidFill>
                  <a:srgbClr val="FFFFFF"/>
                </a:solidFill>
              </a:rPr>
              <a:t>cultura</a:t>
            </a:r>
            <a:r>
              <a:rPr lang="en-US" sz="2300" spc="200" dirty="0">
                <a:solidFill>
                  <a:srgbClr val="FFFFFF"/>
                </a:solidFill>
              </a:rPr>
              <a:t> </a:t>
            </a:r>
            <a:r>
              <a:rPr lang="en-US" sz="2300" spc="200" dirty="0" err="1">
                <a:solidFill>
                  <a:srgbClr val="FFFFFF"/>
                </a:solidFill>
              </a:rPr>
              <a:t>stessa</a:t>
            </a:r>
            <a:r>
              <a:rPr lang="en-US" sz="2300" spc="200" dirty="0">
                <a:solidFill>
                  <a:srgbClr val="FFFFFF"/>
                </a:solidFill>
              </a:rPr>
              <a:t> </a:t>
            </a:r>
            <a:r>
              <a:rPr lang="en-US" sz="2300" spc="200" dirty="0" err="1">
                <a:solidFill>
                  <a:srgbClr val="FFFFFF"/>
                </a:solidFill>
              </a:rPr>
              <a:t>della</a:t>
            </a:r>
            <a:r>
              <a:rPr lang="en-US" sz="2300" spc="200" dirty="0">
                <a:solidFill>
                  <a:srgbClr val="FFFFFF"/>
                </a:solidFill>
              </a:rPr>
              <a:t> </a:t>
            </a:r>
            <a:r>
              <a:rPr lang="en-US" sz="2300" spc="200" dirty="0" err="1">
                <a:solidFill>
                  <a:srgbClr val="FFFFFF"/>
                </a:solidFill>
              </a:rPr>
              <a:t>società</a:t>
            </a:r>
            <a:r>
              <a:rPr lang="en-US" sz="2300" spc="200" dirty="0">
                <a:solidFill>
                  <a:srgbClr val="FFFFFF"/>
                </a:solidFill>
              </a:rPr>
              <a:t>, di </a:t>
            </a:r>
            <a:r>
              <a:rPr lang="en-US" sz="2300" spc="200" dirty="0" err="1">
                <a:solidFill>
                  <a:srgbClr val="FFFFFF"/>
                </a:solidFill>
              </a:rPr>
              <a:t>una</a:t>
            </a:r>
            <a:r>
              <a:rPr lang="en-US" sz="2300" spc="200" dirty="0">
                <a:solidFill>
                  <a:srgbClr val="FFFFFF"/>
                </a:solidFill>
              </a:rPr>
              <a:t> </a:t>
            </a:r>
            <a:r>
              <a:rPr lang="en-US" sz="2300" spc="200" dirty="0" err="1">
                <a:solidFill>
                  <a:srgbClr val="FFFFFF"/>
                </a:solidFill>
              </a:rPr>
              <a:t>nazione</a:t>
            </a:r>
            <a:r>
              <a:rPr lang="en-US" sz="2300" spc="200" dirty="0">
                <a:solidFill>
                  <a:srgbClr val="FFFFFF"/>
                </a:solidFill>
              </a:rPr>
              <a:t> o di </a:t>
            </a:r>
            <a:r>
              <a:rPr lang="en-US" sz="2300" spc="200" dirty="0" err="1">
                <a:solidFill>
                  <a:srgbClr val="FFFFFF"/>
                </a:solidFill>
              </a:rPr>
              <a:t>una</a:t>
            </a:r>
            <a:r>
              <a:rPr lang="en-US" sz="2300" spc="200" dirty="0">
                <a:solidFill>
                  <a:srgbClr val="FFFFFF"/>
                </a:solidFill>
              </a:rPr>
              <a:t> </a:t>
            </a:r>
            <a:r>
              <a:rPr lang="en-US" sz="2300" spc="200" dirty="0" err="1">
                <a:solidFill>
                  <a:srgbClr val="FFFFFF"/>
                </a:solidFill>
              </a:rPr>
              <a:t>comunità</a:t>
            </a:r>
            <a:r>
              <a:rPr lang="en-US" sz="2300" spc="200" dirty="0">
                <a:solidFill>
                  <a:srgbClr val="FFFFFF"/>
                </a:solidFill>
              </a:rPr>
              <a:t>. </a:t>
            </a:r>
            <a:br>
              <a:rPr lang="en-US" sz="2300" spc="200" dirty="0">
                <a:solidFill>
                  <a:srgbClr val="FFFFFF"/>
                </a:solidFill>
              </a:rPr>
            </a:br>
            <a:br>
              <a:rPr lang="en-US" sz="2300" spc="200" dirty="0">
                <a:solidFill>
                  <a:srgbClr val="FFFFFF"/>
                </a:solidFill>
              </a:rPr>
            </a:br>
            <a:r>
              <a:rPr lang="en-US" sz="2300" spc="200" dirty="0" err="1">
                <a:solidFill>
                  <a:srgbClr val="FFFFFF"/>
                </a:solidFill>
                <a:effectLst>
                  <a:outerShdw blurRad="38100" dist="38100" dir="2700000" algn="tl">
                    <a:srgbClr val="000000">
                      <a:alpha val="43137"/>
                    </a:srgbClr>
                  </a:outerShdw>
                </a:effectLst>
              </a:rPr>
              <a:t>devono</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essere</a:t>
            </a:r>
            <a:r>
              <a:rPr lang="en-US" sz="2300" spc="200" dirty="0">
                <a:solidFill>
                  <a:srgbClr val="FFFFFF"/>
                </a:solidFill>
                <a:effectLst>
                  <a:outerShdw blurRad="38100" dist="38100" dir="2700000" algn="tl">
                    <a:srgbClr val="000000">
                      <a:alpha val="43137"/>
                    </a:srgbClr>
                  </a:outerShdw>
                </a:effectLst>
              </a:rPr>
              <a:t> assimilate al </a:t>
            </a:r>
            <a:r>
              <a:rPr lang="en-US" sz="2300" spc="200" dirty="0" err="1">
                <a:solidFill>
                  <a:srgbClr val="FFFFFF"/>
                </a:solidFill>
                <a:effectLst>
                  <a:outerShdw blurRad="38100" dist="38100" dir="2700000" algn="tl">
                    <a:srgbClr val="000000">
                      <a:alpha val="43137"/>
                    </a:srgbClr>
                  </a:outerShdw>
                </a:effectLst>
              </a:rPr>
              <a:t>luogo</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alla</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cultura</a:t>
            </a:r>
            <a:r>
              <a:rPr lang="en-US" sz="2300" spc="200" dirty="0">
                <a:solidFill>
                  <a:srgbClr val="FFFFFF"/>
                </a:solidFill>
                <a:effectLst>
                  <a:outerShdw blurRad="38100" dist="38100" dir="2700000" algn="tl">
                    <a:srgbClr val="000000">
                      <a:alpha val="43137"/>
                    </a:srgbClr>
                  </a:outerShdw>
                </a:effectLst>
              </a:rPr>
              <a:t> o </a:t>
            </a:r>
            <a:r>
              <a:rPr lang="en-US" sz="2300" spc="200" dirty="0" err="1">
                <a:solidFill>
                  <a:srgbClr val="FFFFFF"/>
                </a:solidFill>
                <a:effectLst>
                  <a:outerShdw blurRad="38100" dist="38100" dir="2700000" algn="tl">
                    <a:srgbClr val="000000">
                      <a:alpha val="43137"/>
                    </a:srgbClr>
                  </a:outerShdw>
                </a:effectLst>
              </a:rPr>
              <a:t>alla</a:t>
            </a:r>
            <a:r>
              <a:rPr lang="en-US" sz="2300" spc="200" dirty="0">
                <a:solidFill>
                  <a:srgbClr val="FFFFFF"/>
                </a:solidFill>
                <a:effectLst>
                  <a:outerShdw blurRad="38100" dist="38100" dir="2700000" algn="tl">
                    <a:srgbClr val="000000">
                      <a:alpha val="43137"/>
                    </a:srgbClr>
                  </a:outerShdw>
                </a:effectLst>
              </a:rPr>
              <a:t> sub-</a:t>
            </a:r>
            <a:r>
              <a:rPr lang="en-US" sz="2300" spc="200" dirty="0" err="1">
                <a:solidFill>
                  <a:srgbClr val="FFFFFF"/>
                </a:solidFill>
                <a:effectLst>
                  <a:outerShdw blurRad="38100" dist="38100" dir="2700000" algn="tl">
                    <a:srgbClr val="000000">
                      <a:alpha val="43137"/>
                    </a:srgbClr>
                  </a:outerShdw>
                </a:effectLst>
              </a:rPr>
              <a:t>cultura</a:t>
            </a:r>
            <a:r>
              <a:rPr lang="en-US" sz="2300" spc="200" dirty="0">
                <a:solidFill>
                  <a:srgbClr val="FFFFFF"/>
                </a:solidFill>
                <a:effectLst>
                  <a:outerShdw blurRad="38100" dist="38100" dir="2700000" algn="tl">
                    <a:srgbClr val="000000">
                      <a:alpha val="43137"/>
                    </a:srgbClr>
                  </a:outerShdw>
                </a:effectLst>
              </a:rPr>
              <a:t> da cui </a:t>
            </a:r>
            <a:r>
              <a:rPr lang="en-US" sz="2300" spc="200" dirty="0" err="1">
                <a:solidFill>
                  <a:srgbClr val="FFFFFF"/>
                </a:solidFill>
                <a:effectLst>
                  <a:outerShdw blurRad="38100" dist="38100" dir="2700000" algn="tl">
                    <a:srgbClr val="000000">
                      <a:alpha val="43137"/>
                    </a:srgbClr>
                  </a:outerShdw>
                </a:effectLst>
              </a:rPr>
              <a:t>provengono</a:t>
            </a:r>
            <a:r>
              <a:rPr lang="en-US" sz="2300" spc="200" dirty="0">
                <a:solidFill>
                  <a:srgbClr val="FFFFFF"/>
                </a:solidFill>
                <a:effectLst>
                  <a:outerShdw blurRad="38100" dist="38100" dir="2700000" algn="tl">
                    <a:srgbClr val="000000">
                      <a:alpha val="43137"/>
                    </a:srgbClr>
                  </a:outerShdw>
                </a:effectLst>
              </a:rPr>
              <a:t> da </a:t>
            </a:r>
            <a:r>
              <a:rPr lang="en-US" sz="2300" spc="200" dirty="0" err="1">
                <a:solidFill>
                  <a:srgbClr val="FFFFFF"/>
                </a:solidFill>
                <a:effectLst>
                  <a:outerShdw blurRad="38100" dist="38100" dir="2700000" algn="tl">
                    <a:srgbClr val="000000">
                      <a:alpha val="43137"/>
                    </a:srgbClr>
                  </a:outerShdw>
                </a:effectLst>
              </a:rPr>
              <a:t>parte</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dei</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consumatori</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perché</a:t>
            </a:r>
            <a:r>
              <a:rPr lang="en-US" sz="2300" spc="200" dirty="0">
                <a:solidFill>
                  <a:srgbClr val="FFFFFF"/>
                </a:solidFill>
                <a:effectLst>
                  <a:outerShdw blurRad="38100" dist="38100" dir="2700000" algn="tl">
                    <a:srgbClr val="000000">
                      <a:alpha val="43137"/>
                    </a:srgbClr>
                  </a:outerShdw>
                </a:effectLst>
              </a:rPr>
              <a:t> immerse in toto </a:t>
            </a:r>
            <a:r>
              <a:rPr lang="en-US" sz="2300" spc="200" dirty="0" err="1">
                <a:solidFill>
                  <a:srgbClr val="FFFFFF"/>
                </a:solidFill>
                <a:effectLst>
                  <a:outerShdw blurRad="38100" dist="38100" dir="2700000" algn="tl">
                    <a:srgbClr val="000000">
                      <a:alpha val="43137"/>
                    </a:srgbClr>
                  </a:outerShdw>
                </a:effectLst>
              </a:rPr>
              <a:t>nei</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propri</a:t>
            </a:r>
            <a:r>
              <a:rPr lang="en-US" sz="2300" spc="200" dirty="0">
                <a:solidFill>
                  <a:srgbClr val="FFFFFF"/>
                </a:solidFill>
                <a:effectLst>
                  <a:outerShdw blurRad="38100" dist="38100" dir="2700000" algn="tl">
                    <a:srgbClr val="000000">
                      <a:alpha val="43137"/>
                    </a:srgbClr>
                  </a:outerShdw>
                </a:effectLst>
              </a:rPr>
              <a:t> </a:t>
            </a:r>
            <a:r>
              <a:rPr lang="en-US" sz="2300" spc="200" dirty="0" err="1">
                <a:solidFill>
                  <a:srgbClr val="FFFFFF"/>
                </a:solidFill>
                <a:effectLst>
                  <a:outerShdw blurRad="38100" dist="38100" dir="2700000" algn="tl">
                    <a:srgbClr val="000000">
                      <a:alpha val="43137"/>
                    </a:srgbClr>
                  </a:outerShdw>
                </a:effectLst>
              </a:rPr>
              <a:t>mercati</a:t>
            </a:r>
            <a:r>
              <a:rPr lang="en-US" sz="2300" spc="200" dirty="0">
                <a:solidFill>
                  <a:srgbClr val="FFFFFF"/>
                </a:solidFill>
                <a:effectLst>
                  <a:outerShdw blurRad="38100" dist="38100" dir="2700000" algn="tl">
                    <a:srgbClr val="000000">
                      <a:alpha val="43137"/>
                    </a:srgbClr>
                  </a:outerShdw>
                </a:effectLst>
              </a:rPr>
              <a:t>.</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20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5" name="Straight Connector 4104">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2000" spc="200" dirty="0">
                <a:solidFill>
                  <a:schemeClr val="accent1">
                    <a:lumMod val="75000"/>
                  </a:schemeClr>
                </a:solidFill>
              </a:rPr>
              <a:t>La </a:t>
            </a:r>
            <a:r>
              <a:rPr lang="en-US" sz="2500" spc="200" dirty="0">
                <a:solidFill>
                  <a:schemeClr val="accent1">
                    <a:lumMod val="60000"/>
                    <a:lumOff val="40000"/>
                  </a:schemeClr>
                </a:solidFill>
                <a:effectLst>
                  <a:outerShdw blurRad="38100" dist="38100" dir="2700000" algn="tl">
                    <a:srgbClr val="000000">
                      <a:alpha val="43137"/>
                    </a:srgbClr>
                  </a:outerShdw>
                </a:effectLst>
              </a:rPr>
              <a:t>customer experience </a:t>
            </a:r>
            <a:r>
              <a:rPr lang="en-US" sz="2000" spc="200" dirty="0">
                <a:solidFill>
                  <a:schemeClr val="accent1">
                    <a:lumMod val="75000"/>
                  </a:schemeClr>
                </a:solidFill>
              </a:rPr>
              <a:t>è </a:t>
            </a:r>
            <a:r>
              <a:rPr lang="en-US" sz="2000" spc="200" dirty="0" err="1">
                <a:solidFill>
                  <a:schemeClr val="accent1">
                    <a:lumMod val="75000"/>
                  </a:schemeClr>
                </a:solidFill>
              </a:rPr>
              <a:t>divenuta</a:t>
            </a:r>
            <a:r>
              <a:rPr lang="en-US" sz="2000" spc="200" dirty="0">
                <a:solidFill>
                  <a:schemeClr val="accent1">
                    <a:lumMod val="75000"/>
                  </a:schemeClr>
                </a:solidFill>
              </a:rPr>
              <a:t> </a:t>
            </a:r>
            <a:r>
              <a:rPr lang="en-US" sz="2000" spc="200" dirty="0" err="1">
                <a:solidFill>
                  <a:schemeClr val="accent1">
                    <a:lumMod val="75000"/>
                  </a:schemeClr>
                </a:solidFill>
              </a:rPr>
              <a:t>una</a:t>
            </a:r>
            <a:r>
              <a:rPr lang="en-US" sz="2000" spc="200" dirty="0">
                <a:solidFill>
                  <a:schemeClr val="accent1">
                    <a:lumMod val="75000"/>
                  </a:schemeClr>
                </a:solidFill>
              </a:rPr>
              <a:t> </a:t>
            </a:r>
            <a:r>
              <a:rPr lang="en-US" sz="2000" spc="200" dirty="0" err="1">
                <a:solidFill>
                  <a:schemeClr val="accent1">
                    <a:lumMod val="75000"/>
                  </a:schemeClr>
                </a:solidFill>
              </a:rPr>
              <a:t>potenziale</a:t>
            </a:r>
            <a:r>
              <a:rPr lang="en-US" sz="2000" spc="200" dirty="0">
                <a:solidFill>
                  <a:schemeClr val="accent1">
                    <a:lumMod val="75000"/>
                  </a:schemeClr>
                </a:solidFill>
              </a:rPr>
              <a:t> </a:t>
            </a:r>
            <a:r>
              <a:rPr lang="en-US" sz="2000" spc="200" dirty="0" err="1">
                <a:solidFill>
                  <a:schemeClr val="accent1">
                    <a:lumMod val="75000"/>
                  </a:schemeClr>
                </a:solidFill>
              </a:rPr>
              <a:t>fonte</a:t>
            </a:r>
            <a:r>
              <a:rPr lang="en-US" sz="2000" spc="200" dirty="0">
                <a:solidFill>
                  <a:schemeClr val="accent1">
                    <a:lumMod val="75000"/>
                  </a:schemeClr>
                </a:solidFill>
              </a:rPr>
              <a:t> di </a:t>
            </a:r>
            <a:r>
              <a:rPr lang="en-US" sz="2000" spc="200" dirty="0" err="1">
                <a:solidFill>
                  <a:schemeClr val="accent1">
                    <a:lumMod val="75000"/>
                  </a:schemeClr>
                </a:solidFill>
              </a:rPr>
              <a:t>vantaggio</a:t>
            </a:r>
            <a:r>
              <a:rPr lang="en-US" sz="2000" spc="200" dirty="0">
                <a:solidFill>
                  <a:schemeClr val="accent1">
                    <a:lumMod val="75000"/>
                  </a:schemeClr>
                </a:solidFill>
              </a:rPr>
              <a:t> </a:t>
            </a:r>
            <a:r>
              <a:rPr lang="en-US" sz="2000" spc="200" dirty="0" err="1">
                <a:solidFill>
                  <a:schemeClr val="accent1">
                    <a:lumMod val="75000"/>
                  </a:schemeClr>
                </a:solidFill>
              </a:rPr>
              <a:t>competitivo</a:t>
            </a:r>
            <a:r>
              <a:rPr lang="en-US" sz="2000" spc="200" dirty="0">
                <a:solidFill>
                  <a:schemeClr val="accent1">
                    <a:lumMod val="75000"/>
                  </a:schemeClr>
                </a:solidFill>
              </a:rPr>
              <a:t>, </a:t>
            </a:r>
            <a:r>
              <a:rPr lang="en-US" sz="2000" spc="200" dirty="0" err="1">
                <a:solidFill>
                  <a:schemeClr val="accent1">
                    <a:lumMod val="75000"/>
                  </a:schemeClr>
                </a:solidFill>
              </a:rPr>
              <a:t>soprattutto</a:t>
            </a:r>
            <a:r>
              <a:rPr lang="en-US" sz="2000" spc="200" dirty="0">
                <a:solidFill>
                  <a:schemeClr val="accent1">
                    <a:lumMod val="75000"/>
                  </a:schemeClr>
                </a:solidFill>
              </a:rPr>
              <a:t> per quelle </a:t>
            </a:r>
            <a:r>
              <a:rPr lang="en-US" sz="2000" spc="200" dirty="0" err="1">
                <a:solidFill>
                  <a:schemeClr val="accent1">
                    <a:lumMod val="75000"/>
                  </a:schemeClr>
                </a:solidFill>
              </a:rPr>
              <a:t>marche</a:t>
            </a:r>
            <a:r>
              <a:rPr lang="en-US" sz="2000" spc="200" dirty="0">
                <a:solidFill>
                  <a:schemeClr val="accent1">
                    <a:lumMod val="75000"/>
                  </a:schemeClr>
                </a:solidFill>
              </a:rPr>
              <a:t> </a:t>
            </a:r>
            <a:r>
              <a:rPr lang="en-US" sz="2000" spc="200" dirty="0" err="1">
                <a:solidFill>
                  <a:schemeClr val="accent1">
                    <a:lumMod val="75000"/>
                  </a:schemeClr>
                </a:solidFill>
              </a:rPr>
              <a:t>che</a:t>
            </a:r>
            <a:r>
              <a:rPr lang="en-US" sz="2000" spc="200" dirty="0">
                <a:solidFill>
                  <a:schemeClr val="accent1">
                    <a:lumMod val="75000"/>
                  </a:schemeClr>
                </a:solidFill>
              </a:rPr>
              <a:t> </a:t>
            </a:r>
            <a:r>
              <a:rPr lang="en-US" sz="2000" spc="200" dirty="0" err="1">
                <a:solidFill>
                  <a:schemeClr val="accent1">
                    <a:lumMod val="75000"/>
                  </a:schemeClr>
                </a:solidFill>
              </a:rPr>
              <a:t>intendono</a:t>
            </a:r>
            <a:r>
              <a:rPr lang="en-US" sz="2000" spc="200" dirty="0">
                <a:solidFill>
                  <a:schemeClr val="accent1">
                    <a:lumMod val="75000"/>
                  </a:schemeClr>
                </a:solidFill>
              </a:rPr>
              <a:t> </a:t>
            </a:r>
            <a:r>
              <a:rPr lang="en-US" sz="2000" spc="200" dirty="0" err="1">
                <a:solidFill>
                  <a:schemeClr val="accent1">
                    <a:lumMod val="75000"/>
                  </a:schemeClr>
                </a:solidFill>
              </a:rPr>
              <a:t>differenziarsi</a:t>
            </a:r>
            <a:r>
              <a:rPr lang="en-US" sz="2000" spc="200" dirty="0">
                <a:solidFill>
                  <a:schemeClr val="accent1">
                    <a:lumMod val="75000"/>
                  </a:schemeClr>
                </a:solidFill>
              </a:rPr>
              <a:t> </a:t>
            </a:r>
            <a:r>
              <a:rPr lang="en-US" sz="2000" spc="200" dirty="0" err="1">
                <a:solidFill>
                  <a:schemeClr val="accent1">
                    <a:lumMod val="75000"/>
                  </a:schemeClr>
                </a:solidFill>
              </a:rPr>
              <a:t>dai</a:t>
            </a:r>
            <a:r>
              <a:rPr lang="en-US" sz="2000" spc="200" dirty="0">
                <a:solidFill>
                  <a:schemeClr val="accent1">
                    <a:lumMod val="75000"/>
                  </a:schemeClr>
                </a:solidFill>
              </a:rPr>
              <a:t> </a:t>
            </a:r>
            <a:r>
              <a:rPr lang="en-US" sz="2000" spc="200" dirty="0" err="1">
                <a:solidFill>
                  <a:schemeClr val="accent1">
                    <a:lumMod val="75000"/>
                  </a:schemeClr>
                </a:solidFill>
              </a:rPr>
              <a:t>concorrenti</a:t>
            </a:r>
            <a:r>
              <a:rPr lang="en-US" sz="2000" spc="200" dirty="0">
                <a:solidFill>
                  <a:schemeClr val="accent1">
                    <a:lumMod val="75000"/>
                  </a:schemeClr>
                </a:solidFill>
              </a:rPr>
              <a:t> e </a:t>
            </a:r>
            <a:r>
              <a:rPr lang="en-US" sz="2000" spc="200" dirty="0" err="1">
                <a:solidFill>
                  <a:schemeClr val="accent1">
                    <a:lumMod val="75000"/>
                  </a:schemeClr>
                </a:solidFill>
              </a:rPr>
              <a:t>cercano</a:t>
            </a:r>
            <a:r>
              <a:rPr lang="en-US" sz="2000" spc="200" dirty="0">
                <a:solidFill>
                  <a:schemeClr val="accent1">
                    <a:lumMod val="75000"/>
                  </a:schemeClr>
                </a:solidFill>
              </a:rPr>
              <a:t> di </a:t>
            </a:r>
            <a:r>
              <a:rPr lang="en-US" sz="2000" spc="200" dirty="0" err="1">
                <a:solidFill>
                  <a:schemeClr val="accent1">
                    <a:lumMod val="75000"/>
                  </a:schemeClr>
                </a:solidFill>
              </a:rPr>
              <a:t>stabilire</a:t>
            </a:r>
            <a:r>
              <a:rPr lang="en-US" sz="2000" spc="200" dirty="0">
                <a:solidFill>
                  <a:schemeClr val="accent1">
                    <a:lumMod val="75000"/>
                  </a:schemeClr>
                </a:solidFill>
              </a:rPr>
              <a:t> </a:t>
            </a:r>
            <a:r>
              <a:rPr lang="en-US" sz="2000" spc="200" dirty="0" err="1">
                <a:solidFill>
                  <a:schemeClr val="accent1">
                    <a:lumMod val="75000"/>
                  </a:schemeClr>
                </a:solidFill>
              </a:rPr>
              <a:t>una</a:t>
            </a:r>
            <a:r>
              <a:rPr lang="en-US" sz="2000" spc="200" dirty="0">
                <a:solidFill>
                  <a:schemeClr val="accent1">
                    <a:lumMod val="75000"/>
                  </a:schemeClr>
                </a:solidFill>
              </a:rPr>
              <a:t> </a:t>
            </a:r>
            <a:r>
              <a:rPr lang="en-US" sz="2000" spc="200" dirty="0" err="1">
                <a:solidFill>
                  <a:schemeClr val="accent1">
                    <a:lumMod val="75000"/>
                  </a:schemeClr>
                </a:solidFill>
              </a:rPr>
              <a:t>relazione</a:t>
            </a:r>
            <a:r>
              <a:rPr lang="en-US" sz="2000" spc="200" dirty="0">
                <a:solidFill>
                  <a:schemeClr val="accent1">
                    <a:lumMod val="75000"/>
                  </a:schemeClr>
                </a:solidFill>
              </a:rPr>
              <a:t> di </a:t>
            </a:r>
            <a:r>
              <a:rPr lang="en-US" sz="2000" spc="200" dirty="0" err="1">
                <a:solidFill>
                  <a:schemeClr val="accent1">
                    <a:lumMod val="75000"/>
                  </a:schemeClr>
                </a:solidFill>
              </a:rPr>
              <a:t>risonanza</a:t>
            </a:r>
            <a:r>
              <a:rPr lang="en-US" sz="2000" spc="200" dirty="0">
                <a:solidFill>
                  <a:schemeClr val="accent1">
                    <a:lumMod val="75000"/>
                  </a:schemeClr>
                </a:solidFill>
              </a:rPr>
              <a:t> con il target di </a:t>
            </a:r>
            <a:r>
              <a:rPr lang="en-US" sz="2000" spc="200" dirty="0" err="1">
                <a:solidFill>
                  <a:schemeClr val="accent1">
                    <a:lumMod val="75000"/>
                  </a:schemeClr>
                </a:solidFill>
              </a:rPr>
              <a:t>domanda</a:t>
            </a:r>
            <a:r>
              <a:rPr lang="en-US" sz="2000" spc="200" dirty="0">
                <a:solidFill>
                  <a:schemeClr val="accent1">
                    <a:lumMod val="75000"/>
                  </a:schemeClr>
                </a:solidFill>
              </a:rPr>
              <a:t> al quale </a:t>
            </a:r>
            <a:r>
              <a:rPr lang="en-US" sz="2000" spc="200" dirty="0" err="1">
                <a:solidFill>
                  <a:schemeClr val="accent1">
                    <a:lumMod val="75000"/>
                  </a:schemeClr>
                </a:solidFill>
              </a:rPr>
              <a:t>si</a:t>
            </a:r>
            <a:r>
              <a:rPr lang="en-US" sz="2000" spc="200" dirty="0">
                <a:solidFill>
                  <a:schemeClr val="accent1">
                    <a:lumMod val="75000"/>
                  </a:schemeClr>
                </a:solidFill>
              </a:rPr>
              <a:t> </a:t>
            </a:r>
            <a:r>
              <a:rPr lang="en-US" sz="2000" spc="200" dirty="0" err="1">
                <a:solidFill>
                  <a:schemeClr val="accent1">
                    <a:lumMod val="75000"/>
                  </a:schemeClr>
                </a:solidFill>
              </a:rPr>
              <a:t>indirizzano</a:t>
            </a:r>
            <a:r>
              <a:rPr lang="en-US" sz="2000" spc="200" dirty="0">
                <a:solidFill>
                  <a:schemeClr val="accent1">
                    <a:lumMod val="75000"/>
                  </a:schemeClr>
                </a:solidFill>
              </a:rPr>
              <a:t>.</a:t>
            </a:r>
          </a:p>
        </p:txBody>
      </p:sp>
      <p:pic>
        <p:nvPicPr>
          <p:cNvPr id="4100" name="Picture 4" descr="Digital Customer Experience: Why Is It So Important? | 2Stallions">
            <a:extLst>
              <a:ext uri="{FF2B5EF4-FFF2-40B4-BE49-F238E27FC236}">
                <a16:creationId xmlns:a16="http://schemas.microsoft.com/office/drawing/2014/main" id="{6604D52C-7C1A-9C4A-D3D2-220F51169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67"/>
          <a:stretch/>
        </p:blipFill>
        <p:spPr bwMode="auto">
          <a:xfrm>
            <a:off x="20" y="-3047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7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07" name="Rectangle 4106">
            <a:extLst>
              <a:ext uri="{FF2B5EF4-FFF2-40B4-BE49-F238E27FC236}">
                <a16:creationId xmlns:a16="http://schemas.microsoft.com/office/drawing/2014/main" id="{D466ED9E-26EA-40AB-B919-DFF8A428A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DDCCBFA3-DA3F-4995-BA0B-C86251B29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6CE673-6307-D0B0-3649-9972D4AA5758}"/>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2100" spc="200" dirty="0">
                <a:solidFill>
                  <a:srgbClr val="FFFFFF"/>
                </a:solidFill>
              </a:rPr>
              <a:t>La customer experience, </a:t>
            </a:r>
            <a:r>
              <a:rPr lang="en-US" sz="2100" spc="200" dirty="0" err="1">
                <a:solidFill>
                  <a:srgbClr val="FFFFFF"/>
                </a:solidFill>
              </a:rPr>
              <a:t>quindi</a:t>
            </a:r>
            <a:r>
              <a:rPr lang="en-US" sz="2100" spc="200" dirty="0">
                <a:solidFill>
                  <a:srgbClr val="FFFFFF"/>
                </a:solidFill>
              </a:rPr>
              <a:t>, è il primo </a:t>
            </a:r>
            <a:r>
              <a:rPr lang="en-US" sz="2100" spc="200" dirty="0" err="1">
                <a:solidFill>
                  <a:srgbClr val="FFFFFF"/>
                </a:solidFill>
              </a:rPr>
              <a:t>passo</a:t>
            </a:r>
            <a:r>
              <a:rPr lang="en-US" sz="2100" spc="200" dirty="0">
                <a:solidFill>
                  <a:srgbClr val="FFFFFF"/>
                </a:solidFill>
              </a:rPr>
              <a:t> </a:t>
            </a:r>
            <a:r>
              <a:rPr lang="en-US" sz="2100" spc="200" dirty="0" err="1">
                <a:solidFill>
                  <a:srgbClr val="FFFFFF"/>
                </a:solidFill>
              </a:rPr>
              <a:t>necessario</a:t>
            </a:r>
            <a:r>
              <a:rPr lang="en-US" sz="2100" spc="200" dirty="0">
                <a:solidFill>
                  <a:srgbClr val="FFFFFF"/>
                </a:solidFill>
              </a:rPr>
              <a:t> </a:t>
            </a:r>
            <a:r>
              <a:rPr lang="en-US" sz="2100" spc="200" dirty="0" err="1">
                <a:solidFill>
                  <a:srgbClr val="FFFFFF"/>
                </a:solidFill>
              </a:rPr>
              <a:t>affinché</a:t>
            </a:r>
            <a:r>
              <a:rPr lang="en-US" sz="2100" spc="200" dirty="0">
                <a:solidFill>
                  <a:srgbClr val="FFFFFF"/>
                </a:solidFill>
              </a:rPr>
              <a:t> </a:t>
            </a:r>
            <a:r>
              <a:rPr lang="en-US" sz="2100" spc="200" dirty="0" err="1">
                <a:solidFill>
                  <a:srgbClr val="FFFFFF"/>
                </a:solidFill>
              </a:rPr>
              <a:t>si</a:t>
            </a:r>
            <a:r>
              <a:rPr lang="en-US" sz="2100" spc="200" dirty="0">
                <a:solidFill>
                  <a:srgbClr val="FFFFFF"/>
                </a:solidFill>
              </a:rPr>
              <a:t> </a:t>
            </a:r>
            <a:r>
              <a:rPr lang="en-US" sz="2100" spc="200" dirty="0" err="1">
                <a:solidFill>
                  <a:srgbClr val="FFFFFF"/>
                </a:solidFill>
              </a:rPr>
              <a:t>sia</a:t>
            </a:r>
            <a:r>
              <a:rPr lang="en-US" sz="2100" spc="200" dirty="0">
                <a:solidFill>
                  <a:srgbClr val="FFFFFF"/>
                </a:solidFill>
              </a:rPr>
              <a:t> in </a:t>
            </a:r>
            <a:r>
              <a:rPr lang="en-US" sz="2100" spc="200" dirty="0" err="1">
                <a:solidFill>
                  <a:srgbClr val="FFFFFF"/>
                </a:solidFill>
              </a:rPr>
              <a:t>grado</a:t>
            </a:r>
            <a:r>
              <a:rPr lang="en-US" sz="2100" spc="200" dirty="0">
                <a:solidFill>
                  <a:srgbClr val="FFFFFF"/>
                </a:solidFill>
              </a:rPr>
              <a:t> di </a:t>
            </a:r>
            <a:r>
              <a:rPr lang="en-US" sz="2100" spc="200" dirty="0" err="1">
                <a:solidFill>
                  <a:srgbClr val="FFFFFF"/>
                </a:solidFill>
              </a:rPr>
              <a:t>realizzare</a:t>
            </a:r>
            <a:r>
              <a:rPr lang="en-US" sz="2100" spc="200" dirty="0">
                <a:solidFill>
                  <a:srgbClr val="FFFFFF"/>
                </a:solidFill>
              </a:rPr>
              <a:t> </a:t>
            </a:r>
            <a:r>
              <a:rPr lang="en-US" sz="2100" spc="200" dirty="0" err="1">
                <a:solidFill>
                  <a:srgbClr val="FFFFFF"/>
                </a:solidFill>
              </a:rPr>
              <a:t>un'offerta</a:t>
            </a:r>
            <a:r>
              <a:rPr lang="en-US" sz="2100" spc="200" dirty="0">
                <a:solidFill>
                  <a:srgbClr val="FFFFFF"/>
                </a:solidFill>
              </a:rPr>
              <a:t> </a:t>
            </a:r>
            <a:r>
              <a:rPr lang="en-US" sz="2100" spc="200" dirty="0" err="1">
                <a:solidFill>
                  <a:srgbClr val="FFFFFF"/>
                </a:solidFill>
              </a:rPr>
              <a:t>capace</a:t>
            </a:r>
            <a:r>
              <a:rPr lang="en-US" sz="2100" spc="200" dirty="0">
                <a:solidFill>
                  <a:srgbClr val="FFFFFF"/>
                </a:solidFill>
              </a:rPr>
              <a:t> di </a:t>
            </a:r>
            <a:r>
              <a:rPr lang="en-US" sz="2100" spc="200" dirty="0" err="1">
                <a:solidFill>
                  <a:srgbClr val="FFFFFF"/>
                </a:solidFill>
              </a:rPr>
              <a:t>stimolare</a:t>
            </a:r>
            <a:r>
              <a:rPr lang="en-US" sz="2100" spc="200" dirty="0">
                <a:solidFill>
                  <a:srgbClr val="FFFFFF"/>
                </a:solidFill>
              </a:rPr>
              <a:t> </a:t>
            </a:r>
            <a:r>
              <a:rPr lang="en-US" sz="2100" spc="200" dirty="0" err="1">
                <a:solidFill>
                  <a:srgbClr val="FFFFFF"/>
                </a:solidFill>
              </a:rPr>
              <a:t>determinati</a:t>
            </a:r>
            <a:r>
              <a:rPr lang="en-US" sz="2100" spc="200" dirty="0">
                <a:solidFill>
                  <a:srgbClr val="FFFFFF"/>
                </a:solidFill>
              </a:rPr>
              <a:t> </a:t>
            </a:r>
            <a:r>
              <a:rPr lang="en-US" sz="2100" spc="200" dirty="0" err="1">
                <a:solidFill>
                  <a:srgbClr val="FFFFFF"/>
                </a:solidFill>
              </a:rPr>
              <a:t>comportamenti</a:t>
            </a:r>
            <a:r>
              <a:rPr lang="en-US" sz="2100" spc="200" dirty="0">
                <a:solidFill>
                  <a:srgbClr val="FFFFFF"/>
                </a:solidFill>
              </a:rPr>
              <a:t> e </a:t>
            </a:r>
            <a:r>
              <a:rPr lang="en-US" sz="2100" spc="200" dirty="0" err="1">
                <a:solidFill>
                  <a:srgbClr val="FFFFFF"/>
                </a:solidFill>
              </a:rPr>
              <a:t>suscitare</a:t>
            </a:r>
            <a:r>
              <a:rPr lang="en-US" sz="2100" spc="200" dirty="0">
                <a:solidFill>
                  <a:srgbClr val="FFFFFF"/>
                </a:solidFill>
              </a:rPr>
              <a:t> </a:t>
            </a:r>
            <a:r>
              <a:rPr lang="en-US" sz="2100" spc="200" dirty="0" err="1">
                <a:solidFill>
                  <a:srgbClr val="FFFFFF"/>
                </a:solidFill>
              </a:rPr>
              <a:t>precisi</a:t>
            </a:r>
            <a:r>
              <a:rPr lang="en-US" sz="2100" spc="200" dirty="0">
                <a:solidFill>
                  <a:srgbClr val="FFFFFF"/>
                </a:solidFill>
              </a:rPr>
              <a:t> </a:t>
            </a:r>
            <a:r>
              <a:rPr lang="en-US" sz="2100" spc="200" dirty="0" err="1">
                <a:solidFill>
                  <a:srgbClr val="FFFFFF"/>
                </a:solidFill>
              </a:rPr>
              <a:t>stati</a:t>
            </a:r>
            <a:r>
              <a:rPr lang="en-US" sz="2100" spc="200" dirty="0">
                <a:solidFill>
                  <a:srgbClr val="FFFFFF"/>
                </a:solidFill>
              </a:rPr>
              <a:t> </a:t>
            </a:r>
            <a:r>
              <a:rPr lang="en-US" sz="2100" spc="200" dirty="0" err="1">
                <a:solidFill>
                  <a:srgbClr val="FFFFFF"/>
                </a:solidFill>
              </a:rPr>
              <a:t>d'animo</a:t>
            </a:r>
            <a:r>
              <a:rPr lang="en-US" sz="2100" spc="200" dirty="0">
                <a:solidFill>
                  <a:srgbClr val="FFFFFF"/>
                </a:solidFill>
              </a:rPr>
              <a:t> ed </a:t>
            </a:r>
            <a:r>
              <a:rPr lang="en-US" sz="2100" spc="200" dirty="0" err="1">
                <a:solidFill>
                  <a:srgbClr val="FFFFFF"/>
                </a:solidFill>
              </a:rPr>
              <a:t>emozioni</a:t>
            </a:r>
            <a:r>
              <a:rPr lang="en-US" sz="2100" spc="200" dirty="0">
                <a:solidFill>
                  <a:srgbClr val="FFFFFF"/>
                </a:solidFill>
              </a:rPr>
              <a:t> per </a:t>
            </a:r>
            <a:r>
              <a:rPr lang="en-US" sz="2100" spc="200" dirty="0" err="1">
                <a:solidFill>
                  <a:srgbClr val="FFFFFF"/>
                </a:solidFill>
              </a:rPr>
              <a:t>rendere</a:t>
            </a:r>
            <a:r>
              <a:rPr lang="en-US" sz="2100" spc="200" dirty="0">
                <a:solidFill>
                  <a:srgbClr val="FFFFFF"/>
                </a:solidFill>
              </a:rPr>
              <a:t> </a:t>
            </a:r>
            <a:r>
              <a:rPr lang="en-US" sz="2100" spc="200" dirty="0" err="1">
                <a:solidFill>
                  <a:srgbClr val="FFFFFF"/>
                </a:solidFill>
              </a:rPr>
              <a:t>unico</a:t>
            </a:r>
            <a:r>
              <a:rPr lang="en-US" sz="2100" spc="200" dirty="0">
                <a:solidFill>
                  <a:srgbClr val="FFFFFF"/>
                </a:solidFill>
              </a:rPr>
              <a:t> </a:t>
            </a:r>
            <a:r>
              <a:rPr lang="en-US" sz="2100" spc="200" dirty="0" err="1">
                <a:solidFill>
                  <a:srgbClr val="FFFFFF"/>
                </a:solidFill>
              </a:rPr>
              <a:t>l'intero</a:t>
            </a:r>
            <a:r>
              <a:rPr lang="en-US" sz="2100" spc="200" dirty="0">
                <a:solidFill>
                  <a:srgbClr val="FFFFFF"/>
                </a:solidFill>
              </a:rPr>
              <a:t> </a:t>
            </a:r>
            <a:r>
              <a:rPr lang="en-US" sz="2100" spc="200" dirty="0" err="1">
                <a:solidFill>
                  <a:srgbClr val="FFFFFF"/>
                </a:solidFill>
              </a:rPr>
              <a:t>momento</a:t>
            </a:r>
            <a:r>
              <a:rPr lang="en-US" sz="2100" spc="200" dirty="0">
                <a:solidFill>
                  <a:srgbClr val="FFFFFF"/>
                </a:solidFill>
              </a:rPr>
              <a:t> di </a:t>
            </a:r>
            <a:r>
              <a:rPr lang="en-US" sz="2100" spc="200" dirty="0" err="1">
                <a:solidFill>
                  <a:srgbClr val="FFFFFF"/>
                </a:solidFill>
              </a:rPr>
              <a:t>consumo</a:t>
            </a:r>
            <a:r>
              <a:rPr lang="en-US" sz="2100" spc="200" dirty="0">
                <a:solidFill>
                  <a:srgbClr val="FFFFFF"/>
                </a:solidFill>
              </a:rPr>
              <a:t>. </a:t>
            </a:r>
            <a:r>
              <a:rPr lang="en-US" sz="2100" spc="200" dirty="0" err="1">
                <a:solidFill>
                  <a:srgbClr val="FFFFFF"/>
                </a:solidFill>
              </a:rPr>
              <a:t>Cercando</a:t>
            </a:r>
            <a:r>
              <a:rPr lang="en-US" sz="2100" spc="200" dirty="0">
                <a:solidFill>
                  <a:srgbClr val="FFFFFF"/>
                </a:solidFill>
              </a:rPr>
              <a:t> di </a:t>
            </a:r>
            <a:r>
              <a:rPr lang="en-US" sz="2100" spc="200" dirty="0" err="1">
                <a:solidFill>
                  <a:srgbClr val="FFFFFF"/>
                </a:solidFill>
              </a:rPr>
              <a:t>suscitare</a:t>
            </a:r>
            <a:r>
              <a:rPr lang="en-US" sz="2100" spc="200" dirty="0">
                <a:solidFill>
                  <a:srgbClr val="FFFFFF"/>
                </a:solidFill>
              </a:rPr>
              <a:t> determinate </a:t>
            </a:r>
            <a:r>
              <a:rPr lang="en-US" sz="2100" spc="200" dirty="0" err="1">
                <a:solidFill>
                  <a:srgbClr val="FFFFFF"/>
                </a:solidFill>
              </a:rPr>
              <a:t>attese</a:t>
            </a:r>
            <a:r>
              <a:rPr lang="en-US" sz="2100" spc="200" dirty="0">
                <a:solidFill>
                  <a:srgbClr val="FFFFFF"/>
                </a:solidFill>
              </a:rPr>
              <a:t> e di </a:t>
            </a:r>
            <a:r>
              <a:rPr lang="en-US" sz="2100" spc="200" dirty="0" err="1">
                <a:solidFill>
                  <a:srgbClr val="FFFFFF"/>
                </a:solidFill>
              </a:rPr>
              <a:t>prolungarne</a:t>
            </a:r>
            <a:r>
              <a:rPr lang="en-US" sz="2100" spc="200" dirty="0">
                <a:solidFill>
                  <a:srgbClr val="FFFFFF"/>
                </a:solidFill>
              </a:rPr>
              <a:t> il </a:t>
            </a:r>
            <a:r>
              <a:rPr lang="en-US" sz="2100" spc="200" dirty="0" err="1">
                <a:solidFill>
                  <a:srgbClr val="FFFFFF"/>
                </a:solidFill>
              </a:rPr>
              <a:t>soddisfacimento</a:t>
            </a:r>
            <a:r>
              <a:rPr lang="en-US" sz="2100" spc="200" dirty="0">
                <a:solidFill>
                  <a:srgbClr val="FFFFFF"/>
                </a:solidFill>
              </a:rPr>
              <a:t> </a:t>
            </a:r>
            <a:r>
              <a:rPr lang="en-US" sz="2100" spc="200" dirty="0" err="1">
                <a:solidFill>
                  <a:srgbClr val="FFFFFF"/>
                </a:solidFill>
              </a:rPr>
              <a:t>emotivo</a:t>
            </a:r>
            <a:r>
              <a:rPr lang="en-US" sz="2100" spc="200" dirty="0">
                <a:solidFill>
                  <a:srgbClr val="FFFFFF"/>
                </a:solidFill>
              </a:rPr>
              <a:t>.</a:t>
            </a:r>
          </a:p>
        </p:txBody>
      </p:sp>
      <p:cxnSp>
        <p:nvCxnSpPr>
          <p:cNvPr id="4111" name="Straight Connector 4110">
            <a:extLst>
              <a:ext uri="{FF2B5EF4-FFF2-40B4-BE49-F238E27FC236}">
                <a16:creationId xmlns:a16="http://schemas.microsoft.com/office/drawing/2014/main" id="{F9239814-858E-4E48-99D2-C6BD49B77D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Conceptual Hand Writing Showing Customer Experience. Business Photo ...">
            <a:extLst>
              <a:ext uri="{FF2B5EF4-FFF2-40B4-BE49-F238E27FC236}">
                <a16:creationId xmlns:a16="http://schemas.microsoft.com/office/drawing/2014/main" id="{999C2F5B-9EE5-FD5F-FE47-9FC832E80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9" r="9299" b="-3"/>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55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362</TotalTime>
  <Words>886</Words>
  <Application>Microsoft Office PowerPoint</Application>
  <PresentationFormat>Widescreen</PresentationFormat>
  <Paragraphs>25</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Bahnschrift Light</vt:lpstr>
      <vt:lpstr>Trebuchet MS</vt:lpstr>
      <vt:lpstr>Tw Cen MT</vt:lpstr>
      <vt:lpstr>Tw Cen MT Condensed</vt:lpstr>
      <vt:lpstr>Wingdings 3</vt:lpstr>
      <vt:lpstr>Integrale</vt:lpstr>
      <vt:lpstr>LEZIONE 2  PRIORITA’ CONSOLIDATE E NUOVE FRONTIERE</vt:lpstr>
      <vt:lpstr>Una marca autentica si qualifica per il suo pionierismo, essendo percepita come l'innovatore in una determinata categoria.   Questo richiama l'unicità e l'originalità.</vt:lpstr>
      <vt:lpstr>Coerenza dell'immagine   si riferisce alla continuità, intesa quale capacità del brand di perseguire e preservare nel tempo gli elementi cruciali del proprio posizionamento. </vt:lpstr>
      <vt:lpstr>Attributi riconducibili a tre fattori base della consumer based brand authenticity.   Napoli et al., 2022</vt:lpstr>
      <vt:lpstr>Presentazione standard di PowerPoint</vt:lpstr>
      <vt:lpstr>L'autenticità di marca non deriva solo dal lavoro sapiente dei fondatori, ma stimolA il contributo di tutti i collaboratori aziendali.  Infatti, è la connessione quotidiana con coloro che realizzano la marca o che rendono l'esperienza di marca unica ad alimentarne l'autenticità.</vt:lpstr>
      <vt:lpstr>Le marche autentiche sono immerse nei propri mercati, al punto da riuscire a divenire parte integrante della cultura stessa della società, di una nazione o di una comunità.   devono essere assimilate al luogo, alla cultura o alla sub-cultura da cui provengono da parte dei consumatori, perché immerse in toto nei propri mercati.</vt:lpstr>
      <vt:lpstr>La customer experience è divenuta una potenziale fonte di vantaggio competitivo, soprattutto per quelle marche che intendono differenziarsi dai concorrenti e cercano di stabilire una relazione di risonanza con il target di domanda al quale si indirizzano.</vt:lpstr>
      <vt:lpstr>La customer experience, quindi, è il primo passo necessario affinché si sia in grado di realizzare un'offerta capace di stimolare determinati comportamenti e suscitare precisi stati d'animo ed emozioni per rendere unico l'intero momento di consumo. Cercando di suscitare determinate attese e di prolungarne il soddisfacimento emotivo.</vt:lpstr>
      <vt:lpstr>Pertanto, affinché la customer experience sia di successo, è necessaria sia l'interazione tra individuo e sistema d'offerta sia la presenza di un consumatore che attribuisca un significato all'interazione stessa.    Queste dimensioni consentono di individuare quattro principali «fasi esperienziali»:</vt:lpstr>
      <vt:lpstr>1. Esperienza pre-acquisto   Il percorso che conduce un individuo a soddisfare le proprie esigenze attraverso il consumo di un prodotto ha inizio con la percezione del bisogno, che attiva una fase di raccolta delle informazioni utili per affrontare il problema decisionale.    </vt:lpstr>
      <vt:lpstr>  2. Esperienza di acquisto   Questa fase rappresenta il momento di interazione esperienziale più studiato, in quanto offre numerose possibilità di progettazione e gestione in termini di marketing.     La possibilità di interazione diretta fra marca e individuo, sia nel mondo fisico sia in quello virtuale, consente notevoli ambiti di coinvolgimento del consumatore.   </vt:lpstr>
      <vt:lpstr>Presentazione standard di PowerPoint</vt:lpstr>
      <vt:lpstr> Diversi sono gli elementi che contribuiscono alla creazione di un'esperienza: l'ambiente, i colori, i suoni, l'interazione con altri individui e così via.</vt:lpstr>
      <vt:lpstr>parte dal presupposto che la maggiore fonte di valore per i consumatori risieda nelle esperienze che essi possono vivere tramite i beni e i servizi scelti, considerando che lo stesso consumo si è evoluto nel tempo, sino ad assumere le connotazioni di una vera e propria attività di produzione di significati.</vt:lpstr>
      <vt:lpstr>Una più recente classificazione dei touchpoint ne ha illustrato le specificità, considerandone anche l'effettiva proprietà/appartenenza alla marca, nonché il potenziale controllo esercitato o esercitabile da quest'ultima.    In questa prospettiva, si distinguono:</vt:lpstr>
      <vt:lpstr>Touchpoint governati dalla marca   derivano dall'attenta definizione, pianificazione e controllo delle attività e degli strumenti di marca;  • Touchpoint governati dai partner   sono frutto anche di attività e pianificazione dei partner necessarie affinché possa prendere forma un'esperienza;  </vt:lpstr>
      <vt:lpstr>• Touchpoint governati dal consumatore/cliente   vengono organizzati e gestiti direttamente dal consumatore, in totale autonomia.   • Touchpoint governati da altre fonti  il cui controllo compete a fonti esterne chE assumono un ruolo rilevante quali opinion leader o istituzioni di diversa natura, ma anche i cosiddetti «peer», nonché i social influencer e così via.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17</cp:revision>
  <dcterms:created xsi:type="dcterms:W3CDTF">2023-03-30T20:44:47Z</dcterms:created>
  <dcterms:modified xsi:type="dcterms:W3CDTF">2023-04-27T17:36:46Z</dcterms:modified>
</cp:coreProperties>
</file>