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6" r:id="rId4"/>
    <p:sldId id="267" r:id="rId5"/>
    <p:sldId id="257" r:id="rId6"/>
    <p:sldId id="258" r:id="rId7"/>
    <p:sldId id="259" r:id="rId8"/>
    <p:sldId id="268" r:id="rId9"/>
    <p:sldId id="260" r:id="rId10"/>
    <p:sldId id="261" r:id="rId11"/>
    <p:sldId id="263" r:id="rId12"/>
    <p:sldId id="269" r:id="rId13"/>
    <p:sldId id="270" r:id="rId14"/>
    <p:sldId id="271" r:id="rId15"/>
    <p:sldId id="273" r:id="rId16"/>
    <p:sldId id="275" r:id="rId17"/>
    <p:sldId id="276" r:id="rId18"/>
    <p:sldId id="277" r:id="rId19"/>
    <p:sldId id="286" r:id="rId20"/>
    <p:sldId id="278" r:id="rId21"/>
    <p:sldId id="274" r:id="rId22"/>
    <p:sldId id="279" r:id="rId23"/>
    <p:sldId id="282" r:id="rId24"/>
    <p:sldId id="288" r:id="rId25"/>
    <p:sldId id="280" r:id="rId26"/>
    <p:sldId id="287" r:id="rId27"/>
    <p:sldId id="281" r:id="rId28"/>
    <p:sldId id="284" r:id="rId2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5EE6-F0B1-44FA-B0F4-CC4E0EDC36A8}" type="datetimeFigureOut">
              <a:rPr lang="it-IT" smtClean="0"/>
              <a:t>12/05/2015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18520-73BD-4353-9F95-297A53530E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8180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5EE6-F0B1-44FA-B0F4-CC4E0EDC36A8}" type="datetimeFigureOut">
              <a:rPr lang="it-IT" smtClean="0"/>
              <a:t>12/05/2015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18520-73BD-4353-9F95-297A53530E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3002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5EE6-F0B1-44FA-B0F4-CC4E0EDC36A8}" type="datetimeFigureOut">
              <a:rPr lang="it-IT" smtClean="0"/>
              <a:t>12/05/2015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18520-73BD-4353-9F95-297A53530E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7067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5EE6-F0B1-44FA-B0F4-CC4E0EDC36A8}" type="datetimeFigureOut">
              <a:rPr lang="it-IT" smtClean="0"/>
              <a:t>12/05/2015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18520-73BD-4353-9F95-297A53530E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245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5EE6-F0B1-44FA-B0F4-CC4E0EDC36A8}" type="datetimeFigureOut">
              <a:rPr lang="it-IT" smtClean="0"/>
              <a:t>12/05/2015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18520-73BD-4353-9F95-297A53530E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1893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5EE6-F0B1-44FA-B0F4-CC4E0EDC36A8}" type="datetimeFigureOut">
              <a:rPr lang="it-IT" smtClean="0"/>
              <a:t>12/05/2015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18520-73BD-4353-9F95-297A53530E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98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5EE6-F0B1-44FA-B0F4-CC4E0EDC36A8}" type="datetimeFigureOut">
              <a:rPr lang="it-IT" smtClean="0"/>
              <a:t>12/05/2015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18520-73BD-4353-9F95-297A53530E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3729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5EE6-F0B1-44FA-B0F4-CC4E0EDC36A8}" type="datetimeFigureOut">
              <a:rPr lang="it-IT" smtClean="0"/>
              <a:t>12/05/2015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18520-73BD-4353-9F95-297A53530E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102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5EE6-F0B1-44FA-B0F4-CC4E0EDC36A8}" type="datetimeFigureOut">
              <a:rPr lang="it-IT" smtClean="0"/>
              <a:t>12/05/2015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18520-73BD-4353-9F95-297A53530E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0464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5EE6-F0B1-44FA-B0F4-CC4E0EDC36A8}" type="datetimeFigureOut">
              <a:rPr lang="it-IT" smtClean="0"/>
              <a:t>12/05/2015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18520-73BD-4353-9F95-297A53530E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897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5EE6-F0B1-44FA-B0F4-CC4E0EDC36A8}" type="datetimeFigureOut">
              <a:rPr lang="it-IT" smtClean="0"/>
              <a:t>12/05/2015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18520-73BD-4353-9F95-297A53530E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1739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A5EE6-F0B1-44FA-B0F4-CC4E0EDC36A8}" type="datetimeFigureOut">
              <a:rPr lang="it-IT" smtClean="0"/>
              <a:t>12/05/2015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18520-73BD-4353-9F95-297A53530E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523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152127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Corso di Citopatologia</a:t>
            </a:r>
            <a:br>
              <a:rPr lang="it-IT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</a:br>
            <a:r>
              <a:rPr lang="it-IT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parte I</a:t>
            </a:r>
            <a:endParaRPr lang="it-IT" dirty="0">
              <a:solidFill>
                <a:schemeClr val="accent4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6" name="Picture 2" descr="C:\Users\sabry\Desktop\ANAT PAT\BOLOGNA\CASI CLINICI BO\metstasi linf mastocit gt\AP 7084 (1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700808"/>
            <a:ext cx="8424937" cy="460851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17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Tecniche di prelievo-</a:t>
            </a:r>
            <a:r>
              <a:rPr lang="it-IT" u="sng" dirty="0" err="1"/>
              <a:t>B</a:t>
            </a:r>
            <a:r>
              <a:rPr lang="it-IT" u="sng" dirty="0" err="1" smtClean="0"/>
              <a:t>rushing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Cytobrush</a:t>
            </a:r>
            <a:endParaRPr lang="it-IT" dirty="0" smtClean="0"/>
          </a:p>
          <a:p>
            <a:r>
              <a:rPr lang="it-IT" dirty="0" smtClean="0"/>
              <a:t>Vari spazzolini in base al campionamento</a:t>
            </a:r>
          </a:p>
          <a:p>
            <a:r>
              <a:rPr lang="it-IT" dirty="0" smtClean="0"/>
              <a:t>Su mucose orale, vaginale, congiuntivale…</a:t>
            </a:r>
            <a:endParaRPr lang="it-I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9000"/>
            <a:ext cx="3267075" cy="2419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30" name="Picture 10" descr="C:\Users\sabry\Desktop\520818_1472-6874-4-6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826" y="3817234"/>
            <a:ext cx="2071814" cy="28487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429000"/>
            <a:ext cx="2088232" cy="18826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7709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Tecniche di prelievo-</a:t>
            </a:r>
            <a:r>
              <a:rPr lang="it-IT" u="sng" dirty="0" err="1"/>
              <a:t>S</a:t>
            </a:r>
            <a:r>
              <a:rPr lang="it-IT" u="sng" dirty="0" err="1" smtClean="0"/>
              <a:t>craping</a:t>
            </a:r>
            <a:endParaRPr lang="it-IT" u="sng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800" dirty="0" smtClean="0"/>
              <a:t>In particolare per le lesioni cutanee rilevate ed asciutte;</a:t>
            </a:r>
          </a:p>
          <a:p>
            <a:r>
              <a:rPr lang="it-IT" sz="2800" dirty="0"/>
              <a:t>E</a:t>
            </a:r>
            <a:r>
              <a:rPr lang="it-IT" sz="2800" dirty="0" smtClean="0"/>
              <a:t>ffettuato </a:t>
            </a:r>
            <a:r>
              <a:rPr lang="it-IT" sz="2800" dirty="0"/>
              <a:t>utilizzando il dorso di una lama da bisturi o il bordo smusso di un </a:t>
            </a:r>
            <a:r>
              <a:rPr lang="it-IT" sz="2800" dirty="0" smtClean="0"/>
              <a:t>vetrino; </a:t>
            </a:r>
          </a:p>
          <a:p>
            <a:r>
              <a:rPr lang="it-IT" sz="2800" dirty="0" smtClean="0"/>
              <a:t>Da </a:t>
            </a:r>
            <a:r>
              <a:rPr lang="it-IT" sz="2800" dirty="0"/>
              <a:t>lesioni cutanee, mucose apparenti o tessuti ottenuti in sede chirurgica </a:t>
            </a:r>
            <a:r>
              <a:rPr lang="it-IT" sz="2800" dirty="0" smtClean="0"/>
              <a:t>o necroscopica.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098" name="Picture 2" descr="C:\Users\sabry\Desktop\5impsmearscrap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437112"/>
            <a:ext cx="2137420" cy="16565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14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Tecniche di prelievo-</a:t>
            </a:r>
            <a:r>
              <a:rPr lang="it-IT" u="sng" dirty="0" smtClean="0"/>
              <a:t>Tamponi</a:t>
            </a:r>
            <a:endParaRPr lang="it-IT" u="sng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Per le cavità difficilmente raggiungibili con altri mezzi di raccolta; </a:t>
            </a:r>
          </a:p>
          <a:p>
            <a:r>
              <a:rPr lang="it-IT" sz="2800" dirty="0" smtClean="0"/>
              <a:t>Vagina, orecchio, tragitti fistolosi….</a:t>
            </a:r>
          </a:p>
          <a:p>
            <a:r>
              <a:rPr lang="it-IT" sz="2800" dirty="0" smtClean="0"/>
              <a:t>Tampone di cotone sterile, inumidito in caso di lesione secca; </a:t>
            </a:r>
          </a:p>
          <a:p>
            <a:r>
              <a:rPr lang="it-IT" sz="2800" dirty="0" smtClean="0"/>
              <a:t>NON STRISCIARE, ma rotolare delicatamente sul vetrino.</a:t>
            </a:r>
            <a:endParaRPr lang="it-IT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631882"/>
            <a:ext cx="3276600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631882"/>
            <a:ext cx="2724150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04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Tecniche di prelievo-I</a:t>
            </a:r>
            <a:r>
              <a:rPr lang="it-IT" u="sng" dirty="0" smtClean="0"/>
              <a:t>mpronte</a:t>
            </a:r>
            <a:endParaRPr lang="it-IT" u="sng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Lesioni superficiali ulcerate o essudativa, su pezzi chirurgici o necroscopici;</a:t>
            </a:r>
          </a:p>
          <a:p>
            <a:r>
              <a:rPr lang="it-IT" sz="2400" dirty="0" smtClean="0"/>
              <a:t>Incisione della zona per avere una superficie di impronta fresca, tamponare per asciugare il sangue e/o liquidi tissutali in eccesso e posizionare sul vetrino; </a:t>
            </a:r>
          </a:p>
          <a:p>
            <a:r>
              <a:rPr lang="it-IT" sz="2400" dirty="0" smtClean="0"/>
              <a:t>Conservare il pezzo in formalina. </a:t>
            </a:r>
            <a:endParaRPr lang="it-IT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400" y="4230613"/>
            <a:ext cx="1933575" cy="163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333" y="4230613"/>
            <a:ext cx="1898692" cy="163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28622"/>
            <a:ext cx="904356" cy="1657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174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Tecniche di prelievo-</a:t>
            </a:r>
            <a:r>
              <a:rPr lang="it-IT" u="sng" dirty="0" smtClean="0"/>
              <a:t>Lavaggi</a:t>
            </a:r>
            <a:endParaRPr lang="it-IT" u="sng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800" dirty="0"/>
              <a:t>C</a:t>
            </a:r>
            <a:r>
              <a:rPr lang="it-IT" sz="2800" dirty="0" smtClean="0"/>
              <a:t>on </a:t>
            </a:r>
            <a:r>
              <a:rPr lang="it-IT" sz="2800" dirty="0"/>
              <a:t>una soluzione </a:t>
            </a:r>
            <a:r>
              <a:rPr lang="it-IT" sz="2800" dirty="0" smtClean="0"/>
              <a:t>salina, in particolare per il lavaggio </a:t>
            </a:r>
            <a:r>
              <a:rPr lang="it-IT" sz="2800" dirty="0"/>
              <a:t>tracheobronchiale, delle cavità nasali, vescicale, </a:t>
            </a:r>
            <a:r>
              <a:rPr lang="it-IT" sz="2800" dirty="0" smtClean="0"/>
              <a:t>uterino ecc</a:t>
            </a:r>
            <a:r>
              <a:rPr lang="it-IT" sz="2800" dirty="0"/>
              <a:t>.). Il liquido ottenuto è poi raccolto e </a:t>
            </a:r>
            <a:r>
              <a:rPr lang="it-IT" sz="2800" dirty="0" smtClean="0"/>
              <a:t>strisciato tal quale o centrifugato e strisciato. </a:t>
            </a:r>
            <a:endParaRPr lang="it-IT" sz="2800" dirty="0" smtClean="0"/>
          </a:p>
          <a:p>
            <a:endParaRPr lang="it-IT" dirty="0"/>
          </a:p>
        </p:txBody>
      </p:sp>
      <p:pic>
        <p:nvPicPr>
          <p:cNvPr id="2051" name="Picture 3" descr="C:\Users\sabry\Desktop\fOTo gIo' Sa' &amp; pIeTrO\Nuova cartella\20150217_1606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52240"/>
            <a:ext cx="3087461" cy="20252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abry\Desktop\fOTo gIo' Sa' &amp; pIeTrO\Nuova cartella\20150217_1637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735319"/>
            <a:ext cx="1224136" cy="204022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abry\Desktop\fOTo gIo' Sa' &amp; pIeTrO\Nuova cartella\20150217_1638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52240"/>
            <a:ext cx="3174100" cy="20252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17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Preparazione dei vetrini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Aspirati da tessuto solido</a:t>
            </a:r>
            <a:endParaRPr lang="it-IT" sz="280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Strisci vetro su vetro per schiacciamento;</a:t>
            </a:r>
          </a:p>
          <a:p>
            <a:r>
              <a:rPr lang="it-IT" sz="2800" dirty="0" smtClean="0"/>
              <a:t>Schiacciamento modificata; </a:t>
            </a:r>
          </a:p>
          <a:p>
            <a:r>
              <a:rPr lang="it-IT" sz="2800" dirty="0" smtClean="0"/>
              <a:t>Striscio di sangue; </a:t>
            </a:r>
          </a:p>
          <a:p>
            <a:r>
              <a:rPr lang="it-IT" sz="2800" dirty="0" smtClean="0"/>
              <a:t>A stella marina; </a:t>
            </a:r>
            <a:endParaRPr lang="it-IT" sz="280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319463" cy="639762"/>
          </a:xfrm>
        </p:spPr>
        <p:txBody>
          <a:bodyPr>
            <a:noAutofit/>
          </a:bodyPr>
          <a:lstStyle/>
          <a:p>
            <a:r>
              <a:rPr lang="it-IT" sz="2800" dirty="0" smtClean="0"/>
              <a:t>Aspirati da campioni liquidi</a:t>
            </a:r>
            <a:endParaRPr lang="it-IT" sz="2800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it-IT" sz="2800" dirty="0" smtClean="0"/>
              <a:t>Striscio lineare; </a:t>
            </a:r>
          </a:p>
          <a:p>
            <a:r>
              <a:rPr lang="it-IT" sz="2800" dirty="0" smtClean="0"/>
              <a:t>Striscio di sangue; </a:t>
            </a:r>
          </a:p>
          <a:p>
            <a:r>
              <a:rPr lang="it-IT" sz="2800" dirty="0" err="1" smtClean="0"/>
              <a:t>Cytospin</a:t>
            </a:r>
            <a:r>
              <a:rPr lang="it-IT" sz="2800" dirty="0" smtClean="0"/>
              <a:t>;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5113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133600" y="404665"/>
            <a:ext cx="6324600" cy="390611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it-IT" sz="3600" dirty="0" smtClean="0"/>
              <a:t>Schiacciamento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55576" y="3501008"/>
            <a:ext cx="7704856" cy="2808312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Schiacciamento modificata</a:t>
            </a:r>
            <a:endParaRPr lang="it-IT" dirty="0">
              <a:solidFill>
                <a:schemeClr val="tx1"/>
              </a:solidFill>
            </a:endParaRPr>
          </a:p>
        </p:txBody>
      </p:sp>
      <p:grpSp>
        <p:nvGrpSpPr>
          <p:cNvPr id="4" name="Group 1030"/>
          <p:cNvGrpSpPr>
            <a:grpSpLocks/>
          </p:cNvGrpSpPr>
          <p:nvPr/>
        </p:nvGrpSpPr>
        <p:grpSpPr bwMode="auto">
          <a:xfrm>
            <a:off x="897120" y="548680"/>
            <a:ext cx="7491303" cy="2527610"/>
            <a:chOff x="384" y="1632"/>
            <a:chExt cx="4848" cy="1968"/>
          </a:xfrm>
        </p:grpSpPr>
        <p:grpSp>
          <p:nvGrpSpPr>
            <p:cNvPr id="5" name="Group 1031"/>
            <p:cNvGrpSpPr>
              <a:grpSpLocks/>
            </p:cNvGrpSpPr>
            <p:nvPr/>
          </p:nvGrpSpPr>
          <p:grpSpPr bwMode="auto">
            <a:xfrm>
              <a:off x="384" y="1632"/>
              <a:ext cx="768" cy="1968"/>
              <a:chOff x="384" y="1392"/>
              <a:chExt cx="768" cy="1968"/>
            </a:xfrm>
          </p:grpSpPr>
          <p:sp>
            <p:nvSpPr>
              <p:cNvPr id="30" name="Rectangle 1032"/>
              <p:cNvSpPr>
                <a:spLocks noChangeArrowheads="1"/>
              </p:cNvSpPr>
              <p:nvPr/>
            </p:nvSpPr>
            <p:spPr bwMode="auto">
              <a:xfrm>
                <a:off x="384" y="1824"/>
                <a:ext cx="768" cy="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 sz="2400" kern="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" name="Freeform 1033"/>
              <p:cNvSpPr>
                <a:spLocks/>
              </p:cNvSpPr>
              <p:nvPr/>
            </p:nvSpPr>
            <p:spPr bwMode="auto">
              <a:xfrm>
                <a:off x="708" y="1766"/>
                <a:ext cx="151" cy="59"/>
              </a:xfrm>
              <a:custGeom>
                <a:avLst/>
                <a:gdLst>
                  <a:gd name="T0" fmla="*/ 0 w 151"/>
                  <a:gd name="T1" fmla="*/ 56 h 59"/>
                  <a:gd name="T2" fmla="*/ 66 w 151"/>
                  <a:gd name="T3" fmla="*/ 0 h 59"/>
                  <a:gd name="T4" fmla="*/ 151 w 151"/>
                  <a:gd name="T5" fmla="*/ 38 h 59"/>
                  <a:gd name="T6" fmla="*/ 104 w 151"/>
                  <a:gd name="T7" fmla="*/ 56 h 59"/>
                  <a:gd name="T8" fmla="*/ 0 w 151"/>
                  <a:gd name="T9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59">
                    <a:moveTo>
                      <a:pt x="0" y="56"/>
                    </a:moveTo>
                    <a:cubicBezTo>
                      <a:pt x="13" y="19"/>
                      <a:pt x="29" y="12"/>
                      <a:pt x="66" y="0"/>
                    </a:cubicBezTo>
                    <a:cubicBezTo>
                      <a:pt x="99" y="10"/>
                      <a:pt x="123" y="19"/>
                      <a:pt x="151" y="38"/>
                    </a:cubicBezTo>
                    <a:cubicBezTo>
                      <a:pt x="118" y="59"/>
                      <a:pt x="134" y="56"/>
                      <a:pt x="104" y="56"/>
                    </a:cubicBezTo>
                    <a:lnTo>
                      <a:pt x="0" y="56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 sz="2400" kern="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" name="Rectangle 1034"/>
              <p:cNvSpPr>
                <a:spLocks noChangeArrowheads="1"/>
              </p:cNvSpPr>
              <p:nvPr/>
            </p:nvSpPr>
            <p:spPr bwMode="auto">
              <a:xfrm>
                <a:off x="576" y="1536"/>
                <a:ext cx="384" cy="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 sz="2400" kern="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" name="Line 1035"/>
              <p:cNvSpPr>
                <a:spLocks noChangeShapeType="1"/>
              </p:cNvSpPr>
              <p:nvPr/>
            </p:nvSpPr>
            <p:spPr bwMode="auto">
              <a:xfrm>
                <a:off x="624" y="139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 sz="2400" kern="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" name="Line 1036"/>
              <p:cNvSpPr>
                <a:spLocks noChangeShapeType="1"/>
              </p:cNvSpPr>
              <p:nvPr/>
            </p:nvSpPr>
            <p:spPr bwMode="auto">
              <a:xfrm>
                <a:off x="912" y="139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 sz="2400" kern="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5" name="Rectangle 1037"/>
              <p:cNvSpPr>
                <a:spLocks noChangeArrowheads="1"/>
              </p:cNvSpPr>
              <p:nvPr/>
            </p:nvSpPr>
            <p:spPr bwMode="auto">
              <a:xfrm>
                <a:off x="576" y="2208"/>
                <a:ext cx="384" cy="115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 sz="2400" kern="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" name="Freeform 1038"/>
              <p:cNvSpPr>
                <a:spLocks/>
              </p:cNvSpPr>
              <p:nvPr/>
            </p:nvSpPr>
            <p:spPr bwMode="auto">
              <a:xfrm>
                <a:off x="708" y="2682"/>
                <a:ext cx="156" cy="150"/>
              </a:xfrm>
              <a:custGeom>
                <a:avLst/>
                <a:gdLst>
                  <a:gd name="T0" fmla="*/ 10 w 97"/>
                  <a:gd name="T1" fmla="*/ 0 h 79"/>
                  <a:gd name="T2" fmla="*/ 95 w 97"/>
                  <a:gd name="T3" fmla="*/ 28 h 79"/>
                  <a:gd name="T4" fmla="*/ 85 w 97"/>
                  <a:gd name="T5" fmla="*/ 66 h 79"/>
                  <a:gd name="T6" fmla="*/ 0 w 97"/>
                  <a:gd name="T7" fmla="*/ 37 h 79"/>
                  <a:gd name="T8" fmla="*/ 10 w 97"/>
                  <a:gd name="T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79">
                    <a:moveTo>
                      <a:pt x="10" y="0"/>
                    </a:moveTo>
                    <a:cubicBezTo>
                      <a:pt x="38" y="9"/>
                      <a:pt x="66" y="19"/>
                      <a:pt x="95" y="28"/>
                    </a:cubicBezTo>
                    <a:cubicBezTo>
                      <a:pt x="92" y="41"/>
                      <a:pt x="97" y="61"/>
                      <a:pt x="85" y="66"/>
                    </a:cubicBezTo>
                    <a:cubicBezTo>
                      <a:pt x="55" y="79"/>
                      <a:pt x="22" y="51"/>
                      <a:pt x="0" y="37"/>
                    </a:cubicBezTo>
                    <a:cubicBezTo>
                      <a:pt x="11" y="6"/>
                      <a:pt x="10" y="19"/>
                      <a:pt x="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 sz="2400" kern="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6" name="Group 1039"/>
            <p:cNvGrpSpPr>
              <a:grpSpLocks/>
            </p:cNvGrpSpPr>
            <p:nvPr/>
          </p:nvGrpSpPr>
          <p:grpSpPr bwMode="auto">
            <a:xfrm>
              <a:off x="1392" y="2016"/>
              <a:ext cx="1152" cy="1584"/>
              <a:chOff x="1440" y="1776"/>
              <a:chExt cx="1152" cy="1584"/>
            </a:xfrm>
          </p:grpSpPr>
          <p:sp>
            <p:nvSpPr>
              <p:cNvPr id="24" name="Rectangle 1040"/>
              <p:cNvSpPr>
                <a:spLocks noChangeArrowheads="1"/>
              </p:cNvSpPr>
              <p:nvPr/>
            </p:nvSpPr>
            <p:spPr bwMode="auto">
              <a:xfrm>
                <a:off x="1824" y="2208"/>
                <a:ext cx="384" cy="115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 sz="2400" kern="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" name="Rectangle 1041"/>
              <p:cNvSpPr>
                <a:spLocks noChangeArrowheads="1"/>
              </p:cNvSpPr>
              <p:nvPr/>
            </p:nvSpPr>
            <p:spPr bwMode="auto">
              <a:xfrm rot="5400000">
                <a:off x="1824" y="2208"/>
                <a:ext cx="384" cy="115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 sz="2400" kern="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" name="Freeform 1042"/>
              <p:cNvSpPr>
                <a:spLocks/>
              </p:cNvSpPr>
              <p:nvPr/>
            </p:nvSpPr>
            <p:spPr bwMode="auto">
              <a:xfrm>
                <a:off x="1901" y="2678"/>
                <a:ext cx="233" cy="208"/>
              </a:xfrm>
              <a:custGeom>
                <a:avLst/>
                <a:gdLst>
                  <a:gd name="T0" fmla="*/ 63 w 233"/>
                  <a:gd name="T1" fmla="*/ 60 h 208"/>
                  <a:gd name="T2" fmla="*/ 167 w 233"/>
                  <a:gd name="T3" fmla="*/ 13 h 208"/>
                  <a:gd name="T4" fmla="*/ 233 w 233"/>
                  <a:gd name="T5" fmla="*/ 117 h 208"/>
                  <a:gd name="T6" fmla="*/ 120 w 233"/>
                  <a:gd name="T7" fmla="*/ 202 h 208"/>
                  <a:gd name="T8" fmla="*/ 54 w 233"/>
                  <a:gd name="T9" fmla="*/ 174 h 208"/>
                  <a:gd name="T10" fmla="*/ 16 w 233"/>
                  <a:gd name="T11" fmla="*/ 126 h 208"/>
                  <a:gd name="T12" fmla="*/ 6 w 233"/>
                  <a:gd name="T13" fmla="*/ 98 h 208"/>
                  <a:gd name="T14" fmla="*/ 63 w 233"/>
                  <a:gd name="T15" fmla="*/ 6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3" h="208">
                    <a:moveTo>
                      <a:pt x="63" y="60"/>
                    </a:moveTo>
                    <a:cubicBezTo>
                      <a:pt x="104" y="0"/>
                      <a:pt x="91" y="1"/>
                      <a:pt x="167" y="13"/>
                    </a:cubicBezTo>
                    <a:cubicBezTo>
                      <a:pt x="185" y="66"/>
                      <a:pt x="187" y="86"/>
                      <a:pt x="233" y="117"/>
                    </a:cubicBezTo>
                    <a:cubicBezTo>
                      <a:pt x="219" y="208"/>
                      <a:pt x="214" y="191"/>
                      <a:pt x="120" y="202"/>
                    </a:cubicBezTo>
                    <a:cubicBezTo>
                      <a:pt x="97" y="196"/>
                      <a:pt x="71" y="195"/>
                      <a:pt x="54" y="174"/>
                    </a:cubicBezTo>
                    <a:cubicBezTo>
                      <a:pt x="2" y="108"/>
                      <a:pt x="95" y="179"/>
                      <a:pt x="16" y="126"/>
                    </a:cubicBezTo>
                    <a:cubicBezTo>
                      <a:pt x="13" y="117"/>
                      <a:pt x="0" y="106"/>
                      <a:pt x="6" y="98"/>
                    </a:cubicBezTo>
                    <a:cubicBezTo>
                      <a:pt x="19" y="79"/>
                      <a:pt x="63" y="60"/>
                      <a:pt x="63" y="6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 sz="2400" kern="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27" name="Group 1043"/>
              <p:cNvGrpSpPr>
                <a:grpSpLocks/>
              </p:cNvGrpSpPr>
              <p:nvPr/>
            </p:nvGrpSpPr>
            <p:grpSpPr bwMode="auto">
              <a:xfrm>
                <a:off x="1632" y="1776"/>
                <a:ext cx="768" cy="96"/>
                <a:chOff x="1584" y="1776"/>
                <a:chExt cx="768" cy="96"/>
              </a:xfrm>
            </p:grpSpPr>
            <p:sp>
              <p:nvSpPr>
                <p:cNvPr id="28" name="Rectangle 1044"/>
                <p:cNvSpPr>
                  <a:spLocks noChangeArrowheads="1"/>
                </p:cNvSpPr>
                <p:nvPr/>
              </p:nvSpPr>
              <p:spPr bwMode="auto">
                <a:xfrm>
                  <a:off x="1584" y="1824"/>
                  <a:ext cx="768" cy="4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2400" kern="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9" name="Rectangle 1045"/>
                <p:cNvSpPr>
                  <a:spLocks noChangeArrowheads="1"/>
                </p:cNvSpPr>
                <p:nvPr/>
              </p:nvSpPr>
              <p:spPr bwMode="auto">
                <a:xfrm>
                  <a:off x="1776" y="1776"/>
                  <a:ext cx="384" cy="4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2400" kern="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7" name="Group 1046"/>
            <p:cNvGrpSpPr>
              <a:grpSpLocks/>
            </p:cNvGrpSpPr>
            <p:nvPr/>
          </p:nvGrpSpPr>
          <p:grpSpPr bwMode="auto">
            <a:xfrm>
              <a:off x="2880" y="1920"/>
              <a:ext cx="1152" cy="1680"/>
              <a:chOff x="2736" y="1680"/>
              <a:chExt cx="1152" cy="1680"/>
            </a:xfrm>
          </p:grpSpPr>
          <p:sp>
            <p:nvSpPr>
              <p:cNvPr id="14" name="Rectangle 1047"/>
              <p:cNvSpPr>
                <a:spLocks noChangeArrowheads="1"/>
              </p:cNvSpPr>
              <p:nvPr/>
            </p:nvSpPr>
            <p:spPr bwMode="auto">
              <a:xfrm>
                <a:off x="3120" y="2208"/>
                <a:ext cx="384" cy="115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 sz="2400" kern="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048"/>
              <p:cNvSpPr>
                <a:spLocks noChangeArrowheads="1"/>
              </p:cNvSpPr>
              <p:nvPr/>
            </p:nvSpPr>
            <p:spPr bwMode="auto">
              <a:xfrm rot="5400000">
                <a:off x="3120" y="2352"/>
                <a:ext cx="384" cy="115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 sz="2400" kern="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Freeform 1049"/>
              <p:cNvSpPr>
                <a:spLocks/>
              </p:cNvSpPr>
              <p:nvPr/>
            </p:nvSpPr>
            <p:spPr bwMode="auto">
              <a:xfrm>
                <a:off x="3188" y="2663"/>
                <a:ext cx="230" cy="406"/>
              </a:xfrm>
              <a:custGeom>
                <a:avLst/>
                <a:gdLst>
                  <a:gd name="T0" fmla="*/ 51 w 230"/>
                  <a:gd name="T1" fmla="*/ 28 h 406"/>
                  <a:gd name="T2" fmla="*/ 32 w 230"/>
                  <a:gd name="T3" fmla="*/ 179 h 406"/>
                  <a:gd name="T4" fmla="*/ 79 w 230"/>
                  <a:gd name="T5" fmla="*/ 359 h 406"/>
                  <a:gd name="T6" fmla="*/ 136 w 230"/>
                  <a:gd name="T7" fmla="*/ 406 h 406"/>
                  <a:gd name="T8" fmla="*/ 174 w 230"/>
                  <a:gd name="T9" fmla="*/ 396 h 406"/>
                  <a:gd name="T10" fmla="*/ 183 w 230"/>
                  <a:gd name="T11" fmla="*/ 359 h 406"/>
                  <a:gd name="T12" fmla="*/ 192 w 230"/>
                  <a:gd name="T13" fmla="*/ 255 h 406"/>
                  <a:gd name="T14" fmla="*/ 230 w 230"/>
                  <a:gd name="T15" fmla="*/ 123 h 406"/>
                  <a:gd name="T16" fmla="*/ 98 w 230"/>
                  <a:gd name="T17" fmla="*/ 0 h 406"/>
                  <a:gd name="T18" fmla="*/ 60 w 230"/>
                  <a:gd name="T19" fmla="*/ 9 h 406"/>
                  <a:gd name="T20" fmla="*/ 41 w 230"/>
                  <a:gd name="T21" fmla="*/ 38 h 406"/>
                  <a:gd name="T22" fmla="*/ 51 w 230"/>
                  <a:gd name="T23" fmla="*/ 28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0" h="406">
                    <a:moveTo>
                      <a:pt x="51" y="28"/>
                    </a:moveTo>
                    <a:cubicBezTo>
                      <a:pt x="3" y="100"/>
                      <a:pt x="0" y="89"/>
                      <a:pt x="32" y="179"/>
                    </a:cubicBezTo>
                    <a:cubicBezTo>
                      <a:pt x="39" y="232"/>
                      <a:pt x="48" y="311"/>
                      <a:pt x="79" y="359"/>
                    </a:cubicBezTo>
                    <a:cubicBezTo>
                      <a:pt x="93" y="381"/>
                      <a:pt x="115" y="392"/>
                      <a:pt x="136" y="406"/>
                    </a:cubicBezTo>
                    <a:cubicBezTo>
                      <a:pt x="149" y="403"/>
                      <a:pt x="165" y="405"/>
                      <a:pt x="174" y="396"/>
                    </a:cubicBezTo>
                    <a:cubicBezTo>
                      <a:pt x="183" y="387"/>
                      <a:pt x="181" y="372"/>
                      <a:pt x="183" y="359"/>
                    </a:cubicBezTo>
                    <a:cubicBezTo>
                      <a:pt x="187" y="324"/>
                      <a:pt x="188" y="290"/>
                      <a:pt x="192" y="255"/>
                    </a:cubicBezTo>
                    <a:cubicBezTo>
                      <a:pt x="198" y="209"/>
                      <a:pt x="216" y="166"/>
                      <a:pt x="230" y="123"/>
                    </a:cubicBezTo>
                    <a:cubicBezTo>
                      <a:pt x="204" y="38"/>
                      <a:pt x="185" y="21"/>
                      <a:pt x="98" y="0"/>
                    </a:cubicBezTo>
                    <a:cubicBezTo>
                      <a:pt x="85" y="3"/>
                      <a:pt x="71" y="2"/>
                      <a:pt x="60" y="9"/>
                    </a:cubicBezTo>
                    <a:cubicBezTo>
                      <a:pt x="50" y="15"/>
                      <a:pt x="46" y="28"/>
                      <a:pt x="41" y="38"/>
                    </a:cubicBezTo>
                    <a:cubicBezTo>
                      <a:pt x="39" y="42"/>
                      <a:pt x="48" y="31"/>
                      <a:pt x="51" y="2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 sz="2400" kern="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Line 1050"/>
              <p:cNvSpPr>
                <a:spLocks noChangeShapeType="1"/>
              </p:cNvSpPr>
              <p:nvPr/>
            </p:nvSpPr>
            <p:spPr bwMode="auto">
              <a:xfrm>
                <a:off x="3247" y="3069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 sz="2400" kern="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" name="Line 1051"/>
              <p:cNvSpPr>
                <a:spLocks noChangeShapeType="1"/>
              </p:cNvSpPr>
              <p:nvPr/>
            </p:nvSpPr>
            <p:spPr bwMode="auto">
              <a:xfrm>
                <a:off x="3024" y="302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 sz="2400" kern="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" name="Line 1052"/>
              <p:cNvSpPr>
                <a:spLocks noChangeShapeType="1"/>
              </p:cNvSpPr>
              <p:nvPr/>
            </p:nvSpPr>
            <p:spPr bwMode="auto">
              <a:xfrm>
                <a:off x="3600" y="302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 sz="2400" kern="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20" name="Group 1053"/>
              <p:cNvGrpSpPr>
                <a:grpSpLocks/>
              </p:cNvGrpSpPr>
              <p:nvPr/>
            </p:nvGrpSpPr>
            <p:grpSpPr bwMode="auto">
              <a:xfrm>
                <a:off x="2928" y="1680"/>
                <a:ext cx="768" cy="192"/>
                <a:chOff x="2880" y="1680"/>
                <a:chExt cx="768" cy="192"/>
              </a:xfrm>
            </p:grpSpPr>
            <p:sp>
              <p:nvSpPr>
                <p:cNvPr id="21" name="Rectangle 1054"/>
                <p:cNvSpPr>
                  <a:spLocks noChangeArrowheads="1"/>
                </p:cNvSpPr>
                <p:nvPr/>
              </p:nvSpPr>
              <p:spPr bwMode="auto">
                <a:xfrm>
                  <a:off x="3216" y="1776"/>
                  <a:ext cx="384" cy="4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2400" kern="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2" name="Rectangle 1055"/>
                <p:cNvSpPr>
                  <a:spLocks noChangeArrowheads="1"/>
                </p:cNvSpPr>
                <p:nvPr/>
              </p:nvSpPr>
              <p:spPr bwMode="auto">
                <a:xfrm>
                  <a:off x="2880" y="1824"/>
                  <a:ext cx="768" cy="4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2400" kern="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3" name="Line 1056"/>
                <p:cNvSpPr>
                  <a:spLocks noChangeShapeType="1"/>
                </p:cNvSpPr>
                <p:nvPr/>
              </p:nvSpPr>
              <p:spPr bwMode="auto">
                <a:xfrm>
                  <a:off x="3024" y="1680"/>
                  <a:ext cx="43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2400" kern="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8" name="Group 1057"/>
            <p:cNvGrpSpPr>
              <a:grpSpLocks/>
            </p:cNvGrpSpPr>
            <p:nvPr/>
          </p:nvGrpSpPr>
          <p:grpSpPr bwMode="auto">
            <a:xfrm>
              <a:off x="4464" y="2016"/>
              <a:ext cx="768" cy="1584"/>
              <a:chOff x="4080" y="1776"/>
              <a:chExt cx="768" cy="1584"/>
            </a:xfrm>
          </p:grpSpPr>
          <p:sp>
            <p:nvSpPr>
              <p:cNvPr id="9" name="Rectangle 1058"/>
              <p:cNvSpPr>
                <a:spLocks noChangeArrowheads="1"/>
              </p:cNvSpPr>
              <p:nvPr/>
            </p:nvSpPr>
            <p:spPr bwMode="auto">
              <a:xfrm>
                <a:off x="4272" y="2208"/>
                <a:ext cx="384" cy="115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 sz="2400" kern="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Freeform 1059"/>
              <p:cNvSpPr>
                <a:spLocks/>
              </p:cNvSpPr>
              <p:nvPr/>
            </p:nvSpPr>
            <p:spPr bwMode="auto">
              <a:xfrm>
                <a:off x="4320" y="2688"/>
                <a:ext cx="288" cy="576"/>
              </a:xfrm>
              <a:custGeom>
                <a:avLst/>
                <a:gdLst>
                  <a:gd name="T0" fmla="*/ 51 w 230"/>
                  <a:gd name="T1" fmla="*/ 28 h 406"/>
                  <a:gd name="T2" fmla="*/ 32 w 230"/>
                  <a:gd name="T3" fmla="*/ 179 h 406"/>
                  <a:gd name="T4" fmla="*/ 79 w 230"/>
                  <a:gd name="T5" fmla="*/ 359 h 406"/>
                  <a:gd name="T6" fmla="*/ 136 w 230"/>
                  <a:gd name="T7" fmla="*/ 406 h 406"/>
                  <a:gd name="T8" fmla="*/ 174 w 230"/>
                  <a:gd name="T9" fmla="*/ 396 h 406"/>
                  <a:gd name="T10" fmla="*/ 183 w 230"/>
                  <a:gd name="T11" fmla="*/ 359 h 406"/>
                  <a:gd name="T12" fmla="*/ 192 w 230"/>
                  <a:gd name="T13" fmla="*/ 255 h 406"/>
                  <a:gd name="T14" fmla="*/ 230 w 230"/>
                  <a:gd name="T15" fmla="*/ 123 h 406"/>
                  <a:gd name="T16" fmla="*/ 98 w 230"/>
                  <a:gd name="T17" fmla="*/ 0 h 406"/>
                  <a:gd name="T18" fmla="*/ 60 w 230"/>
                  <a:gd name="T19" fmla="*/ 9 h 406"/>
                  <a:gd name="T20" fmla="*/ 41 w 230"/>
                  <a:gd name="T21" fmla="*/ 38 h 406"/>
                  <a:gd name="T22" fmla="*/ 51 w 230"/>
                  <a:gd name="T23" fmla="*/ 28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0" h="406">
                    <a:moveTo>
                      <a:pt x="51" y="28"/>
                    </a:moveTo>
                    <a:cubicBezTo>
                      <a:pt x="3" y="100"/>
                      <a:pt x="0" y="89"/>
                      <a:pt x="32" y="179"/>
                    </a:cubicBezTo>
                    <a:cubicBezTo>
                      <a:pt x="39" y="232"/>
                      <a:pt x="48" y="311"/>
                      <a:pt x="79" y="359"/>
                    </a:cubicBezTo>
                    <a:cubicBezTo>
                      <a:pt x="93" y="381"/>
                      <a:pt x="115" y="392"/>
                      <a:pt x="136" y="406"/>
                    </a:cubicBezTo>
                    <a:cubicBezTo>
                      <a:pt x="149" y="403"/>
                      <a:pt x="165" y="405"/>
                      <a:pt x="174" y="396"/>
                    </a:cubicBezTo>
                    <a:cubicBezTo>
                      <a:pt x="183" y="387"/>
                      <a:pt x="181" y="372"/>
                      <a:pt x="183" y="359"/>
                    </a:cubicBezTo>
                    <a:cubicBezTo>
                      <a:pt x="187" y="324"/>
                      <a:pt x="188" y="290"/>
                      <a:pt x="192" y="255"/>
                    </a:cubicBezTo>
                    <a:cubicBezTo>
                      <a:pt x="198" y="209"/>
                      <a:pt x="216" y="166"/>
                      <a:pt x="230" y="123"/>
                    </a:cubicBezTo>
                    <a:cubicBezTo>
                      <a:pt x="204" y="38"/>
                      <a:pt x="185" y="21"/>
                      <a:pt x="98" y="0"/>
                    </a:cubicBezTo>
                    <a:cubicBezTo>
                      <a:pt x="85" y="3"/>
                      <a:pt x="71" y="2"/>
                      <a:pt x="60" y="9"/>
                    </a:cubicBezTo>
                    <a:cubicBezTo>
                      <a:pt x="50" y="15"/>
                      <a:pt x="46" y="28"/>
                      <a:pt x="41" y="38"/>
                    </a:cubicBezTo>
                    <a:cubicBezTo>
                      <a:pt x="39" y="42"/>
                      <a:pt x="48" y="31"/>
                      <a:pt x="51" y="2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 sz="2400" kern="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11" name="Group 1060"/>
              <p:cNvGrpSpPr>
                <a:grpSpLocks/>
              </p:cNvGrpSpPr>
              <p:nvPr/>
            </p:nvGrpSpPr>
            <p:grpSpPr bwMode="auto">
              <a:xfrm>
                <a:off x="4080" y="1776"/>
                <a:ext cx="768" cy="93"/>
                <a:chOff x="4032" y="1779"/>
                <a:chExt cx="768" cy="93"/>
              </a:xfrm>
            </p:grpSpPr>
            <p:sp>
              <p:nvSpPr>
                <p:cNvPr id="12" name="Rectangle 1061"/>
                <p:cNvSpPr>
                  <a:spLocks noChangeArrowheads="1"/>
                </p:cNvSpPr>
                <p:nvPr/>
              </p:nvSpPr>
              <p:spPr bwMode="auto">
                <a:xfrm>
                  <a:off x="4032" y="1824"/>
                  <a:ext cx="768" cy="4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2400" kern="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3" name="Freeform 1062"/>
                <p:cNvSpPr>
                  <a:spLocks/>
                </p:cNvSpPr>
                <p:nvPr/>
              </p:nvSpPr>
              <p:spPr bwMode="auto">
                <a:xfrm>
                  <a:off x="4306" y="1779"/>
                  <a:ext cx="453" cy="80"/>
                </a:xfrm>
                <a:custGeom>
                  <a:avLst/>
                  <a:gdLst>
                    <a:gd name="T0" fmla="*/ 0 w 453"/>
                    <a:gd name="T1" fmla="*/ 43 h 80"/>
                    <a:gd name="T2" fmla="*/ 28 w 453"/>
                    <a:gd name="T3" fmla="*/ 34 h 80"/>
                    <a:gd name="T4" fmla="*/ 38 w 453"/>
                    <a:gd name="T5" fmla="*/ 6 h 80"/>
                    <a:gd name="T6" fmla="*/ 141 w 453"/>
                    <a:gd name="T7" fmla="*/ 15 h 80"/>
                    <a:gd name="T8" fmla="*/ 453 w 453"/>
                    <a:gd name="T9" fmla="*/ 25 h 80"/>
                    <a:gd name="T10" fmla="*/ 151 w 453"/>
                    <a:gd name="T11" fmla="*/ 62 h 80"/>
                    <a:gd name="T12" fmla="*/ 0 w 453"/>
                    <a:gd name="T13" fmla="*/ 43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53" h="80">
                      <a:moveTo>
                        <a:pt x="0" y="43"/>
                      </a:moveTo>
                      <a:cubicBezTo>
                        <a:pt x="9" y="40"/>
                        <a:pt x="21" y="41"/>
                        <a:pt x="28" y="34"/>
                      </a:cubicBezTo>
                      <a:cubicBezTo>
                        <a:pt x="35" y="27"/>
                        <a:pt x="28" y="8"/>
                        <a:pt x="38" y="6"/>
                      </a:cubicBezTo>
                      <a:cubicBezTo>
                        <a:pt x="72" y="0"/>
                        <a:pt x="107" y="12"/>
                        <a:pt x="141" y="15"/>
                      </a:cubicBezTo>
                      <a:cubicBezTo>
                        <a:pt x="244" y="36"/>
                        <a:pt x="348" y="14"/>
                        <a:pt x="453" y="25"/>
                      </a:cubicBezTo>
                      <a:cubicBezTo>
                        <a:pt x="367" y="80"/>
                        <a:pt x="251" y="48"/>
                        <a:pt x="151" y="62"/>
                      </a:cubicBezTo>
                      <a:cubicBezTo>
                        <a:pt x="90" y="48"/>
                        <a:pt x="71" y="43"/>
                        <a:pt x="0" y="43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2400" kern="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37" name="Group 3"/>
          <p:cNvGrpSpPr>
            <a:grpSpLocks/>
          </p:cNvGrpSpPr>
          <p:nvPr/>
        </p:nvGrpSpPr>
        <p:grpSpPr bwMode="auto">
          <a:xfrm>
            <a:off x="914400" y="3653734"/>
            <a:ext cx="7467600" cy="2459728"/>
            <a:chOff x="576" y="1248"/>
            <a:chExt cx="4704" cy="2016"/>
          </a:xfrm>
        </p:grpSpPr>
        <p:sp>
          <p:nvSpPr>
            <p:cNvPr id="38" name="Rectangle 4"/>
            <p:cNvSpPr>
              <a:spLocks noChangeArrowheads="1"/>
            </p:cNvSpPr>
            <p:nvPr/>
          </p:nvSpPr>
          <p:spPr bwMode="auto">
            <a:xfrm>
              <a:off x="576" y="1728"/>
              <a:ext cx="768" cy="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 kern="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9" name="Freeform 5"/>
            <p:cNvSpPr>
              <a:spLocks/>
            </p:cNvSpPr>
            <p:nvPr/>
          </p:nvSpPr>
          <p:spPr bwMode="auto">
            <a:xfrm>
              <a:off x="900" y="1670"/>
              <a:ext cx="151" cy="59"/>
            </a:xfrm>
            <a:custGeom>
              <a:avLst/>
              <a:gdLst>
                <a:gd name="T0" fmla="*/ 0 w 151"/>
                <a:gd name="T1" fmla="*/ 56 h 59"/>
                <a:gd name="T2" fmla="*/ 66 w 151"/>
                <a:gd name="T3" fmla="*/ 0 h 59"/>
                <a:gd name="T4" fmla="*/ 151 w 151"/>
                <a:gd name="T5" fmla="*/ 38 h 59"/>
                <a:gd name="T6" fmla="*/ 104 w 151"/>
                <a:gd name="T7" fmla="*/ 56 h 59"/>
                <a:gd name="T8" fmla="*/ 0 w 151"/>
                <a:gd name="T9" fmla="*/ 5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59">
                  <a:moveTo>
                    <a:pt x="0" y="56"/>
                  </a:moveTo>
                  <a:cubicBezTo>
                    <a:pt x="13" y="19"/>
                    <a:pt x="29" y="12"/>
                    <a:pt x="66" y="0"/>
                  </a:cubicBezTo>
                  <a:cubicBezTo>
                    <a:pt x="99" y="10"/>
                    <a:pt x="123" y="19"/>
                    <a:pt x="151" y="38"/>
                  </a:cubicBezTo>
                  <a:cubicBezTo>
                    <a:pt x="118" y="59"/>
                    <a:pt x="134" y="56"/>
                    <a:pt x="104" y="56"/>
                  </a:cubicBezTo>
                  <a:lnTo>
                    <a:pt x="0" y="56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 kern="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" name="Rectangle 6"/>
            <p:cNvSpPr>
              <a:spLocks noChangeArrowheads="1"/>
            </p:cNvSpPr>
            <p:nvPr/>
          </p:nvSpPr>
          <p:spPr bwMode="auto">
            <a:xfrm>
              <a:off x="768" y="1440"/>
              <a:ext cx="384" cy="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 kern="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" name="Line 7"/>
            <p:cNvSpPr>
              <a:spLocks noChangeShapeType="1"/>
            </p:cNvSpPr>
            <p:nvPr/>
          </p:nvSpPr>
          <p:spPr bwMode="auto">
            <a:xfrm>
              <a:off x="816" y="1296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 kern="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2" name="Line 8"/>
            <p:cNvSpPr>
              <a:spLocks noChangeShapeType="1"/>
            </p:cNvSpPr>
            <p:nvPr/>
          </p:nvSpPr>
          <p:spPr bwMode="auto">
            <a:xfrm>
              <a:off x="1104" y="1296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 kern="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" name="Rectangle 9"/>
            <p:cNvSpPr>
              <a:spLocks noChangeArrowheads="1"/>
            </p:cNvSpPr>
            <p:nvPr/>
          </p:nvSpPr>
          <p:spPr bwMode="auto">
            <a:xfrm>
              <a:off x="768" y="2112"/>
              <a:ext cx="384" cy="115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 kern="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" name="Freeform 10"/>
            <p:cNvSpPr>
              <a:spLocks/>
            </p:cNvSpPr>
            <p:nvPr/>
          </p:nvSpPr>
          <p:spPr bwMode="auto">
            <a:xfrm>
              <a:off x="900" y="2586"/>
              <a:ext cx="156" cy="150"/>
            </a:xfrm>
            <a:custGeom>
              <a:avLst/>
              <a:gdLst>
                <a:gd name="T0" fmla="*/ 10 w 97"/>
                <a:gd name="T1" fmla="*/ 0 h 79"/>
                <a:gd name="T2" fmla="*/ 95 w 97"/>
                <a:gd name="T3" fmla="*/ 28 h 79"/>
                <a:gd name="T4" fmla="*/ 85 w 97"/>
                <a:gd name="T5" fmla="*/ 66 h 79"/>
                <a:gd name="T6" fmla="*/ 0 w 97"/>
                <a:gd name="T7" fmla="*/ 37 h 79"/>
                <a:gd name="T8" fmla="*/ 10 w 97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79">
                  <a:moveTo>
                    <a:pt x="10" y="0"/>
                  </a:moveTo>
                  <a:cubicBezTo>
                    <a:pt x="38" y="9"/>
                    <a:pt x="66" y="19"/>
                    <a:pt x="95" y="28"/>
                  </a:cubicBezTo>
                  <a:cubicBezTo>
                    <a:pt x="92" y="41"/>
                    <a:pt x="97" y="61"/>
                    <a:pt x="85" y="66"/>
                  </a:cubicBezTo>
                  <a:cubicBezTo>
                    <a:pt x="55" y="79"/>
                    <a:pt x="22" y="51"/>
                    <a:pt x="0" y="37"/>
                  </a:cubicBezTo>
                  <a:cubicBezTo>
                    <a:pt x="11" y="6"/>
                    <a:pt x="10" y="19"/>
                    <a:pt x="10" y="0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 kern="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5" name="Rectangle 11"/>
            <p:cNvSpPr>
              <a:spLocks noChangeArrowheads="1"/>
            </p:cNvSpPr>
            <p:nvPr/>
          </p:nvSpPr>
          <p:spPr bwMode="auto">
            <a:xfrm>
              <a:off x="2256" y="2112"/>
              <a:ext cx="384" cy="115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 kern="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" name="Rectangle 12"/>
            <p:cNvSpPr>
              <a:spLocks noChangeArrowheads="1"/>
            </p:cNvSpPr>
            <p:nvPr/>
          </p:nvSpPr>
          <p:spPr bwMode="auto">
            <a:xfrm rot="5400000">
              <a:off x="2256" y="2112"/>
              <a:ext cx="384" cy="115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 kern="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7" name="Freeform 13"/>
            <p:cNvSpPr>
              <a:spLocks/>
            </p:cNvSpPr>
            <p:nvPr/>
          </p:nvSpPr>
          <p:spPr bwMode="auto">
            <a:xfrm>
              <a:off x="2333" y="2582"/>
              <a:ext cx="233" cy="208"/>
            </a:xfrm>
            <a:custGeom>
              <a:avLst/>
              <a:gdLst>
                <a:gd name="T0" fmla="*/ 63 w 233"/>
                <a:gd name="T1" fmla="*/ 60 h 208"/>
                <a:gd name="T2" fmla="*/ 167 w 233"/>
                <a:gd name="T3" fmla="*/ 13 h 208"/>
                <a:gd name="T4" fmla="*/ 233 w 233"/>
                <a:gd name="T5" fmla="*/ 117 h 208"/>
                <a:gd name="T6" fmla="*/ 120 w 233"/>
                <a:gd name="T7" fmla="*/ 202 h 208"/>
                <a:gd name="T8" fmla="*/ 54 w 233"/>
                <a:gd name="T9" fmla="*/ 174 h 208"/>
                <a:gd name="T10" fmla="*/ 16 w 233"/>
                <a:gd name="T11" fmla="*/ 126 h 208"/>
                <a:gd name="T12" fmla="*/ 6 w 233"/>
                <a:gd name="T13" fmla="*/ 98 h 208"/>
                <a:gd name="T14" fmla="*/ 63 w 233"/>
                <a:gd name="T15" fmla="*/ 6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3" h="208">
                  <a:moveTo>
                    <a:pt x="63" y="60"/>
                  </a:moveTo>
                  <a:cubicBezTo>
                    <a:pt x="104" y="0"/>
                    <a:pt x="91" y="1"/>
                    <a:pt x="167" y="13"/>
                  </a:cubicBezTo>
                  <a:cubicBezTo>
                    <a:pt x="185" y="66"/>
                    <a:pt x="187" y="86"/>
                    <a:pt x="233" y="117"/>
                  </a:cubicBezTo>
                  <a:cubicBezTo>
                    <a:pt x="219" y="208"/>
                    <a:pt x="214" y="191"/>
                    <a:pt x="120" y="202"/>
                  </a:cubicBezTo>
                  <a:cubicBezTo>
                    <a:pt x="97" y="196"/>
                    <a:pt x="71" y="195"/>
                    <a:pt x="54" y="174"/>
                  </a:cubicBezTo>
                  <a:cubicBezTo>
                    <a:pt x="2" y="108"/>
                    <a:pt x="95" y="179"/>
                    <a:pt x="16" y="126"/>
                  </a:cubicBezTo>
                  <a:cubicBezTo>
                    <a:pt x="13" y="117"/>
                    <a:pt x="0" y="106"/>
                    <a:pt x="6" y="98"/>
                  </a:cubicBezTo>
                  <a:cubicBezTo>
                    <a:pt x="19" y="79"/>
                    <a:pt x="63" y="60"/>
                    <a:pt x="63" y="60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 kern="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48" name="Group 14"/>
            <p:cNvGrpSpPr>
              <a:grpSpLocks/>
            </p:cNvGrpSpPr>
            <p:nvPr/>
          </p:nvGrpSpPr>
          <p:grpSpPr bwMode="auto">
            <a:xfrm>
              <a:off x="2064" y="1680"/>
              <a:ext cx="768" cy="96"/>
              <a:chOff x="1584" y="1776"/>
              <a:chExt cx="768" cy="96"/>
            </a:xfrm>
          </p:grpSpPr>
          <p:sp>
            <p:nvSpPr>
              <p:cNvPr id="64" name="Rectangle 15"/>
              <p:cNvSpPr>
                <a:spLocks noChangeArrowheads="1"/>
              </p:cNvSpPr>
              <p:nvPr/>
            </p:nvSpPr>
            <p:spPr bwMode="auto">
              <a:xfrm>
                <a:off x="1584" y="1824"/>
                <a:ext cx="768" cy="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 sz="2400" kern="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" name="Rectangle 16"/>
              <p:cNvSpPr>
                <a:spLocks noChangeArrowheads="1"/>
              </p:cNvSpPr>
              <p:nvPr/>
            </p:nvSpPr>
            <p:spPr bwMode="auto">
              <a:xfrm>
                <a:off x="1776" y="1776"/>
                <a:ext cx="384" cy="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 sz="2400" kern="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9" name="Rectangle 17"/>
            <p:cNvSpPr>
              <a:spLocks noChangeArrowheads="1"/>
            </p:cNvSpPr>
            <p:nvPr/>
          </p:nvSpPr>
          <p:spPr bwMode="auto">
            <a:xfrm>
              <a:off x="3600" y="2112"/>
              <a:ext cx="384" cy="115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 kern="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0" name="Rectangle 18"/>
            <p:cNvSpPr>
              <a:spLocks noChangeArrowheads="1"/>
            </p:cNvSpPr>
            <p:nvPr/>
          </p:nvSpPr>
          <p:spPr bwMode="auto">
            <a:xfrm rot="2994018">
              <a:off x="3600" y="2112"/>
              <a:ext cx="384" cy="115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 kern="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1" name="Freeform 19"/>
            <p:cNvSpPr>
              <a:spLocks/>
            </p:cNvSpPr>
            <p:nvPr/>
          </p:nvSpPr>
          <p:spPr bwMode="auto">
            <a:xfrm>
              <a:off x="3679" y="2540"/>
              <a:ext cx="221" cy="357"/>
            </a:xfrm>
            <a:custGeom>
              <a:avLst/>
              <a:gdLst>
                <a:gd name="T0" fmla="*/ 117 w 221"/>
                <a:gd name="T1" fmla="*/ 0 h 357"/>
                <a:gd name="T2" fmla="*/ 60 w 221"/>
                <a:gd name="T3" fmla="*/ 38 h 357"/>
                <a:gd name="T4" fmla="*/ 41 w 221"/>
                <a:gd name="T5" fmla="*/ 94 h 357"/>
                <a:gd name="T6" fmla="*/ 13 w 221"/>
                <a:gd name="T7" fmla="*/ 217 h 357"/>
                <a:gd name="T8" fmla="*/ 41 w 221"/>
                <a:gd name="T9" fmla="*/ 293 h 357"/>
                <a:gd name="T10" fmla="*/ 107 w 221"/>
                <a:gd name="T11" fmla="*/ 340 h 357"/>
                <a:gd name="T12" fmla="*/ 192 w 221"/>
                <a:gd name="T13" fmla="*/ 217 h 357"/>
                <a:gd name="T14" fmla="*/ 221 w 221"/>
                <a:gd name="T15" fmla="*/ 132 h 357"/>
                <a:gd name="T16" fmla="*/ 164 w 221"/>
                <a:gd name="T17" fmla="*/ 66 h 357"/>
                <a:gd name="T18" fmla="*/ 117 w 221"/>
                <a:gd name="T19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1" h="357">
                  <a:moveTo>
                    <a:pt x="117" y="0"/>
                  </a:moveTo>
                  <a:cubicBezTo>
                    <a:pt x="80" y="10"/>
                    <a:pt x="76" y="2"/>
                    <a:pt x="60" y="38"/>
                  </a:cubicBezTo>
                  <a:cubicBezTo>
                    <a:pt x="52" y="56"/>
                    <a:pt x="41" y="94"/>
                    <a:pt x="41" y="94"/>
                  </a:cubicBezTo>
                  <a:cubicBezTo>
                    <a:pt x="56" y="150"/>
                    <a:pt x="43" y="173"/>
                    <a:pt x="13" y="217"/>
                  </a:cubicBezTo>
                  <a:cubicBezTo>
                    <a:pt x="0" y="259"/>
                    <a:pt x="5" y="269"/>
                    <a:pt x="41" y="293"/>
                  </a:cubicBezTo>
                  <a:cubicBezTo>
                    <a:pt x="85" y="357"/>
                    <a:pt x="58" y="356"/>
                    <a:pt x="107" y="340"/>
                  </a:cubicBezTo>
                  <a:cubicBezTo>
                    <a:pt x="185" y="288"/>
                    <a:pt x="163" y="308"/>
                    <a:pt x="192" y="217"/>
                  </a:cubicBezTo>
                  <a:cubicBezTo>
                    <a:pt x="201" y="188"/>
                    <a:pt x="221" y="132"/>
                    <a:pt x="221" y="132"/>
                  </a:cubicBezTo>
                  <a:cubicBezTo>
                    <a:pt x="208" y="96"/>
                    <a:pt x="201" y="79"/>
                    <a:pt x="164" y="66"/>
                  </a:cubicBezTo>
                  <a:cubicBezTo>
                    <a:pt x="123" y="6"/>
                    <a:pt x="141" y="27"/>
                    <a:pt x="117" y="0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 kern="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2" name="Freeform 20"/>
            <p:cNvSpPr>
              <a:spLocks/>
            </p:cNvSpPr>
            <p:nvPr/>
          </p:nvSpPr>
          <p:spPr bwMode="auto">
            <a:xfrm>
              <a:off x="4080" y="2736"/>
              <a:ext cx="112" cy="192"/>
            </a:xfrm>
            <a:custGeom>
              <a:avLst/>
              <a:gdLst>
                <a:gd name="T0" fmla="*/ 0 w 112"/>
                <a:gd name="T1" fmla="*/ 192 h 192"/>
                <a:gd name="T2" fmla="*/ 96 w 112"/>
                <a:gd name="T3" fmla="*/ 96 h 192"/>
                <a:gd name="T4" fmla="*/ 96 w 112"/>
                <a:gd name="T5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2" h="192">
                  <a:moveTo>
                    <a:pt x="0" y="192"/>
                  </a:moveTo>
                  <a:cubicBezTo>
                    <a:pt x="40" y="160"/>
                    <a:pt x="80" y="128"/>
                    <a:pt x="96" y="96"/>
                  </a:cubicBezTo>
                  <a:cubicBezTo>
                    <a:pt x="112" y="64"/>
                    <a:pt x="96" y="16"/>
                    <a:pt x="96" y="0"/>
                  </a:cubicBez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 kern="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3" name="Freeform 21"/>
            <p:cNvSpPr>
              <a:spLocks/>
            </p:cNvSpPr>
            <p:nvPr/>
          </p:nvSpPr>
          <p:spPr bwMode="auto">
            <a:xfrm>
              <a:off x="3392" y="2304"/>
              <a:ext cx="112" cy="240"/>
            </a:xfrm>
            <a:custGeom>
              <a:avLst/>
              <a:gdLst>
                <a:gd name="T0" fmla="*/ 112 w 112"/>
                <a:gd name="T1" fmla="*/ 0 h 240"/>
                <a:gd name="T2" fmla="*/ 16 w 112"/>
                <a:gd name="T3" fmla="*/ 96 h 240"/>
                <a:gd name="T4" fmla="*/ 16 w 112"/>
                <a:gd name="T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2" h="240">
                  <a:moveTo>
                    <a:pt x="112" y="0"/>
                  </a:moveTo>
                  <a:cubicBezTo>
                    <a:pt x="72" y="28"/>
                    <a:pt x="32" y="56"/>
                    <a:pt x="16" y="96"/>
                  </a:cubicBezTo>
                  <a:cubicBezTo>
                    <a:pt x="0" y="136"/>
                    <a:pt x="16" y="216"/>
                    <a:pt x="16" y="240"/>
                  </a:cubicBez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 kern="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4" name="Text Box 22"/>
            <p:cNvSpPr txBox="1">
              <a:spLocks noChangeArrowheads="1"/>
            </p:cNvSpPr>
            <p:nvPr/>
          </p:nvSpPr>
          <p:spPr bwMode="auto">
            <a:xfrm>
              <a:off x="3984" y="2928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it-IT" altLang="it-IT" kern="0" smtClean="0">
                  <a:solidFill>
                    <a:srgbClr val="000000"/>
                  </a:solidFill>
                  <a:latin typeface="Garamond" pitchFamily="18" charset="0"/>
                </a:rPr>
                <a:t>45°</a:t>
              </a:r>
            </a:p>
          </p:txBody>
        </p:sp>
        <p:sp>
          <p:nvSpPr>
            <p:cNvPr id="55" name="Rectangle 23"/>
            <p:cNvSpPr>
              <a:spLocks noChangeArrowheads="1"/>
            </p:cNvSpPr>
            <p:nvPr/>
          </p:nvSpPr>
          <p:spPr bwMode="auto">
            <a:xfrm>
              <a:off x="4752" y="2112"/>
              <a:ext cx="384" cy="115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 kern="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6" name="Freeform 24"/>
            <p:cNvSpPr>
              <a:spLocks/>
            </p:cNvSpPr>
            <p:nvPr/>
          </p:nvSpPr>
          <p:spPr bwMode="auto">
            <a:xfrm>
              <a:off x="4800" y="2544"/>
              <a:ext cx="221" cy="357"/>
            </a:xfrm>
            <a:custGeom>
              <a:avLst/>
              <a:gdLst>
                <a:gd name="T0" fmla="*/ 117 w 221"/>
                <a:gd name="T1" fmla="*/ 0 h 357"/>
                <a:gd name="T2" fmla="*/ 60 w 221"/>
                <a:gd name="T3" fmla="*/ 38 h 357"/>
                <a:gd name="T4" fmla="*/ 41 w 221"/>
                <a:gd name="T5" fmla="*/ 94 h 357"/>
                <a:gd name="T6" fmla="*/ 13 w 221"/>
                <a:gd name="T7" fmla="*/ 217 h 357"/>
                <a:gd name="T8" fmla="*/ 41 w 221"/>
                <a:gd name="T9" fmla="*/ 293 h 357"/>
                <a:gd name="T10" fmla="*/ 107 w 221"/>
                <a:gd name="T11" fmla="*/ 340 h 357"/>
                <a:gd name="T12" fmla="*/ 192 w 221"/>
                <a:gd name="T13" fmla="*/ 217 h 357"/>
                <a:gd name="T14" fmla="*/ 221 w 221"/>
                <a:gd name="T15" fmla="*/ 132 h 357"/>
                <a:gd name="T16" fmla="*/ 164 w 221"/>
                <a:gd name="T17" fmla="*/ 66 h 357"/>
                <a:gd name="T18" fmla="*/ 117 w 221"/>
                <a:gd name="T19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1" h="357">
                  <a:moveTo>
                    <a:pt x="117" y="0"/>
                  </a:moveTo>
                  <a:cubicBezTo>
                    <a:pt x="80" y="10"/>
                    <a:pt x="76" y="2"/>
                    <a:pt x="60" y="38"/>
                  </a:cubicBezTo>
                  <a:cubicBezTo>
                    <a:pt x="52" y="56"/>
                    <a:pt x="41" y="94"/>
                    <a:pt x="41" y="94"/>
                  </a:cubicBezTo>
                  <a:cubicBezTo>
                    <a:pt x="56" y="150"/>
                    <a:pt x="43" y="173"/>
                    <a:pt x="13" y="217"/>
                  </a:cubicBezTo>
                  <a:cubicBezTo>
                    <a:pt x="0" y="259"/>
                    <a:pt x="5" y="269"/>
                    <a:pt x="41" y="293"/>
                  </a:cubicBezTo>
                  <a:cubicBezTo>
                    <a:pt x="85" y="357"/>
                    <a:pt x="58" y="356"/>
                    <a:pt x="107" y="340"/>
                  </a:cubicBezTo>
                  <a:cubicBezTo>
                    <a:pt x="185" y="288"/>
                    <a:pt x="163" y="308"/>
                    <a:pt x="192" y="217"/>
                  </a:cubicBezTo>
                  <a:cubicBezTo>
                    <a:pt x="201" y="188"/>
                    <a:pt x="221" y="132"/>
                    <a:pt x="221" y="132"/>
                  </a:cubicBezTo>
                  <a:cubicBezTo>
                    <a:pt x="208" y="96"/>
                    <a:pt x="201" y="79"/>
                    <a:pt x="164" y="66"/>
                  </a:cubicBezTo>
                  <a:cubicBezTo>
                    <a:pt x="123" y="6"/>
                    <a:pt x="141" y="27"/>
                    <a:pt x="117" y="0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 kern="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7" name="Rectangle 25"/>
            <p:cNvSpPr>
              <a:spLocks noChangeArrowheads="1"/>
            </p:cNvSpPr>
            <p:nvPr/>
          </p:nvSpPr>
          <p:spPr bwMode="auto">
            <a:xfrm>
              <a:off x="3408" y="1728"/>
              <a:ext cx="768" cy="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 kern="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8" name="Rectangle 26"/>
            <p:cNvSpPr>
              <a:spLocks noChangeArrowheads="1"/>
            </p:cNvSpPr>
            <p:nvPr/>
          </p:nvSpPr>
          <p:spPr bwMode="auto">
            <a:xfrm>
              <a:off x="3360" y="1680"/>
              <a:ext cx="864" cy="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 kern="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9" name="Rectangle 27"/>
            <p:cNvSpPr>
              <a:spLocks noChangeArrowheads="1"/>
            </p:cNvSpPr>
            <p:nvPr/>
          </p:nvSpPr>
          <p:spPr bwMode="auto">
            <a:xfrm>
              <a:off x="4512" y="1728"/>
              <a:ext cx="768" cy="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 kern="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0" name="Rectangle 28"/>
            <p:cNvSpPr>
              <a:spLocks noChangeArrowheads="1"/>
            </p:cNvSpPr>
            <p:nvPr/>
          </p:nvSpPr>
          <p:spPr bwMode="auto">
            <a:xfrm>
              <a:off x="4512" y="1440"/>
              <a:ext cx="768" cy="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 kern="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1" name="Line 29"/>
            <p:cNvSpPr>
              <a:spLocks noChangeShapeType="1"/>
            </p:cNvSpPr>
            <p:nvPr/>
          </p:nvSpPr>
          <p:spPr bwMode="auto">
            <a:xfrm flipV="1">
              <a:off x="4608" y="1248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 kern="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2" name="Line 30"/>
            <p:cNvSpPr>
              <a:spLocks noChangeShapeType="1"/>
            </p:cNvSpPr>
            <p:nvPr/>
          </p:nvSpPr>
          <p:spPr bwMode="auto">
            <a:xfrm flipV="1">
              <a:off x="5184" y="1248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 kern="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3" name="Freeform 31"/>
            <p:cNvSpPr>
              <a:spLocks/>
            </p:cNvSpPr>
            <p:nvPr/>
          </p:nvSpPr>
          <p:spPr bwMode="auto">
            <a:xfrm>
              <a:off x="4800" y="1680"/>
              <a:ext cx="288" cy="48"/>
            </a:xfrm>
            <a:custGeom>
              <a:avLst/>
              <a:gdLst>
                <a:gd name="T0" fmla="*/ 0 w 151"/>
                <a:gd name="T1" fmla="*/ 56 h 59"/>
                <a:gd name="T2" fmla="*/ 66 w 151"/>
                <a:gd name="T3" fmla="*/ 0 h 59"/>
                <a:gd name="T4" fmla="*/ 151 w 151"/>
                <a:gd name="T5" fmla="*/ 38 h 59"/>
                <a:gd name="T6" fmla="*/ 104 w 151"/>
                <a:gd name="T7" fmla="*/ 56 h 59"/>
                <a:gd name="T8" fmla="*/ 0 w 151"/>
                <a:gd name="T9" fmla="*/ 5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59">
                  <a:moveTo>
                    <a:pt x="0" y="56"/>
                  </a:moveTo>
                  <a:cubicBezTo>
                    <a:pt x="13" y="19"/>
                    <a:pt x="29" y="12"/>
                    <a:pt x="66" y="0"/>
                  </a:cubicBezTo>
                  <a:cubicBezTo>
                    <a:pt x="99" y="10"/>
                    <a:pt x="123" y="19"/>
                    <a:pt x="151" y="38"/>
                  </a:cubicBezTo>
                  <a:cubicBezTo>
                    <a:pt x="118" y="59"/>
                    <a:pt x="134" y="56"/>
                    <a:pt x="104" y="56"/>
                  </a:cubicBezTo>
                  <a:lnTo>
                    <a:pt x="0" y="56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 kern="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659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Striscio di sangue </a:t>
            </a:r>
            <a:endParaRPr lang="it-IT" dirty="0"/>
          </a:p>
        </p:txBody>
      </p:sp>
      <p:grpSp>
        <p:nvGrpSpPr>
          <p:cNvPr id="122" name="Group 119"/>
          <p:cNvGrpSpPr>
            <a:grpSpLocks/>
          </p:cNvGrpSpPr>
          <p:nvPr/>
        </p:nvGrpSpPr>
        <p:grpSpPr bwMode="auto">
          <a:xfrm>
            <a:off x="228600" y="2019300"/>
            <a:ext cx="8420100" cy="4343400"/>
            <a:chOff x="144" y="1104"/>
            <a:chExt cx="5304" cy="2736"/>
          </a:xfrm>
        </p:grpSpPr>
        <p:sp>
          <p:nvSpPr>
            <p:cNvPr id="123" name="Rectangle 120"/>
            <p:cNvSpPr>
              <a:spLocks noChangeArrowheads="1"/>
            </p:cNvSpPr>
            <p:nvPr/>
          </p:nvSpPr>
          <p:spPr bwMode="auto">
            <a:xfrm>
              <a:off x="768" y="2112"/>
              <a:ext cx="432" cy="13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24" name="Freeform 121"/>
            <p:cNvSpPr>
              <a:spLocks/>
            </p:cNvSpPr>
            <p:nvPr/>
          </p:nvSpPr>
          <p:spPr bwMode="auto">
            <a:xfrm>
              <a:off x="912" y="3120"/>
              <a:ext cx="156" cy="150"/>
            </a:xfrm>
            <a:custGeom>
              <a:avLst/>
              <a:gdLst>
                <a:gd name="T0" fmla="*/ 10 w 97"/>
                <a:gd name="T1" fmla="*/ 0 h 79"/>
                <a:gd name="T2" fmla="*/ 95 w 97"/>
                <a:gd name="T3" fmla="*/ 28 h 79"/>
                <a:gd name="T4" fmla="*/ 85 w 97"/>
                <a:gd name="T5" fmla="*/ 66 h 79"/>
                <a:gd name="T6" fmla="*/ 0 w 97"/>
                <a:gd name="T7" fmla="*/ 37 h 79"/>
                <a:gd name="T8" fmla="*/ 10 w 97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79">
                  <a:moveTo>
                    <a:pt x="10" y="0"/>
                  </a:moveTo>
                  <a:cubicBezTo>
                    <a:pt x="38" y="9"/>
                    <a:pt x="66" y="19"/>
                    <a:pt x="95" y="28"/>
                  </a:cubicBezTo>
                  <a:cubicBezTo>
                    <a:pt x="92" y="41"/>
                    <a:pt x="97" y="61"/>
                    <a:pt x="85" y="66"/>
                  </a:cubicBezTo>
                  <a:cubicBezTo>
                    <a:pt x="55" y="79"/>
                    <a:pt x="22" y="51"/>
                    <a:pt x="0" y="37"/>
                  </a:cubicBezTo>
                  <a:cubicBezTo>
                    <a:pt x="11" y="6"/>
                    <a:pt x="10" y="19"/>
                    <a:pt x="10" y="0"/>
                  </a:cubicBez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grpSp>
          <p:nvGrpSpPr>
            <p:cNvPr id="125" name="Group 122"/>
            <p:cNvGrpSpPr>
              <a:grpSpLocks/>
            </p:cNvGrpSpPr>
            <p:nvPr/>
          </p:nvGrpSpPr>
          <p:grpSpPr bwMode="auto">
            <a:xfrm>
              <a:off x="432" y="2400"/>
              <a:ext cx="768" cy="768"/>
              <a:chOff x="432" y="2400"/>
              <a:chExt cx="768" cy="768"/>
            </a:xfrm>
          </p:grpSpPr>
          <p:sp>
            <p:nvSpPr>
              <p:cNvPr id="174" name="Line 123"/>
              <p:cNvSpPr>
                <a:spLocks noChangeShapeType="1"/>
              </p:cNvSpPr>
              <p:nvPr/>
            </p:nvSpPr>
            <p:spPr bwMode="auto">
              <a:xfrm>
                <a:off x="432" y="3120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grpSp>
            <p:nvGrpSpPr>
              <p:cNvPr id="175" name="Group 124"/>
              <p:cNvGrpSpPr>
                <a:grpSpLocks/>
              </p:cNvGrpSpPr>
              <p:nvPr/>
            </p:nvGrpSpPr>
            <p:grpSpPr bwMode="auto">
              <a:xfrm>
                <a:off x="432" y="2400"/>
                <a:ext cx="768" cy="768"/>
                <a:chOff x="432" y="2400"/>
                <a:chExt cx="768" cy="768"/>
              </a:xfrm>
            </p:grpSpPr>
            <p:sp>
              <p:nvSpPr>
                <p:cNvPr id="176" name="Line 125"/>
                <p:cNvSpPr>
                  <a:spLocks noChangeShapeType="1"/>
                </p:cNvSpPr>
                <p:nvPr/>
              </p:nvSpPr>
              <p:spPr bwMode="auto">
                <a:xfrm>
                  <a:off x="768" y="2400"/>
                  <a:ext cx="43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177" name="Line 126"/>
                <p:cNvSpPr>
                  <a:spLocks noChangeShapeType="1"/>
                </p:cNvSpPr>
                <p:nvPr/>
              </p:nvSpPr>
              <p:spPr bwMode="auto">
                <a:xfrm flipH="1">
                  <a:off x="864" y="2400"/>
                  <a:ext cx="336" cy="7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178" name="Line 127"/>
                <p:cNvSpPr>
                  <a:spLocks noChangeShapeType="1"/>
                </p:cNvSpPr>
                <p:nvPr/>
              </p:nvSpPr>
              <p:spPr bwMode="auto">
                <a:xfrm flipH="1">
                  <a:off x="432" y="2400"/>
                  <a:ext cx="336" cy="7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179" name="Line 128"/>
                <p:cNvSpPr>
                  <a:spLocks noChangeShapeType="1"/>
                </p:cNvSpPr>
                <p:nvPr/>
              </p:nvSpPr>
              <p:spPr bwMode="auto">
                <a:xfrm flipH="1">
                  <a:off x="864" y="2448"/>
                  <a:ext cx="336" cy="7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180" name="Line 129"/>
                <p:cNvSpPr>
                  <a:spLocks noChangeShapeType="1"/>
                </p:cNvSpPr>
                <p:nvPr/>
              </p:nvSpPr>
              <p:spPr bwMode="auto">
                <a:xfrm>
                  <a:off x="432" y="3168"/>
                  <a:ext cx="43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126" name="Line 130"/>
            <p:cNvSpPr>
              <a:spLocks noChangeShapeType="1"/>
            </p:cNvSpPr>
            <p:nvPr/>
          </p:nvSpPr>
          <p:spPr bwMode="auto">
            <a:xfrm>
              <a:off x="1296" y="2400"/>
              <a:ext cx="0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grpSp>
          <p:nvGrpSpPr>
            <p:cNvPr id="127" name="Group 131"/>
            <p:cNvGrpSpPr>
              <a:grpSpLocks/>
            </p:cNvGrpSpPr>
            <p:nvPr/>
          </p:nvGrpSpPr>
          <p:grpSpPr bwMode="auto">
            <a:xfrm>
              <a:off x="144" y="1296"/>
              <a:ext cx="1296" cy="432"/>
              <a:chOff x="192" y="1296"/>
              <a:chExt cx="1296" cy="432"/>
            </a:xfrm>
          </p:grpSpPr>
          <p:sp>
            <p:nvSpPr>
              <p:cNvPr id="169" name="Rectangle 132"/>
              <p:cNvSpPr>
                <a:spLocks noChangeArrowheads="1"/>
              </p:cNvSpPr>
              <p:nvPr/>
            </p:nvSpPr>
            <p:spPr bwMode="auto">
              <a:xfrm>
                <a:off x="408" y="1680"/>
                <a:ext cx="1080" cy="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170" name="Freeform 133"/>
              <p:cNvSpPr>
                <a:spLocks/>
              </p:cNvSpPr>
              <p:nvPr/>
            </p:nvSpPr>
            <p:spPr bwMode="auto">
              <a:xfrm>
                <a:off x="581" y="1632"/>
                <a:ext cx="136" cy="59"/>
              </a:xfrm>
              <a:custGeom>
                <a:avLst/>
                <a:gdLst>
                  <a:gd name="T0" fmla="*/ 0 w 151"/>
                  <a:gd name="T1" fmla="*/ 56 h 59"/>
                  <a:gd name="T2" fmla="*/ 66 w 151"/>
                  <a:gd name="T3" fmla="*/ 0 h 59"/>
                  <a:gd name="T4" fmla="*/ 151 w 151"/>
                  <a:gd name="T5" fmla="*/ 38 h 59"/>
                  <a:gd name="T6" fmla="*/ 104 w 151"/>
                  <a:gd name="T7" fmla="*/ 56 h 59"/>
                  <a:gd name="T8" fmla="*/ 0 w 151"/>
                  <a:gd name="T9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59">
                    <a:moveTo>
                      <a:pt x="0" y="56"/>
                    </a:moveTo>
                    <a:cubicBezTo>
                      <a:pt x="13" y="19"/>
                      <a:pt x="29" y="12"/>
                      <a:pt x="66" y="0"/>
                    </a:cubicBezTo>
                    <a:cubicBezTo>
                      <a:pt x="99" y="10"/>
                      <a:pt x="123" y="19"/>
                      <a:pt x="151" y="38"/>
                    </a:cubicBezTo>
                    <a:cubicBezTo>
                      <a:pt x="118" y="59"/>
                      <a:pt x="134" y="56"/>
                      <a:pt x="104" y="56"/>
                    </a:cubicBez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171" name="Rectangle 134"/>
              <p:cNvSpPr>
                <a:spLocks noChangeArrowheads="1"/>
              </p:cNvSpPr>
              <p:nvPr/>
            </p:nvSpPr>
            <p:spPr bwMode="auto">
              <a:xfrm rot="1868524">
                <a:off x="278" y="1344"/>
                <a:ext cx="1080" cy="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172" name="Line 135"/>
              <p:cNvSpPr>
                <a:spLocks noChangeShapeType="1"/>
              </p:cNvSpPr>
              <p:nvPr/>
            </p:nvSpPr>
            <p:spPr bwMode="auto">
              <a:xfrm flipH="1">
                <a:off x="408" y="1440"/>
                <a:ext cx="30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173" name="Line 136"/>
              <p:cNvSpPr>
                <a:spLocks noChangeShapeType="1"/>
              </p:cNvSpPr>
              <p:nvPr/>
            </p:nvSpPr>
            <p:spPr bwMode="auto">
              <a:xfrm flipH="1">
                <a:off x="192" y="1296"/>
                <a:ext cx="30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</p:grpSp>
        <p:sp>
          <p:nvSpPr>
            <p:cNvPr id="128" name="Rectangle 137"/>
            <p:cNvSpPr>
              <a:spLocks noChangeArrowheads="1"/>
            </p:cNvSpPr>
            <p:nvPr/>
          </p:nvSpPr>
          <p:spPr bwMode="auto">
            <a:xfrm>
              <a:off x="2256" y="2112"/>
              <a:ext cx="432" cy="13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29" name="Rectangle 138"/>
            <p:cNvSpPr>
              <a:spLocks noChangeArrowheads="1"/>
            </p:cNvSpPr>
            <p:nvPr/>
          </p:nvSpPr>
          <p:spPr bwMode="auto">
            <a:xfrm>
              <a:off x="4704" y="2112"/>
              <a:ext cx="432" cy="13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30" name="Rectangle 139"/>
            <p:cNvSpPr>
              <a:spLocks noChangeArrowheads="1"/>
            </p:cNvSpPr>
            <p:nvPr/>
          </p:nvSpPr>
          <p:spPr bwMode="auto">
            <a:xfrm>
              <a:off x="3504" y="2112"/>
              <a:ext cx="432" cy="13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31" name="Freeform 140"/>
            <p:cNvSpPr>
              <a:spLocks/>
            </p:cNvSpPr>
            <p:nvPr/>
          </p:nvSpPr>
          <p:spPr bwMode="auto">
            <a:xfrm>
              <a:off x="2304" y="3057"/>
              <a:ext cx="333" cy="117"/>
            </a:xfrm>
            <a:custGeom>
              <a:avLst/>
              <a:gdLst>
                <a:gd name="T0" fmla="*/ 0 w 333"/>
                <a:gd name="T1" fmla="*/ 12 h 117"/>
                <a:gd name="T2" fmla="*/ 9 w 333"/>
                <a:gd name="T3" fmla="*/ 40 h 117"/>
                <a:gd name="T4" fmla="*/ 123 w 333"/>
                <a:gd name="T5" fmla="*/ 78 h 117"/>
                <a:gd name="T6" fmla="*/ 151 w 333"/>
                <a:gd name="T7" fmla="*/ 87 h 117"/>
                <a:gd name="T8" fmla="*/ 170 w 333"/>
                <a:gd name="T9" fmla="*/ 116 h 117"/>
                <a:gd name="T10" fmla="*/ 236 w 333"/>
                <a:gd name="T11" fmla="*/ 97 h 117"/>
                <a:gd name="T12" fmla="*/ 330 w 333"/>
                <a:gd name="T13" fmla="*/ 40 h 117"/>
                <a:gd name="T14" fmla="*/ 274 w 333"/>
                <a:gd name="T15" fmla="*/ 31 h 117"/>
                <a:gd name="T16" fmla="*/ 208 w 333"/>
                <a:gd name="T17" fmla="*/ 12 h 117"/>
                <a:gd name="T18" fmla="*/ 0 w 333"/>
                <a:gd name="T19" fmla="*/ 1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3" h="117">
                  <a:moveTo>
                    <a:pt x="0" y="12"/>
                  </a:moveTo>
                  <a:cubicBezTo>
                    <a:pt x="3" y="21"/>
                    <a:pt x="2" y="33"/>
                    <a:pt x="9" y="40"/>
                  </a:cubicBezTo>
                  <a:cubicBezTo>
                    <a:pt x="27" y="58"/>
                    <a:pt x="104" y="75"/>
                    <a:pt x="123" y="78"/>
                  </a:cubicBezTo>
                  <a:cubicBezTo>
                    <a:pt x="132" y="81"/>
                    <a:pt x="143" y="81"/>
                    <a:pt x="151" y="87"/>
                  </a:cubicBezTo>
                  <a:cubicBezTo>
                    <a:pt x="160" y="94"/>
                    <a:pt x="159" y="112"/>
                    <a:pt x="170" y="116"/>
                  </a:cubicBezTo>
                  <a:cubicBezTo>
                    <a:pt x="174" y="117"/>
                    <a:pt x="228" y="100"/>
                    <a:pt x="236" y="97"/>
                  </a:cubicBezTo>
                  <a:cubicBezTo>
                    <a:pt x="276" y="70"/>
                    <a:pt x="295" y="77"/>
                    <a:pt x="330" y="40"/>
                  </a:cubicBezTo>
                  <a:cubicBezTo>
                    <a:pt x="271" y="0"/>
                    <a:pt x="333" y="31"/>
                    <a:pt x="274" y="31"/>
                  </a:cubicBezTo>
                  <a:cubicBezTo>
                    <a:pt x="153" y="31"/>
                    <a:pt x="304" y="16"/>
                    <a:pt x="208" y="12"/>
                  </a:cubicBezTo>
                  <a:cubicBezTo>
                    <a:pt x="139" y="9"/>
                    <a:pt x="69" y="12"/>
                    <a:pt x="0" y="12"/>
                  </a:cubicBez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grpSp>
          <p:nvGrpSpPr>
            <p:cNvPr id="132" name="Group 141"/>
            <p:cNvGrpSpPr>
              <a:grpSpLocks/>
            </p:cNvGrpSpPr>
            <p:nvPr/>
          </p:nvGrpSpPr>
          <p:grpSpPr bwMode="auto">
            <a:xfrm>
              <a:off x="1920" y="3072"/>
              <a:ext cx="768" cy="768"/>
              <a:chOff x="1920" y="3072"/>
              <a:chExt cx="768" cy="768"/>
            </a:xfrm>
          </p:grpSpPr>
          <p:grpSp>
            <p:nvGrpSpPr>
              <p:cNvPr id="158" name="Group 142"/>
              <p:cNvGrpSpPr>
                <a:grpSpLocks/>
              </p:cNvGrpSpPr>
              <p:nvPr/>
            </p:nvGrpSpPr>
            <p:grpSpPr bwMode="auto">
              <a:xfrm>
                <a:off x="1920" y="3072"/>
                <a:ext cx="768" cy="768"/>
                <a:chOff x="1920" y="3072"/>
                <a:chExt cx="768" cy="768"/>
              </a:xfrm>
            </p:grpSpPr>
            <p:grpSp>
              <p:nvGrpSpPr>
                <p:cNvPr id="160" name="Group 143"/>
                <p:cNvGrpSpPr>
                  <a:grpSpLocks/>
                </p:cNvGrpSpPr>
                <p:nvPr/>
              </p:nvGrpSpPr>
              <p:grpSpPr bwMode="auto">
                <a:xfrm>
                  <a:off x="1920" y="3072"/>
                  <a:ext cx="768" cy="768"/>
                  <a:chOff x="432" y="2400"/>
                  <a:chExt cx="768" cy="768"/>
                </a:xfrm>
              </p:grpSpPr>
              <p:sp>
                <p:nvSpPr>
                  <p:cNvPr id="162" name="Line 144"/>
                  <p:cNvSpPr>
                    <a:spLocks noChangeShapeType="1"/>
                  </p:cNvSpPr>
                  <p:nvPr/>
                </p:nvSpPr>
                <p:spPr bwMode="auto">
                  <a:xfrm>
                    <a:off x="432" y="3120"/>
                    <a:ext cx="43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grpSp>
                <p:nvGrpSpPr>
                  <p:cNvPr id="163" name="Group 145"/>
                  <p:cNvGrpSpPr>
                    <a:grpSpLocks/>
                  </p:cNvGrpSpPr>
                  <p:nvPr/>
                </p:nvGrpSpPr>
                <p:grpSpPr bwMode="auto">
                  <a:xfrm>
                    <a:off x="432" y="2400"/>
                    <a:ext cx="768" cy="768"/>
                    <a:chOff x="432" y="2400"/>
                    <a:chExt cx="768" cy="768"/>
                  </a:xfrm>
                </p:grpSpPr>
                <p:sp>
                  <p:nvSpPr>
                    <p:cNvPr id="164" name="Line 1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68" y="2400"/>
                      <a:ext cx="43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65" name="Line 14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864" y="2400"/>
                      <a:ext cx="336" cy="7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66" name="Line 14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32" y="2400"/>
                      <a:ext cx="336" cy="7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67" name="Line 14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864" y="2448"/>
                      <a:ext cx="336" cy="7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68" name="Line 1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2" y="3168"/>
                      <a:ext cx="43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</p:grpSp>
            </p:grpSp>
            <p:sp>
              <p:nvSpPr>
                <p:cNvPr id="161" name="Line 151"/>
                <p:cNvSpPr>
                  <a:spLocks noChangeShapeType="1"/>
                </p:cNvSpPr>
                <p:nvPr/>
              </p:nvSpPr>
              <p:spPr bwMode="auto">
                <a:xfrm>
                  <a:off x="1920" y="3792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159" name="Line 152"/>
              <p:cNvSpPr>
                <a:spLocks noChangeShapeType="1"/>
              </p:cNvSpPr>
              <p:nvPr/>
            </p:nvSpPr>
            <p:spPr bwMode="auto">
              <a:xfrm>
                <a:off x="2352" y="3792"/>
                <a:ext cx="0" cy="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</p:grpSp>
        <p:sp>
          <p:nvSpPr>
            <p:cNvPr id="133" name="Line 153"/>
            <p:cNvSpPr>
              <a:spLocks noChangeShapeType="1"/>
            </p:cNvSpPr>
            <p:nvPr/>
          </p:nvSpPr>
          <p:spPr bwMode="auto">
            <a:xfrm flipV="1">
              <a:off x="4080" y="2544"/>
              <a:ext cx="0" cy="5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34" name="Freeform 154"/>
            <p:cNvSpPr>
              <a:spLocks/>
            </p:cNvSpPr>
            <p:nvPr/>
          </p:nvSpPr>
          <p:spPr bwMode="auto">
            <a:xfrm>
              <a:off x="3547" y="2634"/>
              <a:ext cx="355" cy="521"/>
            </a:xfrm>
            <a:custGeom>
              <a:avLst/>
              <a:gdLst>
                <a:gd name="T0" fmla="*/ 3 w 355"/>
                <a:gd name="T1" fmla="*/ 10 h 521"/>
                <a:gd name="T2" fmla="*/ 32 w 355"/>
                <a:gd name="T3" fmla="*/ 227 h 521"/>
                <a:gd name="T4" fmla="*/ 70 w 355"/>
                <a:gd name="T5" fmla="*/ 463 h 521"/>
                <a:gd name="T6" fmla="*/ 202 w 355"/>
                <a:gd name="T7" fmla="*/ 510 h 521"/>
                <a:gd name="T8" fmla="*/ 249 w 355"/>
                <a:gd name="T9" fmla="*/ 473 h 521"/>
                <a:gd name="T10" fmla="*/ 324 w 355"/>
                <a:gd name="T11" fmla="*/ 454 h 521"/>
                <a:gd name="T12" fmla="*/ 334 w 355"/>
                <a:gd name="T13" fmla="*/ 170 h 521"/>
                <a:gd name="T14" fmla="*/ 343 w 355"/>
                <a:gd name="T15" fmla="*/ 76 h 521"/>
                <a:gd name="T16" fmla="*/ 192 w 355"/>
                <a:gd name="T17" fmla="*/ 0 h 521"/>
                <a:gd name="T18" fmla="*/ 3 w 355"/>
                <a:gd name="T19" fmla="*/ 1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5" h="521">
                  <a:moveTo>
                    <a:pt x="3" y="10"/>
                  </a:moveTo>
                  <a:cubicBezTo>
                    <a:pt x="28" y="80"/>
                    <a:pt x="7" y="157"/>
                    <a:pt x="32" y="227"/>
                  </a:cubicBezTo>
                  <a:cubicBezTo>
                    <a:pt x="26" y="295"/>
                    <a:pt x="0" y="417"/>
                    <a:pt x="70" y="463"/>
                  </a:cubicBezTo>
                  <a:cubicBezTo>
                    <a:pt x="137" y="447"/>
                    <a:pt x="155" y="465"/>
                    <a:pt x="202" y="510"/>
                  </a:cubicBezTo>
                  <a:cubicBezTo>
                    <a:pt x="292" y="488"/>
                    <a:pt x="201" y="521"/>
                    <a:pt x="249" y="473"/>
                  </a:cubicBezTo>
                  <a:cubicBezTo>
                    <a:pt x="258" y="464"/>
                    <a:pt x="322" y="454"/>
                    <a:pt x="324" y="454"/>
                  </a:cubicBezTo>
                  <a:cubicBezTo>
                    <a:pt x="355" y="363"/>
                    <a:pt x="340" y="264"/>
                    <a:pt x="334" y="170"/>
                  </a:cubicBezTo>
                  <a:cubicBezTo>
                    <a:pt x="337" y="139"/>
                    <a:pt x="343" y="107"/>
                    <a:pt x="343" y="76"/>
                  </a:cubicBezTo>
                  <a:cubicBezTo>
                    <a:pt x="343" y="3"/>
                    <a:pt x="234" y="5"/>
                    <a:pt x="192" y="0"/>
                  </a:cubicBezTo>
                  <a:cubicBezTo>
                    <a:pt x="48" y="12"/>
                    <a:pt x="111" y="10"/>
                    <a:pt x="3" y="10"/>
                  </a:cubicBez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grpSp>
          <p:nvGrpSpPr>
            <p:cNvPr id="135" name="Group 155"/>
            <p:cNvGrpSpPr>
              <a:grpSpLocks/>
            </p:cNvGrpSpPr>
            <p:nvPr/>
          </p:nvGrpSpPr>
          <p:grpSpPr bwMode="auto">
            <a:xfrm>
              <a:off x="3168" y="2640"/>
              <a:ext cx="768" cy="768"/>
              <a:chOff x="1920" y="3072"/>
              <a:chExt cx="768" cy="768"/>
            </a:xfrm>
          </p:grpSpPr>
          <p:grpSp>
            <p:nvGrpSpPr>
              <p:cNvPr id="147" name="Group 156"/>
              <p:cNvGrpSpPr>
                <a:grpSpLocks/>
              </p:cNvGrpSpPr>
              <p:nvPr/>
            </p:nvGrpSpPr>
            <p:grpSpPr bwMode="auto">
              <a:xfrm>
                <a:off x="1920" y="3072"/>
                <a:ext cx="768" cy="768"/>
                <a:chOff x="1920" y="3072"/>
                <a:chExt cx="768" cy="768"/>
              </a:xfrm>
            </p:grpSpPr>
            <p:grpSp>
              <p:nvGrpSpPr>
                <p:cNvPr id="149" name="Group 157"/>
                <p:cNvGrpSpPr>
                  <a:grpSpLocks/>
                </p:cNvGrpSpPr>
                <p:nvPr/>
              </p:nvGrpSpPr>
              <p:grpSpPr bwMode="auto">
                <a:xfrm>
                  <a:off x="1920" y="3072"/>
                  <a:ext cx="768" cy="768"/>
                  <a:chOff x="432" y="2400"/>
                  <a:chExt cx="768" cy="768"/>
                </a:xfrm>
              </p:grpSpPr>
              <p:sp>
                <p:nvSpPr>
                  <p:cNvPr id="151" name="Line 158"/>
                  <p:cNvSpPr>
                    <a:spLocks noChangeShapeType="1"/>
                  </p:cNvSpPr>
                  <p:nvPr/>
                </p:nvSpPr>
                <p:spPr bwMode="auto">
                  <a:xfrm>
                    <a:off x="432" y="3120"/>
                    <a:ext cx="43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grpSp>
                <p:nvGrpSpPr>
                  <p:cNvPr id="152" name="Group 159"/>
                  <p:cNvGrpSpPr>
                    <a:grpSpLocks/>
                  </p:cNvGrpSpPr>
                  <p:nvPr/>
                </p:nvGrpSpPr>
                <p:grpSpPr bwMode="auto">
                  <a:xfrm>
                    <a:off x="432" y="2400"/>
                    <a:ext cx="768" cy="768"/>
                    <a:chOff x="432" y="2400"/>
                    <a:chExt cx="768" cy="768"/>
                  </a:xfrm>
                </p:grpSpPr>
                <p:sp>
                  <p:nvSpPr>
                    <p:cNvPr id="153" name="Line 1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68" y="2400"/>
                      <a:ext cx="43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54" name="Line 16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864" y="2400"/>
                      <a:ext cx="336" cy="7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55" name="Line 16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32" y="2400"/>
                      <a:ext cx="336" cy="7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56" name="Line 16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864" y="2448"/>
                      <a:ext cx="336" cy="7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57" name="Line 1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2" y="3168"/>
                      <a:ext cx="43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</p:grpSp>
            </p:grpSp>
            <p:sp>
              <p:nvSpPr>
                <p:cNvPr id="150" name="Line 165"/>
                <p:cNvSpPr>
                  <a:spLocks noChangeShapeType="1"/>
                </p:cNvSpPr>
                <p:nvPr/>
              </p:nvSpPr>
              <p:spPr bwMode="auto">
                <a:xfrm>
                  <a:off x="1920" y="3792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148" name="Line 166"/>
              <p:cNvSpPr>
                <a:spLocks noChangeShapeType="1"/>
              </p:cNvSpPr>
              <p:nvPr/>
            </p:nvSpPr>
            <p:spPr bwMode="auto">
              <a:xfrm>
                <a:off x="2352" y="3792"/>
                <a:ext cx="0" cy="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</p:grpSp>
        <p:sp>
          <p:nvSpPr>
            <p:cNvPr id="136" name="Freeform 167"/>
            <p:cNvSpPr>
              <a:spLocks/>
            </p:cNvSpPr>
            <p:nvPr/>
          </p:nvSpPr>
          <p:spPr bwMode="auto">
            <a:xfrm>
              <a:off x="4752" y="2304"/>
              <a:ext cx="355" cy="857"/>
            </a:xfrm>
            <a:custGeom>
              <a:avLst/>
              <a:gdLst>
                <a:gd name="T0" fmla="*/ 3 w 355"/>
                <a:gd name="T1" fmla="*/ 10 h 521"/>
                <a:gd name="T2" fmla="*/ 32 w 355"/>
                <a:gd name="T3" fmla="*/ 227 h 521"/>
                <a:gd name="T4" fmla="*/ 70 w 355"/>
                <a:gd name="T5" fmla="*/ 463 h 521"/>
                <a:gd name="T6" fmla="*/ 202 w 355"/>
                <a:gd name="T7" fmla="*/ 510 h 521"/>
                <a:gd name="T8" fmla="*/ 249 w 355"/>
                <a:gd name="T9" fmla="*/ 473 h 521"/>
                <a:gd name="T10" fmla="*/ 324 w 355"/>
                <a:gd name="T11" fmla="*/ 454 h 521"/>
                <a:gd name="T12" fmla="*/ 334 w 355"/>
                <a:gd name="T13" fmla="*/ 170 h 521"/>
                <a:gd name="T14" fmla="*/ 343 w 355"/>
                <a:gd name="T15" fmla="*/ 76 h 521"/>
                <a:gd name="T16" fmla="*/ 192 w 355"/>
                <a:gd name="T17" fmla="*/ 0 h 521"/>
                <a:gd name="T18" fmla="*/ 3 w 355"/>
                <a:gd name="T19" fmla="*/ 1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5" h="521">
                  <a:moveTo>
                    <a:pt x="3" y="10"/>
                  </a:moveTo>
                  <a:cubicBezTo>
                    <a:pt x="28" y="80"/>
                    <a:pt x="7" y="157"/>
                    <a:pt x="32" y="227"/>
                  </a:cubicBezTo>
                  <a:cubicBezTo>
                    <a:pt x="26" y="295"/>
                    <a:pt x="0" y="417"/>
                    <a:pt x="70" y="463"/>
                  </a:cubicBezTo>
                  <a:cubicBezTo>
                    <a:pt x="137" y="447"/>
                    <a:pt x="155" y="465"/>
                    <a:pt x="202" y="510"/>
                  </a:cubicBezTo>
                  <a:cubicBezTo>
                    <a:pt x="292" y="488"/>
                    <a:pt x="201" y="521"/>
                    <a:pt x="249" y="473"/>
                  </a:cubicBezTo>
                  <a:cubicBezTo>
                    <a:pt x="258" y="464"/>
                    <a:pt x="322" y="454"/>
                    <a:pt x="324" y="454"/>
                  </a:cubicBezTo>
                  <a:cubicBezTo>
                    <a:pt x="355" y="363"/>
                    <a:pt x="340" y="264"/>
                    <a:pt x="334" y="170"/>
                  </a:cubicBezTo>
                  <a:cubicBezTo>
                    <a:pt x="337" y="139"/>
                    <a:pt x="343" y="107"/>
                    <a:pt x="343" y="76"/>
                  </a:cubicBezTo>
                  <a:cubicBezTo>
                    <a:pt x="343" y="3"/>
                    <a:pt x="234" y="5"/>
                    <a:pt x="192" y="0"/>
                  </a:cubicBezTo>
                  <a:cubicBezTo>
                    <a:pt x="48" y="12"/>
                    <a:pt x="111" y="10"/>
                    <a:pt x="3" y="10"/>
                  </a:cubicBez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37" name="Rectangle 168"/>
            <p:cNvSpPr>
              <a:spLocks noChangeArrowheads="1"/>
            </p:cNvSpPr>
            <p:nvPr/>
          </p:nvSpPr>
          <p:spPr bwMode="auto">
            <a:xfrm>
              <a:off x="1896" y="1680"/>
              <a:ext cx="1080" cy="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38" name="Freeform 169"/>
            <p:cNvSpPr>
              <a:spLocks/>
            </p:cNvSpPr>
            <p:nvPr/>
          </p:nvSpPr>
          <p:spPr bwMode="auto">
            <a:xfrm>
              <a:off x="2069" y="1632"/>
              <a:ext cx="136" cy="59"/>
            </a:xfrm>
            <a:custGeom>
              <a:avLst/>
              <a:gdLst>
                <a:gd name="T0" fmla="*/ 0 w 151"/>
                <a:gd name="T1" fmla="*/ 56 h 59"/>
                <a:gd name="T2" fmla="*/ 66 w 151"/>
                <a:gd name="T3" fmla="*/ 0 h 59"/>
                <a:gd name="T4" fmla="*/ 151 w 151"/>
                <a:gd name="T5" fmla="*/ 38 h 59"/>
                <a:gd name="T6" fmla="*/ 104 w 151"/>
                <a:gd name="T7" fmla="*/ 56 h 59"/>
                <a:gd name="T8" fmla="*/ 0 w 151"/>
                <a:gd name="T9" fmla="*/ 5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59">
                  <a:moveTo>
                    <a:pt x="0" y="56"/>
                  </a:moveTo>
                  <a:cubicBezTo>
                    <a:pt x="13" y="19"/>
                    <a:pt x="29" y="12"/>
                    <a:pt x="66" y="0"/>
                  </a:cubicBezTo>
                  <a:cubicBezTo>
                    <a:pt x="99" y="10"/>
                    <a:pt x="123" y="19"/>
                    <a:pt x="151" y="38"/>
                  </a:cubicBezTo>
                  <a:cubicBezTo>
                    <a:pt x="118" y="59"/>
                    <a:pt x="134" y="56"/>
                    <a:pt x="104" y="56"/>
                  </a:cubicBezTo>
                  <a:lnTo>
                    <a:pt x="0" y="56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39" name="Rectangle 170"/>
            <p:cNvSpPr>
              <a:spLocks noChangeArrowheads="1"/>
            </p:cNvSpPr>
            <p:nvPr/>
          </p:nvSpPr>
          <p:spPr bwMode="auto">
            <a:xfrm rot="1868524">
              <a:off x="1248" y="1344"/>
              <a:ext cx="1080" cy="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40" name="Rectangle 171"/>
            <p:cNvSpPr>
              <a:spLocks noChangeArrowheads="1"/>
            </p:cNvSpPr>
            <p:nvPr/>
          </p:nvSpPr>
          <p:spPr bwMode="auto">
            <a:xfrm>
              <a:off x="3144" y="1680"/>
              <a:ext cx="1080" cy="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41" name="Freeform 172"/>
            <p:cNvSpPr>
              <a:spLocks/>
            </p:cNvSpPr>
            <p:nvPr/>
          </p:nvSpPr>
          <p:spPr bwMode="auto">
            <a:xfrm>
              <a:off x="3317" y="1632"/>
              <a:ext cx="475" cy="48"/>
            </a:xfrm>
            <a:custGeom>
              <a:avLst/>
              <a:gdLst>
                <a:gd name="T0" fmla="*/ 0 w 151"/>
                <a:gd name="T1" fmla="*/ 56 h 59"/>
                <a:gd name="T2" fmla="*/ 66 w 151"/>
                <a:gd name="T3" fmla="*/ 0 h 59"/>
                <a:gd name="T4" fmla="*/ 151 w 151"/>
                <a:gd name="T5" fmla="*/ 38 h 59"/>
                <a:gd name="T6" fmla="*/ 104 w 151"/>
                <a:gd name="T7" fmla="*/ 56 h 59"/>
                <a:gd name="T8" fmla="*/ 0 w 151"/>
                <a:gd name="T9" fmla="*/ 5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59">
                  <a:moveTo>
                    <a:pt x="0" y="56"/>
                  </a:moveTo>
                  <a:cubicBezTo>
                    <a:pt x="13" y="19"/>
                    <a:pt x="29" y="12"/>
                    <a:pt x="66" y="0"/>
                  </a:cubicBezTo>
                  <a:cubicBezTo>
                    <a:pt x="99" y="10"/>
                    <a:pt x="123" y="19"/>
                    <a:pt x="151" y="38"/>
                  </a:cubicBezTo>
                  <a:cubicBezTo>
                    <a:pt x="118" y="59"/>
                    <a:pt x="134" y="56"/>
                    <a:pt x="104" y="56"/>
                  </a:cubicBezTo>
                  <a:lnTo>
                    <a:pt x="0" y="56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42" name="Rectangle 173"/>
            <p:cNvSpPr>
              <a:spLocks noChangeArrowheads="1"/>
            </p:cNvSpPr>
            <p:nvPr/>
          </p:nvSpPr>
          <p:spPr bwMode="auto">
            <a:xfrm rot="1868524">
              <a:off x="2832" y="1344"/>
              <a:ext cx="1080" cy="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43" name="Line 174"/>
            <p:cNvSpPr>
              <a:spLocks noChangeShapeType="1"/>
            </p:cNvSpPr>
            <p:nvPr/>
          </p:nvSpPr>
          <p:spPr bwMode="auto">
            <a:xfrm>
              <a:off x="3264" y="1104"/>
              <a:ext cx="52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44" name="Line 175"/>
            <p:cNvSpPr>
              <a:spLocks noChangeShapeType="1"/>
            </p:cNvSpPr>
            <p:nvPr/>
          </p:nvSpPr>
          <p:spPr bwMode="auto">
            <a:xfrm>
              <a:off x="3600" y="1392"/>
              <a:ext cx="52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45" name="Rectangle 176"/>
            <p:cNvSpPr>
              <a:spLocks noChangeArrowheads="1"/>
            </p:cNvSpPr>
            <p:nvPr/>
          </p:nvSpPr>
          <p:spPr bwMode="auto">
            <a:xfrm>
              <a:off x="4368" y="1680"/>
              <a:ext cx="1080" cy="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46" name="Freeform 177"/>
            <p:cNvSpPr>
              <a:spLocks/>
            </p:cNvSpPr>
            <p:nvPr/>
          </p:nvSpPr>
          <p:spPr bwMode="auto">
            <a:xfrm>
              <a:off x="4560" y="1632"/>
              <a:ext cx="816" cy="48"/>
            </a:xfrm>
            <a:custGeom>
              <a:avLst/>
              <a:gdLst>
                <a:gd name="T0" fmla="*/ 0 w 151"/>
                <a:gd name="T1" fmla="*/ 56 h 59"/>
                <a:gd name="T2" fmla="*/ 66 w 151"/>
                <a:gd name="T3" fmla="*/ 0 h 59"/>
                <a:gd name="T4" fmla="*/ 151 w 151"/>
                <a:gd name="T5" fmla="*/ 38 h 59"/>
                <a:gd name="T6" fmla="*/ 104 w 151"/>
                <a:gd name="T7" fmla="*/ 56 h 59"/>
                <a:gd name="T8" fmla="*/ 0 w 151"/>
                <a:gd name="T9" fmla="*/ 5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59">
                  <a:moveTo>
                    <a:pt x="0" y="56"/>
                  </a:moveTo>
                  <a:cubicBezTo>
                    <a:pt x="13" y="19"/>
                    <a:pt x="29" y="12"/>
                    <a:pt x="66" y="0"/>
                  </a:cubicBezTo>
                  <a:cubicBezTo>
                    <a:pt x="99" y="10"/>
                    <a:pt x="123" y="19"/>
                    <a:pt x="151" y="38"/>
                  </a:cubicBezTo>
                  <a:cubicBezTo>
                    <a:pt x="118" y="59"/>
                    <a:pt x="134" y="56"/>
                    <a:pt x="104" y="56"/>
                  </a:cubicBezTo>
                  <a:lnTo>
                    <a:pt x="0" y="56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684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7504" y="260649"/>
            <a:ext cx="3888432" cy="864095"/>
          </a:xfrm>
        </p:spPr>
        <p:txBody>
          <a:bodyPr/>
          <a:lstStyle/>
          <a:p>
            <a:r>
              <a:rPr lang="it-IT" dirty="0" smtClean="0"/>
              <a:t>Stella marina 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 flipH="1">
            <a:off x="755576" y="4869160"/>
            <a:ext cx="7344816" cy="1512168"/>
          </a:xfrm>
        </p:spPr>
        <p:txBody>
          <a:bodyPr>
            <a:normAutofit lnSpcReduction="1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Ideale perché non danneggia le cellule fragili. ATT accumulo eccessivo di materiale!!!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6632"/>
            <a:ext cx="4536504" cy="39604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656" y="1700808"/>
            <a:ext cx="942975" cy="2809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2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Preparazione dei vetrini </a:t>
            </a:r>
            <a:br>
              <a:rPr lang="it-IT" dirty="0"/>
            </a:br>
            <a:r>
              <a:rPr lang="it-IT" dirty="0"/>
              <a:t>campioni liquidi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t-IT" dirty="0" smtClean="0"/>
              <a:t>LIQUIDO TRASPARENTE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Cellularità</a:t>
            </a:r>
            <a:r>
              <a:rPr lang="it-IT" dirty="0" smtClean="0"/>
              <a:t> da bassa a moderata; </a:t>
            </a:r>
          </a:p>
          <a:p>
            <a:r>
              <a:rPr lang="it-IT" dirty="0"/>
              <a:t>S</a:t>
            </a:r>
            <a:r>
              <a:rPr lang="it-IT" dirty="0" smtClean="0"/>
              <a:t>triscio lineare o tramite centrifugazione/</a:t>
            </a:r>
            <a:r>
              <a:rPr lang="it-IT" dirty="0" err="1" smtClean="0"/>
              <a:t>cytospin</a:t>
            </a:r>
            <a:r>
              <a:rPr lang="it-IT" dirty="0" smtClean="0"/>
              <a:t>;</a:t>
            </a:r>
          </a:p>
          <a:p>
            <a:r>
              <a:rPr lang="it-IT" dirty="0" smtClean="0"/>
              <a:t>Richiede meno tempo nel colorante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it-IT" dirty="0" smtClean="0"/>
              <a:t>LIQUIDO OPACO 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Cellularità</a:t>
            </a:r>
            <a:r>
              <a:rPr lang="it-IT" dirty="0" smtClean="0"/>
              <a:t> elevata; </a:t>
            </a:r>
          </a:p>
          <a:p>
            <a:r>
              <a:rPr lang="it-IT" dirty="0" smtClean="0"/>
              <a:t>Striscio diretto; </a:t>
            </a:r>
          </a:p>
          <a:p>
            <a:r>
              <a:rPr lang="it-IT" dirty="0" smtClean="0"/>
              <a:t>Richiede più tempo nel colorante.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6803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Concetti di base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citologia studia la cellula sotto il profilo morfologico e funzionale.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citopatologia o citodiagnostica è una branca dell’anatomia patologica che interpreta a fini diagnostici la morfologia degli elementi cellulari in quanto tali, privati delle loro connessioni con il tessuto d’origine.</a:t>
            </a: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Nasce come mezzo per riconoscere la presenza di cellule tumorali.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9063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720079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Striscio lineare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55859" y="3886200"/>
            <a:ext cx="3640077" cy="1752600"/>
          </a:xfrm>
        </p:spPr>
        <p:txBody>
          <a:bodyPr/>
          <a:lstStyle/>
          <a:p>
            <a:r>
              <a:rPr lang="it-IT" dirty="0" err="1">
                <a:solidFill>
                  <a:schemeClr val="tx1"/>
                </a:solidFill>
              </a:rPr>
              <a:t>C</a:t>
            </a:r>
            <a:r>
              <a:rPr lang="it-IT" dirty="0" err="1" smtClean="0">
                <a:solidFill>
                  <a:schemeClr val="tx1"/>
                </a:solidFill>
              </a:rPr>
              <a:t>ytospin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218" y="764704"/>
            <a:ext cx="6524707" cy="2808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sabry\Desktop\bologna 2\20150508_1159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40832" y="4346523"/>
            <a:ext cx="2855640" cy="17133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sabry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54" y="4725144"/>
            <a:ext cx="2667000" cy="15144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1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Colorazioni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err="1" smtClean="0"/>
              <a:t>Papanicolau</a:t>
            </a:r>
            <a:r>
              <a:rPr lang="it-IT" dirty="0" smtClean="0"/>
              <a:t> e derivate: eccellenti dettagli nucleari, </a:t>
            </a:r>
            <a:r>
              <a:rPr lang="it-IT" dirty="0" err="1" smtClean="0"/>
              <a:t>spt</a:t>
            </a:r>
            <a:r>
              <a:rPr lang="it-IT" dirty="0" smtClean="0"/>
              <a:t> in medicina umana per i lunghi tempi di preparazione;</a:t>
            </a:r>
          </a:p>
          <a:p>
            <a:r>
              <a:rPr lang="it-IT" dirty="0" err="1" smtClean="0"/>
              <a:t>Romanowsky</a:t>
            </a:r>
            <a:r>
              <a:rPr lang="it-IT" dirty="0" smtClean="0"/>
              <a:t>: poco costose, facili da preparare e in tempi brevi: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600" dirty="0" err="1" smtClean="0"/>
              <a:t>Diff-Quick</a:t>
            </a:r>
            <a:endParaRPr lang="it-IT" sz="26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it-IT" sz="2600" dirty="0" smtClean="0"/>
              <a:t>Wright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600" dirty="0" err="1" smtClean="0"/>
              <a:t>Gimsa</a:t>
            </a:r>
            <a:r>
              <a:rPr lang="it-IT" sz="2600" dirty="0" smtClean="0"/>
              <a:t> (MGG) </a:t>
            </a:r>
          </a:p>
          <a:p>
            <a:r>
              <a:rPr lang="it-IT" dirty="0" smtClean="0"/>
              <a:t>Blu di metilene e nuovo blu di metilene;</a:t>
            </a:r>
          </a:p>
          <a:p>
            <a:r>
              <a:rPr lang="it-IT" dirty="0" smtClean="0"/>
              <a:t>Harris </a:t>
            </a:r>
            <a:r>
              <a:rPr lang="it-IT" dirty="0" err="1" smtClean="0"/>
              <a:t>Shorr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5109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Protocollo </a:t>
            </a:r>
            <a:r>
              <a:rPr lang="it-IT" dirty="0" err="1" smtClean="0"/>
              <a:t>May</a:t>
            </a:r>
            <a:r>
              <a:rPr lang="it-IT" dirty="0" smtClean="0"/>
              <a:t> </a:t>
            </a:r>
            <a:r>
              <a:rPr lang="it-IT" dirty="0" err="1" smtClean="0"/>
              <a:t>Grunwald</a:t>
            </a:r>
            <a:r>
              <a:rPr lang="it-IT" dirty="0" smtClean="0"/>
              <a:t> </a:t>
            </a:r>
            <a:r>
              <a:rPr lang="it-IT" dirty="0" err="1" smtClean="0"/>
              <a:t>Giemsa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it-IT" sz="8000" u="sng" dirty="0"/>
              <a:t>REAGENTI</a:t>
            </a:r>
            <a:r>
              <a:rPr lang="it-IT" sz="8000" dirty="0"/>
              <a:t>: </a:t>
            </a:r>
          </a:p>
          <a:p>
            <a:pPr marL="0" indent="0">
              <a:buNone/>
            </a:pPr>
            <a:r>
              <a:rPr lang="it-IT" sz="8000" dirty="0"/>
              <a:t>- Soluzione colorante </a:t>
            </a:r>
            <a:r>
              <a:rPr lang="it-IT" sz="8000" dirty="0" err="1"/>
              <a:t>May</a:t>
            </a:r>
            <a:r>
              <a:rPr lang="it-IT" sz="8000" dirty="0"/>
              <a:t> </a:t>
            </a:r>
            <a:r>
              <a:rPr lang="it-IT" sz="8000" dirty="0" err="1"/>
              <a:t>Grunwald</a:t>
            </a:r>
            <a:r>
              <a:rPr lang="it-IT" sz="8000" dirty="0"/>
              <a:t> (complesso di eosina e blu di metilene in alcool metilico);</a:t>
            </a:r>
          </a:p>
          <a:p>
            <a:pPr marL="0" indent="0">
              <a:buNone/>
            </a:pPr>
            <a:r>
              <a:rPr lang="it-IT" sz="8000" dirty="0"/>
              <a:t>- Soluzione colorante di </a:t>
            </a:r>
            <a:r>
              <a:rPr lang="it-IT" sz="8000" dirty="0" err="1"/>
              <a:t>Giemsa</a:t>
            </a:r>
            <a:r>
              <a:rPr lang="it-IT" sz="8000" dirty="0"/>
              <a:t> (vari composti di azzurri-</a:t>
            </a:r>
            <a:r>
              <a:rPr lang="it-IT" sz="8000" dirty="0" err="1"/>
              <a:t>tionina</a:t>
            </a:r>
            <a:r>
              <a:rPr lang="it-IT" sz="8000" dirty="0"/>
              <a:t>, associati all’eosina e al blu di metilene)</a:t>
            </a:r>
          </a:p>
          <a:p>
            <a:pPr marL="0" indent="0">
              <a:buNone/>
            </a:pPr>
            <a:r>
              <a:rPr lang="it-IT" sz="8000" u="sng" dirty="0"/>
              <a:t>PROCEDIMENTO</a:t>
            </a:r>
          </a:p>
          <a:p>
            <a:pPr marL="0" indent="0">
              <a:buNone/>
            </a:pPr>
            <a:r>
              <a:rPr lang="it-IT" sz="8000" dirty="0"/>
              <a:t>1-Essiccare i vetrini all’aria;</a:t>
            </a:r>
          </a:p>
          <a:p>
            <a:pPr marL="0" indent="0">
              <a:buNone/>
            </a:pPr>
            <a:r>
              <a:rPr lang="it-IT" sz="8000" dirty="0"/>
              <a:t>2-In un cilindro graduato 6ml di acqua distillata per ogni vetrino da colorare e con una pipetta aggiungere 1 goccia di </a:t>
            </a:r>
            <a:r>
              <a:rPr lang="it-IT" sz="8000" dirty="0" err="1"/>
              <a:t>Giemsa</a:t>
            </a:r>
            <a:r>
              <a:rPr lang="it-IT" sz="8000" dirty="0"/>
              <a:t> per ogni ml di acqua, mescolare;</a:t>
            </a:r>
          </a:p>
          <a:p>
            <a:pPr marL="0" indent="0">
              <a:buNone/>
            </a:pPr>
            <a:r>
              <a:rPr lang="it-IT" sz="8000" dirty="0"/>
              <a:t>3-Coprire i vetrini con la soluzione </a:t>
            </a:r>
            <a:r>
              <a:rPr lang="it-IT" sz="8000" dirty="0" err="1"/>
              <a:t>May-Grunwald</a:t>
            </a:r>
            <a:r>
              <a:rPr lang="it-IT" sz="8000" dirty="0"/>
              <a:t> per 3 minuti;</a:t>
            </a:r>
          </a:p>
          <a:p>
            <a:pPr marL="0" indent="0">
              <a:buNone/>
            </a:pPr>
            <a:r>
              <a:rPr lang="it-IT" sz="8000" dirty="0"/>
              <a:t>4-Lavare con abbondante acqua distillata e lasciarla per 1 minuto;</a:t>
            </a:r>
          </a:p>
          <a:p>
            <a:pPr marL="0" indent="0">
              <a:buNone/>
            </a:pPr>
            <a:r>
              <a:rPr lang="it-IT" sz="8000" dirty="0"/>
              <a:t>5-Eliminare l’acqua distillata, versare su ciascun vetrino la soluzione di </a:t>
            </a:r>
            <a:r>
              <a:rPr lang="it-IT" sz="8000" dirty="0" err="1"/>
              <a:t>Gimsa</a:t>
            </a:r>
            <a:r>
              <a:rPr lang="it-IT" sz="8000" dirty="0"/>
              <a:t> diluita (punto 2) per 25/30 minuti;           </a:t>
            </a:r>
          </a:p>
          <a:p>
            <a:pPr marL="0" indent="0">
              <a:buNone/>
            </a:pPr>
            <a:r>
              <a:rPr lang="it-IT" sz="8000" dirty="0"/>
              <a:t>6-Lavare in acqua corrente;     </a:t>
            </a:r>
          </a:p>
          <a:p>
            <a:pPr marL="0" indent="0">
              <a:buNone/>
            </a:pPr>
            <a:r>
              <a:rPr lang="it-IT" sz="8000" dirty="0"/>
              <a:t>7-Asciugare e montare.                   </a:t>
            </a:r>
          </a:p>
          <a:p>
            <a:endParaRPr lang="it-IT" sz="5100" dirty="0"/>
          </a:p>
        </p:txBody>
      </p:sp>
    </p:spTree>
    <p:extLst>
      <p:ext uri="{BB962C8B-B14F-4D97-AF65-F5344CB8AC3E}">
        <p14:creationId xmlns:p14="http://schemas.microsoft.com/office/powerpoint/2010/main" val="372962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MGG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dirty="0" smtClean="0"/>
              <a:t>Nuclei: rosso </a:t>
            </a:r>
            <a:r>
              <a:rPr lang="it-IT" sz="2800" dirty="0"/>
              <a:t>porpora violaceo </a:t>
            </a:r>
            <a:endParaRPr lang="it-IT" sz="2800" dirty="0" smtClean="0"/>
          </a:p>
          <a:p>
            <a:pPr marL="0" indent="0">
              <a:buNone/>
            </a:pPr>
            <a:r>
              <a:rPr lang="it-IT" sz="2800" dirty="0" smtClean="0"/>
              <a:t>Citoplasma linfociti: varie </a:t>
            </a:r>
            <a:r>
              <a:rPr lang="it-IT" sz="2800" dirty="0"/>
              <a:t>tonalità di blu </a:t>
            </a:r>
            <a:endParaRPr lang="it-IT" sz="2800" dirty="0" smtClean="0"/>
          </a:p>
          <a:p>
            <a:pPr marL="0" indent="0">
              <a:buNone/>
            </a:pPr>
            <a:r>
              <a:rPr lang="it-IT" sz="2800" dirty="0" smtClean="0"/>
              <a:t>Citoplasma monocito: blu-grigio </a:t>
            </a:r>
          </a:p>
          <a:p>
            <a:pPr marL="0" indent="0">
              <a:buNone/>
            </a:pPr>
            <a:r>
              <a:rPr lang="it-IT" sz="2800" dirty="0" smtClean="0"/>
              <a:t>Granulociti </a:t>
            </a:r>
            <a:r>
              <a:rPr lang="it-IT" sz="2800" dirty="0"/>
              <a:t>eosinofili (granuli </a:t>
            </a:r>
            <a:r>
              <a:rPr lang="it-IT" sz="2800" dirty="0" smtClean="0"/>
              <a:t>acidofili): rosso </a:t>
            </a:r>
            <a:r>
              <a:rPr lang="it-IT" sz="2800" dirty="0"/>
              <a:t>mattone-arancio </a:t>
            </a:r>
            <a:endParaRPr lang="it-IT" sz="2800" dirty="0" smtClean="0"/>
          </a:p>
          <a:p>
            <a:pPr marL="0" indent="0">
              <a:buNone/>
            </a:pPr>
            <a:r>
              <a:rPr lang="it-IT" sz="2800" dirty="0" smtClean="0"/>
              <a:t>Granulociti </a:t>
            </a:r>
            <a:r>
              <a:rPr lang="it-IT" sz="2800" dirty="0"/>
              <a:t>basofili (granuli </a:t>
            </a:r>
            <a:r>
              <a:rPr lang="it-IT" sz="2800" dirty="0" smtClean="0"/>
              <a:t>basofili): viola-cupo </a:t>
            </a:r>
            <a:r>
              <a:rPr lang="it-IT" sz="2800" dirty="0"/>
              <a:t>Granulociti neutrofili (granuli </a:t>
            </a:r>
            <a:r>
              <a:rPr lang="it-IT" sz="2800" dirty="0" smtClean="0"/>
              <a:t>neutrofili): marron-rosa </a:t>
            </a:r>
          </a:p>
          <a:p>
            <a:pPr marL="0" indent="0">
              <a:buNone/>
            </a:pPr>
            <a:r>
              <a:rPr lang="it-IT" sz="2800" dirty="0" smtClean="0"/>
              <a:t>Eritrociti: rosa-grigio 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87358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TVT cane 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45" r="14045"/>
          <a:stretch>
            <a:fillRect/>
          </a:stretch>
        </p:blipFill>
        <p:spPr bwMode="auto">
          <a:xfrm>
            <a:off x="2051720" y="1124744"/>
            <a:ext cx="4800533" cy="36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91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Protocollo </a:t>
            </a:r>
            <a:r>
              <a:rPr lang="it-IT" dirty="0" err="1" smtClean="0"/>
              <a:t>Diff-Quick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dirty="0"/>
              <a:t>Classica colorazione di tipo </a:t>
            </a:r>
            <a:r>
              <a:rPr lang="it-IT" dirty="0" err="1"/>
              <a:t>Romanowsky</a:t>
            </a:r>
            <a:r>
              <a:rPr lang="it-IT" dirty="0"/>
              <a:t>, come la MGG.</a:t>
            </a:r>
          </a:p>
          <a:p>
            <a:pPr marL="0" indent="0">
              <a:buNone/>
            </a:pPr>
            <a:r>
              <a:rPr lang="it-IT" u="sng" dirty="0"/>
              <a:t>REAGENTI</a:t>
            </a:r>
          </a:p>
          <a:p>
            <a:pPr marL="0" indent="0">
              <a:buNone/>
            </a:pPr>
            <a:r>
              <a:rPr lang="it-IT" dirty="0"/>
              <a:t>- Kit per la colorazione rapida: A fissativo a base di metanolo; B sol. acida a base di Eosina; C sol. basica a base di Tiazina</a:t>
            </a:r>
          </a:p>
          <a:p>
            <a:pPr marL="0" indent="0">
              <a:buNone/>
            </a:pPr>
            <a:r>
              <a:rPr lang="it-IT" u="sng" dirty="0"/>
              <a:t>PROCEDIMENTO</a:t>
            </a:r>
          </a:p>
          <a:p>
            <a:pPr marL="0" indent="0">
              <a:buNone/>
            </a:pPr>
            <a:r>
              <a:rPr lang="it-IT" dirty="0"/>
              <a:t>1-Essiccare il vetrino;</a:t>
            </a:r>
          </a:p>
          <a:p>
            <a:pPr marL="0" indent="0">
              <a:buNone/>
            </a:pPr>
            <a:r>
              <a:rPr lang="it-IT" dirty="0"/>
              <a:t>2-Immergere per 5 volte , un secondo di tempo ciascuna, nella soluzione A;</a:t>
            </a:r>
          </a:p>
          <a:p>
            <a:pPr marL="0" indent="0">
              <a:buNone/>
            </a:pPr>
            <a:r>
              <a:rPr lang="it-IT" dirty="0"/>
              <a:t>3-Immergere per 5 volte, un secondo di tempo ciascuna, nella soluzione B;</a:t>
            </a:r>
          </a:p>
          <a:p>
            <a:pPr marL="0" indent="0">
              <a:buNone/>
            </a:pPr>
            <a:r>
              <a:rPr lang="it-IT" dirty="0"/>
              <a:t>4-Immergere per 5 volte, un secondo di tempo ciascuna, nella soluzione C;</a:t>
            </a:r>
          </a:p>
          <a:p>
            <a:pPr marL="0" indent="0">
              <a:buNone/>
            </a:pPr>
            <a:r>
              <a:rPr lang="it-IT" dirty="0"/>
              <a:t>5-Lavare in acqua corrente;</a:t>
            </a:r>
          </a:p>
          <a:p>
            <a:pPr marL="0" indent="0">
              <a:buNone/>
            </a:pPr>
            <a:r>
              <a:rPr lang="it-IT" dirty="0"/>
              <a:t>6-Fare asciugare e montare.</a:t>
            </a:r>
          </a:p>
          <a:p>
            <a:pPr marL="514350" indent="-514350">
              <a:buFont typeface="+mj-lt"/>
              <a:buAutoNum type="arabicPeriod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7012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Cheratite ulcerativa da </a:t>
            </a:r>
            <a:r>
              <a:rPr lang="it-IT" dirty="0" err="1" smtClean="0"/>
              <a:t>pseudomonas</a:t>
            </a:r>
            <a:r>
              <a:rPr lang="it-IT" dirty="0" smtClean="0"/>
              <a:t>, foto da </a:t>
            </a:r>
            <a:r>
              <a:rPr lang="it-IT" dirty="0" err="1" smtClean="0"/>
              <a:t>Cowell</a:t>
            </a:r>
            <a:r>
              <a:rPr lang="it-IT" dirty="0" smtClean="0"/>
              <a:t> et al 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2" b="23462"/>
          <a:stretch>
            <a:fillRect/>
          </a:stretch>
        </p:blipFill>
        <p:spPr bwMode="auto">
          <a:xfrm>
            <a:off x="2051720" y="692696"/>
            <a:ext cx="4795936" cy="35969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432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Protocollo Harris </a:t>
            </a:r>
            <a:r>
              <a:rPr lang="it-IT" dirty="0" err="1" smtClean="0"/>
              <a:t>Shorr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Colora selettivamente di rosso gli elementi epiteliali completamente cheratinizzati, mentre colora in varie tonalità di blu gli elementi che ancora non sono giunti a maturazione. </a:t>
            </a:r>
          </a:p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77072"/>
            <a:ext cx="8424936" cy="24063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9770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9036" y="188640"/>
            <a:ext cx="8229600" cy="1143000"/>
          </a:xfrm>
        </p:spPr>
        <p:txBody>
          <a:bodyPr>
            <a:normAutofit/>
          </a:bodyPr>
          <a:lstStyle/>
          <a:p>
            <a:r>
              <a:rPr lang="it-IT" sz="2800" dirty="0" smtClean="0"/>
              <a:t>Usata in particolar modo per la determinazione delle fasi del ciclo estrale 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 marL="0" indent="0">
              <a:buNone/>
            </a:pPr>
            <a:r>
              <a:rPr lang="it-IT" sz="2400" dirty="0" err="1" smtClean="0"/>
              <a:t>Anestro</a:t>
            </a:r>
            <a:r>
              <a:rPr lang="it-IT" dirty="0" smtClean="0"/>
              <a:t>                                                              </a:t>
            </a:r>
            <a:r>
              <a:rPr lang="it-IT" sz="2400" dirty="0" err="1"/>
              <a:t>P</a:t>
            </a:r>
            <a:r>
              <a:rPr lang="it-IT" sz="2400" dirty="0" err="1" smtClean="0"/>
              <a:t>roestro</a:t>
            </a:r>
            <a:endParaRPr lang="it-IT" sz="2400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 </a:t>
            </a:r>
          </a:p>
          <a:p>
            <a:pPr marL="0" indent="0">
              <a:buNone/>
            </a:pPr>
            <a:r>
              <a:rPr lang="it-IT" sz="2400" dirty="0" smtClean="0"/>
              <a:t>Estro </a:t>
            </a:r>
            <a:r>
              <a:rPr lang="it-IT" dirty="0" smtClean="0"/>
              <a:t>                                                                   </a:t>
            </a:r>
            <a:r>
              <a:rPr lang="it-IT" sz="2400" dirty="0" err="1" smtClean="0"/>
              <a:t>Diestro</a:t>
            </a:r>
            <a:endParaRPr lang="it-IT" sz="2400" dirty="0" smtClean="0"/>
          </a:p>
          <a:p>
            <a:pPr marL="0" indent="0">
              <a:buNone/>
            </a:pPr>
            <a:endParaRPr lang="it-IT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772" y="1628800"/>
            <a:ext cx="2729064" cy="2304256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560" y="1628800"/>
            <a:ext cx="2601333" cy="2304256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772" y="4024484"/>
            <a:ext cx="2729064" cy="22570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559" y="4011062"/>
            <a:ext cx="2601333" cy="2257084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88459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Storia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t-IT" dirty="0" smtClean="0"/>
              <a:t>MED. UMANA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dirty="0" smtClean="0"/>
              <a:t>George </a:t>
            </a:r>
            <a:r>
              <a:rPr lang="it-IT" dirty="0" err="1" smtClean="0"/>
              <a:t>Papanicolau</a:t>
            </a:r>
            <a:r>
              <a:rPr lang="it-IT" dirty="0" smtClean="0"/>
              <a:t> nel 1923 propose di usare strisci vaginali per la diagnosi di carcinoma dell’utero…solo nel 1954 si avrà la prima pubblicazione di un atlante di citologia esfoliativa.</a:t>
            </a:r>
          </a:p>
          <a:p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it-IT" dirty="0" smtClean="0"/>
              <a:t>MED. VETERINARIA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it-IT" dirty="0" smtClean="0"/>
              <a:t>Victor </a:t>
            </a:r>
            <a:r>
              <a:rPr lang="it-IT" dirty="0" err="1" smtClean="0"/>
              <a:t>Perman</a:t>
            </a:r>
            <a:r>
              <a:rPr lang="it-IT" dirty="0" smtClean="0"/>
              <a:t> iniziò ad applicare le colorazione rapide (MGG, Wright) alle lesioni tessutali degli animali….nel 1966 pubblicò il primo lavoro su 1174 casi e successivamente nel 1979 il primo atlante di citologia veterinaria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1180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Campi di impiego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Ampia varietà di lesioni, tessuti, liquidi. In particolare nei processi che presentano incrementi di volume (masse, noduli, tumefazioni, etc..);</a:t>
            </a:r>
          </a:p>
          <a:p>
            <a:r>
              <a:rPr lang="it-IT" dirty="0" smtClean="0"/>
              <a:t>Per individuare il tipo di processo (neoplasia Vs infiammazione), e successivamente la tipologia cellulare, la benignità o malignità della stessa ed il grado;</a:t>
            </a:r>
          </a:p>
          <a:p>
            <a:r>
              <a:rPr lang="it-IT" dirty="0" smtClean="0"/>
              <a:t>Scarsa (se non assente) la citologia oncologica di screening veterinaria.</a:t>
            </a:r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29129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Citologia diagnostica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t-IT" dirty="0" smtClean="0"/>
              <a:t>VANTAGGI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dirty="0" smtClean="0"/>
              <a:t>Rapida</a:t>
            </a:r>
          </a:p>
          <a:p>
            <a:r>
              <a:rPr lang="it-IT" dirty="0" smtClean="0"/>
              <a:t>Poco invasiva</a:t>
            </a:r>
          </a:p>
          <a:p>
            <a:r>
              <a:rPr lang="it-IT" dirty="0" smtClean="0"/>
              <a:t>Facile esecuzione</a:t>
            </a:r>
          </a:p>
          <a:p>
            <a:r>
              <a:rPr lang="it-IT" dirty="0" smtClean="0"/>
              <a:t>Rischi minimi</a:t>
            </a:r>
          </a:p>
          <a:p>
            <a:r>
              <a:rPr lang="it-IT" dirty="0" smtClean="0"/>
              <a:t>Prelievi ripetibili</a:t>
            </a:r>
          </a:p>
          <a:p>
            <a:r>
              <a:rPr lang="it-IT" dirty="0" smtClean="0"/>
              <a:t>Indolore</a:t>
            </a:r>
          </a:p>
          <a:p>
            <a:r>
              <a:rPr lang="it-IT" dirty="0" smtClean="0"/>
              <a:t>Economica</a:t>
            </a:r>
          </a:p>
          <a:p>
            <a:r>
              <a:rPr lang="it-IT" dirty="0" smtClean="0"/>
              <a:t>Tempi brevi di refertazione</a:t>
            </a:r>
          </a:p>
          <a:p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it-IT" dirty="0" smtClean="0"/>
              <a:t>SVANTAGGI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it-IT" dirty="0" smtClean="0"/>
              <a:t>Impossibilità di valutare l’architettura e l’infiltrazione dei tessuti adiacenti</a:t>
            </a:r>
          </a:p>
          <a:p>
            <a:r>
              <a:rPr lang="it-IT" dirty="0" smtClean="0"/>
              <a:t>Campioni non diagnostici</a:t>
            </a:r>
          </a:p>
          <a:p>
            <a:r>
              <a:rPr lang="it-IT" dirty="0" smtClean="0"/>
              <a:t>Possibilità di falsi positivi/negativi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122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Materiale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85000" lnSpcReduction="10000"/>
          </a:bodyPr>
          <a:lstStyle/>
          <a:p>
            <a:r>
              <a:rPr lang="it-IT" dirty="0" smtClean="0"/>
              <a:t>Aghi da 22 a 25 G </a:t>
            </a:r>
          </a:p>
          <a:p>
            <a:r>
              <a:rPr lang="it-IT" dirty="0" smtClean="0"/>
              <a:t>Siringhe da 3 a 20 ml           </a:t>
            </a:r>
            <a:endParaRPr lang="it-IT" b="1" dirty="0" smtClean="0"/>
          </a:p>
          <a:p>
            <a:r>
              <a:rPr lang="it-IT" dirty="0" smtClean="0"/>
              <a:t>Tamponi sterili</a:t>
            </a:r>
          </a:p>
          <a:p>
            <a:r>
              <a:rPr lang="it-IT" dirty="0" err="1" smtClean="0"/>
              <a:t>Cytobrush</a:t>
            </a:r>
            <a:endParaRPr lang="it-IT" dirty="0" smtClean="0"/>
          </a:p>
          <a:p>
            <a:r>
              <a:rPr lang="it-IT" dirty="0" smtClean="0"/>
              <a:t>Vetrini puliti, sgrassati con banda sabbiata</a:t>
            </a:r>
          </a:p>
          <a:p>
            <a:r>
              <a:rPr lang="it-IT" dirty="0" smtClean="0"/>
              <a:t>Matita</a:t>
            </a:r>
          </a:p>
          <a:p>
            <a:r>
              <a:rPr lang="it-IT" dirty="0" smtClean="0"/>
              <a:t>Kit di colorazione</a:t>
            </a:r>
          </a:p>
          <a:p>
            <a:r>
              <a:rPr lang="it-IT" dirty="0" err="1" smtClean="0"/>
              <a:t>Coprivetrini</a:t>
            </a:r>
            <a:r>
              <a:rPr lang="it-IT" dirty="0" smtClean="0"/>
              <a:t>, olio o montante</a:t>
            </a:r>
          </a:p>
          <a:p>
            <a:r>
              <a:rPr lang="it-IT" dirty="0" smtClean="0"/>
              <a:t>Porta vetrini</a:t>
            </a:r>
          </a:p>
          <a:p>
            <a:r>
              <a:rPr lang="it-IT" dirty="0" smtClean="0"/>
              <a:t>Provette vuote per liquidi (con e senza EDTA)</a:t>
            </a:r>
          </a:p>
          <a:p>
            <a:r>
              <a:rPr lang="it-IT" dirty="0" smtClean="0"/>
              <a:t>Guanti </a:t>
            </a:r>
          </a:p>
          <a:p>
            <a:endParaRPr lang="it-IT" dirty="0"/>
          </a:p>
        </p:txBody>
      </p:sp>
      <p:pic>
        <p:nvPicPr>
          <p:cNvPr id="1026" name="Picture 2" descr="C:\Users\sabry\Desktop\bologna 2\20150511_1217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227" y="1124744"/>
            <a:ext cx="2440083" cy="176379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717032"/>
            <a:ext cx="1925646" cy="1224767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237067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95710"/>
          </a:xfrm>
        </p:spPr>
        <p:txBody>
          <a:bodyPr>
            <a:normAutofit/>
          </a:bodyPr>
          <a:lstStyle/>
          <a:p>
            <a:pPr algn="ctr"/>
            <a:r>
              <a:rPr lang="it-IT" sz="2800" dirty="0" smtClean="0"/>
              <a:t>Campionamento citologico 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u="sng" dirty="0" smtClean="0"/>
              <a:t>Esfoliazione spontanea</a:t>
            </a:r>
            <a:r>
              <a:rPr lang="it-IT" dirty="0" smtClean="0"/>
              <a:t>:</a:t>
            </a:r>
            <a:r>
              <a:rPr lang="it-IT" sz="2200" dirty="0" smtClean="0"/>
              <a:t> sfrutta </a:t>
            </a:r>
            <a:r>
              <a:rPr lang="it-IT" sz="2200" dirty="0"/>
              <a:t>la naturale capacità delle cellule di rivestimento di staccarsi dal tessuto, di raccogliersi all’interno di una cavità e di mescolarsi ai liquidi in essa contenuti. </a:t>
            </a:r>
            <a:r>
              <a:rPr lang="it-IT" sz="2100" dirty="0" smtClean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1600" dirty="0" smtClean="0"/>
              <a:t>Urine</a:t>
            </a:r>
            <a:endParaRPr lang="it-IT" sz="1600" dirty="0"/>
          </a:p>
          <a:p>
            <a:pPr>
              <a:buFont typeface="Wingdings" panose="05000000000000000000" pitchFamily="2" charset="2"/>
              <a:buChar char="ü"/>
            </a:pPr>
            <a:r>
              <a:rPr lang="it-IT" sz="1600" dirty="0" smtClean="0"/>
              <a:t>Espettorato</a:t>
            </a:r>
            <a:endParaRPr lang="it-IT" sz="1600" dirty="0"/>
          </a:p>
          <a:p>
            <a:pPr>
              <a:buFont typeface="Wingdings" panose="05000000000000000000" pitchFamily="2" charset="2"/>
              <a:buChar char="ü"/>
            </a:pPr>
            <a:r>
              <a:rPr lang="it-IT" sz="1600" dirty="0" smtClean="0"/>
              <a:t>Secrezioni</a:t>
            </a:r>
            <a:endParaRPr lang="it-IT" sz="1600" dirty="0"/>
          </a:p>
          <a:p>
            <a:pPr>
              <a:buFont typeface="Wingdings" panose="05000000000000000000" pitchFamily="2" charset="2"/>
              <a:buChar char="ü"/>
            </a:pPr>
            <a:r>
              <a:rPr lang="it-IT" sz="1600" dirty="0" smtClean="0"/>
              <a:t>Versamenti </a:t>
            </a:r>
            <a:r>
              <a:rPr lang="it-IT" sz="1600" dirty="0"/>
              <a:t>(pleurico, cardiaco, ascitico, </a:t>
            </a:r>
            <a:r>
              <a:rPr lang="it-IT" sz="1600" dirty="0" smtClean="0"/>
              <a:t>sinoviale)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1600" dirty="0" smtClean="0"/>
              <a:t>Liquor </a:t>
            </a:r>
            <a:r>
              <a:rPr lang="it-IT" sz="1600" dirty="0"/>
              <a:t>(liquido cerebrospinale)</a:t>
            </a:r>
          </a:p>
          <a:p>
            <a:r>
              <a:rPr lang="it-IT" u="sng" dirty="0" smtClean="0"/>
              <a:t>Esfoliazione provocata</a:t>
            </a:r>
            <a:r>
              <a:rPr lang="it-IT" dirty="0" smtClean="0"/>
              <a:t>: </a:t>
            </a:r>
            <a:r>
              <a:rPr lang="it-IT" sz="2000" dirty="0" smtClean="0"/>
              <a:t>cellule attivamente asportate dalla superficie di una lesione o mucosa. </a:t>
            </a:r>
            <a:r>
              <a:rPr lang="it-IT" sz="1600" dirty="0" smtClean="0"/>
              <a:t>(</a:t>
            </a:r>
            <a:r>
              <a:rPr lang="it-IT" sz="1600" dirty="0" err="1" smtClean="0"/>
              <a:t>brushing</a:t>
            </a:r>
            <a:r>
              <a:rPr lang="it-IT" sz="1600" dirty="0" smtClean="0"/>
              <a:t>, </a:t>
            </a:r>
            <a:r>
              <a:rPr lang="it-IT" sz="1600" dirty="0" err="1" smtClean="0"/>
              <a:t>scraping</a:t>
            </a:r>
            <a:r>
              <a:rPr lang="it-IT" sz="1600" dirty="0" smtClean="0"/>
              <a:t>…)</a:t>
            </a:r>
          </a:p>
          <a:p>
            <a:r>
              <a:rPr lang="it-IT" sz="2600" u="sng" dirty="0" smtClean="0"/>
              <a:t>FNA</a:t>
            </a:r>
            <a:r>
              <a:rPr lang="it-IT" sz="2600" dirty="0" smtClean="0"/>
              <a:t>: </a:t>
            </a:r>
            <a:r>
              <a:rPr lang="it-IT" sz="2000" dirty="0" smtClean="0"/>
              <a:t>presuppone un bersaglio, su organi o lesioni superficiali e profondi.</a:t>
            </a:r>
          </a:p>
          <a:p>
            <a:pPr marL="514350" indent="-514350">
              <a:buFont typeface="+mj-lt"/>
              <a:buAutoNum type="arabicPeriod"/>
            </a:pPr>
            <a:endParaRPr lang="it-IT" dirty="0"/>
          </a:p>
          <a:p>
            <a:pPr marL="514350" indent="-514350">
              <a:buFont typeface="+mj-lt"/>
              <a:buAutoNum type="arabicPeriod"/>
            </a:pPr>
            <a:endParaRPr lang="it-IT" dirty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Può interessare una svariata gamma di situazioni patologiche, dal punto di vista metodologico si possono distinguere in tre diverse situazioni: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39897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Tecniche di prelievo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Agoaspirato e </a:t>
            </a:r>
            <a:r>
              <a:rPr lang="it-IT" dirty="0" err="1" smtClean="0"/>
              <a:t>agoinfissione</a:t>
            </a:r>
            <a:endParaRPr lang="it-IT" dirty="0" smtClean="0"/>
          </a:p>
          <a:p>
            <a:r>
              <a:rPr lang="it-IT" dirty="0" err="1" smtClean="0"/>
              <a:t>Spazzolamento</a:t>
            </a:r>
            <a:r>
              <a:rPr lang="it-IT" dirty="0" smtClean="0"/>
              <a:t> (</a:t>
            </a:r>
            <a:r>
              <a:rPr lang="it-IT" dirty="0" err="1" smtClean="0"/>
              <a:t>brushing</a:t>
            </a:r>
            <a:r>
              <a:rPr lang="it-IT" dirty="0" smtClean="0"/>
              <a:t>)</a:t>
            </a:r>
          </a:p>
          <a:p>
            <a:r>
              <a:rPr lang="it-IT" dirty="0" smtClean="0"/>
              <a:t>Scarificazione/raschiato (</a:t>
            </a:r>
            <a:r>
              <a:rPr lang="it-IT" dirty="0" err="1" smtClean="0"/>
              <a:t>scraping</a:t>
            </a:r>
            <a:r>
              <a:rPr lang="it-IT" dirty="0" smtClean="0"/>
              <a:t>)</a:t>
            </a:r>
          </a:p>
          <a:p>
            <a:r>
              <a:rPr lang="it-IT" dirty="0" smtClean="0"/>
              <a:t>Tamponi</a:t>
            </a:r>
          </a:p>
          <a:p>
            <a:r>
              <a:rPr lang="it-IT" dirty="0" smtClean="0"/>
              <a:t>Impronte</a:t>
            </a:r>
          </a:p>
          <a:p>
            <a:r>
              <a:rPr lang="it-IT" dirty="0" smtClean="0"/>
              <a:t>Lavaggio delle superfici mucose </a:t>
            </a:r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1856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Tecniche di prelievo-</a:t>
            </a:r>
            <a:r>
              <a:rPr lang="it-IT" u="sng" dirty="0" smtClean="0"/>
              <a:t>Agoaspirato/infissione </a:t>
            </a:r>
            <a:endParaRPr lang="it-IT" u="sng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600200"/>
            <a:ext cx="8219256" cy="5257800"/>
          </a:xfrm>
        </p:spPr>
        <p:txBody>
          <a:bodyPr/>
          <a:lstStyle/>
          <a:p>
            <a:r>
              <a:rPr lang="it-IT" sz="2400" dirty="0"/>
              <a:t>P</a:t>
            </a:r>
            <a:r>
              <a:rPr lang="it-IT" sz="2400" dirty="0" smtClean="0"/>
              <a:t>er masse e lesioni proliferative, organi ghiandolari, organi interni o masse cavitarie;</a:t>
            </a:r>
          </a:p>
          <a:p>
            <a:r>
              <a:rPr lang="it-IT" sz="2400" dirty="0"/>
              <a:t>Più il tessuto è cedevole e più piccoli devono essere l’ago e la siringa. La dimensione della siringa deve essere proporzionale alla consistenza del </a:t>
            </a:r>
            <a:r>
              <a:rPr lang="it-IT" sz="2400" dirty="0" smtClean="0"/>
              <a:t>tessuto;</a:t>
            </a:r>
          </a:p>
          <a:p>
            <a:r>
              <a:rPr lang="it-IT" sz="2400" dirty="0" smtClean="0"/>
              <a:t>La procedura senza aspirazione usata nelle masse abbondantemente vascolarizzate.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618" y="3930114"/>
            <a:ext cx="2106173" cy="26604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63873"/>
            <a:ext cx="1446151" cy="20116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578858"/>
            <a:ext cx="1440160" cy="2040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563873"/>
            <a:ext cx="1480498" cy="2040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578858"/>
            <a:ext cx="1466125" cy="2040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7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1093</Words>
  <Application>Microsoft Office PowerPoint</Application>
  <PresentationFormat>Presentazione su schermo (4:3)</PresentationFormat>
  <Paragraphs>157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29" baseType="lpstr">
      <vt:lpstr>Tema di Office</vt:lpstr>
      <vt:lpstr>Corso di Citopatologia parte I</vt:lpstr>
      <vt:lpstr>Concetti di base</vt:lpstr>
      <vt:lpstr>Storia</vt:lpstr>
      <vt:lpstr>Campi di impiego</vt:lpstr>
      <vt:lpstr>Citologia diagnostica</vt:lpstr>
      <vt:lpstr>Materiale</vt:lpstr>
      <vt:lpstr>Campionamento citologico </vt:lpstr>
      <vt:lpstr>Tecniche di prelievo </vt:lpstr>
      <vt:lpstr>Tecniche di prelievo-Agoaspirato/infissione </vt:lpstr>
      <vt:lpstr>Tecniche di prelievo-Brushing </vt:lpstr>
      <vt:lpstr>Tecniche di prelievo-Scraping</vt:lpstr>
      <vt:lpstr>Tecniche di prelievo-Tamponi</vt:lpstr>
      <vt:lpstr>Tecniche di prelievo-Impronte</vt:lpstr>
      <vt:lpstr>Tecniche di prelievo-Lavaggi</vt:lpstr>
      <vt:lpstr>Preparazione dei vetrini</vt:lpstr>
      <vt:lpstr>Schiacciamento </vt:lpstr>
      <vt:lpstr>Striscio di sangue </vt:lpstr>
      <vt:lpstr>Stella marina </vt:lpstr>
      <vt:lpstr>Preparazione dei vetrini  campioni liquidi</vt:lpstr>
      <vt:lpstr>Striscio lineare</vt:lpstr>
      <vt:lpstr>Colorazioni </vt:lpstr>
      <vt:lpstr>Protocollo May Grunwald Giemsa</vt:lpstr>
      <vt:lpstr>MGG</vt:lpstr>
      <vt:lpstr>TVT cane </vt:lpstr>
      <vt:lpstr>Protocollo Diff-Quick</vt:lpstr>
      <vt:lpstr>Cheratite ulcerativa da pseudomonas, foto da Cowell et al </vt:lpstr>
      <vt:lpstr>Protocollo Harris Shorr</vt:lpstr>
      <vt:lpstr>Usata in particolar modo per la determinazione delle fasi del ciclo estrale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sabry</dc:creator>
  <cp:lastModifiedBy>sabry</cp:lastModifiedBy>
  <cp:revision>46</cp:revision>
  <dcterms:created xsi:type="dcterms:W3CDTF">2015-04-27T08:37:48Z</dcterms:created>
  <dcterms:modified xsi:type="dcterms:W3CDTF">2015-05-12T17:41:59Z</dcterms:modified>
</cp:coreProperties>
</file>