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382" r:id="rId3"/>
    <p:sldId id="383" r:id="rId4"/>
    <p:sldId id="384" r:id="rId5"/>
    <p:sldId id="385" r:id="rId6"/>
    <p:sldId id="386" r:id="rId7"/>
    <p:sldId id="387" r:id="rId8"/>
    <p:sldId id="388" r:id="rId9"/>
    <p:sldId id="389" r:id="rId10"/>
    <p:sldId id="390" r:id="rId11"/>
    <p:sldId id="392" r:id="rId12"/>
    <p:sldId id="393" r:id="rId13"/>
    <p:sldId id="394" r:id="rId14"/>
    <p:sldId id="395" r:id="rId15"/>
    <p:sldId id="396" r:id="rId16"/>
    <p:sldId id="400" r:id="rId17"/>
    <p:sldId id="402" r:id="rId18"/>
    <p:sldId id="401" r:id="rId19"/>
    <p:sldId id="403" r:id="rId20"/>
    <p:sldId id="404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379E"/>
    <a:srgbClr val="521B93"/>
    <a:srgbClr val="8089FF"/>
    <a:srgbClr val="424242"/>
    <a:srgbClr val="712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926"/>
    <p:restoredTop sz="94146"/>
  </p:normalViewPr>
  <p:slideViewPr>
    <p:cSldViewPr snapToGrid="0">
      <p:cViewPr varScale="1">
        <p:scale>
          <a:sx n="94" d="100"/>
          <a:sy n="94" d="100"/>
        </p:scale>
        <p:origin x="22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74D22-5072-E84E-B480-64A762CBB498}" type="datetimeFigureOut">
              <a:rPr lang="it-IT" smtClean="0"/>
              <a:t>01/12/25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D5AEF-C83F-624A-8ACF-FAE17F20E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427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5AEF-C83F-624A-8ACF-FAE17F20E2B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5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264E0-FB52-675E-10EC-892D51753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E32C996-E79E-2C48-DF26-B08E53557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8C53D7-3D19-D54D-C822-6EE48A18E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01/12/25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023046-EE20-AF7B-43FB-A44A71824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C86C73-13D0-9555-666D-0C9100CC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37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28C98A-4BE2-E3F5-7D4A-0C27030E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4A1432C-4BE0-7AB4-1276-9D42EF4D9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2A8715-3FFC-025D-99E0-8C8C76E1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01/12/25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D65120-40F8-FEBB-F29C-3454B3430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54B8B9-64BA-A9C8-5213-7EC9C0D3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448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03C5752-6194-68DD-4110-1FEB7FE5A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24EB9C-1C59-64A6-112C-6E9437FCA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AEFBE0-FAC8-B699-922A-D69304859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01/12/25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2A6EEC-ABB0-703C-6C3B-23192246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8B7AAB-EDBB-9BDB-BE79-00479C0F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19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5F37EA-63AE-4BF2-9536-92D24CEF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461603-7059-BBF3-E461-B1E8A2B8A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1F477C-F76B-FF60-2C93-002639E5B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01/12/25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3A0AEC-8D68-F215-C190-2273646F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741A7A-EA3C-0F5A-F3D1-94900EFF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319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46D7F1-C1F4-A164-7CDE-ADF3AE9B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3E651B-0264-B48A-4B06-C4FA9497B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073EC7-DCF1-1F30-1618-457906F29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01/12/25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74791D-1513-0670-5500-4FD0F6B0D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489D82-6404-E16A-F857-A1DD1FDF5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23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4BF2F4-0636-111A-DED8-5082EB154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7DC82D-C8BE-58F1-6792-604F6974F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5C0171-D259-F5D0-D47F-16650EE6A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CEC8C2-07B3-3F77-8CBD-FAC8D1BB5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01/12/25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8E2941-0619-39CD-0E95-C8F5320F6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887E02-B5C4-57C4-AF3A-10B0468C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96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AFF58B-9A82-1302-43E2-1C713767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045473-0D65-EA4C-B8E2-B0F25AA84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443DEE-4AF0-0FA9-3518-BD165F256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86FCA57-EB7A-D9FB-D4EB-BCDB62508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21A2C54-F752-6F08-D225-41A4252E71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D5130EA-212F-774F-28E1-8B0D4D8C9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01/12/25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2294161-ACA2-D2A4-B4F0-F4AEB0E4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C205BE2-9DD1-86FF-9C18-7D794F539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755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11AECD-A598-8930-FD05-1406766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C383197-44CD-8102-1336-3AFC75F02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01/12/25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54DDCB-3F24-5816-AF82-31638D33E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79B6E4-00A5-0C7C-874B-9811BD44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4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2250683-4690-B7F9-FA8B-3D5FB22CB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01/12/25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85B1F87-0C25-BB7D-E018-41DD563D0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926DC4-CB7C-8720-6182-711C7814B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11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7125B4-A08A-7245-001D-6BF03EF17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5F4BD8-0817-6686-544C-E24E91B83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D01CAF3-8524-7B9C-9979-D4DA2B75B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822C58-AF2C-30BF-0387-29185E5F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01/12/25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83E744-C862-B8F1-A3D7-35A7BD76A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387502F-4AA8-B788-DDB9-F9D847E9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51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E96545-4A3A-3D91-E125-87CA20537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28E9926-02DD-E435-D785-7A81F74E1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E86364-A417-E2C8-96BE-143FF0AE2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3D60C8-46C4-CBED-4750-1367632C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01/12/25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DCD6E4-37E6-F981-E514-55C4F1BDA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1B3317-D12B-F6ED-E997-9DFA3CE7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85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AB61F03-C014-8FC4-6DD0-7A81D3126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84472C-4F80-DA5C-0B0A-60610954D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3C37F7-72D4-46A9-B303-5337BA429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8CCB4-A755-DE4A-A5AD-C73E95AD64A4}" type="datetimeFigureOut">
              <a:rPr lang="it-IT" smtClean="0"/>
              <a:t>01/12/25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11F0C3-A87C-2E45-7D52-FC35A713F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6EC302-A175-F046-F0FE-FFBA6732C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40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07A83D-1E24-3C21-4698-CDA383EDAF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br>
              <a:rPr lang="it-IT" sz="4000" dirty="0">
                <a:solidFill>
                  <a:srgbClr val="521B93"/>
                </a:solidFill>
              </a:rPr>
            </a:br>
            <a:br>
              <a:rPr lang="it-IT" sz="4000" dirty="0">
                <a:solidFill>
                  <a:srgbClr val="521B93"/>
                </a:solidFill>
              </a:rPr>
            </a:br>
            <a:br>
              <a:rPr lang="it-IT" sz="4000" dirty="0">
                <a:solidFill>
                  <a:srgbClr val="521B93"/>
                </a:solidFill>
              </a:rPr>
            </a:br>
            <a:br>
              <a:rPr lang="it-IT" sz="4000" dirty="0">
                <a:solidFill>
                  <a:srgbClr val="521B93"/>
                </a:solidFill>
              </a:rPr>
            </a:br>
            <a:r>
              <a:rPr lang="it-IT" sz="4000" b="1" dirty="0">
                <a:solidFill>
                  <a:srgbClr val="521B93"/>
                </a:solidFill>
              </a:rPr>
              <a:t>2.3. </a:t>
            </a:r>
            <a:r>
              <a:rPr lang="it-IT" sz="4000" b="1" kern="0" dirty="0">
                <a:solidFill>
                  <a:srgbClr val="521B93"/>
                </a:solidFill>
                <a:effectLst/>
                <a:ea typeface="Times New Roman" panose="02020603050405020304" pitchFamily="18" charset="0"/>
              </a:rPr>
              <a:t>La guerra delle statue: </a:t>
            </a:r>
            <a:r>
              <a:rPr lang="it-IT" sz="4000" b="1" i="1" kern="0" dirty="0">
                <a:solidFill>
                  <a:srgbClr val="521B93"/>
                </a:solidFill>
                <a:effectLst/>
                <a:ea typeface="Times New Roman" panose="02020603050405020304" pitchFamily="18" charset="0"/>
              </a:rPr>
              <a:t>Lenin a pezzi</a:t>
            </a:r>
            <a:r>
              <a:rPr lang="it-IT" sz="4000" b="1" dirty="0">
                <a:solidFill>
                  <a:srgbClr val="521B93"/>
                </a:solidFill>
                <a:effectLst/>
              </a:rPr>
              <a:t> (II)</a:t>
            </a:r>
            <a:endParaRPr lang="it-IT" sz="4000" b="1" dirty="0">
              <a:solidFill>
                <a:srgbClr val="521B93"/>
              </a:solidFill>
              <a:cs typeface="Calibri" panose="020F05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F2CCCD7-0122-0B10-CBD5-BA48D8F81F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endParaRPr lang="it-IT" sz="1700" dirty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it-IT" sz="1700" dirty="0"/>
          </a:p>
          <a:p>
            <a:pPr algn="r"/>
            <a:endParaRPr lang="it-IT" dirty="0"/>
          </a:p>
          <a:p>
            <a:pPr algn="r"/>
            <a:r>
              <a:rPr lang="it-IT" sz="1500" dirty="0"/>
              <a:t>Storia del tempo presente</a:t>
            </a:r>
          </a:p>
          <a:p>
            <a:pPr algn="r"/>
            <a:r>
              <a:rPr lang="it-IT" sz="1500" dirty="0"/>
              <a:t>Prof.ssa Maddalena Carli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84D5F-22F6-B09A-81C6-ADDA830047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2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000" y="5342611"/>
            <a:ext cx="504000" cy="5040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579054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2C9B59-19A0-8CB9-5207-9B2AA04E9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onumento a Lenin (Kiev) - Wikipedia">
            <a:extLst>
              <a:ext uri="{FF2B5EF4-FFF2-40B4-BE49-F238E27FC236}">
                <a16:creationId xmlns:a16="http://schemas.microsoft.com/office/drawing/2014/main" id="{A939FB51-6B5C-63B3-441F-559A7B1C8FC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8" y="327025"/>
            <a:ext cx="4292999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amaged Lenin">
            <a:extLst>
              <a:ext uri="{FF2B5EF4-FFF2-40B4-BE49-F238E27FC236}">
                <a16:creationId xmlns:a16="http://schemas.microsoft.com/office/drawing/2014/main" id="{276547D7-9E3E-4B82-934C-46FCD61E795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0" y="2713334"/>
            <a:ext cx="61424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42F0E4-6026-ECDB-2E55-A2A9455B2E6F}"/>
              </a:ext>
            </a:extLst>
          </p:cNvPr>
          <p:cNvSpPr txBox="1"/>
          <p:nvPr/>
        </p:nvSpPr>
        <p:spPr>
          <a:xfrm>
            <a:off x="139700" y="6488668"/>
            <a:ext cx="2183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Kiev, 30 giugno 2009</a:t>
            </a:r>
          </a:p>
        </p:txBody>
      </p:sp>
    </p:spTree>
    <p:extLst>
      <p:ext uri="{BB962C8B-B14F-4D97-AF65-F5344CB8AC3E}">
        <p14:creationId xmlns:p14="http://schemas.microsoft.com/office/powerpoint/2010/main" val="949432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1B2C2C-77CB-4FC8-0A74-616188649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91C370-6334-2317-F970-EFFEB5FD4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seconda ondata del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Leninopad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conclude con la nomina del nuovo presidente della Repubblica di Ucraina, V.F.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Janukovic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(25 febbraio 2010)</a:t>
            </a:r>
          </a:p>
          <a:p>
            <a:pPr>
              <a:buFont typeface="Wingdings" pitchFamily="2" charset="2"/>
              <a:buChar char="Ø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difficoltà a rinunciare all’identità sovietica nella transizione alla democrazia</a:t>
            </a:r>
          </a:p>
          <a:p>
            <a:pPr>
              <a:buFont typeface="Wingdings" pitchFamily="2" charset="2"/>
              <a:buChar char="Ø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decenni dopo la scomparsa dell’Urss, i monumenti di Lenin continuano a rappresentare un elemento familiare dello spazio pubblico delle città ucraine, tranne che nelle città della regione occidentale</a:t>
            </a:r>
          </a:p>
          <a:p>
            <a:pPr>
              <a:buFont typeface="Wingdings" pitchFamily="2" charset="2"/>
              <a:buChar char="Ø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scissione della società ucraina e divergente percezione della storia</a:t>
            </a:r>
          </a:p>
          <a:p>
            <a:pPr>
              <a:buFont typeface="Wingdings" pitchFamily="2" charset="2"/>
              <a:buChar char="Ø"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725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25D09F-33D3-9CBF-6244-B35B4364C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FF17E4-E836-96F4-0D7A-31A09FCF9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Euromaidan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(novembre 2013-febbraio 2014)</a:t>
            </a: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Leninopad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assume dimensioni senza precedenti, riconosciute anche dal ministro degli Interni, e si estende alle regioni centrali e orientali dell’Ucraina</a:t>
            </a:r>
          </a:p>
          <a:p>
            <a:pPr>
              <a:buFont typeface="Wingdings" pitchFamily="2" charset="2"/>
              <a:buChar char="Ø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Ruolo dei partiti nazionalisti di stampo radicale (Svoboda)</a:t>
            </a:r>
          </a:p>
          <a:p>
            <a:pPr>
              <a:buFont typeface="Wingdings" pitchFamily="2" charset="2"/>
              <a:buChar char="Ø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Inadeguatezza della politica della memoria delle istituzioni nazionali e locali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EAC19AB-6B84-82F6-5835-ADE7DDE82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L’evento scatenante: Kiev, 8 dicembre 2013</a:t>
            </a: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youtu.be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/Nv4pm089d7s?si=WtqGgJRzQOI3gVOv</a:t>
            </a:r>
          </a:p>
        </p:txBody>
      </p:sp>
    </p:spTree>
    <p:extLst>
      <p:ext uri="{BB962C8B-B14F-4D97-AF65-F5344CB8AC3E}">
        <p14:creationId xmlns:p14="http://schemas.microsoft.com/office/powerpoint/2010/main" val="1934308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932D4F-82A7-5F67-26C3-C838240DD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40E07A3-7B8E-DF51-7238-55A090BC4D7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154" y="2506662"/>
            <a:ext cx="290089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D3F528F-B5F2-F2A8-4503-B77F70EA9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363830" cy="3816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445E5E-BBF5-18C2-F261-2E98C5BCA31A}"/>
              </a:ext>
            </a:extLst>
          </p:cNvPr>
          <p:cNvSpPr txBox="1"/>
          <p:nvPr/>
        </p:nvSpPr>
        <p:spPr>
          <a:xfrm>
            <a:off x="0" y="4005072"/>
            <a:ext cx="8037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Kiev, 8 dicembre 2013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Rivoluzione della dignità (in risposta alla sospensione, il 21 novembre, del processo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doveva condurre a un accordo di associazione tra l’Ucraina e l’Unione Europea)</a:t>
            </a:r>
          </a:p>
        </p:txBody>
      </p:sp>
    </p:spTree>
    <p:extLst>
      <p:ext uri="{BB962C8B-B14F-4D97-AF65-F5344CB8AC3E}">
        <p14:creationId xmlns:p14="http://schemas.microsoft.com/office/powerpoint/2010/main" val="3308839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C95CFA-7716-A0A5-C989-0681620D5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0BFFE3A-A0CD-1FDC-DA95-0E8C2AD345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«La distruzione collettiva del monumento sarebbe passata quasi inosservata se non fosse che modificò l’intero scenario della protesta, diventandone l’epilogo, il coronamento. Per la prima volta nella storia di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Euromaidan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 gesto insignificante, non pianificato e simbolico, eclissò gli obiettivi della protesta, il suo programma, come a rivendicarne il significato e l’idea. Alla demolizione di quel monumento in raro granito rosso seguì la svendita dei suoi frantumi e il furto di un grande frammento residuo della figura in pezzi. Iniziò così il processo spontaneo che in seguito prese il nome di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Leninopad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distruzione generalizzata dei monumenti a Lenin in Ucraina».</a:t>
            </a:r>
          </a:p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J.M.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Bjelorusec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’, 11 dicembre 2016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7750C8C4-0E4A-9F4B-8B4A-AACC15CAD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 rituale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battaglie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deriva populista</a:t>
            </a:r>
          </a:p>
        </p:txBody>
      </p:sp>
    </p:spTree>
    <p:extLst>
      <p:ext uri="{BB962C8B-B14F-4D97-AF65-F5344CB8AC3E}">
        <p14:creationId xmlns:p14="http://schemas.microsoft.com/office/powerpoint/2010/main" val="2317759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F4CDEB-CAE2-CC94-39A5-4C95FE6A9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925C78F-F37F-AC21-0488-C5FD62AD64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febbraio 2014: smantellati 42 monumenti</a:t>
            </a:r>
          </a:p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febbraio 2014: smantellati 105 monumenti</a:t>
            </a:r>
          </a:p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febbraio 2014: smantellati 51 monumenti</a:t>
            </a:r>
          </a:p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febbraio 2014: smantellati 34 monumenti</a:t>
            </a: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abbattimenti pubblici, spesso di massa</a:t>
            </a: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primavera 2014: il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Leninopad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prosegue ma con ritmo calante</a:t>
            </a: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estate e autunno 2014: il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Leninopad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sposta nella regione orientale, parzialmente interessata nel conflitto nel Donbas (6 aprile 2014), per poi rallentare progressivamente</a:t>
            </a:r>
          </a:p>
        </p:txBody>
      </p:sp>
    </p:spTree>
    <p:extLst>
      <p:ext uri="{BB962C8B-B14F-4D97-AF65-F5344CB8AC3E}">
        <p14:creationId xmlns:p14="http://schemas.microsoft.com/office/powerpoint/2010/main" val="496339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B80D1F-7321-53EE-1094-CB0CE9946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1041707-D967-54C0-5C97-F4CCA0BD926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68" y="0"/>
            <a:ext cx="5387587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81D0EEDB-5CA8-8326-9684-B51E03D9A72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311" y="1253331"/>
            <a:ext cx="327578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282A6CD-C57D-360A-C832-B3264AF94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68" y="3654000"/>
            <a:ext cx="5434923" cy="3204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88D3F8-303E-0659-2440-DF2105BF2D2A}"/>
              </a:ext>
            </a:extLst>
          </p:cNvPr>
          <p:cNvSpPr txBox="1"/>
          <p:nvPr/>
        </p:nvSpPr>
        <p:spPr>
          <a:xfrm>
            <a:off x="8978900" y="5981700"/>
            <a:ext cx="2734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Charkiv, 28 settembre 2014</a:t>
            </a:r>
          </a:p>
        </p:txBody>
      </p:sp>
    </p:spTree>
    <p:extLst>
      <p:ext uri="{BB962C8B-B14F-4D97-AF65-F5344CB8AC3E}">
        <p14:creationId xmlns:p14="http://schemas.microsoft.com/office/powerpoint/2010/main" val="413268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D1237F-E504-E2F1-3D3C-100D947DC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6F5726E-F626-4044-4B36-BE4F69F650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1C29FE1-D8FB-2155-5353-8BB07BE1D4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3E80141-8E3B-62FF-D1D4-A6C72161B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33" y="45000"/>
            <a:ext cx="10578133" cy="67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419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23E176-FC15-52ED-627F-EFD627ACD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AF577134-3B34-0038-06BE-0F4FD6742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13563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E9F89887-52AD-AD37-57DD-DDE07B2C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875" y="3294000"/>
            <a:ext cx="5284125" cy="3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90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780ACA-4217-8416-0C60-284498D4A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48D85F3-6420-6D33-7898-183F90F7DF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decomunistizzazione / desovietizzazione /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derussificazione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- 4 decreti del presidente P. O.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Porosenko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 15 maggio 2015 (entrata in vigore: 21 maggio 20215)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riconoscimento del ruolo patriottico di alcune organizzazioni (Organizzazione nazionalisti ucraini ed Esercito insurrezionale)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«grande guerra patriottica» a «seconda guerra mondiale»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apertura degli archivi degli organi di sicurezza sovietici a livello repubblicano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«Sulla condanna dei regimi totalitari comunista e nazionalsocialista»</a:t>
            </a:r>
          </a:p>
          <a:p>
            <a:pPr>
              <a:buFont typeface="Wingdings" pitchFamily="2" charset="2"/>
              <a:buChar char="Ø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2015/2020: 2.500 monumenti coinvolti nel processo di decomunistizzazione</a:t>
            </a: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75A924B-0BE8-8162-D9FB-817245E9B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invasione russa (24 febbraio 2022)</a:t>
            </a:r>
          </a:p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distruzione dei monumenti politici dell’era sovietica (desovietizzazione) [da Lenin ai massimi dirigenti del partito comunista, ai capi militari della seconda guerra mondiale, a personalità eminenti delle democrazie popolari]</a:t>
            </a:r>
          </a:p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distruzione dei monumenti politici ai simboli e alle personalità «russe» (dagli zar alle vittime della repressione staliniana)</a:t>
            </a:r>
          </a:p>
          <a:p>
            <a:pPr>
              <a:buFont typeface="Wingdings" pitchFamily="2" charset="2"/>
              <a:buChar char="Ø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 giugno 2022: Consiglio per la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derussificazione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decomunistizzazione e decolonizzazione (coordinare le azioni iconoclaste e sottrarle allo spontaneismo)</a:t>
            </a: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1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EFB248-B257-EEEB-A708-81EC89804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6B7F62A-588C-F0A5-439B-544B063DB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Ucraina: dagli anni ‘90 denuncia della «schiavitù spirituale» all’Urss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‘guerra alle statue’, improntate a un unico stile e all’ideologia comunista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puntuale classificazione, dal 1987, del patrimonio materiale ucraino (Istituto di Storia dell’Accademia delle Scienze), prerivoluzionari e sovietici. Monumenti a Lenin: tra i 4.000 e i 5.000</a:t>
            </a:r>
          </a:p>
          <a:p>
            <a:pPr>
              <a:buFont typeface="Wingdings" pitchFamily="2" charset="2"/>
              <a:buChar char="ü"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7553DC3-1CF1-AF7C-44B0-3AF2308DC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Leninopad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(pioggia di Lenin) &gt; il movimento iconoclasta si sviluppa all’interno del percorso di decomunistizzazione e può essere suddiviso in varie fasi</a:t>
            </a:r>
          </a:p>
          <a:p>
            <a:pPr>
              <a:buFont typeface="Wingdings" pitchFamily="2" charset="2"/>
              <a:buChar char="§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primi anni Novanta</a:t>
            </a:r>
          </a:p>
          <a:p>
            <a:pPr>
              <a:buFont typeface="Wingdings" pitchFamily="2" charset="2"/>
              <a:buChar char="§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presidenza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Juscenko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Euromaidan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l’invasione russa</a:t>
            </a:r>
          </a:p>
        </p:txBody>
      </p:sp>
    </p:spTree>
    <p:extLst>
      <p:ext uri="{BB962C8B-B14F-4D97-AF65-F5344CB8AC3E}">
        <p14:creationId xmlns:p14="http://schemas.microsoft.com/office/powerpoint/2010/main" val="2773037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780ACA-4217-8416-0C60-284498D4A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48D85F3-6420-6D33-7898-183F90F7DF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«Dobbiamo liberarci del fardello coloniale che ci è stato imposto per molti decenni, se non secoli. E oggi c’è l’opportunità di creare una nuova identità, di superare i miti coloniali imperiali, di ritrovare e confermare la memoria storica che appartiene a noi ucraini, per diventare a pieno titolo proprietari della nostra terra»</a:t>
            </a:r>
          </a:p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Testo di legge n. 7253, 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proposito di nomi geografici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21 marzo 2023 (entrata in vigore: 27 luglio 2023)</a:t>
            </a:r>
          </a:p>
        </p:txBody>
      </p:sp>
    </p:spTree>
    <p:extLst>
      <p:ext uri="{BB962C8B-B14F-4D97-AF65-F5344CB8AC3E}">
        <p14:creationId xmlns:p14="http://schemas.microsoft.com/office/powerpoint/2010/main" val="1695031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B91C13-9BF7-00DB-FC09-7F61A1940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D3FC96-1767-61AB-41E1-0F0C5E3CC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primi anni Novanta</a:t>
            </a:r>
          </a:p>
          <a:p>
            <a:pPr>
              <a:buFontTx/>
              <a:buChar char="-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cambiamenti istituzionali </a:t>
            </a:r>
          </a:p>
          <a:p>
            <a:pPr>
              <a:buFontTx/>
              <a:buChar char="-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riforme radicali nell’ambito dell’istruzione (abolizione dai programmi scolastici dello studio dell’ideologia e della storia del partito comunista), della scienza e dei mass media</a:t>
            </a:r>
          </a:p>
          <a:p>
            <a:pPr>
              <a:buFontTx/>
              <a:buChar char="-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abolizione della censura di Stato</a:t>
            </a:r>
          </a:p>
          <a:p>
            <a:pPr>
              <a:buFont typeface="Wingdings" pitchFamily="2" charset="2"/>
              <a:buChar char="Ø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rimozione di statue e ritratti dai luoghi ‘pubblici’ e ridenominazioni toponomastiche</a:t>
            </a:r>
          </a:p>
        </p:txBody>
      </p:sp>
    </p:spTree>
    <p:extLst>
      <p:ext uri="{BB962C8B-B14F-4D97-AF65-F5344CB8AC3E}">
        <p14:creationId xmlns:p14="http://schemas.microsoft.com/office/powerpoint/2010/main" val="2183271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421D6B-2CE3-2EE0-07DE-85B6945CA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EBBF70F-2B6B-F3F1-55E8-E13FD1DE4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62" y="254000"/>
            <a:ext cx="9078676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091B469-2A0F-72CF-138E-16B9A4614BEB}"/>
              </a:ext>
            </a:extLst>
          </p:cNvPr>
          <p:cNvSpPr txBox="1"/>
          <p:nvPr/>
        </p:nvSpPr>
        <p:spPr>
          <a:xfrm>
            <a:off x="124800" y="6488668"/>
            <a:ext cx="289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Cervonohrad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1° agosto 1990</a:t>
            </a:r>
          </a:p>
        </p:txBody>
      </p:sp>
    </p:spTree>
    <p:extLst>
      <p:ext uri="{BB962C8B-B14F-4D97-AF65-F5344CB8AC3E}">
        <p14:creationId xmlns:p14="http://schemas.microsoft.com/office/powerpoint/2010/main" val="45677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BC0375-F5F9-01BE-344B-70974E201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499DE12-1DEC-D328-E7C6-59995189A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0"/>
            <a:ext cx="5181600" cy="4351338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«Una marea di persone è accorsa in piazza. Il monumento era attaccato a una fune metallica agganciata [al braccio di] una gru. Hanno tirato una volta, ma non si è arreso. Hanno tirato una seconda volta, ma è rimasto immobile. L’intera piazza si era bloccata. Migliaia di persone sono in piedi, tutti trattengono il fiato. [Lenin] non si arrende: quale misticismo! All’improvviso, una vice sicura risuonò nel silenzio. Avvicinandosi al gruista, il comandante disse: ‘Tira, tiralo. E poi … [abbi] fede! Ciò che mi colpì fu che non appena furono tese le funi, il monumento iniziò a tremare, come se avesse paura di qualcosa. Quando si formò uno spazio tra il piedistallo e la scultura, la piazza esplose con grida di ‘evviva’!»</a:t>
            </a:r>
          </a:p>
          <a:p>
            <a:pPr marL="0" indent="0">
              <a:buNone/>
            </a:pP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Danyliuk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egnaposto contenuto 1">
            <a:extLst>
              <a:ext uri="{FF2B5EF4-FFF2-40B4-BE49-F238E27FC236}">
                <a16:creationId xmlns:a16="http://schemas.microsoft.com/office/drawing/2014/main" id="{7FE0EF97-C951-C599-538C-53185A36C5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95900" y="2934000"/>
            <a:ext cx="6976000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11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DA347A-9837-395F-C2E9-EB15F105B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9F7D96D-3944-11F8-7CBE-BFA65E1C9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2E37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Ucraina occidentale</a:t>
            </a: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agosto 1990: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Ternopil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agosto 1990: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Mykolaiv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agosto 1990: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Kolomyja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agosto 1990: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Nadvirna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settembre 1990: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Boryslav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settembre 1990: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Drohobyc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settembre 1990: Leopoli,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Vynnyky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settembre 1990: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Sambir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ottobre 1990: Ivano-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Frankivs’k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F048D69E-98D2-F80D-00CB-D7AEC8EB9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Dopo la dichiarazione di indipendenza (24 agosto 1991)</a:t>
            </a: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agosto: Rivne,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Luc’k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agosto: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Novovolyns’k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Uzgorod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settembre: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Cernivci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settembre: rimozione del monumento alla Grande Rivoluzione socialista d’Ottobre, Kiev</a:t>
            </a: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7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173705-AFB2-CD53-1301-CE8508A7E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3A94007-FA41-8065-8DFE-E63B8EEC6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5154752"/>
          </a:xfrm>
          <a:prstGeom prst="rect">
            <a:avLst/>
          </a:prstGeom>
        </p:spPr>
      </p:pic>
      <p:pic>
        <p:nvPicPr>
          <p:cNvPr id="6" name="Immagine 5" descr="Immagine che contiene nuvola, aria aperta, cielo, scultura&#10;&#10;Il contenuto generato dall'IA potrebbe non essere corretto.">
            <a:extLst>
              <a:ext uri="{FF2B5EF4-FFF2-40B4-BE49-F238E27FC236}">
                <a16:creationId xmlns:a16="http://schemas.microsoft.com/office/drawing/2014/main" id="{191CE217-25DD-35CA-DBC6-9BAD88884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660" y="4230000"/>
            <a:ext cx="4001386" cy="2628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31115BC-7FD3-D753-E964-FEA5302C6BA7}"/>
              </a:ext>
            </a:extLst>
          </p:cNvPr>
          <p:cNvSpPr txBox="1"/>
          <p:nvPr/>
        </p:nvSpPr>
        <p:spPr>
          <a:xfrm>
            <a:off x="0" y="6229360"/>
            <a:ext cx="7994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Monumento alla Grande rivoluzione socialista d’Ottobre, Kiev (smantellato nell’ottobre 1991)</a:t>
            </a:r>
          </a:p>
        </p:txBody>
      </p:sp>
    </p:spTree>
    <p:extLst>
      <p:ext uri="{BB962C8B-B14F-4D97-AF65-F5344CB8AC3E}">
        <p14:creationId xmlns:p14="http://schemas.microsoft.com/office/powerpoint/2010/main" val="410657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A237EA-C01A-BAAE-27ED-C4F979D0D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54422A2-3E13-373B-ED1C-07E9B73B5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prima ondata del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Leninopad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coinvolge principalmente le regioni occidentali dell’Ucraina, annesse alla Repubblica socialista sovietica d’Ucraina nel 1939</a:t>
            </a:r>
          </a:p>
          <a:p>
            <a:pPr>
              <a:buFont typeface="Wingdings" pitchFamily="2" charset="2"/>
              <a:buChar char="Ø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statue di Lenin simbolo di un potere avvertito come estraneo e imposto</a:t>
            </a:r>
          </a:p>
          <a:p>
            <a:pPr>
              <a:buFont typeface="Wingdings" pitchFamily="2" charset="2"/>
              <a:buChar char="Ø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grande risonanza pubblica</a:t>
            </a:r>
          </a:p>
        </p:txBody>
      </p:sp>
    </p:spTree>
    <p:extLst>
      <p:ext uri="{BB962C8B-B14F-4D97-AF65-F5344CB8AC3E}">
        <p14:creationId xmlns:p14="http://schemas.microsoft.com/office/powerpoint/2010/main" val="3652078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6BA581-9D9F-C8EB-F682-545411740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B757CD-8113-85C4-C78A-1FFEEBD242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presidenza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Juscenko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(23 gennaio 2005-25 febbraio 2010)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rigetto sempre più radicale dell’eredità sovietica e rilancio di </a:t>
            </a:r>
            <a:r>
              <a:rPr lang="it-IT" sz="2000" dirty="0">
                <a:solidFill>
                  <a:srgbClr val="2E37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simboli nazionali sostitutivi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(tradizione culturale nascosta + tradizione politica risalente ai due Stati ucraini formatisi in seguito alla dissoluzione degli imperi russo e asburgico [dicembre 1917-settembre 1920])</a:t>
            </a:r>
            <a:endParaRPr lang="it-IT" sz="2000" dirty="0">
              <a:solidFill>
                <a:srgbClr val="2E37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6036CCB-043F-C947-5374-079882A87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- 28 marzo 2007: decreto presidenziale sul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Holodomor</a:t>
            </a:r>
            <a:endParaRPr lang="it-IT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3: «smantellare monumenti e memoriali dedicati a persone coinvolte nell’organizzazione e attuazione del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Holodomor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delle repressioni politiche»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- 25 settembre 2008: decreto 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Sulle misure relative al Giorno della memoria per le vittime dei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Holodomory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«intensificare il lavoro di smantellamento di monumenti e memoriali»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- 17 maggio 2009: discorso di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Juscenko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occasione del Giorno della memoria delle vittime della repressione politica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- 12 giugno 2009: decreto 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Misure suppletive per perpetuare la memoria delle vittime del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Holodomor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406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6871</TotalTime>
  <Words>1271</Words>
  <Application>Microsoft Macintosh PowerPoint</Application>
  <PresentationFormat>Widescreen</PresentationFormat>
  <Paragraphs>102</Paragraphs>
  <Slides>20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Tema di Office</vt:lpstr>
      <vt:lpstr>    2.3. La guerra delle statue: Lenin a pezzi (II)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maddalena carli</dc:creator>
  <cp:lastModifiedBy>maddalena carli</cp:lastModifiedBy>
  <cp:revision>122</cp:revision>
  <dcterms:created xsi:type="dcterms:W3CDTF">2025-05-28T06:59:09Z</dcterms:created>
  <dcterms:modified xsi:type="dcterms:W3CDTF">2025-12-01T13:37:05Z</dcterms:modified>
</cp:coreProperties>
</file>