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335" r:id="rId2"/>
    <p:sldId id="452" r:id="rId3"/>
    <p:sldId id="458" r:id="rId4"/>
    <p:sldId id="423" r:id="rId5"/>
    <p:sldId id="453" r:id="rId6"/>
    <p:sldId id="456" r:id="rId7"/>
    <p:sldId id="457" r:id="rId8"/>
    <p:sldId id="455" r:id="rId9"/>
    <p:sldId id="405" r:id="rId10"/>
    <p:sldId id="460" r:id="rId11"/>
    <p:sldId id="461" r:id="rId12"/>
    <p:sldId id="462" r:id="rId13"/>
    <p:sldId id="463" r:id="rId14"/>
    <p:sldId id="465" r:id="rId15"/>
    <p:sldId id="464" r:id="rId16"/>
    <p:sldId id="466" r:id="rId17"/>
    <p:sldId id="467" r:id="rId18"/>
    <p:sldId id="468" r:id="rId19"/>
    <p:sldId id="469" r:id="rId20"/>
    <p:sldId id="470" r:id="rId21"/>
    <p:sldId id="471" r:id="rId22"/>
    <p:sldId id="472" r:id="rId23"/>
    <p:sldId id="473"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58"/>
    <p:restoredTop sz="95790"/>
  </p:normalViewPr>
  <p:slideViewPr>
    <p:cSldViewPr snapToGrid="0">
      <p:cViewPr varScale="1">
        <p:scale>
          <a:sx n="112" d="100"/>
          <a:sy n="112" d="100"/>
        </p:scale>
        <p:origin x="40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07/05/26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49980-0A37-9D4B-0507-FBC5BBAA598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0CB9137-6797-26FE-B539-82A25141646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1A5B9EF-AE04-CEF1-0E8E-D033F47FA01B}"/>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6D795FE5-A034-3AEC-1EC3-5A867153664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84709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92E75-F9EA-0FBB-1357-DE01DF747BF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BD506E7-6044-0385-5917-09C86BD601A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83C7BD2-00F5-B747-DA2B-6231574970A0}"/>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F21D1BDA-48B5-436E-4696-48A53727C5F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6828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0304C-44C5-34C6-4BBA-10C9BF3A3DB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93F421C-09E2-ED30-0A65-6B68005879B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C351F3D-C96F-8A9C-72BE-AE81FED49F35}"/>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B0E8BA0D-8D4F-D5E5-BF57-06C5108B34D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1579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56A64-8DFF-A384-F38D-2E99E2A1B0A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BD9B584-F9C6-1A0C-E734-893CFFD7E5C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F06036B-8149-313A-6AB7-7669B4A168A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0D0DE702-52D2-73DB-D713-9FC28EBACA1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20392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50362-D94C-894A-2BFC-27620037E90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04CDCF1-F29D-DDDB-CA91-81AC92358F7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A7CE443-510E-00B1-CF2E-292D429DFC2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45AC594-FE4A-28EB-2B98-65FC0222939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67217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B1127-FB95-BB28-5B58-DC7308128C4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B3C74A4-5860-98C1-9376-65EA1D26282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09715EE-C02A-5DFD-CA12-EE108648AF1E}"/>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2C052412-2373-F926-736D-1EABD4D4C68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5592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4CFAE-7EE4-2B6D-F3DD-00DDA7AE527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443BA0F-9523-1DD2-0845-967B6059D03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B8A2B3E-EFAD-B730-A0B6-D6DC92A366B8}"/>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B9C07ABA-CCF5-05E8-DE62-7A77A4FD9BE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74212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B41D8-A4DE-DFB8-4308-C27D1BA1255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2675A62-ECD8-5156-8301-815D05B9DD4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79B8B00-8E59-723C-401B-4F77A46ADFC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B38937CF-6C66-3253-A887-E8F03D4A286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78587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9D4EF-2418-3538-3F0C-71EE9A1D1AA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34B5C50-A58C-7811-1B6D-8A37480BDEC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E43952E-FDD5-E202-1549-1EABBD982F6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6BCFF078-4F87-190B-6FBC-4468AE2AA5A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30217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7A4E7-8791-8220-19C3-C5310346C73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D3F0640-564F-F5C2-0E15-6B9B489AE51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A4593A3-2219-6F14-9F1F-41AABD54D4EC}"/>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4B45B153-650E-8EDA-B5D1-8556D3D1CCC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8208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9C6EA-21A4-FBC4-2C9C-A49DA1A36A3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026CFAB-A723-74CC-9CD7-76E6B5AE5BA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A63D4A3-DACF-FC46-BBCA-E216CE07D840}"/>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0107A877-C8A3-D9F4-8743-833D01081C8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84693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05884-AF6A-B9E1-9FF3-5D0F4E12BAE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77E16E6-0FCD-EBEF-D6F7-37B7625E3EF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3C49466-0FB4-E8FD-7829-054A58A927BF}"/>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21D9F5B3-BE4B-2773-5444-5112D6C56C3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35475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418E3-FD69-46BA-0CBC-E2922841CF7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5F275F2-4771-C941-80D7-D00EDE01ED1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07182A8-ED7C-39D9-E2A9-A5239E5BCAD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8B3EA8E2-1D6B-C2E8-1B93-B397B8D2D85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85171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A5E6B-AD04-7911-D4EA-C783C6EC0D7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485AA61-E24D-390B-4F53-67DB26E0B89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8611B9D-51D5-EAD3-26D7-A38181362F28}"/>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12F9D7CF-0EE3-8046-7EC5-C2832E509B1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27845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F459C-6676-55A3-E1F8-9CB3FE4C315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E37DE10-3183-1B51-2A2F-A78C3364276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5C04813-1D3D-5C53-EF06-855E51C1864E}"/>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9FF5BE19-869A-54FC-B5A2-3EF866A6D37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4975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78524-D284-F5BB-97C5-39399125919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ADE6B55-0FC1-EE68-E611-CCF1D802FF0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2E49196-730E-E8AF-6AEA-CA1F39EB4E8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4C03E894-A964-65E8-7042-5D273A6303B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2406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8A937-6F54-4559-282E-CD6C8E1DB83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9294F80-F747-5787-71C7-25D29810122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BE7F401-8A5D-20B2-B925-F95FF530FE0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6049645E-8597-06E3-CE0E-6660A512E84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6796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DFD10-1810-76E3-D979-FB05D15AF13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7AF357E-3C38-DB87-1337-4EC3C49DB57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862F0AE-4791-23A8-7F72-37DDD19CF86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98C9CCEF-8807-872F-8506-01843C0651F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7765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003E-5BAE-424B-892B-757EE1223BE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AF204EA-A6BB-59F0-B408-36E2534164F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4C511C2-C65D-499F-E8EF-B0180E62B776}"/>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C241F236-D968-B084-9EF9-D15E823ECC0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4906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F8DFA-21BB-A0F2-DCDB-578230D0802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A09956A-0948-E471-DC14-C51A9E8EFB4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EB3EACC-8A8C-57AD-26BE-0EE35C32FDD0}"/>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B9223A9E-7DB0-97B6-7F82-718F3AB9659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73828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7FB5C-56A4-BB42-5AE6-457BBE8416B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C97DAF9-66CB-18E1-2549-543AE14555A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CCF7F1F-9AD4-2404-F625-7E3F18DEBBCB}"/>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92BC8F65-1E20-0F55-9918-9F53A660436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14518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7108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07/05/26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07/05/26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07/05/26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7 maggio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07/05/26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07/05/26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07/05/26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07/05/26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07/05/26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07/05/26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07/05/26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07/05/26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07/05/26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Il principio di proporzionalità</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AD871-BC6A-EE37-F9CC-41C32B832396}"/>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8001B2F3-B2D9-2C89-9C77-1DE5064FB1E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10</a:t>
            </a:fld>
            <a:endParaRPr lang="en-US">
              <a:solidFill>
                <a:srgbClr val="FFFFFF"/>
              </a:solidFill>
            </a:endParaRPr>
          </a:p>
        </p:txBody>
      </p:sp>
      <p:pic>
        <p:nvPicPr>
          <p:cNvPr id="3" name="Immagine 2">
            <a:extLst>
              <a:ext uri="{FF2B5EF4-FFF2-40B4-BE49-F238E27FC236}">
                <a16:creationId xmlns:a16="http://schemas.microsoft.com/office/drawing/2014/main" id="{6E271BB7-9A45-109D-53C1-DDCE699F6870}"/>
              </a:ext>
            </a:extLst>
          </p:cNvPr>
          <p:cNvPicPr>
            <a:picLocks noChangeAspect="1"/>
          </p:cNvPicPr>
          <p:nvPr/>
        </p:nvPicPr>
        <p:blipFill>
          <a:blip r:embed="rId3"/>
          <a:srcRect/>
          <a:stretch/>
        </p:blipFill>
        <p:spPr>
          <a:xfrm>
            <a:off x="2269671" y="73224"/>
            <a:ext cx="7707085" cy="6759288"/>
          </a:xfrm>
          <a:prstGeom prst="rect">
            <a:avLst/>
          </a:prstGeom>
        </p:spPr>
      </p:pic>
    </p:spTree>
    <p:extLst>
      <p:ext uri="{BB962C8B-B14F-4D97-AF65-F5344CB8AC3E}">
        <p14:creationId xmlns:p14="http://schemas.microsoft.com/office/powerpoint/2010/main" val="1263054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8E1FD-F150-AE18-4C92-895099C1ECE7}"/>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9F28FF24-2AC4-5E14-6568-D7BEA04D83F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11</a:t>
            </a:fld>
            <a:endParaRPr lang="en-US">
              <a:solidFill>
                <a:srgbClr val="FFFFFF"/>
              </a:solidFill>
            </a:endParaRPr>
          </a:p>
        </p:txBody>
      </p:sp>
      <p:pic>
        <p:nvPicPr>
          <p:cNvPr id="3" name="Immagine 2">
            <a:extLst>
              <a:ext uri="{FF2B5EF4-FFF2-40B4-BE49-F238E27FC236}">
                <a16:creationId xmlns:a16="http://schemas.microsoft.com/office/drawing/2014/main" id="{4C4AB228-FB19-4E83-F239-D36A3D03FA4B}"/>
              </a:ext>
            </a:extLst>
          </p:cNvPr>
          <p:cNvPicPr>
            <a:picLocks noChangeAspect="1"/>
          </p:cNvPicPr>
          <p:nvPr/>
        </p:nvPicPr>
        <p:blipFill>
          <a:blip r:embed="rId3"/>
          <a:srcRect/>
          <a:stretch/>
        </p:blipFill>
        <p:spPr>
          <a:xfrm>
            <a:off x="-19499" y="0"/>
            <a:ext cx="12230997" cy="6857999"/>
          </a:xfrm>
          <a:prstGeom prst="rect">
            <a:avLst/>
          </a:prstGeom>
        </p:spPr>
      </p:pic>
    </p:spTree>
    <p:extLst>
      <p:ext uri="{BB962C8B-B14F-4D97-AF65-F5344CB8AC3E}">
        <p14:creationId xmlns:p14="http://schemas.microsoft.com/office/powerpoint/2010/main" val="2287438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F6ABB-5C58-FF05-ECD8-3308CC8BCC00}"/>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E6840180-55DF-8D6E-F22F-5005FB1FD4C9}"/>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12</a:t>
            </a:fld>
            <a:endParaRPr lang="en-US">
              <a:solidFill>
                <a:srgbClr val="FFFFFF"/>
              </a:solidFill>
            </a:endParaRPr>
          </a:p>
        </p:txBody>
      </p:sp>
      <p:pic>
        <p:nvPicPr>
          <p:cNvPr id="3" name="Immagine 2">
            <a:extLst>
              <a:ext uri="{FF2B5EF4-FFF2-40B4-BE49-F238E27FC236}">
                <a16:creationId xmlns:a16="http://schemas.microsoft.com/office/drawing/2014/main" id="{98CC0817-D7F7-9AC7-EE9C-BA1D52A820E0}"/>
              </a:ext>
            </a:extLst>
          </p:cNvPr>
          <p:cNvPicPr>
            <a:picLocks noChangeAspect="1"/>
          </p:cNvPicPr>
          <p:nvPr/>
        </p:nvPicPr>
        <p:blipFill>
          <a:blip r:embed="rId3"/>
          <a:srcRect/>
          <a:stretch/>
        </p:blipFill>
        <p:spPr>
          <a:xfrm>
            <a:off x="1475561" y="3036800"/>
            <a:ext cx="10110059" cy="3755572"/>
          </a:xfrm>
          <a:prstGeom prst="rect">
            <a:avLst/>
          </a:prstGeom>
        </p:spPr>
      </p:pic>
      <p:pic>
        <p:nvPicPr>
          <p:cNvPr id="4" name="Immagine 3">
            <a:extLst>
              <a:ext uri="{FF2B5EF4-FFF2-40B4-BE49-F238E27FC236}">
                <a16:creationId xmlns:a16="http://schemas.microsoft.com/office/drawing/2014/main" id="{C5041D89-F4B8-30AF-E1F7-5EC9BD9B6D4B}"/>
              </a:ext>
            </a:extLst>
          </p:cNvPr>
          <p:cNvPicPr>
            <a:picLocks noChangeAspect="1"/>
          </p:cNvPicPr>
          <p:nvPr/>
        </p:nvPicPr>
        <p:blipFill>
          <a:blip r:embed="rId4"/>
          <a:stretch>
            <a:fillRect/>
          </a:stretch>
        </p:blipFill>
        <p:spPr>
          <a:xfrm>
            <a:off x="304800" y="155743"/>
            <a:ext cx="11887200" cy="2881057"/>
          </a:xfrm>
          <a:prstGeom prst="rect">
            <a:avLst/>
          </a:prstGeom>
        </p:spPr>
      </p:pic>
    </p:spTree>
    <p:extLst>
      <p:ext uri="{BB962C8B-B14F-4D97-AF65-F5344CB8AC3E}">
        <p14:creationId xmlns:p14="http://schemas.microsoft.com/office/powerpoint/2010/main" val="3536858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EC2BD-FDB9-418F-5092-370B6994AD19}"/>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02D30AFE-EB6E-8989-3977-CCCB93AD5E9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13</a:t>
            </a:fld>
            <a:endParaRPr lang="en-US">
              <a:solidFill>
                <a:srgbClr val="FFFFFF"/>
              </a:solidFill>
            </a:endParaRPr>
          </a:p>
        </p:txBody>
      </p:sp>
      <p:pic>
        <p:nvPicPr>
          <p:cNvPr id="3" name="Immagine 2">
            <a:extLst>
              <a:ext uri="{FF2B5EF4-FFF2-40B4-BE49-F238E27FC236}">
                <a16:creationId xmlns:a16="http://schemas.microsoft.com/office/drawing/2014/main" id="{BBB1EE7A-E422-B2CB-08A7-94B092FD3F38}"/>
              </a:ext>
            </a:extLst>
          </p:cNvPr>
          <p:cNvPicPr>
            <a:picLocks noChangeAspect="1"/>
          </p:cNvPicPr>
          <p:nvPr/>
        </p:nvPicPr>
        <p:blipFill>
          <a:blip r:embed="rId3"/>
          <a:srcRect/>
          <a:stretch/>
        </p:blipFill>
        <p:spPr>
          <a:xfrm>
            <a:off x="1975758" y="-3555"/>
            <a:ext cx="8245928" cy="6869645"/>
          </a:xfrm>
          <a:prstGeom prst="rect">
            <a:avLst/>
          </a:prstGeom>
        </p:spPr>
      </p:pic>
    </p:spTree>
    <p:extLst>
      <p:ext uri="{BB962C8B-B14F-4D97-AF65-F5344CB8AC3E}">
        <p14:creationId xmlns:p14="http://schemas.microsoft.com/office/powerpoint/2010/main" val="903592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B4DE5-2433-CBFA-B00D-0C67A3D3338A}"/>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5DBC9D28-9CF2-3734-B30E-4B1197C9ABE9}"/>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14</a:t>
            </a:fld>
            <a:endParaRPr lang="en-US">
              <a:solidFill>
                <a:srgbClr val="FFFFFF"/>
              </a:solidFill>
            </a:endParaRPr>
          </a:p>
        </p:txBody>
      </p:sp>
      <p:pic>
        <p:nvPicPr>
          <p:cNvPr id="3" name="Immagine 2">
            <a:extLst>
              <a:ext uri="{FF2B5EF4-FFF2-40B4-BE49-F238E27FC236}">
                <a16:creationId xmlns:a16="http://schemas.microsoft.com/office/drawing/2014/main" id="{3E2E1B8E-23D0-9395-B83F-CC3F1C01C02A}"/>
              </a:ext>
            </a:extLst>
          </p:cNvPr>
          <p:cNvPicPr>
            <a:picLocks noChangeAspect="1"/>
          </p:cNvPicPr>
          <p:nvPr/>
        </p:nvPicPr>
        <p:blipFill>
          <a:blip r:embed="rId3"/>
          <a:srcRect/>
          <a:stretch/>
        </p:blipFill>
        <p:spPr>
          <a:xfrm>
            <a:off x="1600199" y="-12267"/>
            <a:ext cx="8964387" cy="6862066"/>
          </a:xfrm>
          <a:prstGeom prst="rect">
            <a:avLst/>
          </a:prstGeom>
        </p:spPr>
      </p:pic>
    </p:spTree>
    <p:extLst>
      <p:ext uri="{BB962C8B-B14F-4D97-AF65-F5344CB8AC3E}">
        <p14:creationId xmlns:p14="http://schemas.microsoft.com/office/powerpoint/2010/main" val="343612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CC916-DF57-86DB-DD64-708718683B51}"/>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F11F8491-345E-1AB4-F4A9-D8017519C3A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15</a:t>
            </a:fld>
            <a:endParaRPr lang="en-US">
              <a:solidFill>
                <a:srgbClr val="FFFFFF"/>
              </a:solidFill>
            </a:endParaRPr>
          </a:p>
        </p:txBody>
      </p:sp>
      <p:pic>
        <p:nvPicPr>
          <p:cNvPr id="3" name="Immagine 2">
            <a:extLst>
              <a:ext uri="{FF2B5EF4-FFF2-40B4-BE49-F238E27FC236}">
                <a16:creationId xmlns:a16="http://schemas.microsoft.com/office/drawing/2014/main" id="{08B0BECE-2197-CDC0-1F98-634A3663476D}"/>
              </a:ext>
            </a:extLst>
          </p:cNvPr>
          <p:cNvPicPr>
            <a:picLocks noChangeAspect="1"/>
          </p:cNvPicPr>
          <p:nvPr/>
        </p:nvPicPr>
        <p:blipFill>
          <a:blip r:embed="rId3"/>
          <a:srcRect/>
          <a:stretch/>
        </p:blipFill>
        <p:spPr>
          <a:xfrm>
            <a:off x="1420585" y="-1650"/>
            <a:ext cx="9356271" cy="6865835"/>
          </a:xfrm>
          <a:prstGeom prst="rect">
            <a:avLst/>
          </a:prstGeom>
        </p:spPr>
      </p:pic>
    </p:spTree>
    <p:extLst>
      <p:ext uri="{BB962C8B-B14F-4D97-AF65-F5344CB8AC3E}">
        <p14:creationId xmlns:p14="http://schemas.microsoft.com/office/powerpoint/2010/main" val="4634859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5FEC9-0D72-CE7F-6BD2-EDBC366CAF3B}"/>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D8BECA64-CB17-EC34-13AF-34DAD918BCF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16</a:t>
            </a:fld>
            <a:endParaRPr lang="en-US">
              <a:solidFill>
                <a:srgbClr val="FFFFFF"/>
              </a:solidFill>
            </a:endParaRPr>
          </a:p>
        </p:txBody>
      </p:sp>
      <p:pic>
        <p:nvPicPr>
          <p:cNvPr id="3" name="Immagine 2">
            <a:extLst>
              <a:ext uri="{FF2B5EF4-FFF2-40B4-BE49-F238E27FC236}">
                <a16:creationId xmlns:a16="http://schemas.microsoft.com/office/drawing/2014/main" id="{6B9470A4-650C-88A9-18B5-C23D0371BC1D}"/>
              </a:ext>
            </a:extLst>
          </p:cNvPr>
          <p:cNvPicPr>
            <a:picLocks noChangeAspect="1"/>
          </p:cNvPicPr>
          <p:nvPr/>
        </p:nvPicPr>
        <p:blipFill>
          <a:blip r:embed="rId3"/>
          <a:srcRect/>
          <a:stretch/>
        </p:blipFill>
        <p:spPr>
          <a:xfrm>
            <a:off x="1510164" y="0"/>
            <a:ext cx="9185049" cy="6867884"/>
          </a:xfrm>
          <a:prstGeom prst="rect">
            <a:avLst/>
          </a:prstGeom>
        </p:spPr>
      </p:pic>
    </p:spTree>
    <p:extLst>
      <p:ext uri="{BB962C8B-B14F-4D97-AF65-F5344CB8AC3E}">
        <p14:creationId xmlns:p14="http://schemas.microsoft.com/office/powerpoint/2010/main" val="746230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BC369-762C-90CD-3931-BB990ACB966B}"/>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8F530EED-6337-604E-9860-AC926C79538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17</a:t>
            </a:fld>
            <a:endParaRPr lang="en-US">
              <a:solidFill>
                <a:srgbClr val="FFFFFF"/>
              </a:solidFill>
            </a:endParaRPr>
          </a:p>
        </p:txBody>
      </p:sp>
      <p:pic>
        <p:nvPicPr>
          <p:cNvPr id="3" name="Immagine 2">
            <a:extLst>
              <a:ext uri="{FF2B5EF4-FFF2-40B4-BE49-F238E27FC236}">
                <a16:creationId xmlns:a16="http://schemas.microsoft.com/office/drawing/2014/main" id="{AE1933F6-3E7E-4089-9B60-83F22B06332E}"/>
              </a:ext>
            </a:extLst>
          </p:cNvPr>
          <p:cNvPicPr>
            <a:picLocks noChangeAspect="1"/>
          </p:cNvPicPr>
          <p:nvPr/>
        </p:nvPicPr>
        <p:blipFill>
          <a:blip r:embed="rId3"/>
          <a:srcRect/>
          <a:stretch/>
        </p:blipFill>
        <p:spPr>
          <a:xfrm>
            <a:off x="838200" y="51138"/>
            <a:ext cx="10604500" cy="6814136"/>
          </a:xfrm>
          <a:prstGeom prst="rect">
            <a:avLst/>
          </a:prstGeom>
        </p:spPr>
      </p:pic>
    </p:spTree>
    <p:extLst>
      <p:ext uri="{BB962C8B-B14F-4D97-AF65-F5344CB8AC3E}">
        <p14:creationId xmlns:p14="http://schemas.microsoft.com/office/powerpoint/2010/main" val="437817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C60F4-FEB3-7609-FABE-9771021B07A3}"/>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1FF810F6-487B-162F-6DAC-C59D7A92D3AC}"/>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18</a:t>
            </a:fld>
            <a:endParaRPr lang="en-US">
              <a:solidFill>
                <a:srgbClr val="FFFFFF"/>
              </a:solidFill>
            </a:endParaRPr>
          </a:p>
        </p:txBody>
      </p:sp>
      <p:pic>
        <p:nvPicPr>
          <p:cNvPr id="3" name="Immagine 2">
            <a:extLst>
              <a:ext uri="{FF2B5EF4-FFF2-40B4-BE49-F238E27FC236}">
                <a16:creationId xmlns:a16="http://schemas.microsoft.com/office/drawing/2014/main" id="{3D8B7E95-1C19-81B1-A09E-127B165BDC37}"/>
              </a:ext>
            </a:extLst>
          </p:cNvPr>
          <p:cNvPicPr>
            <a:picLocks noChangeAspect="1"/>
          </p:cNvPicPr>
          <p:nvPr/>
        </p:nvPicPr>
        <p:blipFill>
          <a:blip r:embed="rId3"/>
          <a:srcRect/>
          <a:stretch/>
        </p:blipFill>
        <p:spPr>
          <a:xfrm>
            <a:off x="838200" y="1599"/>
            <a:ext cx="10515600" cy="6855106"/>
          </a:xfrm>
          <a:prstGeom prst="rect">
            <a:avLst/>
          </a:prstGeom>
        </p:spPr>
      </p:pic>
    </p:spTree>
    <p:extLst>
      <p:ext uri="{BB962C8B-B14F-4D97-AF65-F5344CB8AC3E}">
        <p14:creationId xmlns:p14="http://schemas.microsoft.com/office/powerpoint/2010/main" val="2925205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733F3-862D-48D0-D188-87D0E8521C23}"/>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9243B32D-D9F1-FD05-CFB3-436DAF5EC6A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19</a:t>
            </a:fld>
            <a:endParaRPr lang="en-US">
              <a:solidFill>
                <a:srgbClr val="FFFFFF"/>
              </a:solidFill>
            </a:endParaRPr>
          </a:p>
        </p:txBody>
      </p:sp>
      <p:pic>
        <p:nvPicPr>
          <p:cNvPr id="3" name="Immagine 2">
            <a:extLst>
              <a:ext uri="{FF2B5EF4-FFF2-40B4-BE49-F238E27FC236}">
                <a16:creationId xmlns:a16="http://schemas.microsoft.com/office/drawing/2014/main" id="{5FCC116A-5AA9-E1B5-88FA-9CFC8DCB141D}"/>
              </a:ext>
            </a:extLst>
          </p:cNvPr>
          <p:cNvPicPr>
            <a:picLocks noChangeAspect="1"/>
          </p:cNvPicPr>
          <p:nvPr/>
        </p:nvPicPr>
        <p:blipFill>
          <a:blip r:embed="rId3"/>
          <a:srcRect/>
          <a:stretch/>
        </p:blipFill>
        <p:spPr>
          <a:xfrm>
            <a:off x="1173902" y="1599"/>
            <a:ext cx="9844196" cy="6855106"/>
          </a:xfrm>
          <a:prstGeom prst="rect">
            <a:avLst/>
          </a:prstGeom>
        </p:spPr>
      </p:pic>
    </p:spTree>
    <p:extLst>
      <p:ext uri="{BB962C8B-B14F-4D97-AF65-F5344CB8AC3E}">
        <p14:creationId xmlns:p14="http://schemas.microsoft.com/office/powerpoint/2010/main" val="3880911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796B48-B684-EC0E-A022-03C40AB8748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43A2C7E-6998-333C-E39A-5E8054928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279ABA1-BBEB-DE48-8B1D-D57DA45690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D363B638-3F70-024A-7C37-E57D6F062D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28C7C558-E3D0-9289-108F-AD5C6548A662}"/>
              </a:ext>
            </a:extLst>
          </p:cNvPr>
          <p:cNvSpPr>
            <a:spLocks noGrp="1"/>
          </p:cNvSpPr>
          <p:nvPr>
            <p:ph sz="half" idx="1"/>
          </p:nvPr>
        </p:nvSpPr>
        <p:spPr>
          <a:xfrm>
            <a:off x="555710" y="1377245"/>
            <a:ext cx="11120475" cy="5344230"/>
          </a:xfrm>
        </p:spPr>
        <p:txBody>
          <a:bodyPr vert="horz" lIns="91440" tIns="45720" rIns="91440" bIns="45720" rtlCol="0">
            <a:normAutofit/>
          </a:bodyPr>
          <a:lstStyle/>
          <a:p>
            <a:pPr marL="0" indent="0" algn="just">
              <a:buNone/>
            </a:pPr>
            <a:endParaRPr lang="en-US" sz="3600" dirty="0"/>
          </a:p>
          <a:p>
            <a:pPr marL="0" indent="0" algn="just">
              <a:buNone/>
            </a:pPr>
            <a:r>
              <a:rPr lang="en-US" sz="3600" dirty="0"/>
              <a:t>5. Saranno </a:t>
            </a:r>
            <a:r>
              <a:rPr lang="en-US" sz="3600" dirty="0" err="1"/>
              <a:t>considerati</a:t>
            </a:r>
            <a:r>
              <a:rPr lang="en-US" sz="3600" dirty="0"/>
              <a:t> </a:t>
            </a:r>
            <a:r>
              <a:rPr lang="en-US" sz="3600" dirty="0" err="1"/>
              <a:t>indiscriminati</a:t>
            </a:r>
            <a:r>
              <a:rPr lang="en-US" sz="3600" dirty="0"/>
              <a:t>, </a:t>
            </a:r>
            <a:r>
              <a:rPr lang="en-US" sz="3600" dirty="0" err="1"/>
              <a:t>fra</a:t>
            </a:r>
            <a:r>
              <a:rPr lang="en-US" sz="3600" dirty="0"/>
              <a:t> </a:t>
            </a:r>
            <a:r>
              <a:rPr lang="en-US" sz="3600" dirty="0" err="1"/>
              <a:t>gli</a:t>
            </a:r>
            <a:r>
              <a:rPr lang="en-US" sz="3600" dirty="0"/>
              <a:t> </a:t>
            </a:r>
            <a:r>
              <a:rPr lang="en-US" sz="3600" dirty="0" err="1"/>
              <a:t>altri</a:t>
            </a:r>
            <a:r>
              <a:rPr lang="en-US" sz="3600" dirty="0"/>
              <a:t>, […]</a:t>
            </a:r>
          </a:p>
          <a:p>
            <a:pPr marL="0" indent="0" algn="just">
              <a:buNone/>
            </a:pPr>
            <a:endParaRPr lang="en-US" sz="3600" dirty="0"/>
          </a:p>
          <a:p>
            <a:pPr marL="514350" indent="-514350" algn="just">
              <a:buAutoNum type="alphaLcParenR"/>
            </a:pPr>
            <a:r>
              <a:rPr lang="en-US" sz="3600" dirty="0" err="1"/>
              <a:t>gli</a:t>
            </a:r>
            <a:r>
              <a:rPr lang="en-US" sz="3600" dirty="0"/>
              <a:t> </a:t>
            </a:r>
            <a:r>
              <a:rPr lang="en-US" sz="3600" dirty="0" err="1"/>
              <a:t>attacchi</a:t>
            </a:r>
            <a:r>
              <a:rPr lang="en-US" sz="3600" dirty="0"/>
              <a:t> </a:t>
            </a:r>
            <a:r>
              <a:rPr lang="en-US" sz="3600" dirty="0" err="1"/>
              <a:t>dai</a:t>
            </a:r>
            <a:r>
              <a:rPr lang="en-US" sz="3600" dirty="0"/>
              <a:t> </a:t>
            </a:r>
            <a:r>
              <a:rPr lang="en-US" sz="3600" dirty="0" err="1"/>
              <a:t>quali</a:t>
            </a:r>
            <a:r>
              <a:rPr lang="en-US" sz="3600" dirty="0"/>
              <a:t> ci </a:t>
            </a:r>
            <a:r>
              <a:rPr lang="en-US" sz="3600" dirty="0" err="1"/>
              <a:t>si</a:t>
            </a:r>
            <a:r>
              <a:rPr lang="en-US" sz="3600" dirty="0"/>
              <a:t> </a:t>
            </a:r>
            <a:r>
              <a:rPr lang="en-US" sz="3600" dirty="0" err="1"/>
              <a:t>può</a:t>
            </a:r>
            <a:r>
              <a:rPr lang="en-US" sz="3600" dirty="0"/>
              <a:t> </a:t>
            </a:r>
            <a:r>
              <a:rPr lang="en-US" sz="3600" dirty="0" err="1"/>
              <a:t>attendere</a:t>
            </a:r>
            <a:r>
              <a:rPr lang="en-US" sz="3600" dirty="0"/>
              <a:t> </a:t>
            </a:r>
            <a:r>
              <a:rPr lang="en-US" sz="3600" dirty="0" err="1"/>
              <a:t>che</a:t>
            </a:r>
            <a:r>
              <a:rPr lang="en-US" sz="3600" dirty="0"/>
              <a:t> </a:t>
            </a:r>
            <a:r>
              <a:rPr lang="en-US" sz="3600" dirty="0" err="1"/>
              <a:t>provochino</a:t>
            </a:r>
            <a:r>
              <a:rPr lang="en-US" sz="3600" dirty="0"/>
              <a:t> </a:t>
            </a:r>
            <a:r>
              <a:rPr lang="en-US" sz="3600" dirty="0" err="1"/>
              <a:t>incidentalmente</a:t>
            </a:r>
            <a:r>
              <a:rPr lang="en-US" sz="3600" dirty="0"/>
              <a:t> </a:t>
            </a:r>
            <a:r>
              <a:rPr lang="en-US" sz="3600" dirty="0" err="1"/>
              <a:t>morti</a:t>
            </a:r>
            <a:r>
              <a:rPr lang="en-US" sz="3600" dirty="0"/>
              <a:t> e </a:t>
            </a:r>
            <a:r>
              <a:rPr lang="en-US" sz="3600" dirty="0" err="1"/>
              <a:t>feriti</a:t>
            </a:r>
            <a:r>
              <a:rPr lang="en-US" sz="3600" dirty="0"/>
              <a:t> </a:t>
            </a:r>
            <a:r>
              <a:rPr lang="en-US" sz="3600" dirty="0" err="1"/>
              <a:t>fra</a:t>
            </a:r>
            <a:r>
              <a:rPr lang="en-US" sz="3600" dirty="0"/>
              <a:t> la </a:t>
            </a:r>
            <a:r>
              <a:rPr lang="en-US" sz="3600" dirty="0" err="1"/>
              <a:t>popolazione</a:t>
            </a:r>
            <a:r>
              <a:rPr lang="en-US" sz="3600" dirty="0"/>
              <a:t> civile, </a:t>
            </a:r>
            <a:r>
              <a:rPr lang="en-US" sz="3600" dirty="0" err="1"/>
              <a:t>danni</a:t>
            </a:r>
            <a:r>
              <a:rPr lang="en-US" sz="3600" dirty="0"/>
              <a:t> ai </a:t>
            </a:r>
            <a:r>
              <a:rPr lang="en-US" sz="3600" dirty="0" err="1"/>
              <a:t>beni</a:t>
            </a:r>
            <a:r>
              <a:rPr lang="en-US" sz="3600" dirty="0"/>
              <a:t> di carattere civile, o </a:t>
            </a:r>
            <a:r>
              <a:rPr lang="en-US" sz="3600" dirty="0" err="1"/>
              <a:t>una</a:t>
            </a:r>
            <a:r>
              <a:rPr lang="en-US" sz="3600" dirty="0"/>
              <a:t> </a:t>
            </a:r>
            <a:r>
              <a:rPr lang="en-US" sz="3600" dirty="0" err="1"/>
              <a:t>combinazione</a:t>
            </a:r>
            <a:r>
              <a:rPr lang="en-US" sz="3600" dirty="0"/>
              <a:t> di </a:t>
            </a:r>
            <a:r>
              <a:rPr lang="en-US" sz="3600" dirty="0" err="1"/>
              <a:t>perdite</a:t>
            </a:r>
            <a:r>
              <a:rPr lang="en-US" sz="3600" dirty="0"/>
              <a:t> </a:t>
            </a:r>
            <a:r>
              <a:rPr lang="en-US" sz="3600" dirty="0" err="1"/>
              <a:t>umane</a:t>
            </a:r>
            <a:r>
              <a:rPr lang="en-US" sz="3600" dirty="0"/>
              <a:t> e di </a:t>
            </a:r>
            <a:r>
              <a:rPr lang="en-US" sz="3600" dirty="0" err="1"/>
              <a:t>danni</a:t>
            </a:r>
            <a:r>
              <a:rPr lang="en-US" sz="3600" dirty="0"/>
              <a:t>, </a:t>
            </a:r>
            <a:r>
              <a:rPr lang="en-US" sz="3600" dirty="0" err="1"/>
              <a:t>che</a:t>
            </a:r>
            <a:r>
              <a:rPr lang="en-US" sz="3600" dirty="0"/>
              <a:t> </a:t>
            </a:r>
            <a:r>
              <a:rPr lang="en-US" sz="3600" dirty="0" err="1"/>
              <a:t>risulterebbero</a:t>
            </a:r>
            <a:r>
              <a:rPr lang="en-US" sz="3600" dirty="0"/>
              <a:t> </a:t>
            </a:r>
            <a:r>
              <a:rPr lang="en-US" sz="3600" b="1" u="sng" dirty="0" err="1"/>
              <a:t>eccessivi</a:t>
            </a:r>
            <a:r>
              <a:rPr lang="en-US" sz="3600" b="1" u="sng" dirty="0"/>
              <a:t> rispetto al </a:t>
            </a:r>
            <a:r>
              <a:rPr lang="en-US" sz="3600" b="1" u="sng" dirty="0" err="1"/>
              <a:t>vantaggio</a:t>
            </a:r>
            <a:r>
              <a:rPr lang="en-US" sz="3600" b="1" u="sng" dirty="0"/>
              <a:t> </a:t>
            </a:r>
            <a:r>
              <a:rPr lang="en-US" sz="3600" b="1" u="sng" dirty="0" err="1"/>
              <a:t>militare</a:t>
            </a:r>
            <a:r>
              <a:rPr lang="en-US" sz="3600" b="1" u="sng" dirty="0"/>
              <a:t> </a:t>
            </a:r>
            <a:r>
              <a:rPr lang="en-US" sz="3600" b="1" u="sng" dirty="0" err="1"/>
              <a:t>concreto</a:t>
            </a:r>
            <a:r>
              <a:rPr lang="en-US" sz="3600" b="1" u="sng" dirty="0"/>
              <a:t> e </a:t>
            </a:r>
            <a:r>
              <a:rPr lang="en-US" sz="3600" b="1" u="sng" dirty="0" err="1"/>
              <a:t>diretto</a:t>
            </a:r>
            <a:r>
              <a:rPr lang="en-US" sz="3600" b="1" u="sng" dirty="0"/>
              <a:t> </a:t>
            </a:r>
            <a:r>
              <a:rPr lang="en-US" sz="3600" b="1" u="sng" dirty="0" err="1"/>
              <a:t>previsto</a:t>
            </a:r>
            <a:r>
              <a:rPr lang="en-US" sz="3600" dirty="0"/>
              <a:t>.</a:t>
            </a:r>
          </a:p>
        </p:txBody>
      </p:sp>
      <p:sp>
        <p:nvSpPr>
          <p:cNvPr id="7" name="Segnaposto numero diapositiva 6">
            <a:extLst>
              <a:ext uri="{FF2B5EF4-FFF2-40B4-BE49-F238E27FC236}">
                <a16:creationId xmlns:a16="http://schemas.microsoft.com/office/drawing/2014/main" id="{FB20C819-8ADA-1410-13E9-449E5A9AC16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61AAC0D9-F758-276B-CE2F-67B98EC6F70C}"/>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Art. 51 AP1</a:t>
            </a:r>
          </a:p>
        </p:txBody>
      </p:sp>
    </p:spTree>
    <p:extLst>
      <p:ext uri="{BB962C8B-B14F-4D97-AF65-F5344CB8AC3E}">
        <p14:creationId xmlns:p14="http://schemas.microsoft.com/office/powerpoint/2010/main" val="169588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8B563-FEC3-CDFC-297D-0B398C212D48}"/>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D22CAB0D-99D2-8E13-4217-54DA3725612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20</a:t>
            </a:fld>
            <a:endParaRPr lang="en-US">
              <a:solidFill>
                <a:srgbClr val="FFFFFF"/>
              </a:solidFill>
            </a:endParaRPr>
          </a:p>
        </p:txBody>
      </p:sp>
      <p:pic>
        <p:nvPicPr>
          <p:cNvPr id="3" name="Immagine 2">
            <a:extLst>
              <a:ext uri="{FF2B5EF4-FFF2-40B4-BE49-F238E27FC236}">
                <a16:creationId xmlns:a16="http://schemas.microsoft.com/office/drawing/2014/main" id="{3738FC47-E69C-E688-8BF2-1657FBB29F36}"/>
              </a:ext>
            </a:extLst>
          </p:cNvPr>
          <p:cNvPicPr>
            <a:picLocks noChangeAspect="1"/>
          </p:cNvPicPr>
          <p:nvPr/>
        </p:nvPicPr>
        <p:blipFill>
          <a:blip r:embed="rId3"/>
          <a:srcRect/>
          <a:stretch/>
        </p:blipFill>
        <p:spPr>
          <a:xfrm>
            <a:off x="1173902" y="45210"/>
            <a:ext cx="9844196" cy="6767884"/>
          </a:xfrm>
          <a:prstGeom prst="rect">
            <a:avLst/>
          </a:prstGeom>
        </p:spPr>
      </p:pic>
    </p:spTree>
    <p:extLst>
      <p:ext uri="{BB962C8B-B14F-4D97-AF65-F5344CB8AC3E}">
        <p14:creationId xmlns:p14="http://schemas.microsoft.com/office/powerpoint/2010/main" val="37526286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30379-837E-B885-1C08-DA61AD84FE4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23E42737-7839-3635-E698-F42ABBA25CD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21</a:t>
            </a:fld>
            <a:endParaRPr lang="en-US">
              <a:solidFill>
                <a:srgbClr val="FFFFFF"/>
              </a:solidFill>
            </a:endParaRPr>
          </a:p>
        </p:txBody>
      </p:sp>
      <p:pic>
        <p:nvPicPr>
          <p:cNvPr id="3" name="Immagine 2">
            <a:extLst>
              <a:ext uri="{FF2B5EF4-FFF2-40B4-BE49-F238E27FC236}">
                <a16:creationId xmlns:a16="http://schemas.microsoft.com/office/drawing/2014/main" id="{008B3130-B222-4867-8BAE-131AE5222421}"/>
              </a:ext>
            </a:extLst>
          </p:cNvPr>
          <p:cNvPicPr>
            <a:picLocks noChangeAspect="1"/>
          </p:cNvPicPr>
          <p:nvPr/>
        </p:nvPicPr>
        <p:blipFill>
          <a:blip r:embed="rId3"/>
          <a:srcRect/>
          <a:stretch/>
        </p:blipFill>
        <p:spPr>
          <a:xfrm>
            <a:off x="1281107" y="45210"/>
            <a:ext cx="9629785" cy="6767884"/>
          </a:xfrm>
          <a:prstGeom prst="rect">
            <a:avLst/>
          </a:prstGeom>
        </p:spPr>
      </p:pic>
    </p:spTree>
    <p:extLst>
      <p:ext uri="{BB962C8B-B14F-4D97-AF65-F5344CB8AC3E}">
        <p14:creationId xmlns:p14="http://schemas.microsoft.com/office/powerpoint/2010/main" val="4003253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00324-26F6-F43F-28B0-4B4A8E85E78B}"/>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982A0F77-6D94-C09B-CA3A-3270823F6F8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22</a:t>
            </a:fld>
            <a:endParaRPr lang="en-US">
              <a:solidFill>
                <a:srgbClr val="FFFFFF"/>
              </a:solidFill>
            </a:endParaRPr>
          </a:p>
        </p:txBody>
      </p:sp>
      <p:pic>
        <p:nvPicPr>
          <p:cNvPr id="3" name="Immagine 2">
            <a:extLst>
              <a:ext uri="{FF2B5EF4-FFF2-40B4-BE49-F238E27FC236}">
                <a16:creationId xmlns:a16="http://schemas.microsoft.com/office/drawing/2014/main" id="{33C1C4FC-023E-A556-2974-12887C8D879B}"/>
              </a:ext>
            </a:extLst>
          </p:cNvPr>
          <p:cNvPicPr>
            <a:picLocks noChangeAspect="1"/>
          </p:cNvPicPr>
          <p:nvPr/>
        </p:nvPicPr>
        <p:blipFill>
          <a:blip r:embed="rId3"/>
          <a:srcRect/>
          <a:stretch/>
        </p:blipFill>
        <p:spPr>
          <a:xfrm>
            <a:off x="1155700" y="41654"/>
            <a:ext cx="9982199" cy="6844661"/>
          </a:xfrm>
          <a:prstGeom prst="rect">
            <a:avLst/>
          </a:prstGeom>
        </p:spPr>
      </p:pic>
    </p:spTree>
    <p:extLst>
      <p:ext uri="{BB962C8B-B14F-4D97-AF65-F5344CB8AC3E}">
        <p14:creationId xmlns:p14="http://schemas.microsoft.com/office/powerpoint/2010/main" val="2903752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39535-CEB7-9482-CC62-96DA5965E091}"/>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F7DE18D8-FFB2-91BF-099D-B65617B3E3A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23</a:t>
            </a:fld>
            <a:endParaRPr lang="en-US">
              <a:solidFill>
                <a:srgbClr val="FFFFFF"/>
              </a:solidFill>
            </a:endParaRPr>
          </a:p>
        </p:txBody>
      </p:sp>
      <p:pic>
        <p:nvPicPr>
          <p:cNvPr id="3" name="Immagine 2">
            <a:extLst>
              <a:ext uri="{FF2B5EF4-FFF2-40B4-BE49-F238E27FC236}">
                <a16:creationId xmlns:a16="http://schemas.microsoft.com/office/drawing/2014/main" id="{0089A123-17FE-3A8F-CBBB-B18140B50403}"/>
              </a:ext>
            </a:extLst>
          </p:cNvPr>
          <p:cNvPicPr>
            <a:picLocks noChangeAspect="1"/>
          </p:cNvPicPr>
          <p:nvPr/>
        </p:nvPicPr>
        <p:blipFill>
          <a:blip r:embed="rId3"/>
          <a:srcRect/>
          <a:stretch/>
        </p:blipFill>
        <p:spPr>
          <a:xfrm>
            <a:off x="1300855" y="41654"/>
            <a:ext cx="9691889" cy="6844661"/>
          </a:xfrm>
          <a:prstGeom prst="rect">
            <a:avLst/>
          </a:prstGeom>
        </p:spPr>
      </p:pic>
    </p:spTree>
    <p:extLst>
      <p:ext uri="{BB962C8B-B14F-4D97-AF65-F5344CB8AC3E}">
        <p14:creationId xmlns:p14="http://schemas.microsoft.com/office/powerpoint/2010/main" val="3184599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74818F-E372-7187-7667-7556F20427D1}"/>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C263683-557B-B582-384C-B751DCE03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F4EDE0D1-BF92-4D9B-9132-C28620AADA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B6E421FC-8062-5466-142F-5B2DB28411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995F3FA6-7AF3-F6E3-7D0D-481E6473AEE8}"/>
              </a:ext>
            </a:extLst>
          </p:cNvPr>
          <p:cNvSpPr>
            <a:spLocks noGrp="1"/>
          </p:cNvSpPr>
          <p:nvPr>
            <p:ph sz="half" idx="1"/>
          </p:nvPr>
        </p:nvSpPr>
        <p:spPr>
          <a:xfrm>
            <a:off x="555710" y="1377245"/>
            <a:ext cx="11120475" cy="5344230"/>
          </a:xfrm>
        </p:spPr>
        <p:txBody>
          <a:bodyPr vert="horz" lIns="91440" tIns="45720" rIns="91440" bIns="45720" rtlCol="0">
            <a:normAutofit fontScale="77500" lnSpcReduction="20000"/>
          </a:bodyPr>
          <a:lstStyle/>
          <a:p>
            <a:pPr marL="0" indent="0" algn="just">
              <a:buNone/>
            </a:pPr>
            <a:r>
              <a:rPr lang="en-US" sz="3600" dirty="0" err="1"/>
              <a:t>coloro</a:t>
            </a:r>
            <a:r>
              <a:rPr lang="en-US" sz="3600" dirty="0"/>
              <a:t> </a:t>
            </a:r>
            <a:r>
              <a:rPr lang="en-US" sz="3600" dirty="0" err="1"/>
              <a:t>che</a:t>
            </a:r>
            <a:r>
              <a:rPr lang="en-US" sz="3600" dirty="0"/>
              <a:t> </a:t>
            </a:r>
            <a:r>
              <a:rPr lang="en-US" sz="3600" dirty="0" err="1"/>
              <a:t>preparano</a:t>
            </a:r>
            <a:r>
              <a:rPr lang="en-US" sz="3600" dirty="0"/>
              <a:t> o </a:t>
            </a:r>
            <a:r>
              <a:rPr lang="en-US" sz="3600" dirty="0" err="1"/>
              <a:t>decidono</a:t>
            </a:r>
            <a:r>
              <a:rPr lang="en-US" sz="3600" dirty="0"/>
              <a:t> un </a:t>
            </a:r>
            <a:r>
              <a:rPr lang="en-US" sz="3600" dirty="0" err="1"/>
              <a:t>attacco</a:t>
            </a:r>
            <a:r>
              <a:rPr lang="en-US" sz="3600" dirty="0"/>
              <a:t> </a:t>
            </a:r>
            <a:r>
              <a:rPr lang="en-US" sz="3600" dirty="0" err="1"/>
              <a:t>dovranno</a:t>
            </a:r>
            <a:r>
              <a:rPr lang="en-US" sz="3600" dirty="0"/>
              <a:t>:</a:t>
            </a:r>
          </a:p>
          <a:p>
            <a:pPr marL="857250" indent="-857250" algn="just">
              <a:buAutoNum type="romanLcParenR"/>
            </a:pPr>
            <a:r>
              <a:rPr lang="en-US" sz="3600" dirty="0"/>
              <a:t>fare </a:t>
            </a:r>
            <a:r>
              <a:rPr lang="en-US" sz="3600" dirty="0" err="1"/>
              <a:t>tutto</a:t>
            </a:r>
            <a:r>
              <a:rPr lang="en-US" sz="3600" dirty="0"/>
              <a:t> </a:t>
            </a:r>
            <a:r>
              <a:rPr lang="en-US" sz="3600" dirty="0" err="1"/>
              <a:t>ciò</a:t>
            </a:r>
            <a:r>
              <a:rPr lang="en-US" sz="3600" dirty="0"/>
              <a:t> </a:t>
            </a:r>
            <a:r>
              <a:rPr lang="en-US" sz="3600" dirty="0" err="1"/>
              <a:t>che</a:t>
            </a:r>
            <a:r>
              <a:rPr lang="en-US" sz="3600" dirty="0"/>
              <a:t> </a:t>
            </a:r>
            <a:r>
              <a:rPr lang="en-US" sz="3600" dirty="0" err="1"/>
              <a:t>è</a:t>
            </a:r>
            <a:r>
              <a:rPr lang="en-US" sz="3600" dirty="0"/>
              <a:t> </a:t>
            </a:r>
            <a:r>
              <a:rPr lang="en-US" sz="3600" dirty="0" err="1"/>
              <a:t>praticamente</a:t>
            </a:r>
            <a:r>
              <a:rPr lang="en-US" sz="3600" dirty="0"/>
              <a:t> </a:t>
            </a:r>
            <a:r>
              <a:rPr lang="en-US" sz="3600" dirty="0" err="1"/>
              <a:t>possibile</a:t>
            </a:r>
            <a:r>
              <a:rPr lang="en-US" sz="3600" dirty="0"/>
              <a:t> per </a:t>
            </a:r>
            <a:r>
              <a:rPr lang="en-US" sz="3600" dirty="0" err="1"/>
              <a:t>accertare</a:t>
            </a:r>
            <a:r>
              <a:rPr lang="en-US" sz="3600" dirty="0"/>
              <a:t> </a:t>
            </a:r>
            <a:r>
              <a:rPr lang="en-US" sz="3600" dirty="0" err="1"/>
              <a:t>che</a:t>
            </a:r>
            <a:r>
              <a:rPr lang="en-US" sz="3600" dirty="0"/>
              <a:t> </a:t>
            </a:r>
            <a:r>
              <a:rPr lang="en-US" sz="3600" dirty="0" err="1"/>
              <a:t>gli</a:t>
            </a:r>
            <a:r>
              <a:rPr lang="en-US" sz="3600" dirty="0"/>
              <a:t> </a:t>
            </a:r>
            <a:r>
              <a:rPr lang="en-US" sz="3600" dirty="0" err="1"/>
              <a:t>obiettivi</a:t>
            </a:r>
            <a:r>
              <a:rPr lang="en-US" sz="3600" dirty="0"/>
              <a:t> da </a:t>
            </a:r>
            <a:r>
              <a:rPr lang="en-US" sz="3600" dirty="0" err="1"/>
              <a:t>attaccare</a:t>
            </a:r>
            <a:r>
              <a:rPr lang="en-US" sz="3600" dirty="0"/>
              <a:t> non </a:t>
            </a:r>
            <a:r>
              <a:rPr lang="en-US" sz="3600" dirty="0" err="1"/>
              <a:t>sono</a:t>
            </a:r>
            <a:r>
              <a:rPr lang="en-US" sz="3600" dirty="0"/>
              <a:t> </a:t>
            </a:r>
            <a:r>
              <a:rPr lang="en-US" sz="3600" dirty="0" err="1"/>
              <a:t>persone</a:t>
            </a:r>
            <a:r>
              <a:rPr lang="en-US" sz="3600" dirty="0"/>
              <a:t> </a:t>
            </a:r>
            <a:r>
              <a:rPr lang="en-US" sz="3600" dirty="0" err="1"/>
              <a:t>civili</a:t>
            </a:r>
            <a:r>
              <a:rPr lang="en-US" sz="3600" dirty="0"/>
              <a:t> né </a:t>
            </a:r>
            <a:r>
              <a:rPr lang="en-US" sz="3600" dirty="0" err="1"/>
              <a:t>beni</a:t>
            </a:r>
            <a:r>
              <a:rPr lang="en-US" sz="3600" dirty="0"/>
              <a:t> di carattere civile, e non </a:t>
            </a:r>
            <a:r>
              <a:rPr lang="en-US" sz="3600" dirty="0" err="1"/>
              <a:t>beneficiano</a:t>
            </a:r>
            <a:r>
              <a:rPr lang="en-US" sz="3600" dirty="0"/>
              <a:t> di </a:t>
            </a:r>
            <a:r>
              <a:rPr lang="en-US" sz="3600" dirty="0" err="1"/>
              <a:t>una</a:t>
            </a:r>
            <a:r>
              <a:rPr lang="en-US" sz="3600" dirty="0"/>
              <a:t> </a:t>
            </a:r>
            <a:r>
              <a:rPr lang="en-US" sz="3600" dirty="0" err="1"/>
              <a:t>protezione</a:t>
            </a:r>
            <a:r>
              <a:rPr lang="en-US" sz="3600" dirty="0"/>
              <a:t> </a:t>
            </a:r>
            <a:r>
              <a:rPr lang="en-US" sz="3600" dirty="0" err="1"/>
              <a:t>speciale</a:t>
            </a:r>
            <a:r>
              <a:rPr lang="en-US" sz="3600" dirty="0"/>
              <a:t>, ma </a:t>
            </a:r>
            <a:r>
              <a:rPr lang="en-US" sz="3600" dirty="0" err="1"/>
              <a:t>che</a:t>
            </a:r>
            <a:r>
              <a:rPr lang="en-US" sz="3600" dirty="0"/>
              <a:t> </a:t>
            </a:r>
            <a:r>
              <a:rPr lang="en-US" sz="3600" dirty="0" err="1"/>
              <a:t>si</a:t>
            </a:r>
            <a:r>
              <a:rPr lang="en-US" sz="3600" dirty="0"/>
              <a:t> </a:t>
            </a:r>
            <a:r>
              <a:rPr lang="en-US" sz="3600" dirty="0" err="1"/>
              <a:t>tratta</a:t>
            </a:r>
            <a:r>
              <a:rPr lang="en-US" sz="3600" dirty="0"/>
              <a:t> di </a:t>
            </a:r>
            <a:r>
              <a:rPr lang="en-US" sz="3600" dirty="0" err="1"/>
              <a:t>obiettivi</a:t>
            </a:r>
            <a:r>
              <a:rPr lang="en-US" sz="3600" dirty="0"/>
              <a:t> </a:t>
            </a:r>
            <a:r>
              <a:rPr lang="en-US" sz="3600" dirty="0" err="1"/>
              <a:t>militari</a:t>
            </a:r>
            <a:r>
              <a:rPr lang="en-US" sz="3600" dirty="0"/>
              <a:t> ai sensi del </a:t>
            </a:r>
            <a:r>
              <a:rPr lang="en-US" sz="3600" dirty="0" err="1"/>
              <a:t>paragrafo</a:t>
            </a:r>
            <a:r>
              <a:rPr lang="en-US" sz="3600" dirty="0"/>
              <a:t> 2 </a:t>
            </a:r>
            <a:r>
              <a:rPr lang="en-US" sz="3600" dirty="0" err="1"/>
              <a:t>dell’articolo</a:t>
            </a:r>
            <a:r>
              <a:rPr lang="en-US" sz="3600" dirty="0"/>
              <a:t> 52, e </a:t>
            </a:r>
            <a:r>
              <a:rPr lang="en-US" sz="3600" dirty="0" err="1"/>
              <a:t>che</a:t>
            </a:r>
            <a:r>
              <a:rPr lang="en-US" sz="3600" dirty="0"/>
              <a:t> le </a:t>
            </a:r>
            <a:r>
              <a:rPr lang="en-US" sz="3600" dirty="0" err="1"/>
              <a:t>disposizioni</a:t>
            </a:r>
            <a:r>
              <a:rPr lang="en-US" sz="3600" dirty="0"/>
              <a:t> del </a:t>
            </a:r>
            <a:r>
              <a:rPr lang="en-US" sz="3600" dirty="0" err="1"/>
              <a:t>presente</a:t>
            </a:r>
            <a:r>
              <a:rPr lang="en-US" sz="3600" dirty="0"/>
              <a:t> </a:t>
            </a:r>
            <a:r>
              <a:rPr lang="en-US" sz="3600" dirty="0" err="1"/>
              <a:t>Protocollo</a:t>
            </a:r>
            <a:r>
              <a:rPr lang="en-US" sz="3600" dirty="0"/>
              <a:t> non ne </a:t>
            </a:r>
            <a:r>
              <a:rPr lang="en-US" sz="3600" dirty="0" err="1"/>
              <a:t>vietano</a:t>
            </a:r>
            <a:r>
              <a:rPr lang="en-US" sz="3600" dirty="0"/>
              <a:t> </a:t>
            </a:r>
            <a:r>
              <a:rPr lang="en-US" sz="3600" dirty="0" err="1"/>
              <a:t>l’attacco</a:t>
            </a:r>
            <a:r>
              <a:rPr lang="en-US" sz="3600" dirty="0"/>
              <a:t>;</a:t>
            </a:r>
          </a:p>
          <a:p>
            <a:pPr marL="857250" indent="-857250" algn="just">
              <a:buAutoNum type="romanLcParenR"/>
            </a:pPr>
            <a:r>
              <a:rPr lang="en-US" sz="3600" b="1" dirty="0" err="1"/>
              <a:t>prendere</a:t>
            </a:r>
            <a:r>
              <a:rPr lang="en-US" sz="3600" b="1" dirty="0"/>
              <a:t> tutte le </a:t>
            </a:r>
            <a:r>
              <a:rPr lang="en-US" sz="3600" b="1" dirty="0" err="1"/>
              <a:t>precauzioni</a:t>
            </a:r>
            <a:r>
              <a:rPr lang="en-US" sz="3600" b="1" dirty="0"/>
              <a:t> </a:t>
            </a:r>
            <a:r>
              <a:rPr lang="en-US" sz="3600" b="1" dirty="0" err="1"/>
              <a:t>praticamente</a:t>
            </a:r>
            <a:r>
              <a:rPr lang="en-US" sz="3600" b="1" dirty="0"/>
              <a:t> </a:t>
            </a:r>
            <a:r>
              <a:rPr lang="en-US" sz="3600" b="1" dirty="0" err="1"/>
              <a:t>possibili</a:t>
            </a:r>
            <a:r>
              <a:rPr lang="en-US" sz="3600" b="1" dirty="0"/>
              <a:t> </a:t>
            </a:r>
            <a:r>
              <a:rPr lang="en-US" sz="3600" b="1" dirty="0" err="1"/>
              <a:t>nella</a:t>
            </a:r>
            <a:r>
              <a:rPr lang="en-US" sz="3600" b="1" dirty="0"/>
              <a:t> </a:t>
            </a:r>
            <a:r>
              <a:rPr lang="en-US" sz="3600" b="1" dirty="0" err="1"/>
              <a:t>scelta</a:t>
            </a:r>
            <a:r>
              <a:rPr lang="en-US" sz="3600" b="1" dirty="0"/>
              <a:t> </a:t>
            </a:r>
            <a:r>
              <a:rPr lang="en-US" sz="3600" b="1" dirty="0" err="1"/>
              <a:t>dei</a:t>
            </a:r>
            <a:r>
              <a:rPr lang="en-US" sz="3600" b="1" dirty="0"/>
              <a:t> </a:t>
            </a:r>
            <a:r>
              <a:rPr lang="en-US" sz="3600" b="1" dirty="0" err="1"/>
              <a:t>mezzi</a:t>
            </a:r>
            <a:r>
              <a:rPr lang="en-US" sz="3600" b="1" dirty="0"/>
              <a:t> e </a:t>
            </a:r>
            <a:r>
              <a:rPr lang="en-US" sz="3600" b="1" dirty="0" err="1"/>
              <a:t>metodi</a:t>
            </a:r>
            <a:r>
              <a:rPr lang="en-US" sz="3600" b="1" dirty="0"/>
              <a:t> di </a:t>
            </a:r>
            <a:r>
              <a:rPr lang="en-US" sz="3600" b="1" dirty="0" err="1"/>
              <a:t>attacco</a:t>
            </a:r>
            <a:r>
              <a:rPr lang="en-US" sz="3600" b="1" dirty="0"/>
              <a:t>, </a:t>
            </a:r>
            <a:r>
              <a:rPr lang="en-US" sz="3600" b="1" dirty="0" err="1"/>
              <a:t>allo</a:t>
            </a:r>
            <a:r>
              <a:rPr lang="en-US" sz="3600" b="1" dirty="0"/>
              <a:t> </a:t>
            </a:r>
            <a:r>
              <a:rPr lang="en-US" sz="3600" b="1" dirty="0" err="1"/>
              <a:t>scopo</a:t>
            </a:r>
            <a:r>
              <a:rPr lang="en-US" sz="3600" b="1" dirty="0"/>
              <a:t> di </a:t>
            </a:r>
            <a:r>
              <a:rPr lang="en-US" sz="3600" b="1" dirty="0" err="1"/>
              <a:t>evitare</a:t>
            </a:r>
            <a:r>
              <a:rPr lang="en-US" sz="3600" b="1" dirty="0"/>
              <a:t> o, </a:t>
            </a:r>
            <a:r>
              <a:rPr lang="en-US" sz="3600" b="1" dirty="0" err="1"/>
              <a:t>almeno</a:t>
            </a:r>
            <a:r>
              <a:rPr lang="en-US" sz="3600" b="1" dirty="0"/>
              <a:t> di </a:t>
            </a:r>
            <a:r>
              <a:rPr lang="en-US" sz="3600" b="1" dirty="0" err="1"/>
              <a:t>ridurre</a:t>
            </a:r>
            <a:r>
              <a:rPr lang="en-US" sz="3600" b="1" dirty="0"/>
              <a:t> al </a:t>
            </a:r>
            <a:r>
              <a:rPr lang="en-US" sz="3600" b="1" dirty="0" err="1"/>
              <a:t>minimo</a:t>
            </a:r>
            <a:r>
              <a:rPr lang="en-US" sz="3600" b="1" dirty="0"/>
              <a:t> il </a:t>
            </a:r>
            <a:r>
              <a:rPr lang="en-US" sz="3600" b="1" dirty="0" err="1"/>
              <a:t>numero</a:t>
            </a:r>
            <a:r>
              <a:rPr lang="en-US" sz="3600" b="1" dirty="0"/>
              <a:t> di </a:t>
            </a:r>
            <a:r>
              <a:rPr lang="en-US" sz="3600" b="1" dirty="0" err="1"/>
              <a:t>morti</a:t>
            </a:r>
            <a:r>
              <a:rPr lang="en-US" sz="3600" b="1" dirty="0"/>
              <a:t> e di </a:t>
            </a:r>
            <a:r>
              <a:rPr lang="en-US" sz="3600" b="1" dirty="0" err="1"/>
              <a:t>feriti</a:t>
            </a:r>
            <a:r>
              <a:rPr lang="en-US" sz="3600" b="1" dirty="0"/>
              <a:t> </a:t>
            </a:r>
            <a:r>
              <a:rPr lang="en-US" sz="3600" b="1" dirty="0" err="1"/>
              <a:t>tra</a:t>
            </a:r>
            <a:r>
              <a:rPr lang="en-US" sz="3600" b="1" dirty="0"/>
              <a:t> la </a:t>
            </a:r>
            <a:r>
              <a:rPr lang="en-US" sz="3600" b="1" dirty="0" err="1"/>
              <a:t>popolazione</a:t>
            </a:r>
            <a:r>
              <a:rPr lang="en-US" sz="3600" b="1" dirty="0"/>
              <a:t> civile</a:t>
            </a:r>
            <a:r>
              <a:rPr lang="en-US" sz="3600" dirty="0"/>
              <a:t>, </a:t>
            </a:r>
            <a:r>
              <a:rPr lang="en-US" sz="3600" dirty="0" err="1"/>
              <a:t>nonché</a:t>
            </a:r>
            <a:r>
              <a:rPr lang="en-US" sz="3600" dirty="0"/>
              <a:t> </a:t>
            </a:r>
            <a:r>
              <a:rPr lang="en-US" sz="3600" dirty="0" err="1"/>
              <a:t>i</a:t>
            </a:r>
            <a:r>
              <a:rPr lang="en-US" sz="3600" dirty="0"/>
              <a:t> </a:t>
            </a:r>
            <a:r>
              <a:rPr lang="en-US" sz="3600" dirty="0" err="1"/>
              <a:t>danni</a:t>
            </a:r>
            <a:r>
              <a:rPr lang="en-US" sz="3600" dirty="0"/>
              <a:t> ai </a:t>
            </a:r>
            <a:r>
              <a:rPr lang="en-US" sz="3600" dirty="0" err="1"/>
              <a:t>beni</a:t>
            </a:r>
            <a:r>
              <a:rPr lang="en-US" sz="3600" dirty="0"/>
              <a:t> di carattere civile </a:t>
            </a:r>
            <a:r>
              <a:rPr lang="en-US" sz="3600" b="1" dirty="0" err="1"/>
              <a:t>che</a:t>
            </a:r>
            <a:r>
              <a:rPr lang="en-US" sz="3600" b="1" dirty="0"/>
              <a:t> </a:t>
            </a:r>
            <a:r>
              <a:rPr lang="en-US" sz="3600" b="1" dirty="0" err="1"/>
              <a:t>potrebbero</a:t>
            </a:r>
            <a:r>
              <a:rPr lang="en-US" sz="3600" b="1" dirty="0"/>
              <a:t> </a:t>
            </a:r>
            <a:r>
              <a:rPr lang="en-US" sz="3600" b="1" dirty="0" err="1"/>
              <a:t>essere</a:t>
            </a:r>
            <a:r>
              <a:rPr lang="en-US" sz="3600" b="1" dirty="0"/>
              <a:t> </a:t>
            </a:r>
            <a:r>
              <a:rPr lang="en-US" sz="3600" b="1" dirty="0" err="1"/>
              <a:t>incidentalmente</a:t>
            </a:r>
            <a:r>
              <a:rPr lang="en-US" sz="3600" b="1" dirty="0"/>
              <a:t> </a:t>
            </a:r>
            <a:r>
              <a:rPr lang="en-US" sz="3600" b="1" dirty="0" err="1"/>
              <a:t>causati</a:t>
            </a:r>
            <a:r>
              <a:rPr lang="en-US" sz="3600" dirty="0"/>
              <a:t>;</a:t>
            </a:r>
          </a:p>
          <a:p>
            <a:pPr marL="857250" indent="-857250" algn="just">
              <a:buAutoNum type="romanLcParenR"/>
            </a:pPr>
            <a:r>
              <a:rPr lang="en-US" sz="3600" b="1" dirty="0" err="1"/>
              <a:t>astenersi</a:t>
            </a:r>
            <a:r>
              <a:rPr lang="en-US" sz="3600" b="1" dirty="0"/>
              <a:t> dal </a:t>
            </a:r>
            <a:r>
              <a:rPr lang="en-US" sz="3600" b="1" dirty="0" err="1"/>
              <a:t>lanciare</a:t>
            </a:r>
            <a:r>
              <a:rPr lang="en-US" sz="3600" b="1" dirty="0"/>
              <a:t> un </a:t>
            </a:r>
            <a:r>
              <a:rPr lang="en-US" sz="3600" b="1" dirty="0" err="1"/>
              <a:t>attacco</a:t>
            </a:r>
            <a:r>
              <a:rPr lang="en-US" sz="3600" b="1" dirty="0"/>
              <a:t> da cui ci </a:t>
            </a:r>
            <a:r>
              <a:rPr lang="en-US" sz="3600" b="1" dirty="0" err="1"/>
              <a:t>si</a:t>
            </a:r>
            <a:r>
              <a:rPr lang="en-US" sz="3600" b="1" dirty="0"/>
              <a:t> </a:t>
            </a:r>
            <a:r>
              <a:rPr lang="en-US" sz="3600" b="1" dirty="0" err="1"/>
              <a:t>può</a:t>
            </a:r>
            <a:r>
              <a:rPr lang="en-US" sz="3600" b="1" dirty="0"/>
              <a:t> </a:t>
            </a:r>
            <a:r>
              <a:rPr lang="en-US" sz="3600" b="1" dirty="0" err="1"/>
              <a:t>attendere</a:t>
            </a:r>
            <a:r>
              <a:rPr lang="en-US" sz="3600" b="1" dirty="0"/>
              <a:t> </a:t>
            </a:r>
            <a:r>
              <a:rPr lang="en-US" sz="3600" b="1" dirty="0" err="1"/>
              <a:t>che</a:t>
            </a:r>
            <a:r>
              <a:rPr lang="en-US" sz="3600" b="1" dirty="0"/>
              <a:t> </a:t>
            </a:r>
            <a:r>
              <a:rPr lang="en-US" sz="3600" b="1" dirty="0" err="1"/>
              <a:t>provochi</a:t>
            </a:r>
            <a:r>
              <a:rPr lang="en-US" sz="3600" b="1" dirty="0"/>
              <a:t> </a:t>
            </a:r>
            <a:r>
              <a:rPr lang="en-US" sz="3600" b="1" dirty="0" err="1"/>
              <a:t>incidentalmente</a:t>
            </a:r>
            <a:r>
              <a:rPr lang="en-US" sz="3600" b="1" dirty="0"/>
              <a:t> </a:t>
            </a:r>
            <a:r>
              <a:rPr lang="en-US" sz="3600" b="1" dirty="0" err="1"/>
              <a:t>morti</a:t>
            </a:r>
            <a:r>
              <a:rPr lang="en-US" sz="3600" b="1" dirty="0"/>
              <a:t> e </a:t>
            </a:r>
            <a:r>
              <a:rPr lang="en-US" sz="3600" b="1" dirty="0" err="1"/>
              <a:t>feriti</a:t>
            </a:r>
            <a:r>
              <a:rPr lang="en-US" sz="3600" b="1" dirty="0"/>
              <a:t> </a:t>
            </a:r>
            <a:r>
              <a:rPr lang="en-US" sz="3600" b="1" dirty="0" err="1"/>
              <a:t>fra</a:t>
            </a:r>
            <a:r>
              <a:rPr lang="en-US" sz="3600" b="1" dirty="0"/>
              <a:t> la </a:t>
            </a:r>
            <a:r>
              <a:rPr lang="en-US" sz="3600" b="1" dirty="0" err="1"/>
              <a:t>popolazione</a:t>
            </a:r>
            <a:r>
              <a:rPr lang="en-US" sz="3600" b="1" dirty="0"/>
              <a:t> civil</a:t>
            </a:r>
            <a:r>
              <a:rPr lang="en-US" sz="3600" dirty="0"/>
              <a:t>e, </a:t>
            </a:r>
            <a:r>
              <a:rPr lang="en-US" sz="3600" dirty="0" err="1"/>
              <a:t>danni</a:t>
            </a:r>
            <a:r>
              <a:rPr lang="en-US" sz="3600" dirty="0"/>
              <a:t> ai </a:t>
            </a:r>
            <a:r>
              <a:rPr lang="en-US" sz="3600" dirty="0" err="1"/>
              <a:t>beni</a:t>
            </a:r>
            <a:r>
              <a:rPr lang="en-US" sz="3600" dirty="0"/>
              <a:t> </a:t>
            </a:r>
            <a:r>
              <a:rPr lang="en-US" sz="3600" dirty="0" err="1"/>
              <a:t>civili</a:t>
            </a:r>
            <a:r>
              <a:rPr lang="en-US" sz="3600" dirty="0"/>
              <a:t>, o </a:t>
            </a:r>
            <a:r>
              <a:rPr lang="en-US" sz="3600" dirty="0" err="1"/>
              <a:t>una</a:t>
            </a:r>
            <a:r>
              <a:rPr lang="en-US" sz="3600" dirty="0"/>
              <a:t> </a:t>
            </a:r>
            <a:r>
              <a:rPr lang="en-US" sz="3600" dirty="0" err="1"/>
              <a:t>combinazione</a:t>
            </a:r>
            <a:r>
              <a:rPr lang="en-US" sz="3600" dirty="0"/>
              <a:t> di </a:t>
            </a:r>
            <a:r>
              <a:rPr lang="en-US" sz="3600" dirty="0" err="1"/>
              <a:t>perdite</a:t>
            </a:r>
            <a:r>
              <a:rPr lang="en-US" sz="3600" dirty="0"/>
              <a:t> </a:t>
            </a:r>
            <a:r>
              <a:rPr lang="en-US" sz="3600" dirty="0" err="1"/>
              <a:t>umane</a:t>
            </a:r>
            <a:r>
              <a:rPr lang="en-US" sz="3600" dirty="0"/>
              <a:t> e </a:t>
            </a:r>
            <a:r>
              <a:rPr lang="en-US" sz="3600" dirty="0" err="1"/>
              <a:t>danni</a:t>
            </a:r>
            <a:r>
              <a:rPr lang="en-US" sz="3600" dirty="0"/>
              <a:t>, </a:t>
            </a:r>
            <a:r>
              <a:rPr lang="en-US" sz="3600" b="1" dirty="0" err="1"/>
              <a:t>che</a:t>
            </a:r>
            <a:r>
              <a:rPr lang="en-US" sz="3600" b="1" dirty="0"/>
              <a:t> </a:t>
            </a:r>
            <a:r>
              <a:rPr lang="en-US" sz="3600" b="1" dirty="0" err="1"/>
              <a:t>risulterebbero</a:t>
            </a:r>
            <a:r>
              <a:rPr lang="en-US" sz="3600" b="1" dirty="0"/>
              <a:t> </a:t>
            </a:r>
            <a:r>
              <a:rPr lang="en-US" sz="3600" b="1" dirty="0" err="1"/>
              <a:t>eccessivi</a:t>
            </a:r>
            <a:r>
              <a:rPr lang="en-US" sz="3600" b="1" dirty="0"/>
              <a:t> rispetto al </a:t>
            </a:r>
            <a:r>
              <a:rPr lang="en-US" sz="3600" b="1" dirty="0" err="1"/>
              <a:t>vantaggio</a:t>
            </a:r>
            <a:r>
              <a:rPr lang="en-US" sz="3600" b="1" dirty="0"/>
              <a:t> </a:t>
            </a:r>
            <a:r>
              <a:rPr lang="en-US" sz="3600" b="1" dirty="0" err="1"/>
              <a:t>militare</a:t>
            </a:r>
            <a:r>
              <a:rPr lang="en-US" sz="3600" b="1" dirty="0"/>
              <a:t> </a:t>
            </a:r>
            <a:r>
              <a:rPr lang="en-US" sz="3600" b="1" dirty="0" err="1"/>
              <a:t>concreto</a:t>
            </a:r>
            <a:r>
              <a:rPr lang="en-US" sz="3600" b="1" dirty="0"/>
              <a:t> e </a:t>
            </a:r>
            <a:r>
              <a:rPr lang="en-US" sz="3600" b="1" dirty="0" err="1"/>
              <a:t>diretto</a:t>
            </a:r>
            <a:r>
              <a:rPr lang="en-US" sz="3600" b="1" dirty="0"/>
              <a:t> </a:t>
            </a:r>
            <a:r>
              <a:rPr lang="en-US" sz="3600" b="1" dirty="0" err="1"/>
              <a:t>previsto</a:t>
            </a:r>
            <a:r>
              <a:rPr lang="en-US" sz="3600" dirty="0"/>
              <a:t>;</a:t>
            </a:r>
          </a:p>
        </p:txBody>
      </p:sp>
      <p:sp>
        <p:nvSpPr>
          <p:cNvPr id="7" name="Segnaposto numero diapositiva 6">
            <a:extLst>
              <a:ext uri="{FF2B5EF4-FFF2-40B4-BE49-F238E27FC236}">
                <a16:creationId xmlns:a16="http://schemas.microsoft.com/office/drawing/2014/main" id="{557F5ADD-E4A8-D812-45C3-9E69E83E8C6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F2A8EDD7-880C-B44F-8C60-126E76342241}"/>
              </a:ext>
            </a:extLst>
          </p:cNvPr>
          <p:cNvSpPr txBox="1"/>
          <p:nvPr/>
        </p:nvSpPr>
        <p:spPr>
          <a:xfrm>
            <a:off x="555710" y="396534"/>
            <a:ext cx="11120475" cy="769441"/>
          </a:xfrm>
          <a:prstGeom prst="rect">
            <a:avLst/>
          </a:prstGeom>
          <a:noFill/>
        </p:spPr>
        <p:txBody>
          <a:bodyPr wrap="square">
            <a:spAutoFit/>
          </a:bodyPr>
          <a:lstStyle/>
          <a:p>
            <a:pPr algn="ctr">
              <a:defRPr/>
            </a:pPr>
            <a:r>
              <a:rPr lang="it-IT" sz="4400" dirty="0"/>
              <a:t>Art. 57 AP1 (</a:t>
            </a:r>
            <a:r>
              <a:rPr lang="it-IT" sz="4400" i="1" dirty="0"/>
              <a:t>Principio di precauzione</a:t>
            </a:r>
            <a:r>
              <a:rPr lang="it-IT" sz="4400" dirty="0"/>
              <a:t>)</a:t>
            </a:r>
          </a:p>
        </p:txBody>
      </p:sp>
    </p:spTree>
    <p:extLst>
      <p:ext uri="{BB962C8B-B14F-4D97-AF65-F5344CB8AC3E}">
        <p14:creationId xmlns:p14="http://schemas.microsoft.com/office/powerpoint/2010/main" val="3198509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71A101-6761-3BDA-0C94-11E26EF586A2}"/>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D714944-AEF6-1107-F823-6AA53A0CA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59D325-89C9-9401-548F-6EDA6EF94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20F02814-3D3B-6DA3-D9CE-B03F274237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08A49BCC-8B10-D6D8-8C97-EAE2CCDFF532}"/>
              </a:ext>
            </a:extLst>
          </p:cNvPr>
          <p:cNvSpPr>
            <a:spLocks noGrp="1"/>
          </p:cNvSpPr>
          <p:nvPr>
            <p:ph sz="half" idx="1"/>
          </p:nvPr>
        </p:nvSpPr>
        <p:spPr>
          <a:xfrm>
            <a:off x="555710" y="1648177"/>
            <a:ext cx="11120475" cy="5073297"/>
          </a:xfrm>
        </p:spPr>
        <p:txBody>
          <a:bodyPr vert="horz" lIns="91440" tIns="45720" rIns="91440" bIns="45720" rtlCol="0">
            <a:normAutofit lnSpcReduction="10000"/>
          </a:bodyPr>
          <a:lstStyle/>
          <a:p>
            <a:pPr marL="0" indent="0" algn="just">
              <a:buNone/>
            </a:pPr>
            <a:r>
              <a:rPr lang="it-IT" dirty="0"/>
              <a:t>Nella letteratura internazionale è dibattuto il caso seguente: una persona alla guida di un camion che trasporta munizioni […]. Alcuni sono dell'opinione che tale persona prenda parte diretta alle ostilità (e quindi possa essere attaccata), e altri sono dell'opinione che non partecipi direttamente (e quindi non possa essere attaccata). Entrambi i pareri concordano sul fatto che le munizioni nel camion possono essere attaccate. Il disaccordo riguarda l'aggressione all'autista civile. Coloro che pensano che abbia preso parte direttamente alle ostilità sono dell'opinione che possa essere attaccato. </a:t>
            </a:r>
            <a:r>
              <a:rPr lang="it-IT" b="1" dirty="0"/>
              <a:t>Coloro che pensano che non partecipi direttamente alle ostilità credono che non possa essere attaccato, ma che se viene ferito si tratta di danni collaterali causati ai civili vicini all'obiettivo militare attaccabile</a:t>
            </a:r>
            <a:r>
              <a:rPr lang="it-IT" dirty="0"/>
              <a:t>. A nostro avviso, se il civile trasporta le munizioni verso il luogo dal quale verranno utilizzate ai fini delle ostilità, dovrebbe essere considerato come un partecipante diretto alle ostilità.</a:t>
            </a:r>
          </a:p>
          <a:p>
            <a:pPr marL="0" indent="0" algn="just">
              <a:buNone/>
            </a:pPr>
            <a:endParaRPr lang="it-IT" dirty="0"/>
          </a:p>
          <a:p>
            <a:pPr marL="0" indent="0" algn="just">
              <a:buNone/>
            </a:pPr>
            <a:endParaRPr lang="it-IT" dirty="0"/>
          </a:p>
        </p:txBody>
      </p:sp>
      <p:sp>
        <p:nvSpPr>
          <p:cNvPr id="7" name="Segnaposto numero diapositiva 6">
            <a:extLst>
              <a:ext uri="{FF2B5EF4-FFF2-40B4-BE49-F238E27FC236}">
                <a16:creationId xmlns:a16="http://schemas.microsoft.com/office/drawing/2014/main" id="{9E04E0D6-5DD7-AD26-4A0B-18C1709D765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7BCB4AAC-3D6A-7B96-D54F-58112785D755}"/>
              </a:ext>
            </a:extLst>
          </p:cNvPr>
          <p:cNvSpPr txBox="1"/>
          <p:nvPr/>
        </p:nvSpPr>
        <p:spPr>
          <a:xfrm>
            <a:off x="555710" y="396534"/>
            <a:ext cx="11120475"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200" b="0" i="1" u="none" strike="noStrike" kern="1200" cap="none" spc="0" normalizeH="0" baseline="0" noProof="0" dirty="0">
                <a:ln>
                  <a:noFill/>
                </a:ln>
                <a:solidFill>
                  <a:prstClr val="black"/>
                </a:solidFill>
                <a:effectLst/>
                <a:uLnTx/>
                <a:uFillTx/>
                <a:latin typeface="Calibri" panose="020F0502020204030204"/>
                <a:ea typeface="+mn-ea"/>
                <a:cs typeface="+mn-cs"/>
              </a:rPr>
              <a:t>Comitato pubblico contro la tortura in Israele c. Governo di Israele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prstClr val="black"/>
                </a:solidFill>
                <a:effectLst/>
                <a:uLnTx/>
                <a:uFillTx/>
                <a:latin typeface="Calibri" panose="020F0502020204030204"/>
                <a:ea typeface="+mn-ea"/>
                <a:cs typeface="+mn-cs"/>
              </a:rPr>
              <a:t>Corte Suprema israeliana, 11/12/2005</a:t>
            </a:r>
          </a:p>
        </p:txBody>
      </p:sp>
    </p:spTree>
    <p:extLst>
      <p:ext uri="{BB962C8B-B14F-4D97-AF65-F5344CB8AC3E}">
        <p14:creationId xmlns:p14="http://schemas.microsoft.com/office/powerpoint/2010/main" val="2107122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5DA8ED-924F-2F2A-8750-7E667C3C74CE}"/>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401111C-DF7B-E27B-3820-2C54B49155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E0AC982-3E18-FFB3-442A-9D1F553596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B3C51063-2E2F-1022-04F2-606A9E27F0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F221142B-C8A6-65FB-CEEF-2A005C80D25D}"/>
              </a:ext>
            </a:extLst>
          </p:cNvPr>
          <p:cNvSpPr>
            <a:spLocks noGrp="1"/>
          </p:cNvSpPr>
          <p:nvPr>
            <p:ph sz="half" idx="1"/>
          </p:nvPr>
        </p:nvSpPr>
        <p:spPr>
          <a:xfrm>
            <a:off x="838200" y="891252"/>
            <a:ext cx="10515600" cy="5285712"/>
          </a:xfrm>
        </p:spPr>
        <p:txBody>
          <a:bodyPr vert="horz" lIns="91440" tIns="45720" rIns="91440" bIns="45720" rtlCol="0">
            <a:normAutofit lnSpcReduction="10000"/>
          </a:bodyPr>
          <a:lstStyle/>
          <a:p>
            <a:pPr marL="0" indent="0" algn="just">
              <a:buNone/>
            </a:pPr>
            <a:r>
              <a:rPr lang="it-IT" sz="4400" dirty="0"/>
              <a:t>Questioni:</a:t>
            </a:r>
          </a:p>
          <a:p>
            <a:pPr marL="742950" indent="-742950" algn="just">
              <a:buFont typeface="+mj-lt"/>
              <a:buAutoNum type="arabicPeriod"/>
            </a:pPr>
            <a:r>
              <a:rPr lang="it-IT" sz="4400" dirty="0"/>
              <a:t>Valutazione </a:t>
            </a:r>
            <a:r>
              <a:rPr lang="it-IT" sz="4400" i="1" dirty="0"/>
              <a:t>ex ante </a:t>
            </a:r>
            <a:r>
              <a:rPr lang="it-IT" sz="4400" dirty="0"/>
              <a:t>del comandante militare; no giudizio </a:t>
            </a:r>
            <a:r>
              <a:rPr lang="it-IT" sz="4400" i="1" dirty="0"/>
              <a:t>ex post</a:t>
            </a:r>
          </a:p>
          <a:p>
            <a:pPr marL="742950" indent="-742950" algn="just">
              <a:buFont typeface="+mj-lt"/>
              <a:buAutoNum type="arabicPeriod"/>
            </a:pPr>
            <a:r>
              <a:rPr lang="it-IT" sz="4400" dirty="0"/>
              <a:t>Danno «eccessivo» &gt; soglia numerica?</a:t>
            </a:r>
          </a:p>
          <a:p>
            <a:pPr marL="742950" indent="-742950" algn="just">
              <a:buFont typeface="+mj-lt"/>
              <a:buAutoNum type="arabicPeriod"/>
            </a:pPr>
            <a:r>
              <a:rPr lang="it-IT" sz="4400" dirty="0"/>
              <a:t>Danni indiretti (fame, collasso sanitario)?</a:t>
            </a:r>
          </a:p>
          <a:p>
            <a:pPr marL="742950" indent="-742950" algn="just">
              <a:buFont typeface="+mj-lt"/>
              <a:buAutoNum type="arabicPeriod"/>
            </a:pPr>
            <a:r>
              <a:rPr lang="it-IT" sz="4400" dirty="0"/>
              <a:t>Definizione di «vantaggio militare»</a:t>
            </a:r>
          </a:p>
          <a:p>
            <a:pPr marL="742950" indent="-742950" algn="just">
              <a:buFont typeface="+mj-lt"/>
              <a:buAutoNum type="arabicPeriod"/>
            </a:pPr>
            <a:r>
              <a:rPr lang="it-IT" sz="4400" dirty="0"/>
              <a:t>Peculiarità dell’ambiente urbano (es. scudi umani)</a:t>
            </a:r>
          </a:p>
        </p:txBody>
      </p:sp>
      <p:sp>
        <p:nvSpPr>
          <p:cNvPr id="7" name="Segnaposto numero diapositiva 6">
            <a:extLst>
              <a:ext uri="{FF2B5EF4-FFF2-40B4-BE49-F238E27FC236}">
                <a16:creationId xmlns:a16="http://schemas.microsoft.com/office/drawing/2014/main" id="{7C8237A4-65B8-BCF7-45DB-53048CCEDEA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0082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66AA74-6E15-88F0-3B36-54F6749F2FCF}"/>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F8ECC12-C922-CF66-7A6E-1FAB9AA36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2A0F829-493B-6794-E405-9E583221C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5B7F4241-62BA-33FE-D442-E85195B4D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6658AA1A-DD49-D6BA-6E95-D969ACA5C5E5}"/>
              </a:ext>
            </a:extLst>
          </p:cNvPr>
          <p:cNvSpPr>
            <a:spLocks noGrp="1"/>
          </p:cNvSpPr>
          <p:nvPr>
            <p:ph sz="half" idx="1"/>
          </p:nvPr>
        </p:nvSpPr>
        <p:spPr>
          <a:xfrm>
            <a:off x="838200" y="891252"/>
            <a:ext cx="10515600" cy="5285712"/>
          </a:xfrm>
        </p:spPr>
        <p:txBody>
          <a:bodyPr vert="horz" lIns="91440" tIns="45720" rIns="91440" bIns="45720" rtlCol="0">
            <a:normAutofit fontScale="77500" lnSpcReduction="20000"/>
          </a:bodyPr>
          <a:lstStyle/>
          <a:p>
            <a:pPr marL="0" indent="0" algn="just">
              <a:buNone/>
            </a:pPr>
            <a:r>
              <a:rPr lang="it-IT" sz="4400" b="1" u="sng" dirty="0"/>
              <a:t>Approccio restrittivo</a:t>
            </a:r>
            <a:r>
              <a:rPr lang="it-IT" sz="4400" dirty="0"/>
              <a:t>:</a:t>
            </a:r>
          </a:p>
          <a:p>
            <a:pPr marL="0" indent="0" algn="just">
              <a:buNone/>
            </a:pPr>
            <a:endParaRPr lang="it-IT" sz="4400" dirty="0"/>
          </a:p>
          <a:p>
            <a:pPr marL="0" indent="0" algn="just">
              <a:buNone/>
            </a:pPr>
            <a:r>
              <a:rPr lang="it-IT" sz="4400" dirty="0"/>
              <a:t>«È stata anche avanzata </a:t>
            </a:r>
            <a:r>
              <a:rPr lang="it-IT" sz="4400" b="1" dirty="0"/>
              <a:t>l'idea che, anche se molto elevate, le perdite e i danni civili possano essere giustificati se il vantaggio militare in gioco è di grande importanza. Questa idea è contraria alle regole fondamentali del Protocollo</a:t>
            </a:r>
            <a:r>
              <a:rPr lang="it-IT" sz="4400" dirty="0"/>
              <a:t>; il Protocollo non fornisce alcuna giustificazione per attacchi che causano gravi perdite e danni civili. Le perdite e i danni incidentali non dovrebbero mai essere estesi».</a:t>
            </a:r>
          </a:p>
          <a:p>
            <a:pPr marL="0" indent="0" algn="just">
              <a:buNone/>
            </a:pPr>
            <a:endParaRPr lang="it-IT" sz="4400" dirty="0"/>
          </a:p>
          <a:p>
            <a:pPr marL="0" indent="0" algn="r">
              <a:buNone/>
            </a:pPr>
            <a:r>
              <a:rPr lang="it-IT" sz="4400" dirty="0"/>
              <a:t>Commentario a AP I, 1987, par. 1980.</a:t>
            </a:r>
          </a:p>
        </p:txBody>
      </p:sp>
      <p:sp>
        <p:nvSpPr>
          <p:cNvPr id="7" name="Segnaposto numero diapositiva 6">
            <a:extLst>
              <a:ext uri="{FF2B5EF4-FFF2-40B4-BE49-F238E27FC236}">
                <a16:creationId xmlns:a16="http://schemas.microsoft.com/office/drawing/2014/main" id="{300D8985-8325-31C9-9937-32B5D533AED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6756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155DD9-EF18-EC54-0E31-FBEAC2705907}"/>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4CB370E-8BD7-A1D5-8E97-87F3EB7B0E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934DDF6-1C15-A50B-33F5-E7957CBF45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41CE7BE1-655F-1C48-346B-84F454F5D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B827A998-0B71-550F-EF2A-4454B4C6EFBC}"/>
              </a:ext>
            </a:extLst>
          </p:cNvPr>
          <p:cNvSpPr>
            <a:spLocks noGrp="1"/>
          </p:cNvSpPr>
          <p:nvPr>
            <p:ph sz="half" idx="1"/>
          </p:nvPr>
        </p:nvSpPr>
        <p:spPr>
          <a:xfrm>
            <a:off x="838200" y="891252"/>
            <a:ext cx="10515600" cy="5285712"/>
          </a:xfrm>
        </p:spPr>
        <p:txBody>
          <a:bodyPr vert="horz" lIns="91440" tIns="45720" rIns="91440" bIns="45720" rtlCol="0">
            <a:normAutofit fontScale="92500" lnSpcReduction="20000"/>
          </a:bodyPr>
          <a:lstStyle/>
          <a:p>
            <a:pPr marL="0" indent="0" algn="just">
              <a:buNone/>
            </a:pPr>
            <a:r>
              <a:rPr lang="it-IT" b="1" u="sng" dirty="0"/>
              <a:t>Approccio estensivo</a:t>
            </a:r>
            <a:r>
              <a:rPr lang="it-IT" dirty="0"/>
              <a:t>:</a:t>
            </a:r>
          </a:p>
          <a:p>
            <a:pPr marL="0" indent="0" algn="just">
              <a:buNone/>
            </a:pPr>
            <a:endParaRPr lang="it-IT" dirty="0"/>
          </a:p>
          <a:p>
            <a:pPr marL="0" indent="0" algn="just">
              <a:buNone/>
            </a:pPr>
            <a:r>
              <a:rPr lang="it-IT" dirty="0"/>
              <a:t>«</a:t>
            </a:r>
            <a:r>
              <a:rPr lang="it-IT" b="1" dirty="0"/>
              <a:t>Il danno civile è "incidentale" quando costituisce la conseguenza fortuita e indesiderata di un attacco diretto contro un obiettivo militare, senza alcun requisito che l'attacco debba colpire solo un numero simile o inferiore di civili o oggetti civili</a:t>
            </a:r>
            <a:r>
              <a:rPr lang="it-IT" dirty="0"/>
              <a:t>. La controparte concettuale del danno incidentale a civili è l'effetto deliberato e desiderato che l'attacco intende avere sull'obiettivo militare, non il numero di obiettivi militari presi di mira. I lavori preparatori di AP I confermano questi punti, così come la pratica diffusa e coerente che considera il danno incidentale a civili come sinonimo di </a:t>
            </a:r>
            <a:r>
              <a:rPr lang="it-IT" b="1" dirty="0"/>
              <a:t>"danno collaterale", un'espressione che non implica alcuna relazione proporzionale secondo cui un attacco debba colpire solo un numero simile o inferiore di civili o oggetti civili rispetto agli obiettivi militari</a:t>
            </a:r>
            <a:r>
              <a:rPr lang="it-IT" dirty="0"/>
              <a:t>».</a:t>
            </a:r>
          </a:p>
          <a:p>
            <a:pPr marL="0" indent="0" algn="just">
              <a:buNone/>
            </a:pPr>
            <a:endParaRPr lang="it-IT" dirty="0"/>
          </a:p>
          <a:p>
            <a:pPr marL="0" indent="0" algn="r">
              <a:buNone/>
            </a:pPr>
            <a:r>
              <a:rPr lang="it-IT" dirty="0"/>
              <a:t>Aurel Sari, https://</a:t>
            </a:r>
            <a:r>
              <a:rPr lang="it-IT" dirty="0" err="1"/>
              <a:t>lieber.westpoint.edu</a:t>
            </a:r>
            <a:r>
              <a:rPr lang="it-IT" dirty="0"/>
              <a:t>/indiscriminate-attacks-proportionality-meaning-incidental-civilian-harm/</a:t>
            </a:r>
          </a:p>
        </p:txBody>
      </p:sp>
      <p:sp>
        <p:nvSpPr>
          <p:cNvPr id="7" name="Segnaposto numero diapositiva 6">
            <a:extLst>
              <a:ext uri="{FF2B5EF4-FFF2-40B4-BE49-F238E27FC236}">
                <a16:creationId xmlns:a16="http://schemas.microsoft.com/office/drawing/2014/main" id="{33D66B9F-A690-189F-63BF-BC32AA1D1D3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8804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04E910-948F-8A1B-E42B-169961753D8F}"/>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2EAB644-6903-9C6D-8488-9F879B06EF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77B17C6B-D30D-EBEA-1B3F-87AA16324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BC2DF84-C3FD-4DD9-D4CC-2DEE279F6A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591116E2-3DE3-5B74-C8DF-32C664B5F3C5}"/>
              </a:ext>
            </a:extLst>
          </p:cNvPr>
          <p:cNvSpPr>
            <a:spLocks noGrp="1"/>
          </p:cNvSpPr>
          <p:nvPr>
            <p:ph sz="half" idx="1"/>
          </p:nvPr>
        </p:nvSpPr>
        <p:spPr>
          <a:xfrm>
            <a:off x="555710" y="1648177"/>
            <a:ext cx="11120475" cy="5073297"/>
          </a:xfrm>
        </p:spPr>
        <p:txBody>
          <a:bodyPr vert="horz" lIns="91440" tIns="45720" rIns="91440" bIns="45720" rtlCol="0">
            <a:normAutofit/>
          </a:bodyPr>
          <a:lstStyle/>
          <a:p>
            <a:pPr marL="0" indent="0" algn="just">
              <a:buNone/>
            </a:pPr>
            <a:endParaRPr lang="it-IT" dirty="0"/>
          </a:p>
          <a:p>
            <a:pPr marL="0" indent="0" algn="just">
              <a:buNone/>
            </a:pPr>
            <a:r>
              <a:rPr lang="it-IT" dirty="0"/>
              <a:t>Prendiamo il solito caso di un combattente o di un cecchino terrorista che spara a soldati o civili dalla sua veranda. </a:t>
            </a:r>
            <a:r>
              <a:rPr lang="it-IT" b="1" dirty="0"/>
              <a:t>Sparare contro di lui è proporzionato anche se, di conseguenza, viene ferito un vicino civile o un passante innocente. Questo non è il caso se l’edificio viene bombardato dall’alto e decine di residenti e passanti vengono danneggiati </a:t>
            </a:r>
            <a:r>
              <a:rPr lang="it-IT" dirty="0"/>
              <a:t>[…]. I casi difficili sono quelli che si trovano nello spazio tra gli esempi estremi. Lì è necessario un esame meticoloso di ogni caso; è necessario che il vantaggio militare sia diretto e anticipato (vedi §57(2)(iii) del Primo Protocollo). Infatti, nel diritto internazionale, come in quello interno, i fini non giustificano i mezzi. Il potere dello Stato non è illimitato. Non tutti i mezzi sono consentiti.</a:t>
            </a:r>
          </a:p>
          <a:p>
            <a:pPr marL="0" indent="0" algn="just">
              <a:buNone/>
            </a:pPr>
            <a:endParaRPr lang="it-IT" dirty="0"/>
          </a:p>
          <a:p>
            <a:pPr marL="0" indent="0" algn="just">
              <a:buNone/>
            </a:pPr>
            <a:endParaRPr lang="it-IT" dirty="0"/>
          </a:p>
          <a:p>
            <a:pPr marL="0" indent="0" algn="just">
              <a:buNone/>
            </a:pPr>
            <a:endParaRPr lang="it-IT" dirty="0"/>
          </a:p>
        </p:txBody>
      </p:sp>
      <p:sp>
        <p:nvSpPr>
          <p:cNvPr id="7" name="Segnaposto numero diapositiva 6">
            <a:extLst>
              <a:ext uri="{FF2B5EF4-FFF2-40B4-BE49-F238E27FC236}">
                <a16:creationId xmlns:a16="http://schemas.microsoft.com/office/drawing/2014/main" id="{3E21FC66-824E-7DC0-1502-7CF92293AFC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C85C84D5-3116-D3CD-92E0-EEB489BB4CE7}"/>
              </a:ext>
            </a:extLst>
          </p:cNvPr>
          <p:cNvSpPr txBox="1"/>
          <p:nvPr/>
        </p:nvSpPr>
        <p:spPr>
          <a:xfrm>
            <a:off x="555710" y="396534"/>
            <a:ext cx="11120475"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200" b="0" i="1" u="none" strike="noStrike" kern="1200" cap="none" spc="0" normalizeH="0" baseline="0" noProof="0" dirty="0">
                <a:ln>
                  <a:noFill/>
                </a:ln>
                <a:solidFill>
                  <a:prstClr val="black"/>
                </a:solidFill>
                <a:effectLst/>
                <a:uLnTx/>
                <a:uFillTx/>
                <a:latin typeface="Calibri" panose="020F0502020204030204"/>
                <a:ea typeface="+mn-ea"/>
                <a:cs typeface="+mn-cs"/>
              </a:rPr>
              <a:t>Comitato pubblico contro la tortura in Israele c. Governo di Israele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prstClr val="black"/>
                </a:solidFill>
                <a:effectLst/>
                <a:uLnTx/>
                <a:uFillTx/>
                <a:latin typeface="Calibri" panose="020F0502020204030204"/>
                <a:ea typeface="+mn-ea"/>
                <a:cs typeface="+mn-cs"/>
              </a:rPr>
              <a:t>Corte Suprema israeliana, 11/12/2005</a:t>
            </a:r>
          </a:p>
        </p:txBody>
      </p:sp>
    </p:spTree>
    <p:extLst>
      <p:ext uri="{BB962C8B-B14F-4D97-AF65-F5344CB8AC3E}">
        <p14:creationId xmlns:p14="http://schemas.microsoft.com/office/powerpoint/2010/main" val="2823815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9</a:t>
            </a:fld>
            <a:endParaRPr lang="en-US">
              <a:solidFill>
                <a:srgbClr val="FFFFFF"/>
              </a:solidFill>
            </a:endParaRPr>
          </a:p>
        </p:txBody>
      </p:sp>
      <p:pic>
        <p:nvPicPr>
          <p:cNvPr id="3" name="Immagine 2">
            <a:extLst>
              <a:ext uri="{FF2B5EF4-FFF2-40B4-BE49-F238E27FC236}">
                <a16:creationId xmlns:a16="http://schemas.microsoft.com/office/drawing/2014/main" id="{1E7C890D-6DAD-102D-00B4-E0FD5224B851}"/>
              </a:ext>
            </a:extLst>
          </p:cNvPr>
          <p:cNvPicPr>
            <a:picLocks noChangeAspect="1"/>
          </p:cNvPicPr>
          <p:nvPr/>
        </p:nvPicPr>
        <p:blipFill>
          <a:blip r:embed="rId3"/>
          <a:stretch>
            <a:fillRect/>
          </a:stretch>
        </p:blipFill>
        <p:spPr>
          <a:xfrm>
            <a:off x="2712044" y="0"/>
            <a:ext cx="6767911" cy="6858000"/>
          </a:xfrm>
          <a:prstGeom prst="rect">
            <a:avLst/>
          </a:prstGeom>
        </p:spPr>
      </p:pic>
    </p:spTree>
    <p:extLst>
      <p:ext uri="{BB962C8B-B14F-4D97-AF65-F5344CB8AC3E}">
        <p14:creationId xmlns:p14="http://schemas.microsoft.com/office/powerpoint/2010/main" val="300784569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8455</TotalTime>
  <Words>904</Words>
  <Application>Microsoft Macintosh PowerPoint</Application>
  <PresentationFormat>Widescreen</PresentationFormat>
  <Paragraphs>81</Paragraphs>
  <Slides>23</Slides>
  <Notes>23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23</vt:i4>
      </vt:variant>
    </vt:vector>
  </HeadingPairs>
  <TitlesOfParts>
    <vt:vector size="29"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subject/>
  <dc:creator>Pierfrancesco Rossi</dc:creator>
  <cp:keywords/>
  <dc:description/>
  <cp:lastModifiedBy>Pierfrancesco Rossi</cp:lastModifiedBy>
  <cp:revision>726</cp:revision>
  <dcterms:created xsi:type="dcterms:W3CDTF">2023-02-07T10:10:48Z</dcterms:created>
  <dcterms:modified xsi:type="dcterms:W3CDTF">2026-05-07T21:00:07Z</dcterms:modified>
  <cp:category/>
</cp:coreProperties>
</file>