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35" r:id="rId2"/>
    <p:sldId id="452" r:id="rId3"/>
    <p:sldId id="458" r:id="rId4"/>
    <p:sldId id="423" r:id="rId5"/>
    <p:sldId id="453" r:id="rId6"/>
    <p:sldId id="456" r:id="rId7"/>
    <p:sldId id="457" r:id="rId8"/>
    <p:sldId id="455" r:id="rId9"/>
    <p:sldId id="405" r:id="rId10"/>
    <p:sldId id="460" r:id="rId11"/>
    <p:sldId id="461" r:id="rId12"/>
    <p:sldId id="462" r:id="rId13"/>
    <p:sldId id="463" r:id="rId14"/>
    <p:sldId id="465" r:id="rId15"/>
    <p:sldId id="464" r:id="rId16"/>
    <p:sldId id="466" r:id="rId17"/>
    <p:sldId id="467" r:id="rId18"/>
    <p:sldId id="468" r:id="rId19"/>
    <p:sldId id="469" r:id="rId20"/>
    <p:sldId id="470" r:id="rId21"/>
    <p:sldId id="471" r:id="rId22"/>
    <p:sldId id="472" r:id="rId23"/>
    <p:sldId id="473"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8"/>
    <p:restoredTop sz="95790"/>
  </p:normalViewPr>
  <p:slideViewPr>
    <p:cSldViewPr snapToGrid="0">
      <p:cViewPr varScale="1">
        <p:scale>
          <a:sx n="112" d="100"/>
          <a:sy n="112" d="100"/>
        </p:scale>
        <p:origin x="4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80CC-20A3-C344-B06D-E9D596BF494B}" type="datetimeFigureOut">
              <a:rPr lang="it-IT" smtClean="0"/>
              <a:t>07/05/26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D968-9B0B-C141-B041-8A419C610F87}" type="slidenum">
              <a:rPr lang="it-IT" smtClean="0"/>
              <a:t>‹N›</a:t>
            </a:fld>
            <a:endParaRPr lang="it-IT"/>
          </a:p>
        </p:txBody>
      </p:sp>
    </p:spTree>
    <p:extLst>
      <p:ext uri="{BB962C8B-B14F-4D97-AF65-F5344CB8AC3E}">
        <p14:creationId xmlns:p14="http://schemas.microsoft.com/office/powerpoint/2010/main" val="144815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168A-61D4-FFA8-8073-8B113514F7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F24C7C-F9AE-37D4-7916-639B83782F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DA0A5D-BAC1-6231-25FF-C79C520B551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D2ABB0-65E2-83C1-F146-325C1B00B9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49980-0A37-9D4B-0507-FBC5BBAA598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0CB9137-6797-26FE-B539-82A25141646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1A5B9EF-AE04-CEF1-0E8E-D033F47FA01B}"/>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D795FE5-A034-3AEC-1EC3-5A867153664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470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92E75-F9EA-0FBB-1357-DE01DF747BF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BD506E7-6044-0385-5917-09C86BD601A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83C7BD2-00F5-B747-DA2B-6231574970A0}"/>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F21D1BDA-48B5-436E-4696-48A53727C5F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828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0304C-44C5-34C6-4BBA-10C9BF3A3DB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93F421C-09E2-ED30-0A65-6B68005879B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C351F3D-C96F-8A9C-72BE-AE81FED49F35}"/>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B0E8BA0D-8D4F-D5E5-BF57-06C5108B34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579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56A64-8DFF-A384-F38D-2E99E2A1B0A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BD9B584-F9C6-1A0C-E734-893CFFD7E5C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F06036B-8149-313A-6AB7-7669B4A168A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0D0DE702-52D2-73DB-D713-9FC28EBACA1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039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50362-D94C-894A-2BFC-27620037E90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04CDCF1-F29D-DDDB-CA91-81AC92358F7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A7CE443-510E-00B1-CF2E-292D429DFC2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45AC594-FE4A-28EB-2B98-65FC0222939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721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B1127-FB95-BB28-5B58-DC7308128C4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B3C74A4-5860-98C1-9376-65EA1D26282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09715EE-C02A-5DFD-CA12-EE108648AF1E}"/>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C052412-2373-F926-736D-1EABD4D4C68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59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4CFAE-7EE4-2B6D-F3DD-00DDA7AE527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443BA0F-9523-1DD2-0845-967B6059D03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B8A2B3E-EFAD-B730-A0B6-D6DC92A366B8}"/>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B9C07ABA-CCF5-05E8-DE62-7A77A4FD9B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421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B41D8-A4DE-DFB8-4308-C27D1BA1255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2675A62-ECD8-5156-8301-815D05B9DD4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79B8B00-8E59-723C-401B-4F77A46ADFCA}"/>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B38937CF-6C66-3253-A887-E8F03D4A286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858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9D4EF-2418-3538-3F0C-71EE9A1D1AA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34B5C50-A58C-7811-1B6D-8A37480BDEC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E43952E-FDD5-E202-1549-1EABBD982F6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BCFF078-4F87-190B-6FBC-4468AE2AA5A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021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7A4E7-8791-8220-19C3-C5310346C73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D3F0640-564F-F5C2-0E15-6B9B489AE51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A4593A3-2219-6F14-9F1F-41AABD54D4EC}"/>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4B45B153-650E-8EDA-B5D1-8556D3D1CC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20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9C6EA-21A4-FBC4-2C9C-A49DA1A36A3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026CFAB-A723-74CC-9CD7-76E6B5AE5BA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A63D4A3-DACF-FC46-BBCA-E216CE07D840}"/>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0107A877-C8A3-D9F4-8743-833D01081C8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469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05884-AF6A-B9E1-9FF3-5D0F4E12BAE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77E16E6-0FCD-EBEF-D6F7-37B7625E3EF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3C49466-0FB4-E8FD-7829-054A58A927BF}"/>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1D9F5B3-BE4B-2773-5444-5112D6C56C3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547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418E3-FD69-46BA-0CBC-E2922841CF7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5F275F2-4771-C941-80D7-D00EDE01ED1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07182A8-ED7C-39D9-E2A9-A5239E5BCAD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8B3EA8E2-1D6B-C2E8-1B93-B397B8D2D85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517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A5E6B-AD04-7911-D4EA-C783C6EC0D7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485AA61-E24D-390B-4F53-67DB26E0B89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8611B9D-51D5-EAD3-26D7-A38181362F28}"/>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12F9D7CF-0EE3-8046-7EC5-C2832E509B1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784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459C-6676-55A3-E1F8-9CB3FE4C315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E37DE10-3183-1B51-2A2F-A78C3364276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5C04813-1D3D-5C53-EF06-855E51C1864E}"/>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9FF5BE19-869A-54FC-B5A2-3EF866A6D37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97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78524-D284-F5BB-97C5-39399125919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ADE6B55-0FC1-EE68-E611-CCF1D802FF0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2E49196-730E-E8AF-6AEA-CA1F39EB4E8A}"/>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4C03E894-A964-65E8-7042-5D273A6303B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40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8A937-6F54-4559-282E-CD6C8E1DB83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9294F80-F747-5787-71C7-25D29810122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BE7F401-8A5D-20B2-B925-F95FF530FE0A}"/>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049645E-8597-06E3-CE0E-6660A512E84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796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DFD10-1810-76E3-D979-FB05D15AF13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7AF357E-3C38-DB87-1337-4EC3C49DB57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862F0AE-4791-23A8-7F72-37DDD19CF86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98C9CCEF-8807-872F-8506-01843C0651F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76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9003E-5BAE-424B-892B-757EE1223BE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AF204EA-A6BB-59F0-B408-36E2534164F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4C511C2-C65D-499F-E8EF-B0180E62B776}"/>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C241F236-D968-B084-9EF9-D15E823ECC0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90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F8DFA-21BB-A0F2-DCDB-578230D0802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A09956A-0948-E471-DC14-C51A9E8EFB4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EB3EACC-8A8C-57AD-26BE-0EE35C32FDD0}"/>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B9223A9E-7DB0-97B6-7F82-718F3AB9659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382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7FB5C-56A4-BB42-5AE6-457BBE8416B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C97DAF9-66CB-18E1-2549-543AE14555A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CCF7F1F-9AD4-2404-F625-7E3F18DEBBCB}"/>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92BC8F65-1E20-0F55-9918-9F53A660436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451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108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ECC72-280E-72C2-E2B3-2F41D58E58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44E9CE-69A3-29A1-5AF6-6DD7B66E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F349DE-8CBE-779B-A2B8-725146DDC29D}"/>
              </a:ext>
            </a:extLst>
          </p:cNvPr>
          <p:cNvSpPr>
            <a:spLocks noGrp="1"/>
          </p:cNvSpPr>
          <p:nvPr>
            <p:ph type="dt" sz="half" idx="10"/>
          </p:nvPr>
        </p:nvSpPr>
        <p:spPr/>
        <p:txBody>
          <a:bodyPr/>
          <a:lstStyle/>
          <a:p>
            <a:fld id="{A7F286A0-824A-5942-B62D-2CDCFA938951}" type="datetimeFigureOut">
              <a:rPr lang="it-IT" smtClean="0"/>
              <a:t>07/05/26</a:t>
            </a:fld>
            <a:endParaRPr lang="it-IT"/>
          </a:p>
        </p:txBody>
      </p:sp>
      <p:sp>
        <p:nvSpPr>
          <p:cNvPr id="5" name="Segnaposto piè di pagina 4">
            <a:extLst>
              <a:ext uri="{FF2B5EF4-FFF2-40B4-BE49-F238E27FC236}">
                <a16:creationId xmlns:a16="http://schemas.microsoft.com/office/drawing/2014/main" id="{2165AB88-27BE-6551-CEA1-2E5FD4301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26DFB-E67D-104D-E92C-6B481273BF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30316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4BCF8-B44D-75F6-05F6-C51F42D766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950FA2-3CA6-EC55-018D-FC99DCE48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A36E9-0A85-B334-9BF5-E95E8FDD2914}"/>
              </a:ext>
            </a:extLst>
          </p:cNvPr>
          <p:cNvSpPr>
            <a:spLocks noGrp="1"/>
          </p:cNvSpPr>
          <p:nvPr>
            <p:ph type="dt" sz="half" idx="10"/>
          </p:nvPr>
        </p:nvSpPr>
        <p:spPr/>
        <p:txBody>
          <a:bodyPr/>
          <a:lstStyle/>
          <a:p>
            <a:fld id="{A7F286A0-824A-5942-B62D-2CDCFA938951}" type="datetimeFigureOut">
              <a:rPr lang="it-IT" smtClean="0"/>
              <a:t>07/05/26</a:t>
            </a:fld>
            <a:endParaRPr lang="it-IT"/>
          </a:p>
        </p:txBody>
      </p:sp>
      <p:sp>
        <p:nvSpPr>
          <p:cNvPr id="5" name="Segnaposto piè di pagina 4">
            <a:extLst>
              <a:ext uri="{FF2B5EF4-FFF2-40B4-BE49-F238E27FC236}">
                <a16:creationId xmlns:a16="http://schemas.microsoft.com/office/drawing/2014/main" id="{12F4449E-A309-30FC-E172-8B6E05F2B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D431D-B051-D7FD-CF35-A802BBE0D431}"/>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82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3160DE-C0F2-241D-A089-6DBD3CDD0DB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C2FF80-ED34-BC9E-9C4A-6EF48C078F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75C88F-9995-28B1-DB86-B48F4273FFE8}"/>
              </a:ext>
            </a:extLst>
          </p:cNvPr>
          <p:cNvSpPr>
            <a:spLocks noGrp="1"/>
          </p:cNvSpPr>
          <p:nvPr>
            <p:ph type="dt" sz="half" idx="10"/>
          </p:nvPr>
        </p:nvSpPr>
        <p:spPr/>
        <p:txBody>
          <a:bodyPr/>
          <a:lstStyle/>
          <a:p>
            <a:fld id="{A7F286A0-824A-5942-B62D-2CDCFA938951}" type="datetimeFigureOut">
              <a:rPr lang="it-IT" smtClean="0"/>
              <a:t>07/05/26</a:t>
            </a:fld>
            <a:endParaRPr lang="it-IT"/>
          </a:p>
        </p:txBody>
      </p:sp>
      <p:sp>
        <p:nvSpPr>
          <p:cNvPr id="5" name="Segnaposto piè di pagina 4">
            <a:extLst>
              <a:ext uri="{FF2B5EF4-FFF2-40B4-BE49-F238E27FC236}">
                <a16:creationId xmlns:a16="http://schemas.microsoft.com/office/drawing/2014/main" id="{6DCFADBB-B403-A9DF-C4E8-1D2E8FD6E1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251D9-4DE2-1CB8-5940-ED4B6BB106B9}"/>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1029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7 maggio 2026</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3280944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9BEF-80A2-2331-DC94-EBB0C2858E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19C77-4BE8-2E96-C0B8-733DE692E4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5FAC5-3CEB-E7E8-0C26-134619395CF7}"/>
              </a:ext>
            </a:extLst>
          </p:cNvPr>
          <p:cNvSpPr>
            <a:spLocks noGrp="1"/>
          </p:cNvSpPr>
          <p:nvPr>
            <p:ph type="dt" sz="half" idx="10"/>
          </p:nvPr>
        </p:nvSpPr>
        <p:spPr/>
        <p:txBody>
          <a:bodyPr/>
          <a:lstStyle/>
          <a:p>
            <a:fld id="{A7F286A0-824A-5942-B62D-2CDCFA938951}" type="datetimeFigureOut">
              <a:rPr lang="it-IT" smtClean="0"/>
              <a:t>07/05/26</a:t>
            </a:fld>
            <a:endParaRPr lang="it-IT"/>
          </a:p>
        </p:txBody>
      </p:sp>
      <p:sp>
        <p:nvSpPr>
          <p:cNvPr id="5" name="Segnaposto piè di pagina 4">
            <a:extLst>
              <a:ext uri="{FF2B5EF4-FFF2-40B4-BE49-F238E27FC236}">
                <a16:creationId xmlns:a16="http://schemas.microsoft.com/office/drawing/2014/main" id="{C2A447C6-BBB5-AE5F-213C-A75B55A319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70495-A64D-9581-65F3-209633DE8E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75349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DBE94-C5A7-7146-5DF9-B7AE84427D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495F73-6741-4E8D-C2F4-35124625B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5B4F62-E436-DCD4-5D5B-80B9D88F57E9}"/>
              </a:ext>
            </a:extLst>
          </p:cNvPr>
          <p:cNvSpPr>
            <a:spLocks noGrp="1"/>
          </p:cNvSpPr>
          <p:nvPr>
            <p:ph type="dt" sz="half" idx="10"/>
          </p:nvPr>
        </p:nvSpPr>
        <p:spPr/>
        <p:txBody>
          <a:bodyPr/>
          <a:lstStyle/>
          <a:p>
            <a:fld id="{A7F286A0-824A-5942-B62D-2CDCFA938951}" type="datetimeFigureOut">
              <a:rPr lang="it-IT" smtClean="0"/>
              <a:t>07/05/26</a:t>
            </a:fld>
            <a:endParaRPr lang="it-IT"/>
          </a:p>
        </p:txBody>
      </p:sp>
      <p:sp>
        <p:nvSpPr>
          <p:cNvPr id="5" name="Segnaposto piè di pagina 4">
            <a:extLst>
              <a:ext uri="{FF2B5EF4-FFF2-40B4-BE49-F238E27FC236}">
                <a16:creationId xmlns:a16="http://schemas.microsoft.com/office/drawing/2014/main" id="{DE8E0835-B3FC-ED34-1FF8-BF1E940D8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62F94-BC73-17CD-5247-355D5A549B3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29298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D406D-7C0D-5EA4-D71A-8F50383141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46FA6B-3F0C-218F-C39C-212A702CC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09847B-C27A-8415-A22C-D745743509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51B669-6778-1071-378A-FCF068101DA7}"/>
              </a:ext>
            </a:extLst>
          </p:cNvPr>
          <p:cNvSpPr>
            <a:spLocks noGrp="1"/>
          </p:cNvSpPr>
          <p:nvPr>
            <p:ph type="dt" sz="half" idx="10"/>
          </p:nvPr>
        </p:nvSpPr>
        <p:spPr/>
        <p:txBody>
          <a:bodyPr/>
          <a:lstStyle/>
          <a:p>
            <a:fld id="{A7F286A0-824A-5942-B62D-2CDCFA938951}" type="datetimeFigureOut">
              <a:rPr lang="it-IT" smtClean="0"/>
              <a:t>07/05/26</a:t>
            </a:fld>
            <a:endParaRPr lang="it-IT"/>
          </a:p>
        </p:txBody>
      </p:sp>
      <p:sp>
        <p:nvSpPr>
          <p:cNvPr id="6" name="Segnaposto piè di pagina 5">
            <a:extLst>
              <a:ext uri="{FF2B5EF4-FFF2-40B4-BE49-F238E27FC236}">
                <a16:creationId xmlns:a16="http://schemas.microsoft.com/office/drawing/2014/main" id="{49866B33-D405-6AA2-04DD-8D1A4A8C7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C9CED0-7C38-A680-A3E8-79967908D1B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2151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FFFC2-9497-EE80-67E2-95617E1A93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221A3-3F79-CE47-AF15-BE1883619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2B4A25-4702-E7AF-1318-918274CAF1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71380-C290-51C9-BF6A-DB6754F26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8FF730-5359-B6A8-B12D-A36D5C2F2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FF7F4F-D638-4C9A-8225-D0E96B3A2378}"/>
              </a:ext>
            </a:extLst>
          </p:cNvPr>
          <p:cNvSpPr>
            <a:spLocks noGrp="1"/>
          </p:cNvSpPr>
          <p:nvPr>
            <p:ph type="dt" sz="half" idx="10"/>
          </p:nvPr>
        </p:nvSpPr>
        <p:spPr/>
        <p:txBody>
          <a:bodyPr/>
          <a:lstStyle/>
          <a:p>
            <a:fld id="{A7F286A0-824A-5942-B62D-2CDCFA938951}" type="datetimeFigureOut">
              <a:rPr lang="it-IT" smtClean="0"/>
              <a:t>07/05/26</a:t>
            </a:fld>
            <a:endParaRPr lang="it-IT"/>
          </a:p>
        </p:txBody>
      </p:sp>
      <p:sp>
        <p:nvSpPr>
          <p:cNvPr id="8" name="Segnaposto piè di pagina 7">
            <a:extLst>
              <a:ext uri="{FF2B5EF4-FFF2-40B4-BE49-F238E27FC236}">
                <a16:creationId xmlns:a16="http://schemas.microsoft.com/office/drawing/2014/main" id="{B7A56874-A21B-AD3C-00FA-F73655AEF7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A97E2-611F-6021-6B95-F37F906B9E6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3471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54111-F026-CDC0-4656-B719E1D1AC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2540F-E4FE-8F35-FFC5-574203D846BF}"/>
              </a:ext>
            </a:extLst>
          </p:cNvPr>
          <p:cNvSpPr>
            <a:spLocks noGrp="1"/>
          </p:cNvSpPr>
          <p:nvPr>
            <p:ph type="dt" sz="half" idx="10"/>
          </p:nvPr>
        </p:nvSpPr>
        <p:spPr/>
        <p:txBody>
          <a:bodyPr/>
          <a:lstStyle/>
          <a:p>
            <a:fld id="{A7F286A0-824A-5942-B62D-2CDCFA938951}" type="datetimeFigureOut">
              <a:rPr lang="it-IT" smtClean="0"/>
              <a:t>07/05/26</a:t>
            </a:fld>
            <a:endParaRPr lang="it-IT"/>
          </a:p>
        </p:txBody>
      </p:sp>
      <p:sp>
        <p:nvSpPr>
          <p:cNvPr id="4" name="Segnaposto piè di pagina 3">
            <a:extLst>
              <a:ext uri="{FF2B5EF4-FFF2-40B4-BE49-F238E27FC236}">
                <a16:creationId xmlns:a16="http://schemas.microsoft.com/office/drawing/2014/main" id="{B6D46E13-2E96-77A9-462A-3E8D64C38D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DD7D3-6592-93E6-0D4D-2BDD17C36AC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35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4E561C-1D2F-5C79-09C0-3D8544DF8F93}"/>
              </a:ext>
            </a:extLst>
          </p:cNvPr>
          <p:cNvSpPr>
            <a:spLocks noGrp="1"/>
          </p:cNvSpPr>
          <p:nvPr>
            <p:ph type="dt" sz="half" idx="10"/>
          </p:nvPr>
        </p:nvSpPr>
        <p:spPr/>
        <p:txBody>
          <a:bodyPr/>
          <a:lstStyle/>
          <a:p>
            <a:fld id="{A7F286A0-824A-5942-B62D-2CDCFA938951}" type="datetimeFigureOut">
              <a:rPr lang="it-IT" smtClean="0"/>
              <a:t>07/05/26</a:t>
            </a:fld>
            <a:endParaRPr lang="it-IT"/>
          </a:p>
        </p:txBody>
      </p:sp>
      <p:sp>
        <p:nvSpPr>
          <p:cNvPr id="3" name="Segnaposto piè di pagina 2">
            <a:extLst>
              <a:ext uri="{FF2B5EF4-FFF2-40B4-BE49-F238E27FC236}">
                <a16:creationId xmlns:a16="http://schemas.microsoft.com/office/drawing/2014/main" id="{0F675F10-CBB4-3D3F-3CBF-6B255BB4E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2CDB5B-B609-4500-47F1-2A34113DD037}"/>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5540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ECC02-1330-B1DC-C297-5E4569F69A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EBE631-1F5E-974F-F0D9-B1BB4012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E9B07D-A11A-F80A-0F10-BFB1AD2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C8AF56-3003-6CD2-099B-C437A1B9292F}"/>
              </a:ext>
            </a:extLst>
          </p:cNvPr>
          <p:cNvSpPr>
            <a:spLocks noGrp="1"/>
          </p:cNvSpPr>
          <p:nvPr>
            <p:ph type="dt" sz="half" idx="10"/>
          </p:nvPr>
        </p:nvSpPr>
        <p:spPr/>
        <p:txBody>
          <a:bodyPr/>
          <a:lstStyle/>
          <a:p>
            <a:fld id="{A7F286A0-824A-5942-B62D-2CDCFA938951}" type="datetimeFigureOut">
              <a:rPr lang="it-IT" smtClean="0"/>
              <a:t>07/05/26</a:t>
            </a:fld>
            <a:endParaRPr lang="it-IT"/>
          </a:p>
        </p:txBody>
      </p:sp>
      <p:sp>
        <p:nvSpPr>
          <p:cNvPr id="6" name="Segnaposto piè di pagina 5">
            <a:extLst>
              <a:ext uri="{FF2B5EF4-FFF2-40B4-BE49-F238E27FC236}">
                <a16:creationId xmlns:a16="http://schemas.microsoft.com/office/drawing/2014/main" id="{6A64C94F-F4C9-4E16-C2CC-06D44F647C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58C6C2-503B-F1F4-C5B7-CE60FD4EDA1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0674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A6A7-397A-029E-4F1F-518C7DD2E8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C1659A-5181-3716-91F0-E512EC03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04660F-3444-29CE-0022-A347C1BB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DFF5B3-9EA7-28FC-8CB4-8EE9CB903D32}"/>
              </a:ext>
            </a:extLst>
          </p:cNvPr>
          <p:cNvSpPr>
            <a:spLocks noGrp="1"/>
          </p:cNvSpPr>
          <p:nvPr>
            <p:ph type="dt" sz="half" idx="10"/>
          </p:nvPr>
        </p:nvSpPr>
        <p:spPr/>
        <p:txBody>
          <a:bodyPr/>
          <a:lstStyle/>
          <a:p>
            <a:fld id="{A7F286A0-824A-5942-B62D-2CDCFA938951}" type="datetimeFigureOut">
              <a:rPr lang="it-IT" smtClean="0"/>
              <a:t>07/05/26</a:t>
            </a:fld>
            <a:endParaRPr lang="it-IT"/>
          </a:p>
        </p:txBody>
      </p:sp>
      <p:sp>
        <p:nvSpPr>
          <p:cNvPr id="6" name="Segnaposto piè di pagina 5">
            <a:extLst>
              <a:ext uri="{FF2B5EF4-FFF2-40B4-BE49-F238E27FC236}">
                <a16:creationId xmlns:a16="http://schemas.microsoft.com/office/drawing/2014/main" id="{0A5424BD-8406-7085-3A44-2B6AC1F04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C46EAB-6271-89BD-988F-1683B8088F5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4877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F06D29-4895-B3EE-1718-BD95BD40D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5F458-6B28-8315-C74D-7DB77A5A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741B5-7DDD-D058-E233-735285CD5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86A0-824A-5942-B62D-2CDCFA938951}" type="datetimeFigureOut">
              <a:rPr lang="it-IT" smtClean="0"/>
              <a:t>07/05/26</a:t>
            </a:fld>
            <a:endParaRPr lang="it-IT"/>
          </a:p>
        </p:txBody>
      </p:sp>
      <p:sp>
        <p:nvSpPr>
          <p:cNvPr id="5" name="Segnaposto piè di pagina 4">
            <a:extLst>
              <a:ext uri="{FF2B5EF4-FFF2-40B4-BE49-F238E27FC236}">
                <a16:creationId xmlns:a16="http://schemas.microsoft.com/office/drawing/2014/main" id="{A61DB45D-58C4-C289-B768-AE08237F6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36594-999E-2C84-4402-3F6FB517C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EC13-CC30-8646-866A-F5E48827E0E2}" type="slidenum">
              <a:rPr lang="it-IT" smtClean="0"/>
              <a:t>‹N›</a:t>
            </a:fld>
            <a:endParaRPr lang="it-IT"/>
          </a:p>
        </p:txBody>
      </p:sp>
    </p:spTree>
    <p:extLst>
      <p:ext uri="{BB962C8B-B14F-4D97-AF65-F5344CB8AC3E}">
        <p14:creationId xmlns:p14="http://schemas.microsoft.com/office/powerpoint/2010/main" val="352334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E4BF2-12BC-D68B-DB54-3E906979179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06A8F5F-E5AD-743A-2736-31A5C5BE102C}"/>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indent="0">
              <a:buNone/>
            </a:pPr>
            <a:r>
              <a:rPr lang="it-IT" sz="6000" dirty="0"/>
              <a:t>Il principio di proporzionalità</a:t>
            </a:r>
            <a:r>
              <a:rPr lang="it-IT" sz="5800" b="1" dirty="0"/>
              <a:t>
</a:t>
            </a:r>
            <a:endParaRPr lang="en-US" sz="5800" b="1" dirty="0"/>
          </a:p>
        </p:txBody>
      </p:sp>
      <p:sp>
        <p:nvSpPr>
          <p:cNvPr id="7" name="Segnaposto numero diapositiva 6">
            <a:extLst>
              <a:ext uri="{FF2B5EF4-FFF2-40B4-BE49-F238E27FC236}">
                <a16:creationId xmlns:a16="http://schemas.microsoft.com/office/drawing/2014/main" id="{E85D1090-A6BF-477D-00A1-C98788112C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1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AD871-BC6A-EE37-F9CC-41C32B832396}"/>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8001B2F3-B2D9-2C89-9C77-1DE5064FB1E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10</a:t>
            </a:fld>
            <a:endParaRPr lang="en-US">
              <a:solidFill>
                <a:srgbClr val="FFFFFF"/>
              </a:solidFill>
            </a:endParaRPr>
          </a:p>
        </p:txBody>
      </p:sp>
      <p:pic>
        <p:nvPicPr>
          <p:cNvPr id="3" name="Immagine 2">
            <a:extLst>
              <a:ext uri="{FF2B5EF4-FFF2-40B4-BE49-F238E27FC236}">
                <a16:creationId xmlns:a16="http://schemas.microsoft.com/office/drawing/2014/main" id="{6E271BB7-9A45-109D-53C1-DDCE699F6870}"/>
              </a:ext>
            </a:extLst>
          </p:cNvPr>
          <p:cNvPicPr>
            <a:picLocks noChangeAspect="1"/>
          </p:cNvPicPr>
          <p:nvPr/>
        </p:nvPicPr>
        <p:blipFill>
          <a:blip r:embed="rId3"/>
          <a:srcRect/>
          <a:stretch/>
        </p:blipFill>
        <p:spPr>
          <a:xfrm>
            <a:off x="2269671" y="73224"/>
            <a:ext cx="7707085" cy="6759288"/>
          </a:xfrm>
          <a:prstGeom prst="rect">
            <a:avLst/>
          </a:prstGeom>
        </p:spPr>
      </p:pic>
    </p:spTree>
    <p:extLst>
      <p:ext uri="{BB962C8B-B14F-4D97-AF65-F5344CB8AC3E}">
        <p14:creationId xmlns:p14="http://schemas.microsoft.com/office/powerpoint/2010/main" val="126305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8E1FD-F150-AE18-4C92-895099C1ECE7}"/>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9F28FF24-2AC4-5E14-6568-D7BEA04D83F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11</a:t>
            </a:fld>
            <a:endParaRPr lang="en-US">
              <a:solidFill>
                <a:srgbClr val="FFFFFF"/>
              </a:solidFill>
            </a:endParaRPr>
          </a:p>
        </p:txBody>
      </p:sp>
      <p:pic>
        <p:nvPicPr>
          <p:cNvPr id="3" name="Immagine 2">
            <a:extLst>
              <a:ext uri="{FF2B5EF4-FFF2-40B4-BE49-F238E27FC236}">
                <a16:creationId xmlns:a16="http://schemas.microsoft.com/office/drawing/2014/main" id="{4C4AB228-FB19-4E83-F239-D36A3D03FA4B}"/>
              </a:ext>
            </a:extLst>
          </p:cNvPr>
          <p:cNvPicPr>
            <a:picLocks noChangeAspect="1"/>
          </p:cNvPicPr>
          <p:nvPr/>
        </p:nvPicPr>
        <p:blipFill>
          <a:blip r:embed="rId3"/>
          <a:srcRect/>
          <a:stretch/>
        </p:blipFill>
        <p:spPr>
          <a:xfrm>
            <a:off x="-19499" y="0"/>
            <a:ext cx="12230997" cy="6857999"/>
          </a:xfrm>
          <a:prstGeom prst="rect">
            <a:avLst/>
          </a:prstGeom>
        </p:spPr>
      </p:pic>
    </p:spTree>
    <p:extLst>
      <p:ext uri="{BB962C8B-B14F-4D97-AF65-F5344CB8AC3E}">
        <p14:creationId xmlns:p14="http://schemas.microsoft.com/office/powerpoint/2010/main" val="2287438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6ABB-5C58-FF05-ECD8-3308CC8BCC00}"/>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E6840180-55DF-8D6E-F22F-5005FB1FD4C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12</a:t>
            </a:fld>
            <a:endParaRPr lang="en-US">
              <a:solidFill>
                <a:srgbClr val="FFFFFF"/>
              </a:solidFill>
            </a:endParaRPr>
          </a:p>
        </p:txBody>
      </p:sp>
      <p:pic>
        <p:nvPicPr>
          <p:cNvPr id="3" name="Immagine 2">
            <a:extLst>
              <a:ext uri="{FF2B5EF4-FFF2-40B4-BE49-F238E27FC236}">
                <a16:creationId xmlns:a16="http://schemas.microsoft.com/office/drawing/2014/main" id="{98CC0817-D7F7-9AC7-EE9C-BA1D52A820E0}"/>
              </a:ext>
            </a:extLst>
          </p:cNvPr>
          <p:cNvPicPr>
            <a:picLocks noChangeAspect="1"/>
          </p:cNvPicPr>
          <p:nvPr/>
        </p:nvPicPr>
        <p:blipFill>
          <a:blip r:embed="rId3"/>
          <a:srcRect/>
          <a:stretch/>
        </p:blipFill>
        <p:spPr>
          <a:xfrm>
            <a:off x="1475561" y="3036800"/>
            <a:ext cx="10110059" cy="3755572"/>
          </a:xfrm>
          <a:prstGeom prst="rect">
            <a:avLst/>
          </a:prstGeom>
        </p:spPr>
      </p:pic>
      <p:pic>
        <p:nvPicPr>
          <p:cNvPr id="4" name="Immagine 3">
            <a:extLst>
              <a:ext uri="{FF2B5EF4-FFF2-40B4-BE49-F238E27FC236}">
                <a16:creationId xmlns:a16="http://schemas.microsoft.com/office/drawing/2014/main" id="{C5041D89-F4B8-30AF-E1F7-5EC9BD9B6D4B}"/>
              </a:ext>
            </a:extLst>
          </p:cNvPr>
          <p:cNvPicPr>
            <a:picLocks noChangeAspect="1"/>
          </p:cNvPicPr>
          <p:nvPr/>
        </p:nvPicPr>
        <p:blipFill>
          <a:blip r:embed="rId4"/>
          <a:stretch>
            <a:fillRect/>
          </a:stretch>
        </p:blipFill>
        <p:spPr>
          <a:xfrm>
            <a:off x="304800" y="155743"/>
            <a:ext cx="11887200" cy="2881057"/>
          </a:xfrm>
          <a:prstGeom prst="rect">
            <a:avLst/>
          </a:prstGeom>
        </p:spPr>
      </p:pic>
    </p:spTree>
    <p:extLst>
      <p:ext uri="{BB962C8B-B14F-4D97-AF65-F5344CB8AC3E}">
        <p14:creationId xmlns:p14="http://schemas.microsoft.com/office/powerpoint/2010/main" val="353685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EC2BD-FDB9-418F-5092-370B6994AD19}"/>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02D30AFE-EB6E-8989-3977-CCCB93AD5E9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13</a:t>
            </a:fld>
            <a:endParaRPr lang="en-US">
              <a:solidFill>
                <a:srgbClr val="FFFFFF"/>
              </a:solidFill>
            </a:endParaRPr>
          </a:p>
        </p:txBody>
      </p:sp>
      <p:pic>
        <p:nvPicPr>
          <p:cNvPr id="3" name="Immagine 2">
            <a:extLst>
              <a:ext uri="{FF2B5EF4-FFF2-40B4-BE49-F238E27FC236}">
                <a16:creationId xmlns:a16="http://schemas.microsoft.com/office/drawing/2014/main" id="{BBB1EE7A-E422-B2CB-08A7-94B092FD3F38}"/>
              </a:ext>
            </a:extLst>
          </p:cNvPr>
          <p:cNvPicPr>
            <a:picLocks noChangeAspect="1"/>
          </p:cNvPicPr>
          <p:nvPr/>
        </p:nvPicPr>
        <p:blipFill>
          <a:blip r:embed="rId3"/>
          <a:srcRect/>
          <a:stretch/>
        </p:blipFill>
        <p:spPr>
          <a:xfrm>
            <a:off x="1975758" y="-3555"/>
            <a:ext cx="8245928" cy="6869645"/>
          </a:xfrm>
          <a:prstGeom prst="rect">
            <a:avLst/>
          </a:prstGeom>
        </p:spPr>
      </p:pic>
    </p:spTree>
    <p:extLst>
      <p:ext uri="{BB962C8B-B14F-4D97-AF65-F5344CB8AC3E}">
        <p14:creationId xmlns:p14="http://schemas.microsoft.com/office/powerpoint/2010/main" val="90359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B4DE5-2433-CBFA-B00D-0C67A3D3338A}"/>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5DBC9D28-9CF2-3734-B30E-4B1197C9ABE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14</a:t>
            </a:fld>
            <a:endParaRPr lang="en-US">
              <a:solidFill>
                <a:srgbClr val="FFFFFF"/>
              </a:solidFill>
            </a:endParaRPr>
          </a:p>
        </p:txBody>
      </p:sp>
      <p:pic>
        <p:nvPicPr>
          <p:cNvPr id="3" name="Immagine 2">
            <a:extLst>
              <a:ext uri="{FF2B5EF4-FFF2-40B4-BE49-F238E27FC236}">
                <a16:creationId xmlns:a16="http://schemas.microsoft.com/office/drawing/2014/main" id="{3E2E1B8E-23D0-9395-B83F-CC3F1C01C02A}"/>
              </a:ext>
            </a:extLst>
          </p:cNvPr>
          <p:cNvPicPr>
            <a:picLocks noChangeAspect="1"/>
          </p:cNvPicPr>
          <p:nvPr/>
        </p:nvPicPr>
        <p:blipFill>
          <a:blip r:embed="rId3"/>
          <a:srcRect/>
          <a:stretch/>
        </p:blipFill>
        <p:spPr>
          <a:xfrm>
            <a:off x="1600199" y="-12267"/>
            <a:ext cx="8964387" cy="6862066"/>
          </a:xfrm>
          <a:prstGeom prst="rect">
            <a:avLst/>
          </a:prstGeom>
        </p:spPr>
      </p:pic>
    </p:spTree>
    <p:extLst>
      <p:ext uri="{BB962C8B-B14F-4D97-AF65-F5344CB8AC3E}">
        <p14:creationId xmlns:p14="http://schemas.microsoft.com/office/powerpoint/2010/main" val="34361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CC916-DF57-86DB-DD64-708718683B51}"/>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F11F8491-345E-1AB4-F4A9-D8017519C3A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15</a:t>
            </a:fld>
            <a:endParaRPr lang="en-US">
              <a:solidFill>
                <a:srgbClr val="FFFFFF"/>
              </a:solidFill>
            </a:endParaRPr>
          </a:p>
        </p:txBody>
      </p:sp>
      <p:pic>
        <p:nvPicPr>
          <p:cNvPr id="3" name="Immagine 2">
            <a:extLst>
              <a:ext uri="{FF2B5EF4-FFF2-40B4-BE49-F238E27FC236}">
                <a16:creationId xmlns:a16="http://schemas.microsoft.com/office/drawing/2014/main" id="{08B0BECE-2197-CDC0-1F98-634A3663476D}"/>
              </a:ext>
            </a:extLst>
          </p:cNvPr>
          <p:cNvPicPr>
            <a:picLocks noChangeAspect="1"/>
          </p:cNvPicPr>
          <p:nvPr/>
        </p:nvPicPr>
        <p:blipFill>
          <a:blip r:embed="rId3"/>
          <a:srcRect/>
          <a:stretch/>
        </p:blipFill>
        <p:spPr>
          <a:xfrm>
            <a:off x="1420585" y="-1650"/>
            <a:ext cx="9356271" cy="6865835"/>
          </a:xfrm>
          <a:prstGeom prst="rect">
            <a:avLst/>
          </a:prstGeom>
        </p:spPr>
      </p:pic>
    </p:spTree>
    <p:extLst>
      <p:ext uri="{BB962C8B-B14F-4D97-AF65-F5344CB8AC3E}">
        <p14:creationId xmlns:p14="http://schemas.microsoft.com/office/powerpoint/2010/main" val="463485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5FEC9-0D72-CE7F-6BD2-EDBC366CAF3B}"/>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D8BECA64-CB17-EC34-13AF-34DAD918BCF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16</a:t>
            </a:fld>
            <a:endParaRPr lang="en-US">
              <a:solidFill>
                <a:srgbClr val="FFFFFF"/>
              </a:solidFill>
            </a:endParaRPr>
          </a:p>
        </p:txBody>
      </p:sp>
      <p:pic>
        <p:nvPicPr>
          <p:cNvPr id="3" name="Immagine 2">
            <a:extLst>
              <a:ext uri="{FF2B5EF4-FFF2-40B4-BE49-F238E27FC236}">
                <a16:creationId xmlns:a16="http://schemas.microsoft.com/office/drawing/2014/main" id="{6B9470A4-650C-88A9-18B5-C23D0371BC1D}"/>
              </a:ext>
            </a:extLst>
          </p:cNvPr>
          <p:cNvPicPr>
            <a:picLocks noChangeAspect="1"/>
          </p:cNvPicPr>
          <p:nvPr/>
        </p:nvPicPr>
        <p:blipFill>
          <a:blip r:embed="rId3"/>
          <a:srcRect/>
          <a:stretch/>
        </p:blipFill>
        <p:spPr>
          <a:xfrm>
            <a:off x="1510164" y="0"/>
            <a:ext cx="9185049" cy="6867884"/>
          </a:xfrm>
          <a:prstGeom prst="rect">
            <a:avLst/>
          </a:prstGeom>
        </p:spPr>
      </p:pic>
    </p:spTree>
    <p:extLst>
      <p:ext uri="{BB962C8B-B14F-4D97-AF65-F5344CB8AC3E}">
        <p14:creationId xmlns:p14="http://schemas.microsoft.com/office/powerpoint/2010/main" val="74623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BC369-762C-90CD-3931-BB990ACB966B}"/>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8F530EED-6337-604E-9860-AC926C79538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17</a:t>
            </a:fld>
            <a:endParaRPr lang="en-US">
              <a:solidFill>
                <a:srgbClr val="FFFFFF"/>
              </a:solidFill>
            </a:endParaRPr>
          </a:p>
        </p:txBody>
      </p:sp>
      <p:pic>
        <p:nvPicPr>
          <p:cNvPr id="3" name="Immagine 2">
            <a:extLst>
              <a:ext uri="{FF2B5EF4-FFF2-40B4-BE49-F238E27FC236}">
                <a16:creationId xmlns:a16="http://schemas.microsoft.com/office/drawing/2014/main" id="{AE1933F6-3E7E-4089-9B60-83F22B06332E}"/>
              </a:ext>
            </a:extLst>
          </p:cNvPr>
          <p:cNvPicPr>
            <a:picLocks noChangeAspect="1"/>
          </p:cNvPicPr>
          <p:nvPr/>
        </p:nvPicPr>
        <p:blipFill>
          <a:blip r:embed="rId3"/>
          <a:srcRect/>
          <a:stretch/>
        </p:blipFill>
        <p:spPr>
          <a:xfrm>
            <a:off x="838200" y="51138"/>
            <a:ext cx="10604500" cy="6814136"/>
          </a:xfrm>
          <a:prstGeom prst="rect">
            <a:avLst/>
          </a:prstGeom>
        </p:spPr>
      </p:pic>
    </p:spTree>
    <p:extLst>
      <p:ext uri="{BB962C8B-B14F-4D97-AF65-F5344CB8AC3E}">
        <p14:creationId xmlns:p14="http://schemas.microsoft.com/office/powerpoint/2010/main" val="437817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C60F4-FEB3-7609-FABE-9771021B07A3}"/>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1FF810F6-487B-162F-6DAC-C59D7A92D3A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18</a:t>
            </a:fld>
            <a:endParaRPr lang="en-US">
              <a:solidFill>
                <a:srgbClr val="FFFFFF"/>
              </a:solidFill>
            </a:endParaRPr>
          </a:p>
        </p:txBody>
      </p:sp>
      <p:pic>
        <p:nvPicPr>
          <p:cNvPr id="3" name="Immagine 2">
            <a:extLst>
              <a:ext uri="{FF2B5EF4-FFF2-40B4-BE49-F238E27FC236}">
                <a16:creationId xmlns:a16="http://schemas.microsoft.com/office/drawing/2014/main" id="{3D8B7E95-1C19-81B1-A09E-127B165BDC37}"/>
              </a:ext>
            </a:extLst>
          </p:cNvPr>
          <p:cNvPicPr>
            <a:picLocks noChangeAspect="1"/>
          </p:cNvPicPr>
          <p:nvPr/>
        </p:nvPicPr>
        <p:blipFill>
          <a:blip r:embed="rId3"/>
          <a:srcRect/>
          <a:stretch/>
        </p:blipFill>
        <p:spPr>
          <a:xfrm>
            <a:off x="838200" y="1599"/>
            <a:ext cx="10515600" cy="6855106"/>
          </a:xfrm>
          <a:prstGeom prst="rect">
            <a:avLst/>
          </a:prstGeom>
        </p:spPr>
      </p:pic>
    </p:spTree>
    <p:extLst>
      <p:ext uri="{BB962C8B-B14F-4D97-AF65-F5344CB8AC3E}">
        <p14:creationId xmlns:p14="http://schemas.microsoft.com/office/powerpoint/2010/main" val="2925205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733F3-862D-48D0-D188-87D0E8521C23}"/>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9243B32D-D9F1-FD05-CFB3-436DAF5EC6A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19</a:t>
            </a:fld>
            <a:endParaRPr lang="en-US">
              <a:solidFill>
                <a:srgbClr val="FFFFFF"/>
              </a:solidFill>
            </a:endParaRPr>
          </a:p>
        </p:txBody>
      </p:sp>
      <p:pic>
        <p:nvPicPr>
          <p:cNvPr id="3" name="Immagine 2">
            <a:extLst>
              <a:ext uri="{FF2B5EF4-FFF2-40B4-BE49-F238E27FC236}">
                <a16:creationId xmlns:a16="http://schemas.microsoft.com/office/drawing/2014/main" id="{5FCC116A-5AA9-E1B5-88FA-9CFC8DCB141D}"/>
              </a:ext>
            </a:extLst>
          </p:cNvPr>
          <p:cNvPicPr>
            <a:picLocks noChangeAspect="1"/>
          </p:cNvPicPr>
          <p:nvPr/>
        </p:nvPicPr>
        <p:blipFill>
          <a:blip r:embed="rId3"/>
          <a:srcRect/>
          <a:stretch/>
        </p:blipFill>
        <p:spPr>
          <a:xfrm>
            <a:off x="1173902" y="1599"/>
            <a:ext cx="9844196" cy="6855106"/>
          </a:xfrm>
          <a:prstGeom prst="rect">
            <a:avLst/>
          </a:prstGeom>
        </p:spPr>
      </p:pic>
    </p:spTree>
    <p:extLst>
      <p:ext uri="{BB962C8B-B14F-4D97-AF65-F5344CB8AC3E}">
        <p14:creationId xmlns:p14="http://schemas.microsoft.com/office/powerpoint/2010/main" val="388091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796B48-B684-EC0E-A022-03C40AB8748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43A2C7E-6998-333C-E39A-5E8054928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279ABA1-BBEB-DE48-8B1D-D57DA4569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D363B638-3F70-024A-7C37-E57D6F062D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28C7C558-E3D0-9289-108F-AD5C6548A662}"/>
              </a:ext>
            </a:extLst>
          </p:cNvPr>
          <p:cNvSpPr>
            <a:spLocks noGrp="1"/>
          </p:cNvSpPr>
          <p:nvPr>
            <p:ph sz="half" idx="1"/>
          </p:nvPr>
        </p:nvSpPr>
        <p:spPr>
          <a:xfrm>
            <a:off x="555710" y="1377245"/>
            <a:ext cx="11120475" cy="5344230"/>
          </a:xfrm>
        </p:spPr>
        <p:txBody>
          <a:bodyPr vert="horz" lIns="91440" tIns="45720" rIns="91440" bIns="45720" rtlCol="0">
            <a:normAutofit/>
          </a:bodyPr>
          <a:lstStyle/>
          <a:p>
            <a:pPr marL="0" indent="0" algn="just">
              <a:buNone/>
            </a:pPr>
            <a:endParaRPr lang="en-US" sz="3600" dirty="0"/>
          </a:p>
          <a:p>
            <a:pPr marL="0" indent="0" algn="just">
              <a:buNone/>
            </a:pPr>
            <a:r>
              <a:rPr lang="en-US" sz="3600" dirty="0"/>
              <a:t>5. Saranno </a:t>
            </a:r>
            <a:r>
              <a:rPr lang="en-US" sz="3600" dirty="0" err="1"/>
              <a:t>considerati</a:t>
            </a:r>
            <a:r>
              <a:rPr lang="en-US" sz="3600" dirty="0"/>
              <a:t> </a:t>
            </a:r>
            <a:r>
              <a:rPr lang="en-US" sz="3600" dirty="0" err="1"/>
              <a:t>indiscriminati</a:t>
            </a:r>
            <a:r>
              <a:rPr lang="en-US" sz="3600" dirty="0"/>
              <a:t>, </a:t>
            </a:r>
            <a:r>
              <a:rPr lang="en-US" sz="3600" dirty="0" err="1"/>
              <a:t>fra</a:t>
            </a:r>
            <a:r>
              <a:rPr lang="en-US" sz="3600" dirty="0"/>
              <a:t> </a:t>
            </a:r>
            <a:r>
              <a:rPr lang="en-US" sz="3600" dirty="0" err="1"/>
              <a:t>gli</a:t>
            </a:r>
            <a:r>
              <a:rPr lang="en-US" sz="3600" dirty="0"/>
              <a:t> </a:t>
            </a:r>
            <a:r>
              <a:rPr lang="en-US" sz="3600" dirty="0" err="1"/>
              <a:t>altri</a:t>
            </a:r>
            <a:r>
              <a:rPr lang="en-US" sz="3600" dirty="0"/>
              <a:t>, […]</a:t>
            </a:r>
          </a:p>
          <a:p>
            <a:pPr marL="0" indent="0" algn="just">
              <a:buNone/>
            </a:pPr>
            <a:endParaRPr lang="en-US" sz="3600" dirty="0"/>
          </a:p>
          <a:p>
            <a:pPr marL="514350" indent="-514350" algn="just">
              <a:buAutoNum type="alphaLcParenR"/>
            </a:pPr>
            <a:r>
              <a:rPr lang="en-US" sz="3600" dirty="0" err="1"/>
              <a:t>gli</a:t>
            </a:r>
            <a:r>
              <a:rPr lang="en-US" sz="3600" dirty="0"/>
              <a:t> </a:t>
            </a:r>
            <a:r>
              <a:rPr lang="en-US" sz="3600" dirty="0" err="1"/>
              <a:t>attacchi</a:t>
            </a:r>
            <a:r>
              <a:rPr lang="en-US" sz="3600" dirty="0"/>
              <a:t> </a:t>
            </a:r>
            <a:r>
              <a:rPr lang="en-US" sz="3600" dirty="0" err="1"/>
              <a:t>dai</a:t>
            </a:r>
            <a:r>
              <a:rPr lang="en-US" sz="3600" dirty="0"/>
              <a:t> </a:t>
            </a:r>
            <a:r>
              <a:rPr lang="en-US" sz="3600" dirty="0" err="1"/>
              <a:t>quali</a:t>
            </a:r>
            <a:r>
              <a:rPr lang="en-US" sz="3600" dirty="0"/>
              <a:t> ci </a:t>
            </a:r>
            <a:r>
              <a:rPr lang="en-US" sz="3600" dirty="0" err="1"/>
              <a:t>si</a:t>
            </a:r>
            <a:r>
              <a:rPr lang="en-US" sz="3600" dirty="0"/>
              <a:t> </a:t>
            </a:r>
            <a:r>
              <a:rPr lang="en-US" sz="3600" dirty="0" err="1"/>
              <a:t>può</a:t>
            </a:r>
            <a:r>
              <a:rPr lang="en-US" sz="3600" dirty="0"/>
              <a:t> </a:t>
            </a:r>
            <a:r>
              <a:rPr lang="en-US" sz="3600" dirty="0" err="1"/>
              <a:t>attendere</a:t>
            </a:r>
            <a:r>
              <a:rPr lang="en-US" sz="3600" dirty="0"/>
              <a:t> </a:t>
            </a:r>
            <a:r>
              <a:rPr lang="en-US" sz="3600" dirty="0" err="1"/>
              <a:t>che</a:t>
            </a:r>
            <a:r>
              <a:rPr lang="en-US" sz="3600" dirty="0"/>
              <a:t> </a:t>
            </a:r>
            <a:r>
              <a:rPr lang="en-US" sz="3600" dirty="0" err="1"/>
              <a:t>provochino</a:t>
            </a:r>
            <a:r>
              <a:rPr lang="en-US" sz="3600" dirty="0"/>
              <a:t> </a:t>
            </a:r>
            <a:r>
              <a:rPr lang="en-US" sz="3600" dirty="0" err="1"/>
              <a:t>incidentalmente</a:t>
            </a:r>
            <a:r>
              <a:rPr lang="en-US" sz="3600" dirty="0"/>
              <a:t> </a:t>
            </a:r>
            <a:r>
              <a:rPr lang="en-US" sz="3600" dirty="0" err="1"/>
              <a:t>morti</a:t>
            </a:r>
            <a:r>
              <a:rPr lang="en-US" sz="3600" dirty="0"/>
              <a:t> e </a:t>
            </a:r>
            <a:r>
              <a:rPr lang="en-US" sz="3600" dirty="0" err="1"/>
              <a:t>feriti</a:t>
            </a:r>
            <a:r>
              <a:rPr lang="en-US" sz="3600" dirty="0"/>
              <a:t> </a:t>
            </a:r>
            <a:r>
              <a:rPr lang="en-US" sz="3600" dirty="0" err="1"/>
              <a:t>fra</a:t>
            </a:r>
            <a:r>
              <a:rPr lang="en-US" sz="3600" dirty="0"/>
              <a:t> la </a:t>
            </a:r>
            <a:r>
              <a:rPr lang="en-US" sz="3600" dirty="0" err="1"/>
              <a:t>popolazione</a:t>
            </a:r>
            <a:r>
              <a:rPr lang="en-US" sz="3600" dirty="0"/>
              <a:t> civile, </a:t>
            </a:r>
            <a:r>
              <a:rPr lang="en-US" sz="3600" dirty="0" err="1"/>
              <a:t>danni</a:t>
            </a:r>
            <a:r>
              <a:rPr lang="en-US" sz="3600" dirty="0"/>
              <a:t> ai </a:t>
            </a:r>
            <a:r>
              <a:rPr lang="en-US" sz="3600" dirty="0" err="1"/>
              <a:t>beni</a:t>
            </a:r>
            <a:r>
              <a:rPr lang="en-US" sz="3600" dirty="0"/>
              <a:t> di carattere civile, o </a:t>
            </a:r>
            <a:r>
              <a:rPr lang="en-US" sz="3600" dirty="0" err="1"/>
              <a:t>una</a:t>
            </a:r>
            <a:r>
              <a:rPr lang="en-US" sz="3600" dirty="0"/>
              <a:t> </a:t>
            </a:r>
            <a:r>
              <a:rPr lang="en-US" sz="3600" dirty="0" err="1"/>
              <a:t>combinazione</a:t>
            </a:r>
            <a:r>
              <a:rPr lang="en-US" sz="3600" dirty="0"/>
              <a:t> di </a:t>
            </a:r>
            <a:r>
              <a:rPr lang="en-US" sz="3600" dirty="0" err="1"/>
              <a:t>perdite</a:t>
            </a:r>
            <a:r>
              <a:rPr lang="en-US" sz="3600" dirty="0"/>
              <a:t> </a:t>
            </a:r>
            <a:r>
              <a:rPr lang="en-US" sz="3600" dirty="0" err="1"/>
              <a:t>umane</a:t>
            </a:r>
            <a:r>
              <a:rPr lang="en-US" sz="3600" dirty="0"/>
              <a:t> e di </a:t>
            </a:r>
            <a:r>
              <a:rPr lang="en-US" sz="3600" dirty="0" err="1"/>
              <a:t>danni</a:t>
            </a:r>
            <a:r>
              <a:rPr lang="en-US" sz="3600" dirty="0"/>
              <a:t>, </a:t>
            </a:r>
            <a:r>
              <a:rPr lang="en-US" sz="3600" dirty="0" err="1"/>
              <a:t>che</a:t>
            </a:r>
            <a:r>
              <a:rPr lang="en-US" sz="3600" dirty="0"/>
              <a:t> </a:t>
            </a:r>
            <a:r>
              <a:rPr lang="en-US" sz="3600" dirty="0" err="1"/>
              <a:t>risulterebbero</a:t>
            </a:r>
            <a:r>
              <a:rPr lang="en-US" sz="3600" dirty="0"/>
              <a:t> </a:t>
            </a:r>
            <a:r>
              <a:rPr lang="en-US" sz="3600" b="1" u="sng" dirty="0" err="1"/>
              <a:t>eccessivi</a:t>
            </a:r>
            <a:r>
              <a:rPr lang="en-US" sz="3600" b="1" u="sng" dirty="0"/>
              <a:t> rispetto al </a:t>
            </a:r>
            <a:r>
              <a:rPr lang="en-US" sz="3600" b="1" u="sng" dirty="0" err="1"/>
              <a:t>vantaggio</a:t>
            </a:r>
            <a:r>
              <a:rPr lang="en-US" sz="3600" b="1" u="sng" dirty="0"/>
              <a:t> </a:t>
            </a:r>
            <a:r>
              <a:rPr lang="en-US" sz="3600" b="1" u="sng" dirty="0" err="1"/>
              <a:t>militare</a:t>
            </a:r>
            <a:r>
              <a:rPr lang="en-US" sz="3600" b="1" u="sng" dirty="0"/>
              <a:t> </a:t>
            </a:r>
            <a:r>
              <a:rPr lang="en-US" sz="3600" b="1" u="sng" dirty="0" err="1"/>
              <a:t>concreto</a:t>
            </a:r>
            <a:r>
              <a:rPr lang="en-US" sz="3600" b="1" u="sng" dirty="0"/>
              <a:t> e </a:t>
            </a:r>
            <a:r>
              <a:rPr lang="en-US" sz="3600" b="1" u="sng" dirty="0" err="1"/>
              <a:t>diretto</a:t>
            </a:r>
            <a:r>
              <a:rPr lang="en-US" sz="3600" b="1" u="sng" dirty="0"/>
              <a:t> </a:t>
            </a:r>
            <a:r>
              <a:rPr lang="en-US" sz="3600" b="1" u="sng" dirty="0" err="1"/>
              <a:t>previsto</a:t>
            </a:r>
            <a:r>
              <a:rPr lang="en-US" sz="3600" dirty="0"/>
              <a:t>.</a:t>
            </a:r>
          </a:p>
        </p:txBody>
      </p:sp>
      <p:sp>
        <p:nvSpPr>
          <p:cNvPr id="7" name="Segnaposto numero diapositiva 6">
            <a:extLst>
              <a:ext uri="{FF2B5EF4-FFF2-40B4-BE49-F238E27FC236}">
                <a16:creationId xmlns:a16="http://schemas.microsoft.com/office/drawing/2014/main" id="{FB20C819-8ADA-1410-13E9-449E5A9AC16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61AAC0D9-F758-276B-CE2F-67B98EC6F70C}"/>
              </a:ext>
            </a:extLst>
          </p:cNvPr>
          <p:cNvSpPr txBox="1"/>
          <p:nvPr/>
        </p:nvSpPr>
        <p:spPr>
          <a:xfrm>
            <a:off x="555710" y="396534"/>
            <a:ext cx="11120475" cy="769441"/>
          </a:xfrm>
          <a:prstGeom prst="rect">
            <a:avLst/>
          </a:prstGeom>
          <a:noFill/>
        </p:spPr>
        <p:txBody>
          <a:bodyPr wrap="square">
            <a:spAutoFit/>
          </a:bodyPr>
          <a:lstStyle/>
          <a:p>
            <a:pPr algn="ctr">
              <a:defRPr/>
            </a:pPr>
            <a:r>
              <a:rPr lang="it-IT" sz="4400" dirty="0"/>
              <a:t>Art. 51 AP1</a:t>
            </a:r>
          </a:p>
        </p:txBody>
      </p:sp>
    </p:spTree>
    <p:extLst>
      <p:ext uri="{BB962C8B-B14F-4D97-AF65-F5344CB8AC3E}">
        <p14:creationId xmlns:p14="http://schemas.microsoft.com/office/powerpoint/2010/main" val="169588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8B563-FEC3-CDFC-297D-0B398C212D48}"/>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D22CAB0D-99D2-8E13-4217-54DA3725612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20</a:t>
            </a:fld>
            <a:endParaRPr lang="en-US">
              <a:solidFill>
                <a:srgbClr val="FFFFFF"/>
              </a:solidFill>
            </a:endParaRPr>
          </a:p>
        </p:txBody>
      </p:sp>
      <p:pic>
        <p:nvPicPr>
          <p:cNvPr id="3" name="Immagine 2">
            <a:extLst>
              <a:ext uri="{FF2B5EF4-FFF2-40B4-BE49-F238E27FC236}">
                <a16:creationId xmlns:a16="http://schemas.microsoft.com/office/drawing/2014/main" id="{3738FC47-E69C-E688-8BF2-1657FBB29F36}"/>
              </a:ext>
            </a:extLst>
          </p:cNvPr>
          <p:cNvPicPr>
            <a:picLocks noChangeAspect="1"/>
          </p:cNvPicPr>
          <p:nvPr/>
        </p:nvPicPr>
        <p:blipFill>
          <a:blip r:embed="rId3"/>
          <a:srcRect/>
          <a:stretch/>
        </p:blipFill>
        <p:spPr>
          <a:xfrm>
            <a:off x="1173902" y="45210"/>
            <a:ext cx="9844196" cy="6767884"/>
          </a:xfrm>
          <a:prstGeom prst="rect">
            <a:avLst/>
          </a:prstGeom>
        </p:spPr>
      </p:pic>
    </p:spTree>
    <p:extLst>
      <p:ext uri="{BB962C8B-B14F-4D97-AF65-F5344CB8AC3E}">
        <p14:creationId xmlns:p14="http://schemas.microsoft.com/office/powerpoint/2010/main" val="3752628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30379-837E-B885-1C08-DA61AD84FE4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23E42737-7839-3635-E698-F42ABBA25CD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21</a:t>
            </a:fld>
            <a:endParaRPr lang="en-US">
              <a:solidFill>
                <a:srgbClr val="FFFFFF"/>
              </a:solidFill>
            </a:endParaRPr>
          </a:p>
        </p:txBody>
      </p:sp>
      <p:pic>
        <p:nvPicPr>
          <p:cNvPr id="3" name="Immagine 2">
            <a:extLst>
              <a:ext uri="{FF2B5EF4-FFF2-40B4-BE49-F238E27FC236}">
                <a16:creationId xmlns:a16="http://schemas.microsoft.com/office/drawing/2014/main" id="{008B3130-B222-4867-8BAE-131AE5222421}"/>
              </a:ext>
            </a:extLst>
          </p:cNvPr>
          <p:cNvPicPr>
            <a:picLocks noChangeAspect="1"/>
          </p:cNvPicPr>
          <p:nvPr/>
        </p:nvPicPr>
        <p:blipFill>
          <a:blip r:embed="rId3"/>
          <a:srcRect/>
          <a:stretch/>
        </p:blipFill>
        <p:spPr>
          <a:xfrm>
            <a:off x="1281107" y="45210"/>
            <a:ext cx="9629785" cy="6767884"/>
          </a:xfrm>
          <a:prstGeom prst="rect">
            <a:avLst/>
          </a:prstGeom>
        </p:spPr>
      </p:pic>
    </p:spTree>
    <p:extLst>
      <p:ext uri="{BB962C8B-B14F-4D97-AF65-F5344CB8AC3E}">
        <p14:creationId xmlns:p14="http://schemas.microsoft.com/office/powerpoint/2010/main" val="400325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00324-26F6-F43F-28B0-4B4A8E85E78B}"/>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982A0F77-6D94-C09B-CA3A-3270823F6F8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22</a:t>
            </a:fld>
            <a:endParaRPr lang="en-US">
              <a:solidFill>
                <a:srgbClr val="FFFFFF"/>
              </a:solidFill>
            </a:endParaRPr>
          </a:p>
        </p:txBody>
      </p:sp>
      <p:pic>
        <p:nvPicPr>
          <p:cNvPr id="3" name="Immagine 2">
            <a:extLst>
              <a:ext uri="{FF2B5EF4-FFF2-40B4-BE49-F238E27FC236}">
                <a16:creationId xmlns:a16="http://schemas.microsoft.com/office/drawing/2014/main" id="{33C1C4FC-023E-A556-2974-12887C8D879B}"/>
              </a:ext>
            </a:extLst>
          </p:cNvPr>
          <p:cNvPicPr>
            <a:picLocks noChangeAspect="1"/>
          </p:cNvPicPr>
          <p:nvPr/>
        </p:nvPicPr>
        <p:blipFill>
          <a:blip r:embed="rId3"/>
          <a:srcRect/>
          <a:stretch/>
        </p:blipFill>
        <p:spPr>
          <a:xfrm>
            <a:off x="1155700" y="41654"/>
            <a:ext cx="9982199" cy="6844661"/>
          </a:xfrm>
          <a:prstGeom prst="rect">
            <a:avLst/>
          </a:prstGeom>
        </p:spPr>
      </p:pic>
    </p:spTree>
    <p:extLst>
      <p:ext uri="{BB962C8B-B14F-4D97-AF65-F5344CB8AC3E}">
        <p14:creationId xmlns:p14="http://schemas.microsoft.com/office/powerpoint/2010/main" val="2903752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39535-CEB7-9482-CC62-96DA5965E091}"/>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F7DE18D8-FFB2-91BF-099D-B65617B3E3A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23</a:t>
            </a:fld>
            <a:endParaRPr lang="en-US">
              <a:solidFill>
                <a:srgbClr val="FFFFFF"/>
              </a:solidFill>
            </a:endParaRPr>
          </a:p>
        </p:txBody>
      </p:sp>
      <p:pic>
        <p:nvPicPr>
          <p:cNvPr id="3" name="Immagine 2">
            <a:extLst>
              <a:ext uri="{FF2B5EF4-FFF2-40B4-BE49-F238E27FC236}">
                <a16:creationId xmlns:a16="http://schemas.microsoft.com/office/drawing/2014/main" id="{0089A123-17FE-3A8F-CBBB-B18140B50403}"/>
              </a:ext>
            </a:extLst>
          </p:cNvPr>
          <p:cNvPicPr>
            <a:picLocks noChangeAspect="1"/>
          </p:cNvPicPr>
          <p:nvPr/>
        </p:nvPicPr>
        <p:blipFill>
          <a:blip r:embed="rId3"/>
          <a:srcRect/>
          <a:stretch/>
        </p:blipFill>
        <p:spPr>
          <a:xfrm>
            <a:off x="1300855" y="41654"/>
            <a:ext cx="9691889" cy="6844661"/>
          </a:xfrm>
          <a:prstGeom prst="rect">
            <a:avLst/>
          </a:prstGeom>
        </p:spPr>
      </p:pic>
    </p:spTree>
    <p:extLst>
      <p:ext uri="{BB962C8B-B14F-4D97-AF65-F5344CB8AC3E}">
        <p14:creationId xmlns:p14="http://schemas.microsoft.com/office/powerpoint/2010/main" val="318459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74818F-E372-7187-7667-7556F20427D1}"/>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C263683-557B-B582-384C-B751DCE03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4EDE0D1-BF92-4D9B-9132-C28620AAD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B6E421FC-8062-5466-142F-5B2DB2841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995F3FA6-7AF3-F6E3-7D0D-481E6473AEE8}"/>
              </a:ext>
            </a:extLst>
          </p:cNvPr>
          <p:cNvSpPr>
            <a:spLocks noGrp="1"/>
          </p:cNvSpPr>
          <p:nvPr>
            <p:ph sz="half" idx="1"/>
          </p:nvPr>
        </p:nvSpPr>
        <p:spPr>
          <a:xfrm>
            <a:off x="555710" y="1377245"/>
            <a:ext cx="11120475" cy="5344230"/>
          </a:xfrm>
        </p:spPr>
        <p:txBody>
          <a:bodyPr vert="horz" lIns="91440" tIns="45720" rIns="91440" bIns="45720" rtlCol="0">
            <a:normAutofit fontScale="77500" lnSpcReduction="20000"/>
          </a:bodyPr>
          <a:lstStyle/>
          <a:p>
            <a:pPr marL="0" indent="0" algn="just">
              <a:buNone/>
            </a:pPr>
            <a:r>
              <a:rPr lang="en-US" sz="3600" dirty="0" err="1"/>
              <a:t>coloro</a:t>
            </a:r>
            <a:r>
              <a:rPr lang="en-US" sz="3600" dirty="0"/>
              <a:t> </a:t>
            </a:r>
            <a:r>
              <a:rPr lang="en-US" sz="3600" dirty="0" err="1"/>
              <a:t>che</a:t>
            </a:r>
            <a:r>
              <a:rPr lang="en-US" sz="3600" dirty="0"/>
              <a:t> </a:t>
            </a:r>
            <a:r>
              <a:rPr lang="en-US" sz="3600" dirty="0" err="1"/>
              <a:t>preparano</a:t>
            </a:r>
            <a:r>
              <a:rPr lang="en-US" sz="3600" dirty="0"/>
              <a:t> o </a:t>
            </a:r>
            <a:r>
              <a:rPr lang="en-US" sz="3600" dirty="0" err="1"/>
              <a:t>decidono</a:t>
            </a:r>
            <a:r>
              <a:rPr lang="en-US" sz="3600" dirty="0"/>
              <a:t> un </a:t>
            </a:r>
            <a:r>
              <a:rPr lang="en-US" sz="3600" dirty="0" err="1"/>
              <a:t>attacco</a:t>
            </a:r>
            <a:r>
              <a:rPr lang="en-US" sz="3600" dirty="0"/>
              <a:t> </a:t>
            </a:r>
            <a:r>
              <a:rPr lang="en-US" sz="3600" dirty="0" err="1"/>
              <a:t>dovranno</a:t>
            </a:r>
            <a:r>
              <a:rPr lang="en-US" sz="3600" dirty="0"/>
              <a:t>:</a:t>
            </a:r>
          </a:p>
          <a:p>
            <a:pPr marL="857250" indent="-857250" algn="just">
              <a:buAutoNum type="romanLcParenR"/>
            </a:pPr>
            <a:r>
              <a:rPr lang="en-US" sz="3600" dirty="0"/>
              <a:t>fare </a:t>
            </a:r>
            <a:r>
              <a:rPr lang="en-US" sz="3600" dirty="0" err="1"/>
              <a:t>tutto</a:t>
            </a:r>
            <a:r>
              <a:rPr lang="en-US" sz="3600" dirty="0"/>
              <a:t> </a:t>
            </a:r>
            <a:r>
              <a:rPr lang="en-US" sz="3600" dirty="0" err="1"/>
              <a:t>ciò</a:t>
            </a:r>
            <a:r>
              <a:rPr lang="en-US" sz="3600" dirty="0"/>
              <a:t> </a:t>
            </a:r>
            <a:r>
              <a:rPr lang="en-US" sz="3600" dirty="0" err="1"/>
              <a:t>che</a:t>
            </a:r>
            <a:r>
              <a:rPr lang="en-US" sz="3600" dirty="0"/>
              <a:t> </a:t>
            </a:r>
            <a:r>
              <a:rPr lang="en-US" sz="3600" dirty="0" err="1"/>
              <a:t>è</a:t>
            </a:r>
            <a:r>
              <a:rPr lang="en-US" sz="3600" dirty="0"/>
              <a:t> </a:t>
            </a:r>
            <a:r>
              <a:rPr lang="en-US" sz="3600" dirty="0" err="1"/>
              <a:t>praticamente</a:t>
            </a:r>
            <a:r>
              <a:rPr lang="en-US" sz="3600" dirty="0"/>
              <a:t> </a:t>
            </a:r>
            <a:r>
              <a:rPr lang="en-US" sz="3600" dirty="0" err="1"/>
              <a:t>possibile</a:t>
            </a:r>
            <a:r>
              <a:rPr lang="en-US" sz="3600" dirty="0"/>
              <a:t> per </a:t>
            </a:r>
            <a:r>
              <a:rPr lang="en-US" sz="3600" dirty="0" err="1"/>
              <a:t>accertare</a:t>
            </a:r>
            <a:r>
              <a:rPr lang="en-US" sz="3600" dirty="0"/>
              <a:t> </a:t>
            </a:r>
            <a:r>
              <a:rPr lang="en-US" sz="3600" dirty="0" err="1"/>
              <a:t>che</a:t>
            </a:r>
            <a:r>
              <a:rPr lang="en-US" sz="3600" dirty="0"/>
              <a:t> </a:t>
            </a:r>
            <a:r>
              <a:rPr lang="en-US" sz="3600" dirty="0" err="1"/>
              <a:t>gli</a:t>
            </a:r>
            <a:r>
              <a:rPr lang="en-US" sz="3600" dirty="0"/>
              <a:t> </a:t>
            </a:r>
            <a:r>
              <a:rPr lang="en-US" sz="3600" dirty="0" err="1"/>
              <a:t>obiettivi</a:t>
            </a:r>
            <a:r>
              <a:rPr lang="en-US" sz="3600" dirty="0"/>
              <a:t> da </a:t>
            </a:r>
            <a:r>
              <a:rPr lang="en-US" sz="3600" dirty="0" err="1"/>
              <a:t>attaccare</a:t>
            </a:r>
            <a:r>
              <a:rPr lang="en-US" sz="3600" dirty="0"/>
              <a:t> non </a:t>
            </a:r>
            <a:r>
              <a:rPr lang="en-US" sz="3600" dirty="0" err="1"/>
              <a:t>sono</a:t>
            </a:r>
            <a:r>
              <a:rPr lang="en-US" sz="3600" dirty="0"/>
              <a:t> </a:t>
            </a:r>
            <a:r>
              <a:rPr lang="en-US" sz="3600" dirty="0" err="1"/>
              <a:t>persone</a:t>
            </a:r>
            <a:r>
              <a:rPr lang="en-US" sz="3600" dirty="0"/>
              <a:t> </a:t>
            </a:r>
            <a:r>
              <a:rPr lang="en-US" sz="3600" dirty="0" err="1"/>
              <a:t>civili</a:t>
            </a:r>
            <a:r>
              <a:rPr lang="en-US" sz="3600" dirty="0"/>
              <a:t> né </a:t>
            </a:r>
            <a:r>
              <a:rPr lang="en-US" sz="3600" dirty="0" err="1"/>
              <a:t>beni</a:t>
            </a:r>
            <a:r>
              <a:rPr lang="en-US" sz="3600" dirty="0"/>
              <a:t> di carattere civile, e non </a:t>
            </a:r>
            <a:r>
              <a:rPr lang="en-US" sz="3600" dirty="0" err="1"/>
              <a:t>beneficiano</a:t>
            </a:r>
            <a:r>
              <a:rPr lang="en-US" sz="3600" dirty="0"/>
              <a:t> di </a:t>
            </a:r>
            <a:r>
              <a:rPr lang="en-US" sz="3600" dirty="0" err="1"/>
              <a:t>una</a:t>
            </a:r>
            <a:r>
              <a:rPr lang="en-US" sz="3600" dirty="0"/>
              <a:t> </a:t>
            </a:r>
            <a:r>
              <a:rPr lang="en-US" sz="3600" dirty="0" err="1"/>
              <a:t>protezione</a:t>
            </a:r>
            <a:r>
              <a:rPr lang="en-US" sz="3600" dirty="0"/>
              <a:t> </a:t>
            </a:r>
            <a:r>
              <a:rPr lang="en-US" sz="3600" dirty="0" err="1"/>
              <a:t>speciale</a:t>
            </a:r>
            <a:r>
              <a:rPr lang="en-US" sz="3600" dirty="0"/>
              <a:t>, ma </a:t>
            </a:r>
            <a:r>
              <a:rPr lang="en-US" sz="3600" dirty="0" err="1"/>
              <a:t>che</a:t>
            </a:r>
            <a:r>
              <a:rPr lang="en-US" sz="3600" dirty="0"/>
              <a:t> </a:t>
            </a:r>
            <a:r>
              <a:rPr lang="en-US" sz="3600" dirty="0" err="1"/>
              <a:t>si</a:t>
            </a:r>
            <a:r>
              <a:rPr lang="en-US" sz="3600" dirty="0"/>
              <a:t> </a:t>
            </a:r>
            <a:r>
              <a:rPr lang="en-US" sz="3600" dirty="0" err="1"/>
              <a:t>tratta</a:t>
            </a:r>
            <a:r>
              <a:rPr lang="en-US" sz="3600" dirty="0"/>
              <a:t> di </a:t>
            </a:r>
            <a:r>
              <a:rPr lang="en-US" sz="3600" dirty="0" err="1"/>
              <a:t>obiettivi</a:t>
            </a:r>
            <a:r>
              <a:rPr lang="en-US" sz="3600" dirty="0"/>
              <a:t> </a:t>
            </a:r>
            <a:r>
              <a:rPr lang="en-US" sz="3600" dirty="0" err="1"/>
              <a:t>militari</a:t>
            </a:r>
            <a:r>
              <a:rPr lang="en-US" sz="3600" dirty="0"/>
              <a:t> ai sensi del </a:t>
            </a:r>
            <a:r>
              <a:rPr lang="en-US" sz="3600" dirty="0" err="1"/>
              <a:t>paragrafo</a:t>
            </a:r>
            <a:r>
              <a:rPr lang="en-US" sz="3600" dirty="0"/>
              <a:t> 2 </a:t>
            </a:r>
            <a:r>
              <a:rPr lang="en-US" sz="3600" dirty="0" err="1"/>
              <a:t>dell’articolo</a:t>
            </a:r>
            <a:r>
              <a:rPr lang="en-US" sz="3600" dirty="0"/>
              <a:t> 52, e </a:t>
            </a:r>
            <a:r>
              <a:rPr lang="en-US" sz="3600" dirty="0" err="1"/>
              <a:t>che</a:t>
            </a:r>
            <a:r>
              <a:rPr lang="en-US" sz="3600" dirty="0"/>
              <a:t> le </a:t>
            </a:r>
            <a:r>
              <a:rPr lang="en-US" sz="3600" dirty="0" err="1"/>
              <a:t>disposizioni</a:t>
            </a:r>
            <a:r>
              <a:rPr lang="en-US" sz="3600" dirty="0"/>
              <a:t> del </a:t>
            </a:r>
            <a:r>
              <a:rPr lang="en-US" sz="3600" dirty="0" err="1"/>
              <a:t>presente</a:t>
            </a:r>
            <a:r>
              <a:rPr lang="en-US" sz="3600" dirty="0"/>
              <a:t> </a:t>
            </a:r>
            <a:r>
              <a:rPr lang="en-US" sz="3600" dirty="0" err="1"/>
              <a:t>Protocollo</a:t>
            </a:r>
            <a:r>
              <a:rPr lang="en-US" sz="3600" dirty="0"/>
              <a:t> non ne </a:t>
            </a:r>
            <a:r>
              <a:rPr lang="en-US" sz="3600" dirty="0" err="1"/>
              <a:t>vietano</a:t>
            </a:r>
            <a:r>
              <a:rPr lang="en-US" sz="3600" dirty="0"/>
              <a:t> </a:t>
            </a:r>
            <a:r>
              <a:rPr lang="en-US" sz="3600" dirty="0" err="1"/>
              <a:t>l’attacco</a:t>
            </a:r>
            <a:r>
              <a:rPr lang="en-US" sz="3600" dirty="0"/>
              <a:t>;</a:t>
            </a:r>
          </a:p>
          <a:p>
            <a:pPr marL="857250" indent="-857250" algn="just">
              <a:buAutoNum type="romanLcParenR"/>
            </a:pPr>
            <a:r>
              <a:rPr lang="en-US" sz="3600" b="1" dirty="0" err="1"/>
              <a:t>prendere</a:t>
            </a:r>
            <a:r>
              <a:rPr lang="en-US" sz="3600" b="1" dirty="0"/>
              <a:t> tutte le </a:t>
            </a:r>
            <a:r>
              <a:rPr lang="en-US" sz="3600" b="1" dirty="0" err="1"/>
              <a:t>precauzioni</a:t>
            </a:r>
            <a:r>
              <a:rPr lang="en-US" sz="3600" b="1" dirty="0"/>
              <a:t> </a:t>
            </a:r>
            <a:r>
              <a:rPr lang="en-US" sz="3600" b="1" dirty="0" err="1"/>
              <a:t>praticamente</a:t>
            </a:r>
            <a:r>
              <a:rPr lang="en-US" sz="3600" b="1" dirty="0"/>
              <a:t> </a:t>
            </a:r>
            <a:r>
              <a:rPr lang="en-US" sz="3600" b="1" dirty="0" err="1"/>
              <a:t>possibili</a:t>
            </a:r>
            <a:r>
              <a:rPr lang="en-US" sz="3600" b="1" dirty="0"/>
              <a:t> </a:t>
            </a:r>
            <a:r>
              <a:rPr lang="en-US" sz="3600" b="1" dirty="0" err="1"/>
              <a:t>nella</a:t>
            </a:r>
            <a:r>
              <a:rPr lang="en-US" sz="3600" b="1" dirty="0"/>
              <a:t> </a:t>
            </a:r>
            <a:r>
              <a:rPr lang="en-US" sz="3600" b="1" dirty="0" err="1"/>
              <a:t>scelta</a:t>
            </a:r>
            <a:r>
              <a:rPr lang="en-US" sz="3600" b="1" dirty="0"/>
              <a:t> </a:t>
            </a:r>
            <a:r>
              <a:rPr lang="en-US" sz="3600" b="1" dirty="0" err="1"/>
              <a:t>dei</a:t>
            </a:r>
            <a:r>
              <a:rPr lang="en-US" sz="3600" b="1" dirty="0"/>
              <a:t> </a:t>
            </a:r>
            <a:r>
              <a:rPr lang="en-US" sz="3600" b="1" dirty="0" err="1"/>
              <a:t>mezzi</a:t>
            </a:r>
            <a:r>
              <a:rPr lang="en-US" sz="3600" b="1" dirty="0"/>
              <a:t> e </a:t>
            </a:r>
            <a:r>
              <a:rPr lang="en-US" sz="3600" b="1" dirty="0" err="1"/>
              <a:t>metodi</a:t>
            </a:r>
            <a:r>
              <a:rPr lang="en-US" sz="3600" b="1" dirty="0"/>
              <a:t> di </a:t>
            </a:r>
            <a:r>
              <a:rPr lang="en-US" sz="3600" b="1" dirty="0" err="1"/>
              <a:t>attacco</a:t>
            </a:r>
            <a:r>
              <a:rPr lang="en-US" sz="3600" b="1" dirty="0"/>
              <a:t>, </a:t>
            </a:r>
            <a:r>
              <a:rPr lang="en-US" sz="3600" b="1" dirty="0" err="1"/>
              <a:t>allo</a:t>
            </a:r>
            <a:r>
              <a:rPr lang="en-US" sz="3600" b="1" dirty="0"/>
              <a:t> </a:t>
            </a:r>
            <a:r>
              <a:rPr lang="en-US" sz="3600" b="1" dirty="0" err="1"/>
              <a:t>scopo</a:t>
            </a:r>
            <a:r>
              <a:rPr lang="en-US" sz="3600" b="1" dirty="0"/>
              <a:t> di </a:t>
            </a:r>
            <a:r>
              <a:rPr lang="en-US" sz="3600" b="1" dirty="0" err="1"/>
              <a:t>evitare</a:t>
            </a:r>
            <a:r>
              <a:rPr lang="en-US" sz="3600" b="1" dirty="0"/>
              <a:t> o, </a:t>
            </a:r>
            <a:r>
              <a:rPr lang="en-US" sz="3600" b="1" dirty="0" err="1"/>
              <a:t>almeno</a:t>
            </a:r>
            <a:r>
              <a:rPr lang="en-US" sz="3600" b="1" dirty="0"/>
              <a:t> di </a:t>
            </a:r>
            <a:r>
              <a:rPr lang="en-US" sz="3600" b="1" dirty="0" err="1"/>
              <a:t>ridurre</a:t>
            </a:r>
            <a:r>
              <a:rPr lang="en-US" sz="3600" b="1" dirty="0"/>
              <a:t> al </a:t>
            </a:r>
            <a:r>
              <a:rPr lang="en-US" sz="3600" b="1" dirty="0" err="1"/>
              <a:t>minimo</a:t>
            </a:r>
            <a:r>
              <a:rPr lang="en-US" sz="3600" b="1" dirty="0"/>
              <a:t> il </a:t>
            </a:r>
            <a:r>
              <a:rPr lang="en-US" sz="3600" b="1" dirty="0" err="1"/>
              <a:t>numero</a:t>
            </a:r>
            <a:r>
              <a:rPr lang="en-US" sz="3600" b="1" dirty="0"/>
              <a:t> di </a:t>
            </a:r>
            <a:r>
              <a:rPr lang="en-US" sz="3600" b="1" dirty="0" err="1"/>
              <a:t>morti</a:t>
            </a:r>
            <a:r>
              <a:rPr lang="en-US" sz="3600" b="1" dirty="0"/>
              <a:t> e di </a:t>
            </a:r>
            <a:r>
              <a:rPr lang="en-US" sz="3600" b="1" dirty="0" err="1"/>
              <a:t>feriti</a:t>
            </a:r>
            <a:r>
              <a:rPr lang="en-US" sz="3600" b="1" dirty="0"/>
              <a:t> </a:t>
            </a:r>
            <a:r>
              <a:rPr lang="en-US" sz="3600" b="1" dirty="0" err="1"/>
              <a:t>tra</a:t>
            </a:r>
            <a:r>
              <a:rPr lang="en-US" sz="3600" b="1" dirty="0"/>
              <a:t> la </a:t>
            </a:r>
            <a:r>
              <a:rPr lang="en-US" sz="3600" b="1" dirty="0" err="1"/>
              <a:t>popolazione</a:t>
            </a:r>
            <a:r>
              <a:rPr lang="en-US" sz="3600" b="1" dirty="0"/>
              <a:t> civile</a:t>
            </a:r>
            <a:r>
              <a:rPr lang="en-US" sz="3600" dirty="0"/>
              <a:t>, </a:t>
            </a:r>
            <a:r>
              <a:rPr lang="en-US" sz="3600" dirty="0" err="1"/>
              <a:t>nonché</a:t>
            </a:r>
            <a:r>
              <a:rPr lang="en-US" sz="3600" dirty="0"/>
              <a:t> </a:t>
            </a:r>
            <a:r>
              <a:rPr lang="en-US" sz="3600" dirty="0" err="1"/>
              <a:t>i</a:t>
            </a:r>
            <a:r>
              <a:rPr lang="en-US" sz="3600" dirty="0"/>
              <a:t> </a:t>
            </a:r>
            <a:r>
              <a:rPr lang="en-US" sz="3600" dirty="0" err="1"/>
              <a:t>danni</a:t>
            </a:r>
            <a:r>
              <a:rPr lang="en-US" sz="3600" dirty="0"/>
              <a:t> ai </a:t>
            </a:r>
            <a:r>
              <a:rPr lang="en-US" sz="3600" dirty="0" err="1"/>
              <a:t>beni</a:t>
            </a:r>
            <a:r>
              <a:rPr lang="en-US" sz="3600" dirty="0"/>
              <a:t> di carattere civile </a:t>
            </a:r>
            <a:r>
              <a:rPr lang="en-US" sz="3600" b="1" dirty="0" err="1"/>
              <a:t>che</a:t>
            </a:r>
            <a:r>
              <a:rPr lang="en-US" sz="3600" b="1" dirty="0"/>
              <a:t> </a:t>
            </a:r>
            <a:r>
              <a:rPr lang="en-US" sz="3600" b="1" dirty="0" err="1"/>
              <a:t>potrebbero</a:t>
            </a:r>
            <a:r>
              <a:rPr lang="en-US" sz="3600" b="1" dirty="0"/>
              <a:t> </a:t>
            </a:r>
            <a:r>
              <a:rPr lang="en-US" sz="3600" b="1" dirty="0" err="1"/>
              <a:t>essere</a:t>
            </a:r>
            <a:r>
              <a:rPr lang="en-US" sz="3600" b="1" dirty="0"/>
              <a:t> </a:t>
            </a:r>
            <a:r>
              <a:rPr lang="en-US" sz="3600" b="1" dirty="0" err="1"/>
              <a:t>incidentalmente</a:t>
            </a:r>
            <a:r>
              <a:rPr lang="en-US" sz="3600" b="1" dirty="0"/>
              <a:t> </a:t>
            </a:r>
            <a:r>
              <a:rPr lang="en-US" sz="3600" b="1" dirty="0" err="1"/>
              <a:t>causati</a:t>
            </a:r>
            <a:r>
              <a:rPr lang="en-US" sz="3600" dirty="0"/>
              <a:t>;</a:t>
            </a:r>
          </a:p>
          <a:p>
            <a:pPr marL="857250" indent="-857250" algn="just">
              <a:buAutoNum type="romanLcParenR"/>
            </a:pPr>
            <a:r>
              <a:rPr lang="en-US" sz="3600" b="1" dirty="0" err="1"/>
              <a:t>astenersi</a:t>
            </a:r>
            <a:r>
              <a:rPr lang="en-US" sz="3600" b="1" dirty="0"/>
              <a:t> dal </a:t>
            </a:r>
            <a:r>
              <a:rPr lang="en-US" sz="3600" b="1" dirty="0" err="1"/>
              <a:t>lanciare</a:t>
            </a:r>
            <a:r>
              <a:rPr lang="en-US" sz="3600" b="1" dirty="0"/>
              <a:t> un </a:t>
            </a:r>
            <a:r>
              <a:rPr lang="en-US" sz="3600" b="1" dirty="0" err="1"/>
              <a:t>attacco</a:t>
            </a:r>
            <a:r>
              <a:rPr lang="en-US" sz="3600" b="1" dirty="0"/>
              <a:t> da cui ci </a:t>
            </a:r>
            <a:r>
              <a:rPr lang="en-US" sz="3600" b="1" dirty="0" err="1"/>
              <a:t>si</a:t>
            </a:r>
            <a:r>
              <a:rPr lang="en-US" sz="3600" b="1" dirty="0"/>
              <a:t> </a:t>
            </a:r>
            <a:r>
              <a:rPr lang="en-US" sz="3600" b="1" dirty="0" err="1"/>
              <a:t>può</a:t>
            </a:r>
            <a:r>
              <a:rPr lang="en-US" sz="3600" b="1" dirty="0"/>
              <a:t> </a:t>
            </a:r>
            <a:r>
              <a:rPr lang="en-US" sz="3600" b="1" dirty="0" err="1"/>
              <a:t>attendere</a:t>
            </a:r>
            <a:r>
              <a:rPr lang="en-US" sz="3600" b="1" dirty="0"/>
              <a:t> </a:t>
            </a:r>
            <a:r>
              <a:rPr lang="en-US" sz="3600" b="1" dirty="0" err="1"/>
              <a:t>che</a:t>
            </a:r>
            <a:r>
              <a:rPr lang="en-US" sz="3600" b="1" dirty="0"/>
              <a:t> </a:t>
            </a:r>
            <a:r>
              <a:rPr lang="en-US" sz="3600" b="1" dirty="0" err="1"/>
              <a:t>provochi</a:t>
            </a:r>
            <a:r>
              <a:rPr lang="en-US" sz="3600" b="1" dirty="0"/>
              <a:t> </a:t>
            </a:r>
            <a:r>
              <a:rPr lang="en-US" sz="3600" b="1" dirty="0" err="1"/>
              <a:t>incidentalmente</a:t>
            </a:r>
            <a:r>
              <a:rPr lang="en-US" sz="3600" b="1" dirty="0"/>
              <a:t> </a:t>
            </a:r>
            <a:r>
              <a:rPr lang="en-US" sz="3600" b="1" dirty="0" err="1"/>
              <a:t>morti</a:t>
            </a:r>
            <a:r>
              <a:rPr lang="en-US" sz="3600" b="1" dirty="0"/>
              <a:t> e </a:t>
            </a:r>
            <a:r>
              <a:rPr lang="en-US" sz="3600" b="1" dirty="0" err="1"/>
              <a:t>feriti</a:t>
            </a:r>
            <a:r>
              <a:rPr lang="en-US" sz="3600" b="1" dirty="0"/>
              <a:t> </a:t>
            </a:r>
            <a:r>
              <a:rPr lang="en-US" sz="3600" b="1" dirty="0" err="1"/>
              <a:t>fra</a:t>
            </a:r>
            <a:r>
              <a:rPr lang="en-US" sz="3600" b="1" dirty="0"/>
              <a:t> la </a:t>
            </a:r>
            <a:r>
              <a:rPr lang="en-US" sz="3600" b="1" dirty="0" err="1"/>
              <a:t>popolazione</a:t>
            </a:r>
            <a:r>
              <a:rPr lang="en-US" sz="3600" b="1" dirty="0"/>
              <a:t> civil</a:t>
            </a:r>
            <a:r>
              <a:rPr lang="en-US" sz="3600" dirty="0"/>
              <a:t>e, </a:t>
            </a:r>
            <a:r>
              <a:rPr lang="en-US" sz="3600" dirty="0" err="1"/>
              <a:t>danni</a:t>
            </a:r>
            <a:r>
              <a:rPr lang="en-US" sz="3600" dirty="0"/>
              <a:t> ai </a:t>
            </a:r>
            <a:r>
              <a:rPr lang="en-US" sz="3600" dirty="0" err="1"/>
              <a:t>beni</a:t>
            </a:r>
            <a:r>
              <a:rPr lang="en-US" sz="3600" dirty="0"/>
              <a:t> </a:t>
            </a:r>
            <a:r>
              <a:rPr lang="en-US" sz="3600" dirty="0" err="1"/>
              <a:t>civili</a:t>
            </a:r>
            <a:r>
              <a:rPr lang="en-US" sz="3600" dirty="0"/>
              <a:t>, o </a:t>
            </a:r>
            <a:r>
              <a:rPr lang="en-US" sz="3600" dirty="0" err="1"/>
              <a:t>una</a:t>
            </a:r>
            <a:r>
              <a:rPr lang="en-US" sz="3600" dirty="0"/>
              <a:t> </a:t>
            </a:r>
            <a:r>
              <a:rPr lang="en-US" sz="3600" dirty="0" err="1"/>
              <a:t>combinazione</a:t>
            </a:r>
            <a:r>
              <a:rPr lang="en-US" sz="3600" dirty="0"/>
              <a:t> di </a:t>
            </a:r>
            <a:r>
              <a:rPr lang="en-US" sz="3600" dirty="0" err="1"/>
              <a:t>perdite</a:t>
            </a:r>
            <a:r>
              <a:rPr lang="en-US" sz="3600" dirty="0"/>
              <a:t> </a:t>
            </a:r>
            <a:r>
              <a:rPr lang="en-US" sz="3600" dirty="0" err="1"/>
              <a:t>umane</a:t>
            </a:r>
            <a:r>
              <a:rPr lang="en-US" sz="3600" dirty="0"/>
              <a:t> e </a:t>
            </a:r>
            <a:r>
              <a:rPr lang="en-US" sz="3600" dirty="0" err="1"/>
              <a:t>danni</a:t>
            </a:r>
            <a:r>
              <a:rPr lang="en-US" sz="3600" dirty="0"/>
              <a:t>, </a:t>
            </a:r>
            <a:r>
              <a:rPr lang="en-US" sz="3600" b="1" dirty="0" err="1"/>
              <a:t>che</a:t>
            </a:r>
            <a:r>
              <a:rPr lang="en-US" sz="3600" b="1" dirty="0"/>
              <a:t> </a:t>
            </a:r>
            <a:r>
              <a:rPr lang="en-US" sz="3600" b="1" dirty="0" err="1"/>
              <a:t>risulterebbero</a:t>
            </a:r>
            <a:r>
              <a:rPr lang="en-US" sz="3600" b="1" dirty="0"/>
              <a:t> </a:t>
            </a:r>
            <a:r>
              <a:rPr lang="en-US" sz="3600" b="1" dirty="0" err="1"/>
              <a:t>eccessivi</a:t>
            </a:r>
            <a:r>
              <a:rPr lang="en-US" sz="3600" b="1" dirty="0"/>
              <a:t> rispetto al </a:t>
            </a:r>
            <a:r>
              <a:rPr lang="en-US" sz="3600" b="1" dirty="0" err="1"/>
              <a:t>vantaggio</a:t>
            </a:r>
            <a:r>
              <a:rPr lang="en-US" sz="3600" b="1" dirty="0"/>
              <a:t> </a:t>
            </a:r>
            <a:r>
              <a:rPr lang="en-US" sz="3600" b="1" dirty="0" err="1"/>
              <a:t>militare</a:t>
            </a:r>
            <a:r>
              <a:rPr lang="en-US" sz="3600" b="1" dirty="0"/>
              <a:t> </a:t>
            </a:r>
            <a:r>
              <a:rPr lang="en-US" sz="3600" b="1" dirty="0" err="1"/>
              <a:t>concreto</a:t>
            </a:r>
            <a:r>
              <a:rPr lang="en-US" sz="3600" b="1" dirty="0"/>
              <a:t> e </a:t>
            </a:r>
            <a:r>
              <a:rPr lang="en-US" sz="3600" b="1" dirty="0" err="1"/>
              <a:t>diretto</a:t>
            </a:r>
            <a:r>
              <a:rPr lang="en-US" sz="3600" b="1" dirty="0"/>
              <a:t> </a:t>
            </a:r>
            <a:r>
              <a:rPr lang="en-US" sz="3600" b="1" dirty="0" err="1"/>
              <a:t>previsto</a:t>
            </a:r>
            <a:r>
              <a:rPr lang="en-US" sz="3600" dirty="0"/>
              <a:t>;</a:t>
            </a:r>
          </a:p>
        </p:txBody>
      </p:sp>
      <p:sp>
        <p:nvSpPr>
          <p:cNvPr id="7" name="Segnaposto numero diapositiva 6">
            <a:extLst>
              <a:ext uri="{FF2B5EF4-FFF2-40B4-BE49-F238E27FC236}">
                <a16:creationId xmlns:a16="http://schemas.microsoft.com/office/drawing/2014/main" id="{557F5ADD-E4A8-D812-45C3-9E69E83E8C6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F2A8EDD7-880C-B44F-8C60-126E76342241}"/>
              </a:ext>
            </a:extLst>
          </p:cNvPr>
          <p:cNvSpPr txBox="1"/>
          <p:nvPr/>
        </p:nvSpPr>
        <p:spPr>
          <a:xfrm>
            <a:off x="555710" y="396534"/>
            <a:ext cx="11120475" cy="769441"/>
          </a:xfrm>
          <a:prstGeom prst="rect">
            <a:avLst/>
          </a:prstGeom>
          <a:noFill/>
        </p:spPr>
        <p:txBody>
          <a:bodyPr wrap="square">
            <a:spAutoFit/>
          </a:bodyPr>
          <a:lstStyle/>
          <a:p>
            <a:pPr algn="ctr">
              <a:defRPr/>
            </a:pPr>
            <a:r>
              <a:rPr lang="it-IT" sz="4400" dirty="0"/>
              <a:t>Art. 57 AP1 (</a:t>
            </a:r>
            <a:r>
              <a:rPr lang="it-IT" sz="4400" i="1" dirty="0"/>
              <a:t>Principio di precauzione</a:t>
            </a:r>
            <a:r>
              <a:rPr lang="it-IT" sz="4400" dirty="0"/>
              <a:t>)</a:t>
            </a:r>
          </a:p>
        </p:txBody>
      </p:sp>
    </p:spTree>
    <p:extLst>
      <p:ext uri="{BB962C8B-B14F-4D97-AF65-F5344CB8AC3E}">
        <p14:creationId xmlns:p14="http://schemas.microsoft.com/office/powerpoint/2010/main" val="319850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71A101-6761-3BDA-0C94-11E26EF586A2}"/>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D714944-AEF6-1107-F823-6AA53A0CA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59D325-89C9-9401-548F-6EDA6EF9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0F02814-3D3B-6DA3-D9CE-B03F27423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08A49BCC-8B10-D6D8-8C97-EAE2CCDFF532}"/>
              </a:ext>
            </a:extLst>
          </p:cNvPr>
          <p:cNvSpPr>
            <a:spLocks noGrp="1"/>
          </p:cNvSpPr>
          <p:nvPr>
            <p:ph sz="half" idx="1"/>
          </p:nvPr>
        </p:nvSpPr>
        <p:spPr>
          <a:xfrm>
            <a:off x="555710" y="1648177"/>
            <a:ext cx="11120475" cy="5073297"/>
          </a:xfrm>
        </p:spPr>
        <p:txBody>
          <a:bodyPr vert="horz" lIns="91440" tIns="45720" rIns="91440" bIns="45720" rtlCol="0">
            <a:normAutofit lnSpcReduction="10000"/>
          </a:bodyPr>
          <a:lstStyle/>
          <a:p>
            <a:pPr marL="0" indent="0" algn="just">
              <a:buNone/>
            </a:pPr>
            <a:r>
              <a:rPr lang="it-IT" dirty="0"/>
              <a:t>Nella letteratura internazionale è dibattuto il caso seguente: una persona alla guida di un camion che trasporta munizioni […]. Alcuni sono dell'opinione che tale persona prenda parte diretta alle ostilità (e quindi possa essere attaccata), e altri sono dell'opinione che non partecipi direttamente (e quindi non possa essere attaccata). Entrambi i pareri concordano sul fatto che le munizioni nel camion possono essere attaccate. Il disaccordo riguarda l'aggressione all'autista civile. Coloro che pensano che abbia preso parte direttamente alle ostilità sono dell'opinione che possa essere attaccato. </a:t>
            </a:r>
            <a:r>
              <a:rPr lang="it-IT" b="1" dirty="0"/>
              <a:t>Coloro che pensano che non partecipi direttamente alle ostilità credono che non possa essere attaccato, ma che se viene ferito si tratta di danni collaterali causati ai civili vicini all'obiettivo militare attaccabile</a:t>
            </a:r>
            <a:r>
              <a:rPr lang="it-IT" dirty="0"/>
              <a:t>. A nostro avviso, se il civile trasporta le munizioni verso il luogo dal quale verranno utilizzate ai fini delle ostilità, dovrebbe essere considerato come un partecipante diretto alle ostilità.</a:t>
            </a:r>
          </a:p>
          <a:p>
            <a:pPr marL="0" indent="0" algn="just">
              <a:buNone/>
            </a:pPr>
            <a:endParaRPr lang="it-IT" dirty="0"/>
          </a:p>
          <a:p>
            <a:pPr marL="0" indent="0" algn="just">
              <a:buNone/>
            </a:pPr>
            <a:endParaRPr lang="it-IT" dirty="0"/>
          </a:p>
        </p:txBody>
      </p:sp>
      <p:sp>
        <p:nvSpPr>
          <p:cNvPr id="7" name="Segnaposto numero diapositiva 6">
            <a:extLst>
              <a:ext uri="{FF2B5EF4-FFF2-40B4-BE49-F238E27FC236}">
                <a16:creationId xmlns:a16="http://schemas.microsoft.com/office/drawing/2014/main" id="{9E04E0D6-5DD7-AD26-4A0B-18C1709D765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7BCB4AAC-3D6A-7B96-D54F-58112785D755}"/>
              </a:ext>
            </a:extLst>
          </p:cNvPr>
          <p:cNvSpPr txBox="1"/>
          <p:nvPr/>
        </p:nvSpPr>
        <p:spPr>
          <a:xfrm>
            <a:off x="555710" y="396534"/>
            <a:ext cx="11120475"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1" u="none" strike="noStrike" kern="1200" cap="none" spc="0" normalizeH="0" baseline="0" noProof="0" dirty="0">
                <a:ln>
                  <a:noFill/>
                </a:ln>
                <a:solidFill>
                  <a:prstClr val="black"/>
                </a:solidFill>
                <a:effectLst/>
                <a:uLnTx/>
                <a:uFillTx/>
                <a:latin typeface="Calibri" panose="020F0502020204030204"/>
                <a:ea typeface="+mn-ea"/>
                <a:cs typeface="+mn-cs"/>
              </a:rPr>
              <a:t>Comitato pubblico contro la tortura in Israele c. Governo di Israele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black"/>
                </a:solidFill>
                <a:effectLst/>
                <a:uLnTx/>
                <a:uFillTx/>
                <a:latin typeface="Calibri" panose="020F0502020204030204"/>
                <a:ea typeface="+mn-ea"/>
                <a:cs typeface="+mn-cs"/>
              </a:rPr>
              <a:t>Corte Suprema israeliana, 11/12/2005</a:t>
            </a:r>
          </a:p>
        </p:txBody>
      </p:sp>
    </p:spTree>
    <p:extLst>
      <p:ext uri="{BB962C8B-B14F-4D97-AF65-F5344CB8AC3E}">
        <p14:creationId xmlns:p14="http://schemas.microsoft.com/office/powerpoint/2010/main" val="210712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5DA8ED-924F-2F2A-8750-7E667C3C74CE}"/>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401111C-DF7B-E27B-3820-2C54B4915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0AC982-3E18-FFB3-442A-9D1F553596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B3C51063-2E2F-1022-04F2-606A9E27F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F221142B-C8A6-65FB-CEEF-2A005C80D25D}"/>
              </a:ext>
            </a:extLst>
          </p:cNvPr>
          <p:cNvSpPr>
            <a:spLocks noGrp="1"/>
          </p:cNvSpPr>
          <p:nvPr>
            <p:ph sz="half" idx="1"/>
          </p:nvPr>
        </p:nvSpPr>
        <p:spPr>
          <a:xfrm>
            <a:off x="838200" y="891252"/>
            <a:ext cx="10515600" cy="5285712"/>
          </a:xfrm>
        </p:spPr>
        <p:txBody>
          <a:bodyPr vert="horz" lIns="91440" tIns="45720" rIns="91440" bIns="45720" rtlCol="0">
            <a:normAutofit lnSpcReduction="10000"/>
          </a:bodyPr>
          <a:lstStyle/>
          <a:p>
            <a:pPr marL="0" indent="0" algn="just">
              <a:buNone/>
            </a:pPr>
            <a:r>
              <a:rPr lang="it-IT" sz="4400" dirty="0"/>
              <a:t>Questioni:</a:t>
            </a:r>
          </a:p>
          <a:p>
            <a:pPr marL="742950" indent="-742950" algn="just">
              <a:buFont typeface="+mj-lt"/>
              <a:buAutoNum type="arabicPeriod"/>
            </a:pPr>
            <a:r>
              <a:rPr lang="it-IT" sz="4400" dirty="0"/>
              <a:t>Valutazione </a:t>
            </a:r>
            <a:r>
              <a:rPr lang="it-IT" sz="4400" i="1" dirty="0"/>
              <a:t>ex ante </a:t>
            </a:r>
            <a:r>
              <a:rPr lang="it-IT" sz="4400" dirty="0"/>
              <a:t>del comandante militare; no giudizio </a:t>
            </a:r>
            <a:r>
              <a:rPr lang="it-IT" sz="4400" i="1" dirty="0"/>
              <a:t>ex post</a:t>
            </a:r>
          </a:p>
          <a:p>
            <a:pPr marL="742950" indent="-742950" algn="just">
              <a:buFont typeface="+mj-lt"/>
              <a:buAutoNum type="arabicPeriod"/>
            </a:pPr>
            <a:r>
              <a:rPr lang="it-IT" sz="4400" dirty="0"/>
              <a:t>Danno «eccessivo» &gt; soglia numerica?</a:t>
            </a:r>
          </a:p>
          <a:p>
            <a:pPr marL="742950" indent="-742950" algn="just">
              <a:buFont typeface="+mj-lt"/>
              <a:buAutoNum type="arabicPeriod"/>
            </a:pPr>
            <a:r>
              <a:rPr lang="it-IT" sz="4400" dirty="0"/>
              <a:t>Danni indiretti (fame, collasso sanitario)?</a:t>
            </a:r>
          </a:p>
          <a:p>
            <a:pPr marL="742950" indent="-742950" algn="just">
              <a:buFont typeface="+mj-lt"/>
              <a:buAutoNum type="arabicPeriod"/>
            </a:pPr>
            <a:r>
              <a:rPr lang="it-IT" sz="4400" dirty="0"/>
              <a:t>Definizione di «vantaggio militare»</a:t>
            </a:r>
          </a:p>
          <a:p>
            <a:pPr marL="742950" indent="-742950" algn="just">
              <a:buFont typeface="+mj-lt"/>
              <a:buAutoNum type="arabicPeriod"/>
            </a:pPr>
            <a:r>
              <a:rPr lang="it-IT" sz="4400" dirty="0"/>
              <a:t>Peculiarità dell’ambiente urbano (es. scudi umani)</a:t>
            </a:r>
          </a:p>
        </p:txBody>
      </p:sp>
      <p:sp>
        <p:nvSpPr>
          <p:cNvPr id="7" name="Segnaposto numero diapositiva 6">
            <a:extLst>
              <a:ext uri="{FF2B5EF4-FFF2-40B4-BE49-F238E27FC236}">
                <a16:creationId xmlns:a16="http://schemas.microsoft.com/office/drawing/2014/main" id="{7C8237A4-65B8-BCF7-45DB-53048CCEDEA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08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66AA74-6E15-88F0-3B36-54F6749F2FCF}"/>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F8ECC12-C922-CF66-7A6E-1FAB9AA36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2A0F829-493B-6794-E405-9E583221C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5B7F4241-62BA-33FE-D442-E85195B4D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6658AA1A-DD49-D6BA-6E95-D969ACA5C5E5}"/>
              </a:ext>
            </a:extLst>
          </p:cNvPr>
          <p:cNvSpPr>
            <a:spLocks noGrp="1"/>
          </p:cNvSpPr>
          <p:nvPr>
            <p:ph sz="half" idx="1"/>
          </p:nvPr>
        </p:nvSpPr>
        <p:spPr>
          <a:xfrm>
            <a:off x="838200" y="891252"/>
            <a:ext cx="10515600" cy="5285712"/>
          </a:xfrm>
        </p:spPr>
        <p:txBody>
          <a:bodyPr vert="horz" lIns="91440" tIns="45720" rIns="91440" bIns="45720" rtlCol="0">
            <a:normAutofit fontScale="77500" lnSpcReduction="20000"/>
          </a:bodyPr>
          <a:lstStyle/>
          <a:p>
            <a:pPr marL="0" indent="0" algn="just">
              <a:buNone/>
            </a:pPr>
            <a:r>
              <a:rPr lang="it-IT" sz="4400" b="1" u="sng" dirty="0"/>
              <a:t>Approccio restrittivo</a:t>
            </a:r>
            <a:r>
              <a:rPr lang="it-IT" sz="4400" dirty="0"/>
              <a:t>:</a:t>
            </a:r>
          </a:p>
          <a:p>
            <a:pPr marL="0" indent="0" algn="just">
              <a:buNone/>
            </a:pPr>
            <a:endParaRPr lang="it-IT" sz="4400" dirty="0"/>
          </a:p>
          <a:p>
            <a:pPr marL="0" indent="0" algn="just">
              <a:buNone/>
            </a:pPr>
            <a:r>
              <a:rPr lang="it-IT" sz="4400" dirty="0"/>
              <a:t>«È stata anche avanzata </a:t>
            </a:r>
            <a:r>
              <a:rPr lang="it-IT" sz="4400" b="1" dirty="0"/>
              <a:t>l'idea che, anche se molto elevate, le perdite e i danni civili possano essere giustificati se il vantaggio militare in gioco è di grande importanza. Questa idea è contraria alle regole fondamentali del Protocollo</a:t>
            </a:r>
            <a:r>
              <a:rPr lang="it-IT" sz="4400" dirty="0"/>
              <a:t>; il Protocollo non fornisce alcuna giustificazione per attacchi che causano gravi perdite e danni civili. Le perdite e i danni incidentali non dovrebbero mai essere estesi».</a:t>
            </a:r>
          </a:p>
          <a:p>
            <a:pPr marL="0" indent="0" algn="just">
              <a:buNone/>
            </a:pPr>
            <a:endParaRPr lang="it-IT" sz="4400" dirty="0"/>
          </a:p>
          <a:p>
            <a:pPr marL="0" indent="0" algn="r">
              <a:buNone/>
            </a:pPr>
            <a:r>
              <a:rPr lang="it-IT" sz="4400" dirty="0"/>
              <a:t>Commentario a AP I, 1987, par. 1980.</a:t>
            </a:r>
          </a:p>
        </p:txBody>
      </p:sp>
      <p:sp>
        <p:nvSpPr>
          <p:cNvPr id="7" name="Segnaposto numero diapositiva 6">
            <a:extLst>
              <a:ext uri="{FF2B5EF4-FFF2-40B4-BE49-F238E27FC236}">
                <a16:creationId xmlns:a16="http://schemas.microsoft.com/office/drawing/2014/main" id="{300D8985-8325-31C9-9937-32B5D533AED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75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155DD9-EF18-EC54-0E31-FBEAC270590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4CB370E-8BD7-A1D5-8E97-87F3EB7B0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934DDF6-1C15-A50B-33F5-E7957CBF4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41CE7BE1-655F-1C48-346B-84F454F5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B827A998-0B71-550F-EF2A-4454B4C6EFBC}"/>
              </a:ext>
            </a:extLst>
          </p:cNvPr>
          <p:cNvSpPr>
            <a:spLocks noGrp="1"/>
          </p:cNvSpPr>
          <p:nvPr>
            <p:ph sz="half" idx="1"/>
          </p:nvPr>
        </p:nvSpPr>
        <p:spPr>
          <a:xfrm>
            <a:off x="838200" y="891252"/>
            <a:ext cx="10515600" cy="5285712"/>
          </a:xfrm>
        </p:spPr>
        <p:txBody>
          <a:bodyPr vert="horz" lIns="91440" tIns="45720" rIns="91440" bIns="45720" rtlCol="0">
            <a:normAutofit fontScale="92500" lnSpcReduction="20000"/>
          </a:bodyPr>
          <a:lstStyle/>
          <a:p>
            <a:pPr marL="0" indent="0" algn="just">
              <a:buNone/>
            </a:pPr>
            <a:r>
              <a:rPr lang="it-IT" b="1" u="sng" dirty="0"/>
              <a:t>Approccio estensivo</a:t>
            </a:r>
            <a:r>
              <a:rPr lang="it-IT" dirty="0"/>
              <a:t>:</a:t>
            </a:r>
          </a:p>
          <a:p>
            <a:pPr marL="0" indent="0" algn="just">
              <a:buNone/>
            </a:pPr>
            <a:endParaRPr lang="it-IT" dirty="0"/>
          </a:p>
          <a:p>
            <a:pPr marL="0" indent="0" algn="just">
              <a:buNone/>
            </a:pPr>
            <a:r>
              <a:rPr lang="it-IT" dirty="0"/>
              <a:t>«</a:t>
            </a:r>
            <a:r>
              <a:rPr lang="it-IT" b="1" dirty="0"/>
              <a:t>Il danno civile è "incidentale" quando costituisce la conseguenza fortuita e indesiderata di un attacco diretto contro un obiettivo militare, senza alcun requisito che l'attacco debba colpire solo un numero simile o inferiore di civili o oggetti civili</a:t>
            </a:r>
            <a:r>
              <a:rPr lang="it-IT" dirty="0"/>
              <a:t>. La controparte concettuale del danno incidentale a civili è l'effetto deliberato e desiderato che l'attacco intende avere sull'obiettivo militare, non il numero di obiettivi militari presi di mira. I lavori preparatori di AP I confermano questi punti, così come la pratica diffusa e coerente che considera il danno incidentale a civili come sinonimo di </a:t>
            </a:r>
            <a:r>
              <a:rPr lang="it-IT" b="1" dirty="0"/>
              <a:t>"danno collaterale", un'espressione che non implica alcuna relazione proporzionale secondo cui un attacco debba colpire solo un numero simile o inferiore di civili o oggetti civili rispetto agli obiettivi militari</a:t>
            </a:r>
            <a:r>
              <a:rPr lang="it-IT" dirty="0"/>
              <a:t>».</a:t>
            </a:r>
          </a:p>
          <a:p>
            <a:pPr marL="0" indent="0" algn="just">
              <a:buNone/>
            </a:pPr>
            <a:endParaRPr lang="it-IT" dirty="0"/>
          </a:p>
          <a:p>
            <a:pPr marL="0" indent="0" algn="r">
              <a:buNone/>
            </a:pPr>
            <a:r>
              <a:rPr lang="it-IT" dirty="0"/>
              <a:t>Aurel Sari, https://</a:t>
            </a:r>
            <a:r>
              <a:rPr lang="it-IT" dirty="0" err="1"/>
              <a:t>lieber.westpoint.edu</a:t>
            </a:r>
            <a:r>
              <a:rPr lang="it-IT" dirty="0"/>
              <a:t>/indiscriminate-attacks-proportionality-meaning-incidental-civilian-harm/</a:t>
            </a:r>
          </a:p>
        </p:txBody>
      </p:sp>
      <p:sp>
        <p:nvSpPr>
          <p:cNvPr id="7" name="Segnaposto numero diapositiva 6">
            <a:extLst>
              <a:ext uri="{FF2B5EF4-FFF2-40B4-BE49-F238E27FC236}">
                <a16:creationId xmlns:a16="http://schemas.microsoft.com/office/drawing/2014/main" id="{33D66B9F-A690-189F-63BF-BC32AA1D1D3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80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04E910-948F-8A1B-E42B-169961753D8F}"/>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2EAB644-6903-9C6D-8488-9F879B06E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77B17C6B-D30D-EBEA-1B3F-87AA16324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BC2DF84-C3FD-4DD9-D4CC-2DEE279F6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591116E2-3DE3-5B74-C8DF-32C664B5F3C5}"/>
              </a:ext>
            </a:extLst>
          </p:cNvPr>
          <p:cNvSpPr>
            <a:spLocks noGrp="1"/>
          </p:cNvSpPr>
          <p:nvPr>
            <p:ph sz="half" idx="1"/>
          </p:nvPr>
        </p:nvSpPr>
        <p:spPr>
          <a:xfrm>
            <a:off x="555710" y="1648177"/>
            <a:ext cx="11120475" cy="5073297"/>
          </a:xfrm>
        </p:spPr>
        <p:txBody>
          <a:bodyPr vert="horz" lIns="91440" tIns="45720" rIns="91440" bIns="45720" rtlCol="0">
            <a:normAutofit/>
          </a:bodyPr>
          <a:lstStyle/>
          <a:p>
            <a:pPr marL="0" indent="0" algn="just">
              <a:buNone/>
            </a:pPr>
            <a:endParaRPr lang="it-IT" dirty="0"/>
          </a:p>
          <a:p>
            <a:pPr marL="0" indent="0" algn="just">
              <a:buNone/>
            </a:pPr>
            <a:r>
              <a:rPr lang="it-IT" dirty="0"/>
              <a:t>Prendiamo il solito caso di un combattente o di un cecchino terrorista che spara a soldati o civili dalla sua veranda. </a:t>
            </a:r>
            <a:r>
              <a:rPr lang="it-IT" b="1" dirty="0"/>
              <a:t>Sparare contro di lui è proporzionato anche se, di conseguenza, viene ferito un vicino civile o un passante innocente. Questo non è il caso se l’edificio viene bombardato dall’alto e decine di residenti e passanti vengono danneggiati </a:t>
            </a:r>
            <a:r>
              <a:rPr lang="it-IT" dirty="0"/>
              <a:t>[…]. I casi difficili sono quelli che si trovano nello spazio tra gli esempi estremi. Lì è necessario un esame meticoloso di ogni caso; è necessario che il vantaggio militare sia diretto e anticipato (vedi §57(2)(iii) del Primo Protocollo). Infatti, nel diritto internazionale, come in quello interno, i fini non giustificano i mezzi. Il potere dello Stato non è illimitato. Non tutti i mezzi sono consentiti.</a:t>
            </a:r>
          </a:p>
          <a:p>
            <a:pPr marL="0" indent="0" algn="just">
              <a:buNone/>
            </a:pPr>
            <a:endParaRPr lang="it-IT" dirty="0"/>
          </a:p>
          <a:p>
            <a:pPr marL="0" indent="0" algn="just">
              <a:buNone/>
            </a:pPr>
            <a:endParaRPr lang="it-IT" dirty="0"/>
          </a:p>
          <a:p>
            <a:pPr marL="0" indent="0" algn="just">
              <a:buNone/>
            </a:pPr>
            <a:endParaRPr lang="it-IT" dirty="0"/>
          </a:p>
        </p:txBody>
      </p:sp>
      <p:sp>
        <p:nvSpPr>
          <p:cNvPr id="7" name="Segnaposto numero diapositiva 6">
            <a:extLst>
              <a:ext uri="{FF2B5EF4-FFF2-40B4-BE49-F238E27FC236}">
                <a16:creationId xmlns:a16="http://schemas.microsoft.com/office/drawing/2014/main" id="{3E21FC66-824E-7DC0-1502-7CF92293AFC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C85C84D5-3116-D3CD-92E0-EEB489BB4CE7}"/>
              </a:ext>
            </a:extLst>
          </p:cNvPr>
          <p:cNvSpPr txBox="1"/>
          <p:nvPr/>
        </p:nvSpPr>
        <p:spPr>
          <a:xfrm>
            <a:off x="555710" y="396534"/>
            <a:ext cx="11120475"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1" u="none" strike="noStrike" kern="1200" cap="none" spc="0" normalizeH="0" baseline="0" noProof="0" dirty="0">
                <a:ln>
                  <a:noFill/>
                </a:ln>
                <a:solidFill>
                  <a:prstClr val="black"/>
                </a:solidFill>
                <a:effectLst/>
                <a:uLnTx/>
                <a:uFillTx/>
                <a:latin typeface="Calibri" panose="020F0502020204030204"/>
                <a:ea typeface="+mn-ea"/>
                <a:cs typeface="+mn-cs"/>
              </a:rPr>
              <a:t>Comitato pubblico contro la tortura in Israele c. Governo di Israele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prstClr val="black"/>
                </a:solidFill>
                <a:effectLst/>
                <a:uLnTx/>
                <a:uFillTx/>
                <a:latin typeface="Calibri" panose="020F0502020204030204"/>
                <a:ea typeface="+mn-ea"/>
                <a:cs typeface="+mn-cs"/>
              </a:rPr>
              <a:t>Corte Suprema israeliana, 11/12/2005</a:t>
            </a:r>
          </a:p>
        </p:txBody>
      </p:sp>
    </p:spTree>
    <p:extLst>
      <p:ext uri="{BB962C8B-B14F-4D97-AF65-F5344CB8AC3E}">
        <p14:creationId xmlns:p14="http://schemas.microsoft.com/office/powerpoint/2010/main" val="2823815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9</a:t>
            </a:fld>
            <a:endParaRPr lang="en-US">
              <a:solidFill>
                <a:srgbClr val="FFFFFF"/>
              </a:solidFill>
            </a:endParaRPr>
          </a:p>
        </p:txBody>
      </p:sp>
      <p:pic>
        <p:nvPicPr>
          <p:cNvPr id="3" name="Immagine 2">
            <a:extLst>
              <a:ext uri="{FF2B5EF4-FFF2-40B4-BE49-F238E27FC236}">
                <a16:creationId xmlns:a16="http://schemas.microsoft.com/office/drawing/2014/main" id="{1E7C890D-6DAD-102D-00B4-E0FD5224B851}"/>
              </a:ext>
            </a:extLst>
          </p:cNvPr>
          <p:cNvPicPr>
            <a:picLocks noChangeAspect="1"/>
          </p:cNvPicPr>
          <p:nvPr/>
        </p:nvPicPr>
        <p:blipFill>
          <a:blip r:embed="rId3"/>
          <a:stretch>
            <a:fillRect/>
          </a:stretch>
        </p:blipFill>
        <p:spPr>
          <a:xfrm>
            <a:off x="2712044" y="0"/>
            <a:ext cx="6767911" cy="6858000"/>
          </a:xfrm>
          <a:prstGeom prst="rect">
            <a:avLst/>
          </a:prstGeom>
        </p:spPr>
      </p:pic>
    </p:spTree>
    <p:extLst>
      <p:ext uri="{BB962C8B-B14F-4D97-AF65-F5344CB8AC3E}">
        <p14:creationId xmlns:p14="http://schemas.microsoft.com/office/powerpoint/2010/main" val="300784569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8455</TotalTime>
  <Words>904</Words>
  <Application>Microsoft Macintosh PowerPoint</Application>
  <PresentationFormat>Widescreen</PresentationFormat>
  <Paragraphs>81</Paragraphs>
  <Slides>23</Slides>
  <Notes>23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Arial</vt:lpstr>
      <vt:lpstr>Calibri</vt:lpstr>
      <vt:lpstr>Calibri Light</vt:lpstr>
      <vt:lpstr>Luiss Sans</vt:lpstr>
      <vt:lpstr>Luiss type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in International Law</dc:title>
  <dc:subject/>
  <dc:creator>Pierfrancesco Rossi</dc:creator>
  <cp:keywords/>
  <dc:description/>
  <cp:lastModifiedBy>Pierfrancesco Rossi</cp:lastModifiedBy>
  <cp:revision>726</cp:revision>
  <dcterms:created xsi:type="dcterms:W3CDTF">2023-02-07T10:10:48Z</dcterms:created>
  <dcterms:modified xsi:type="dcterms:W3CDTF">2026-05-07T21:00:07Z</dcterms:modified>
  <cp:category/>
</cp:coreProperties>
</file>