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84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48"/>
    <a:srgbClr val="777E1A"/>
    <a:srgbClr val="940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B8734-559A-33EB-66A9-41F8CD3E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4179-7430-119A-5E44-3B9B6D161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C4B49D-4D68-3388-2BBD-4B4BB329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FC092-05A8-15F7-FD63-0046A106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C6417E-0B88-A3FB-197A-2610560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61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EF8CA-A1AC-0C8B-C372-EEFFFBE9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E88DAB-2BA2-0762-B96E-553DB1795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BA68F5-DF4C-4FCB-CD90-F254BB3D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A66D81-A0E4-F006-2671-5BEB73E2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5AA94C-2ACB-5437-5A62-FF96EF96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AC8084-F3D6-24B9-F78E-7CD4BFDE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8F020C-7082-AC0E-0199-E9947624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5D563-14F7-DE3F-2890-DFE1F7BB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5FDCD8-61E6-4D8F-4195-12CEF6BF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3F867-37E0-7EAC-7625-E5D130FE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9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1F86-961D-48DF-299F-2403C49B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4206CF-416F-D46B-E603-C11C7155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6C48D8-B099-EFFE-9CAA-5BCD0605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8372F4-012A-AE0C-B79C-669D89E8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BE30C-D78A-811A-5243-D7A63F0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335F5-6669-9497-1DDD-85E2C618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11642-F19F-EB56-615C-F22A2DDDC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C270C9-3FA3-BE4C-1BA0-91D181DE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883402-1E11-3E9F-ECEB-0222B0F2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FC212B-6519-36AB-3E6D-53A2A191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66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1AC11-D7B4-F404-E8FE-80A04B7D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28D12-3998-2FDD-5ED1-7ADFEE85A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A8F745-BC73-48BC-1EDF-F5794858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E77E77-BA7F-B4EB-B5A8-F05D6FC1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8BCA24-5BCF-16FB-2C45-0BD56AF0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3EBC54-6402-D26C-10A2-55582B5D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53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775F5-9C6C-2255-CE42-59C9488D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2D96D0-A7EC-7884-1F0E-FB71CCB5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EEA321-82DB-6CEF-8EB1-B81021635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596F6D-B3EC-D0AE-3D98-3CB3DF24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41EE4E-5F61-E5DC-890E-0A8B6D14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483CA3-A0BD-09E9-CCC2-C83D6880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32473A-9B96-0F94-B2C6-FCCD2E1D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55C38D-5425-ACEC-EC7E-E188B1EC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56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924A5-B17E-BD11-E92D-5D703408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966B26-0814-F64C-F662-0C504AF4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FC1257-5BBB-5995-8519-6A6DC354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B81EE2-46E5-EB7F-3041-46638FE9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9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960794-E5F9-B382-B238-06613673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15DC37-623D-F0FE-8E8E-8D0AD384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890E9D-E445-6113-CAD7-B522849F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8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57D0A-7181-A7B4-1A75-66FF0D91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1C3441-5F31-7EBC-F97A-70FBC31D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B85978-AFAF-F7DD-40DE-0EAF70AF9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A2E424-0226-BCFD-6393-00B8C11B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2A7229-D3E9-1414-F723-1EBE636B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245DF3-C086-0953-9386-95D983D4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07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C2B30-27D0-C96F-F73A-969EE40F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63D14D-AD12-DD7E-FB35-843B3B411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A4C628-9BC4-DB5A-48B5-BABAFB7FF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D68617-22B2-A6F1-0C13-6EF4B2F0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D984-C351-4D5B-A6B1-093DD522B65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E4FD66-72A3-9EC9-4F4A-3E9E369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2A6FF2-2901-5471-21B9-4CE1F585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5A5-E1CA-4F3D-8111-601B981925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BDB76D-7882-F48E-79FE-597CAA2A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5F753-7028-EFA0-CF78-D8BBDE87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F3D1D9-3C29-8148-368A-9B49DF575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5FD984-C351-4D5B-A6B1-093DD522B65A}" type="datetimeFigureOut">
              <a:rPr lang="it-IT" smtClean="0"/>
              <a:pPr/>
              <a:t>25/11/2025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71C5C-4ED7-753F-360D-E2AADECA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2498A2-A9E8-42EA-A7BB-C6028D80A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19D35A5-E1CA-4F3D-8111-601B9819251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6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D7FCA-E0B6-A7A6-03E4-A1C3F597E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Brand &amp; Comunicazione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  <a:t>Prof. Silvio Cardinali</a:t>
            </a:r>
            <a:b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b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  <a:t>Alessandro Romoli </a:t>
            </a:r>
          </a:p>
        </p:txBody>
      </p:sp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F39C571A-A751-BD4E-F93E-62F8D75B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07D6EB8-9C35-5F8E-4311-09C15197460E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5E91-F9C1-6924-3EB4-049EAF3C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3861297E-018E-8327-1FC0-F40768F2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F0F7F2B-5DF4-0A36-5A7A-9481BDF30741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6D7FAE-8344-A36E-11E2-607679CB5BE3}"/>
              </a:ext>
            </a:extLst>
          </p:cNvPr>
          <p:cNvSpPr txBox="1"/>
          <p:nvPr/>
        </p:nvSpPr>
        <p:spPr>
          <a:xfrm>
            <a:off x="3042557" y="2141782"/>
            <a:ext cx="6106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Obiettivo delle strategie di marca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Obiettivo generale: </a:t>
            </a:r>
            <a:r>
              <a:rPr lang="it-IT" b="1" dirty="0">
                <a:latin typeface="Arial" panose="020B0604020202020204" pitchFamily="34" charset="0"/>
              </a:rPr>
              <a:t>creare, usare e gestire efficacemente più brand</a:t>
            </a:r>
            <a:r>
              <a:rPr lang="it-IT" dirty="0">
                <a:latin typeface="Arial" panose="020B0604020202020204" pitchFamily="34" charset="0"/>
              </a:rPr>
              <a:t> per: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Copertura di mercato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Corretta allocazione delle risorse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Sfruttare sinergie e adattarsi alle dinamiche competitive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Estendere a nuove combinazioni prodotto-mercato</a:t>
            </a:r>
          </a:p>
        </p:txBody>
      </p:sp>
    </p:spTree>
    <p:extLst>
      <p:ext uri="{BB962C8B-B14F-4D97-AF65-F5344CB8AC3E}">
        <p14:creationId xmlns:p14="http://schemas.microsoft.com/office/powerpoint/2010/main" val="10642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062F-A488-9AD2-B000-4BB5FB4D2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2F7F8C5B-C2A1-06D1-0FA0-94C9C8F1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8D6F216-0F5A-3A3E-78E1-DD01A519A0FE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Shampoo Solido Purificante Carbone Magnetico Ultra Dolce | Garnier">
            <a:extLst>
              <a:ext uri="{FF2B5EF4-FFF2-40B4-BE49-F238E27FC236}">
                <a16:creationId xmlns:a16="http://schemas.microsoft.com/office/drawing/2014/main" id="{F3661234-7717-E8A8-5055-95D237CC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2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nergie Crème Anti-âge SPF 20 Anti-Tâches | Lancôme">
            <a:extLst>
              <a:ext uri="{FF2B5EF4-FFF2-40B4-BE49-F238E27FC236}">
                <a16:creationId xmlns:a16="http://schemas.microsoft.com/office/drawing/2014/main" id="{91AB258E-9FFB-5361-80E8-8F8764C9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3" y="1583871"/>
            <a:ext cx="3178629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orgio Armani Beauty Maestro Glow Nourishing Fusion Makeup 2 | Glambot ...">
            <a:extLst>
              <a:ext uri="{FF2B5EF4-FFF2-40B4-BE49-F238E27FC236}">
                <a16:creationId xmlns:a16="http://schemas.microsoft.com/office/drawing/2014/main" id="{4C2AA06C-37E3-8EDF-B058-78A4B0CE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28" y="1557559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033236-E33B-AB92-E546-D0F7C1C7C6DD}"/>
              </a:ext>
            </a:extLst>
          </p:cNvPr>
          <p:cNvSpPr txBox="1"/>
          <p:nvPr/>
        </p:nvSpPr>
        <p:spPr>
          <a:xfrm>
            <a:off x="255814" y="5274528"/>
            <a:ext cx="37501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Segmento Economy / Mass Market</a:t>
            </a:r>
          </a:p>
          <a:p>
            <a:pPr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Target: consumatori sensibili al prezzo ma attenti alla qualità.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Punti vendita: supermercati, drugstore.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Benefit: ampia distribuzione, volumi elevati.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1F4C20-E502-CD70-ED9B-2D01321DD45F}"/>
              </a:ext>
            </a:extLst>
          </p:cNvPr>
          <p:cNvSpPr txBox="1"/>
          <p:nvPr/>
        </p:nvSpPr>
        <p:spPr>
          <a:xfrm>
            <a:off x="1285873" y="1398806"/>
            <a:ext cx="1289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Garnier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0E67EA-42F9-D777-02FA-06ABC3EB5DDE}"/>
              </a:ext>
            </a:extLst>
          </p:cNvPr>
          <p:cNvSpPr txBox="1"/>
          <p:nvPr/>
        </p:nvSpPr>
        <p:spPr>
          <a:xfrm>
            <a:off x="4158342" y="4890953"/>
            <a:ext cx="375012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Segmento Premium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Target: consumatori disposti a pagare di più per qualità superiore, performance e servizio.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Punti vendita: profumerie,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store.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Benefit: margini più elevati, percezione di status</a:t>
            </a:r>
            <a:r>
              <a:rPr lang="it-IT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5C3E9E-1ADD-CE7B-2AF7-4F87CB9EB700}"/>
              </a:ext>
            </a:extLst>
          </p:cNvPr>
          <p:cNvSpPr txBox="1"/>
          <p:nvPr/>
        </p:nvSpPr>
        <p:spPr>
          <a:xfrm>
            <a:off x="5075462" y="986577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Lancôme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76E09-919F-89BB-54FA-C32C29833FFC}"/>
              </a:ext>
            </a:extLst>
          </p:cNvPr>
          <p:cNvSpPr txBox="1"/>
          <p:nvPr/>
        </p:nvSpPr>
        <p:spPr>
          <a:xfrm>
            <a:off x="8507185" y="4908641"/>
            <a:ext cx="34943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Segmento Premium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Target: clienti alto-spendenti, orientati al prestigio.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Punti vendita: boutique, profumerie selettive.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Benefit: posizionamento esclusivo, immagine di eccellenza.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35BEB2-452F-50C4-7C75-AD782BC52649}"/>
              </a:ext>
            </a:extLst>
          </p:cNvPr>
          <p:cNvSpPr txBox="1"/>
          <p:nvPr/>
        </p:nvSpPr>
        <p:spPr>
          <a:xfrm>
            <a:off x="9267826" y="986577"/>
            <a:ext cx="2031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Giorgio Armani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Beuaty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29E014-8B85-C1BC-C424-38B455A7A2FB}"/>
              </a:ext>
            </a:extLst>
          </p:cNvPr>
          <p:cNvSpPr txBox="1"/>
          <p:nvPr/>
        </p:nvSpPr>
        <p:spPr>
          <a:xfrm>
            <a:off x="5075462" y="147088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Gruppo L’Oréal </a:t>
            </a:r>
          </a:p>
        </p:txBody>
      </p:sp>
    </p:spTree>
    <p:extLst>
      <p:ext uri="{BB962C8B-B14F-4D97-AF65-F5344CB8AC3E}">
        <p14:creationId xmlns:p14="http://schemas.microsoft.com/office/powerpoint/2010/main" val="228696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83986-C82A-0375-9E53-B2FCAB0E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995F0C6C-E5CB-9057-8A91-A2B2153B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599B196-8D60-59B0-97B9-FB3AF3935BB8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F7423D-80D8-34D3-D76B-7BF2A04F51B7}"/>
              </a:ext>
            </a:extLst>
          </p:cNvPr>
          <p:cNvSpPr txBox="1"/>
          <p:nvPr/>
        </p:nvSpPr>
        <p:spPr>
          <a:xfrm>
            <a:off x="3042557" y="2141782"/>
            <a:ext cx="6106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Brand Portfolio: la matrice marca-categoria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Righe (MARCA)</a:t>
            </a:r>
            <a:r>
              <a:rPr lang="it-IT" dirty="0">
                <a:latin typeface="Arial" panose="020B0604020202020204" pitchFamily="34" charset="0"/>
              </a:rPr>
              <a:t>: relazioni </a:t>
            </a:r>
            <a:r>
              <a:rPr lang="it-IT" dirty="0" err="1">
                <a:latin typeface="Arial" panose="020B0604020202020204" pitchFamily="34" charset="0"/>
              </a:rPr>
              <a:t>brand→categorie</a:t>
            </a:r>
            <a:r>
              <a:rPr lang="it-IT" dirty="0">
                <a:latin typeface="Arial" panose="020B0604020202020204" pitchFamily="34" charset="0"/>
              </a:rPr>
              <a:t> (varietà) → </a:t>
            </a:r>
            <a:r>
              <a:rPr lang="it-IT" b="1" dirty="0">
                <a:latin typeface="Arial" panose="020B0604020202020204" pitchFamily="34" charset="0"/>
              </a:rPr>
              <a:t>ampiezza</a:t>
            </a:r>
            <a:r>
              <a:rPr lang="it-IT" dirty="0">
                <a:latin typeface="Arial" panose="020B0604020202020204" pitchFamily="34" charset="0"/>
              </a:rPr>
              <a:t> del portfolio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Colonne (CATEGORIA)</a:t>
            </a:r>
            <a:r>
              <a:rPr lang="it-IT" dirty="0">
                <a:latin typeface="Arial" panose="020B0604020202020204" pitchFamily="34" charset="0"/>
              </a:rPr>
              <a:t>: marche diverse nella stessa categoria → </a:t>
            </a:r>
            <a:r>
              <a:rPr lang="it-IT" b="1" dirty="0">
                <a:latin typeface="Arial" panose="020B0604020202020204" pitchFamily="34" charset="0"/>
              </a:rPr>
              <a:t>profondità</a:t>
            </a:r>
            <a:r>
              <a:rPr lang="it-IT" dirty="0">
                <a:latin typeface="Arial" panose="020B0604020202020204" pitchFamily="34" charset="0"/>
              </a:rPr>
              <a:t> (n. e natura delle marche per categoria)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Le categorie si definiscono </a:t>
            </a:r>
            <a:r>
              <a:rPr lang="it-IT" b="1" dirty="0">
                <a:latin typeface="Arial" panose="020B0604020202020204" pitchFamily="34" charset="0"/>
              </a:rPr>
              <a:t>in base agli obiettivi e alla strategia</a:t>
            </a:r>
            <a:r>
              <a:rPr lang="it-IT" dirty="0">
                <a:latin typeface="Arial" panose="020B0604020202020204" pitchFamily="34" charset="0"/>
              </a:rPr>
              <a:t>; possibili </a:t>
            </a:r>
            <a:r>
              <a:rPr lang="it-IT" b="1" dirty="0">
                <a:latin typeface="Arial" panose="020B0604020202020204" pitchFamily="34" charset="0"/>
              </a:rPr>
              <a:t>più livelli</a:t>
            </a:r>
            <a:r>
              <a:rPr lang="it-IT" dirty="0">
                <a:latin typeface="Arial" panose="020B0604020202020204" pitchFamily="34" charset="0"/>
              </a:rPr>
              <a:t> (es. impostazione tipo L’Oréal)</a:t>
            </a:r>
          </a:p>
        </p:txBody>
      </p:sp>
    </p:spTree>
    <p:extLst>
      <p:ext uri="{BB962C8B-B14F-4D97-AF65-F5344CB8AC3E}">
        <p14:creationId xmlns:p14="http://schemas.microsoft.com/office/powerpoint/2010/main" val="63452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7CF3-67DF-FB32-75D2-D4F1D6E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7B793FA9-4CDA-6ECD-586D-BAF92B1F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440519A-94AC-10C6-0164-D5D4326CA046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E7959DA-68A2-D9ED-A652-365431485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4771"/>
              </p:ext>
            </p:extLst>
          </p:nvPr>
        </p:nvGraphicFramePr>
        <p:xfrm>
          <a:off x="674914" y="1872343"/>
          <a:ext cx="10678885" cy="970710"/>
        </p:xfrm>
        <a:graphic>
          <a:graphicData uri="http://schemas.openxmlformats.org/drawingml/2006/table">
            <a:tbl>
              <a:tblPr/>
              <a:tblGrid>
                <a:gridCol w="1525555">
                  <a:extLst>
                    <a:ext uri="{9D8B030D-6E8A-4147-A177-3AD203B41FA5}">
                      <a16:colId xmlns:a16="http://schemas.microsoft.com/office/drawing/2014/main" val="1117710172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1975819670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2530224045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2975919276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3543755918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537115040"/>
                    </a:ext>
                  </a:extLst>
                </a:gridCol>
                <a:gridCol w="1525555">
                  <a:extLst>
                    <a:ext uri="{9D8B030D-6E8A-4147-A177-3AD203B41FA5}">
                      <a16:colId xmlns:a16="http://schemas.microsoft.com/office/drawing/2014/main" val="3616501821"/>
                    </a:ext>
                  </a:extLst>
                </a:gridCol>
              </a:tblGrid>
              <a:tr h="485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Marca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Creme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Solari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Deodoranti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Uomo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Capelli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Make-up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451606"/>
                  </a:ext>
                </a:extLst>
              </a:tr>
              <a:tr h="4853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657917"/>
                  </a:ext>
                </a:extLst>
              </a:tr>
            </a:tbl>
          </a:graphicData>
        </a:graphic>
      </p:graphicFrame>
      <p:pic>
        <p:nvPicPr>
          <p:cNvPr id="29698" name="Picture 2" descr="Nivea Logo, symbol, meaning, history, PNG, brand">
            <a:extLst>
              <a:ext uri="{FF2B5EF4-FFF2-40B4-BE49-F238E27FC236}">
                <a16:creationId xmlns:a16="http://schemas.microsoft.com/office/drawing/2014/main" id="{B2B3112C-2C39-319F-5074-E7EB27BB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2298087"/>
            <a:ext cx="968828" cy="5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03DF74-56C5-00CA-5C73-8D097BC3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91991"/>
              </p:ext>
            </p:extLst>
          </p:nvPr>
        </p:nvGraphicFramePr>
        <p:xfrm>
          <a:off x="838199" y="3635534"/>
          <a:ext cx="10515603" cy="731520"/>
        </p:xfrm>
        <a:graphic>
          <a:graphicData uri="http://schemas.openxmlformats.org/drawingml/2006/table">
            <a:tbl>
              <a:tblPr/>
              <a:tblGrid>
                <a:gridCol w="1502229">
                  <a:extLst>
                    <a:ext uri="{9D8B030D-6E8A-4147-A177-3AD203B41FA5}">
                      <a16:colId xmlns:a16="http://schemas.microsoft.com/office/drawing/2014/main" val="398665506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2667959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75631707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58175242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4770549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11275602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5526993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Marca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 dirty="0"/>
                        <a:t>Creme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Solari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Deodoranti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Uomo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Capelli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Make-up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745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8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217676"/>
                  </a:ext>
                </a:extLst>
              </a:tr>
            </a:tbl>
          </a:graphicData>
        </a:graphic>
      </p:graphicFrame>
      <p:pic>
        <p:nvPicPr>
          <p:cNvPr id="29702" name="Picture 6" descr="디디하이브 - 대한민국 NO.1 온라인 광고마케팅 대행사">
            <a:extLst>
              <a:ext uri="{FF2B5EF4-FFF2-40B4-BE49-F238E27FC236}">
                <a16:creationId xmlns:a16="http://schemas.microsoft.com/office/drawing/2014/main" id="{1AD4668E-1BF8-1753-3071-4DACD702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76"/>
            <a:ext cx="261257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DF0D67-42BC-8911-4F86-5291ED8ADC33}"/>
              </a:ext>
            </a:extLst>
          </p:cNvPr>
          <p:cNvSpPr txBox="1"/>
          <p:nvPr/>
        </p:nvSpPr>
        <p:spPr>
          <a:xfrm>
            <a:off x="4512128" y="586564"/>
            <a:ext cx="4664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</a:rPr>
              <a:t>Esempio di matrice marca-categoria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6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AED1-0FA4-F1BE-3C6B-B5578C1F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FBE9CF3D-C273-EF78-3E2F-57C148CC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4A10C39-4035-22DF-87F8-7A4A56EB945D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2F9DCF-A243-0D98-3B5A-2AC56BC266FA}"/>
              </a:ext>
            </a:extLst>
          </p:cNvPr>
          <p:cNvSpPr txBox="1"/>
          <p:nvPr/>
        </p:nvSpPr>
        <p:spPr>
          <a:xfrm>
            <a:off x="353786" y="1152355"/>
            <a:ext cx="61068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Architettura di marca: definizione e livelli</a:t>
            </a:r>
          </a:p>
          <a:p>
            <a:pPr>
              <a:buNone/>
            </a:pP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Architettura di marca</a:t>
            </a:r>
            <a:r>
              <a:rPr lang="it-IT" dirty="0">
                <a:latin typeface="Arial" panose="020B0604020202020204" pitchFamily="34" charset="0"/>
              </a:rPr>
              <a:t> = struttura concettuale del portafoglio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Scopi: evitare disorientamento, </a:t>
            </a:r>
            <a:r>
              <a:rPr lang="it-IT" b="1" dirty="0">
                <a:latin typeface="Arial" panose="020B0604020202020204" pitchFamily="34" charset="0"/>
              </a:rPr>
              <a:t>preservare coerenza identitaria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Livelli tipici</a:t>
            </a:r>
            <a:r>
              <a:rPr lang="it-IT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Corporate brand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Family brand</a:t>
            </a:r>
            <a:r>
              <a:rPr lang="it-IT" dirty="0">
                <a:latin typeface="Arial" panose="020B0604020202020204" pitchFamily="34" charset="0"/>
              </a:rPr>
              <a:t> (può differire dal corporate; es. Garnier)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Brand di linea</a:t>
            </a:r>
            <a:r>
              <a:rPr lang="it-IT" dirty="0">
                <a:latin typeface="Arial" panose="020B0604020202020204" pitchFamily="34" charset="0"/>
              </a:rPr>
              <a:t> (prodotti complementari; es. Fructis)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Brand di prodotto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Modificatore</a:t>
            </a:r>
            <a:r>
              <a:rPr lang="it-IT" dirty="0">
                <a:latin typeface="Arial" panose="020B0604020202020204" pitchFamily="34" charset="0"/>
              </a:rPr>
              <a:t> (variante specifica)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89D0D7AE-B557-C1E6-FD9C-82B020D22BFD}"/>
              </a:ext>
            </a:extLst>
          </p:cNvPr>
          <p:cNvSpPr/>
          <p:nvPr/>
        </p:nvSpPr>
        <p:spPr>
          <a:xfrm>
            <a:off x="5747657" y="1066799"/>
            <a:ext cx="5965372" cy="485502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6" name="Picture 4" descr="Loreal Logo Png, Transparent Png , Transparent Png Image - PNGitem">
            <a:extLst>
              <a:ext uri="{FF2B5EF4-FFF2-40B4-BE49-F238E27FC236}">
                <a16:creationId xmlns:a16="http://schemas.microsoft.com/office/drawing/2014/main" id="{E11D093E-EC90-C542-8777-8AD5C282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7" y="5545929"/>
            <a:ext cx="2767693" cy="6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Garnier Logo - LogoDix">
            <a:extLst>
              <a:ext uri="{FF2B5EF4-FFF2-40B4-BE49-F238E27FC236}">
                <a16:creationId xmlns:a16="http://schemas.microsoft.com/office/drawing/2014/main" id="{05811BB7-DE4C-3E8A-440B-2F0F90E9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73" y="4824750"/>
            <a:ext cx="1752739" cy="7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Triple Nutrition - Hair Care for Dry &amp; Very Dry Hair - Garnier">
            <a:extLst>
              <a:ext uri="{FF2B5EF4-FFF2-40B4-BE49-F238E27FC236}">
                <a16:creationId xmlns:a16="http://schemas.microsoft.com/office/drawing/2014/main" id="{594641C4-23F1-7952-589B-359A90F6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15" y="3707793"/>
            <a:ext cx="2660053" cy="10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Fructis Grow Strong - Garnier">
            <a:extLst>
              <a:ext uri="{FF2B5EF4-FFF2-40B4-BE49-F238E27FC236}">
                <a16:creationId xmlns:a16="http://schemas.microsoft.com/office/drawing/2014/main" id="{5D5E5A77-E70E-262D-1375-B4F403198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4" descr="Fructis Grow Strong - Garnier">
            <a:extLst>
              <a:ext uri="{FF2B5EF4-FFF2-40B4-BE49-F238E27FC236}">
                <a16:creationId xmlns:a16="http://schemas.microsoft.com/office/drawing/2014/main" id="{B307FFBB-53FA-A79D-E10E-4ED020EBF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6" descr="Fructis Grow Strong - Garnier">
            <a:extLst>
              <a:ext uri="{FF2B5EF4-FFF2-40B4-BE49-F238E27FC236}">
                <a16:creationId xmlns:a16="http://schemas.microsoft.com/office/drawing/2014/main" id="{EF1A0CCE-50B0-7ABF-7034-E69FD92C2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0" descr="Fructis Grow Strong Shampoo for Fine Hair - 370ml - Garnier">
            <a:extLst>
              <a:ext uri="{FF2B5EF4-FFF2-40B4-BE49-F238E27FC236}">
                <a16:creationId xmlns:a16="http://schemas.microsoft.com/office/drawing/2014/main" id="{18103802-8596-2F54-B64E-E19856F1E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0968FF6-0A8C-48F3-D579-CC1822961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206" y="2228840"/>
            <a:ext cx="1174270" cy="126732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48DA12F-5901-6CA7-42A3-522A964CB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973" y="870143"/>
            <a:ext cx="1812448" cy="10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B15D6-42A4-A093-A2B9-3D673CA4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BB096634-424A-EE66-FB6E-D24F93AF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985F754-0094-EEFE-7A6D-187646887581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9C2B92-1BC3-0858-0D66-86C0759CED1E}"/>
              </a:ext>
            </a:extLst>
          </p:cNvPr>
          <p:cNvSpPr txBox="1"/>
          <p:nvPr/>
        </p:nvSpPr>
        <p:spPr>
          <a:xfrm>
            <a:off x="3271157" y="1725110"/>
            <a:ext cx="6106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Strategie di architettura (1): </a:t>
            </a:r>
            <a:r>
              <a:rPr lang="it-IT" b="1" dirty="0" err="1">
                <a:latin typeface="Arial" panose="020B0604020202020204" pitchFamily="34" charset="0"/>
              </a:rPr>
              <a:t>Monolithic</a:t>
            </a:r>
            <a:r>
              <a:rPr lang="it-IT" b="1" dirty="0">
                <a:latin typeface="Arial" panose="020B0604020202020204" pitchFamily="34" charset="0"/>
              </a:rPr>
              <a:t> / </a:t>
            </a:r>
            <a:r>
              <a:rPr lang="it-IT" b="1" dirty="0" err="1">
                <a:latin typeface="Arial" panose="020B0604020202020204" pitchFamily="34" charset="0"/>
              </a:rPr>
              <a:t>Branded</a:t>
            </a:r>
            <a:r>
              <a:rPr lang="it-IT" b="1" dirty="0">
                <a:latin typeface="Arial" panose="020B0604020202020204" pitchFamily="34" charset="0"/>
              </a:rPr>
              <a:t> House</a:t>
            </a:r>
          </a:p>
          <a:p>
            <a:pPr>
              <a:buNone/>
            </a:pP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err="1">
                <a:latin typeface="Arial" panose="020B0604020202020204" pitchFamily="34" charset="0"/>
              </a:rPr>
              <a:t>Monolithic</a:t>
            </a:r>
            <a:r>
              <a:rPr lang="it-IT" b="1" dirty="0">
                <a:latin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</a:rPr>
              <a:t>identity</a:t>
            </a:r>
            <a:r>
              <a:rPr lang="it-IT" b="1" dirty="0">
                <a:latin typeface="Arial" panose="020B0604020202020204" pitchFamily="34" charset="0"/>
              </a:rPr>
              <a:t> (</a:t>
            </a:r>
            <a:r>
              <a:rPr lang="it-IT" b="1" dirty="0" err="1">
                <a:latin typeface="Arial" panose="020B0604020202020204" pitchFamily="34" charset="0"/>
              </a:rPr>
              <a:t>branded</a:t>
            </a:r>
            <a:r>
              <a:rPr lang="it-IT" b="1" dirty="0">
                <a:latin typeface="Arial" panose="020B0604020202020204" pitchFamily="34" charset="0"/>
              </a:rPr>
              <a:t> house)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Un </a:t>
            </a:r>
            <a:r>
              <a:rPr lang="it-IT" b="1" dirty="0">
                <a:latin typeface="Arial" panose="020B0604020202020204" pitchFamily="34" charset="0"/>
              </a:rPr>
              <a:t>solo nome</a:t>
            </a:r>
            <a:r>
              <a:rPr lang="it-IT" dirty="0">
                <a:latin typeface="Arial" panose="020B0604020202020204" pitchFamily="34" charset="0"/>
              </a:rPr>
              <a:t> per tutte le relazioni di mercato (marca ombrello)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Condizione: forte coerenza di valori tra business e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Esempi nel testo: </a:t>
            </a:r>
            <a:r>
              <a:rPr lang="it-IT" b="1" dirty="0">
                <a:latin typeface="Arial" panose="020B0604020202020204" pitchFamily="34" charset="0"/>
              </a:rPr>
              <a:t>Kodak, Virgin, Diesel</a:t>
            </a: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7BDD5-1D9E-8717-F0D2-0298CA42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DA9B3FE7-4A68-1F47-AAAB-0EA4FD3D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86D2B40-FC93-E14F-287F-244BE39A687B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30722" name="Picture 2" descr="Eastman Kodak Company – Store norske leksikon">
            <a:extLst>
              <a:ext uri="{FF2B5EF4-FFF2-40B4-BE49-F238E27FC236}">
                <a16:creationId xmlns:a16="http://schemas.microsoft.com/office/drawing/2014/main" id="{ADABA1D7-9AAB-CB00-3BA9-191C6F07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2" y="190429"/>
            <a:ext cx="2442482" cy="22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A53ABE-55A3-1563-AAE7-9A36E5ED1B82}"/>
              </a:ext>
            </a:extLst>
          </p:cNvPr>
          <p:cNvSpPr txBox="1"/>
          <p:nvPr/>
        </p:nvSpPr>
        <p:spPr>
          <a:xfrm>
            <a:off x="190500" y="473493"/>
            <a:ext cx="40549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CARATTERISTICHE:</a:t>
            </a:r>
          </a:p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 Un solo nome per tutto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Tutti i prodotti, servizi e linee dell’azienda utilizzano lo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stesso brand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(Marca Ombrello)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Richiede forte coerenza valoriale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strategia funziona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solo 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valori della marca sono chiari e solidi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tali valori sono compatibili con tutte le categorie in cui il brand si espande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target percepisce una continuità tra le diverse attività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la marca ha una personalità molto forte e coerente, può essere applicata a tanti prodotti diversi senza creare “disorientamento”.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B1E285-5FDE-3709-804C-685F4A2186D5}"/>
              </a:ext>
            </a:extLst>
          </p:cNvPr>
          <p:cNvSpPr txBox="1"/>
          <p:nvPr/>
        </p:nvSpPr>
        <p:spPr>
          <a:xfrm>
            <a:off x="7745185" y="1626892"/>
            <a:ext cx="38263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Quando un’azienda sceglie questa strategia?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Quando: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brand è molto forte e distintivo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rischioso o inefficiente sviluppare tante sub-marchi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 vuole costruire un’identità monolitica, solida e immediatamente riconoscibile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tipico delle aziende che puntano su una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molto marcata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817CDC-952C-5F5C-9990-85CB3120C8FC}"/>
              </a:ext>
            </a:extLst>
          </p:cNvPr>
          <p:cNvSpPr txBox="1"/>
          <p:nvPr/>
        </p:nvSpPr>
        <p:spPr>
          <a:xfrm>
            <a:off x="1088572" y="5184178"/>
            <a:ext cx="51815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VANTAGGI</a:t>
            </a:r>
          </a:p>
          <a:p>
            <a:pPr marL="285750" indent="-285750">
              <a:buFontTx/>
              <a:buChar char="-"/>
            </a:pPr>
            <a:r>
              <a:rPr lang="it-IT" dirty="0"/>
              <a:t>Amplifica la forza del brand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Riduce i costi (un solo brand da comunicare</a:t>
            </a:r>
          </a:p>
          <a:p>
            <a:pPr marL="285750" indent="-285750">
              <a:buFontTx/>
              <a:buChar char="-"/>
            </a:pPr>
            <a:r>
              <a:rPr lang="it-IT" dirty="0"/>
              <a:t> Aumenta la riconoscibilità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 Permette estensioni rapide a nuovi settori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D4B02C-FEA5-71A1-271E-289D7457CF4B}"/>
              </a:ext>
            </a:extLst>
          </p:cNvPr>
          <p:cNvSpPr txBox="1"/>
          <p:nvPr/>
        </p:nvSpPr>
        <p:spPr>
          <a:xfrm>
            <a:off x="7315200" y="5556764"/>
            <a:ext cx="4778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RISCHI</a:t>
            </a:r>
          </a:p>
          <a:p>
            <a:r>
              <a:rPr lang="it-IT" dirty="0"/>
              <a:t>Un errore o un fallimento </a:t>
            </a:r>
            <a:r>
              <a:rPr lang="it-IT" b="1" dirty="0"/>
              <a:t>colpisce tutto il brand</a:t>
            </a:r>
            <a:r>
              <a:rPr lang="it-IT" dirty="0"/>
              <a:t>, perché è uno solo.</a:t>
            </a:r>
          </a:p>
        </p:txBody>
      </p:sp>
    </p:spTree>
    <p:extLst>
      <p:ext uri="{BB962C8B-B14F-4D97-AF65-F5344CB8AC3E}">
        <p14:creationId xmlns:p14="http://schemas.microsoft.com/office/powerpoint/2010/main" val="91178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EBD2C-F927-81B4-4343-8C2F5DDD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AFE1A304-CD64-A1F1-0B85-40B873F7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F32F8BE-C199-0148-D6CC-E0EFE6B6335C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7E76A6-46C5-9B36-07BB-3C74CD2778E2}"/>
              </a:ext>
            </a:extLst>
          </p:cNvPr>
          <p:cNvSpPr txBox="1"/>
          <p:nvPr/>
        </p:nvSpPr>
        <p:spPr>
          <a:xfrm>
            <a:off x="3042557" y="1864783"/>
            <a:ext cx="61068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Strategie di architettura (2): </a:t>
            </a:r>
            <a:r>
              <a:rPr lang="it-IT" b="1" dirty="0" err="1">
                <a:latin typeface="Arial" panose="020B0604020202020204" pitchFamily="34" charset="0"/>
              </a:rPr>
              <a:t>Endorsed</a:t>
            </a:r>
            <a:r>
              <a:rPr lang="it-IT" b="1" dirty="0">
                <a:latin typeface="Arial" panose="020B0604020202020204" pitchFamily="34" charset="0"/>
              </a:rPr>
              <a:t> / Sub-branding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 err="1">
                <a:latin typeface="Arial" panose="020B0604020202020204" pitchFamily="34" charset="0"/>
              </a:rPr>
              <a:t>Endorsed</a:t>
            </a:r>
            <a:r>
              <a:rPr lang="it-IT" b="1" dirty="0">
                <a:latin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</a:rPr>
              <a:t>identity</a:t>
            </a:r>
            <a:r>
              <a:rPr lang="it-IT" b="1" dirty="0">
                <a:latin typeface="Arial" panose="020B0604020202020204" pitchFamily="34" charset="0"/>
              </a:rPr>
              <a:t> (sub-branding)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Ogni prodotto ha il proprio </a:t>
            </a:r>
            <a:r>
              <a:rPr lang="it-IT" b="1" dirty="0" err="1">
                <a:latin typeface="Arial" panose="020B0604020202020204" pitchFamily="34" charset="0"/>
              </a:rPr>
              <a:t>identity</a:t>
            </a:r>
            <a:r>
              <a:rPr lang="it-IT" b="1" dirty="0">
                <a:latin typeface="Arial" panose="020B0604020202020204" pitchFamily="34" charset="0"/>
              </a:rPr>
              <a:t> mix</a:t>
            </a:r>
            <a:r>
              <a:rPr lang="it-IT" dirty="0">
                <a:latin typeface="Arial" panose="020B0604020202020204" pitchFamily="34" charset="0"/>
              </a:rPr>
              <a:t> ma “si appoggia” al corporate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Più </a:t>
            </a:r>
            <a:r>
              <a:rPr lang="it-IT" b="1" dirty="0">
                <a:latin typeface="Arial" panose="020B0604020202020204" pitchFamily="34" charset="0"/>
              </a:rPr>
              <a:t>autonomia di posizionamento</a:t>
            </a:r>
            <a:r>
              <a:rPr lang="it-IT" dirty="0">
                <a:latin typeface="Arial" panose="020B0604020202020204" pitchFamily="34" charset="0"/>
              </a:rPr>
              <a:t>; nuove associazioni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Esempi: </a:t>
            </a:r>
            <a:r>
              <a:rPr lang="it-IT" b="1" dirty="0">
                <a:latin typeface="Arial" panose="020B0604020202020204" pitchFamily="34" charset="0"/>
              </a:rPr>
              <a:t>Gillette Sensor, Microsoft Windows, Garnier Fructis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Endorsement più “morbidi”: </a:t>
            </a:r>
            <a:r>
              <a:rPr lang="it-IT" b="1" dirty="0">
                <a:latin typeface="Arial" panose="020B0604020202020204" pitchFamily="34" charset="0"/>
              </a:rPr>
              <a:t>Nestlé → Nestea, Nescafé, Nesquik</a:t>
            </a:r>
            <a:r>
              <a:rPr lang="it-IT" dirty="0">
                <a:latin typeface="Arial" panose="020B0604020202020204" pitchFamily="34" charset="0"/>
              </a:rPr>
              <a:t>; </a:t>
            </a:r>
            <a:r>
              <a:rPr lang="it-IT" b="1" dirty="0">
                <a:latin typeface="Arial" panose="020B0604020202020204" pitchFamily="34" charset="0"/>
              </a:rPr>
              <a:t>Polo by Ralph Lauren</a:t>
            </a: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7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120C1-DFFD-65F5-550B-F177CB127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AC0E589E-31C4-C771-1B6F-64131C52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CBC346-4BC2-02D4-6C20-01C72F09B5AE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31746" name="Picture 2" descr="NESQUIK Poudre Cacaotée boîte 500g - Nestlé - 500 g">
            <a:extLst>
              <a:ext uri="{FF2B5EF4-FFF2-40B4-BE49-F238E27FC236}">
                <a16:creationId xmlns:a16="http://schemas.microsoft.com/office/drawing/2014/main" id="{DFE671C6-DBF6-9435-43CD-601DEB00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69" y="1486887"/>
            <a:ext cx="1955119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Ralph Lauren Logo PNG Transparent Images">
            <a:extLst>
              <a:ext uri="{FF2B5EF4-FFF2-40B4-BE49-F238E27FC236}">
                <a16:creationId xmlns:a16="http://schemas.microsoft.com/office/drawing/2014/main" id="{84DC617B-353B-5E89-9ACD-1208ABF1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33" y="1165758"/>
            <a:ext cx="3179365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90340B-45E7-6146-BE0B-D52960448BF7}"/>
              </a:ext>
            </a:extLst>
          </p:cNvPr>
          <p:cNvSpPr txBox="1"/>
          <p:nvPr/>
        </p:nvSpPr>
        <p:spPr>
          <a:xfrm>
            <a:off x="2813957" y="868136"/>
            <a:ext cx="243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</a:rPr>
              <a:t>High Endorsement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82FEC8-A7F0-6AE2-D7E6-B05810B4B4F3}"/>
              </a:ext>
            </a:extLst>
          </p:cNvPr>
          <p:cNvSpPr txBox="1"/>
          <p:nvPr/>
        </p:nvSpPr>
        <p:spPr>
          <a:xfrm>
            <a:off x="7230949" y="868136"/>
            <a:ext cx="2432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</a:rPr>
              <a:t>Low Endorsement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BECF38-5FCB-76C2-AB5A-EA35707FBE97}"/>
              </a:ext>
            </a:extLst>
          </p:cNvPr>
          <p:cNvSpPr txBox="1"/>
          <p:nvPr/>
        </p:nvSpPr>
        <p:spPr>
          <a:xfrm>
            <a:off x="195943" y="4753966"/>
            <a:ext cx="11582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  Autonomia + Coerenza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marca di prodotto può essere innovativa, creativa, più “libera”, ma resta protetta dal corporate.</a:t>
            </a:r>
          </a:p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  Riduce il rischio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 una sub-marca fallisce, il danno per il corporate è inferiore rispetto a una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monolithic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  Favorisce estensioni</a:t>
            </a: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Puoi creare molte sub-marche differenziate senza perdere la riconoscibilità dell’azienda madre.</a:t>
            </a:r>
          </a:p>
        </p:txBody>
      </p:sp>
    </p:spTree>
    <p:extLst>
      <p:ext uri="{BB962C8B-B14F-4D97-AF65-F5344CB8AC3E}">
        <p14:creationId xmlns:p14="http://schemas.microsoft.com/office/powerpoint/2010/main" val="300853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5559E-2643-9589-C4A2-21C0B9EB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CF2AA175-837A-B8C2-EA86-F1820669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E276FE4-27F8-A16A-901C-E249B6585D3D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8D9D15-DC70-E808-2504-795411975262}"/>
              </a:ext>
            </a:extLst>
          </p:cNvPr>
          <p:cNvSpPr txBox="1"/>
          <p:nvPr/>
        </p:nvSpPr>
        <p:spPr>
          <a:xfrm>
            <a:off x="3042557" y="756787"/>
            <a:ext cx="61068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Strategie di architettura (3): </a:t>
            </a:r>
            <a:r>
              <a:rPr lang="it-IT" b="1" dirty="0" err="1">
                <a:latin typeface="Arial" panose="020B0604020202020204" pitchFamily="34" charset="0"/>
              </a:rPr>
              <a:t>Branded</a:t>
            </a:r>
            <a:r>
              <a:rPr lang="it-IT" b="1" dirty="0">
                <a:latin typeface="Arial" panose="020B0604020202020204" pitchFamily="34" charset="0"/>
              </a:rPr>
              <a:t> Identity / House of Brands + Ruoli </a:t>
            </a:r>
            <a:r>
              <a:rPr lang="it-IT" b="1" dirty="0" err="1">
                <a:latin typeface="Arial" panose="020B0604020202020204" pitchFamily="34" charset="0"/>
              </a:rPr>
              <a:t>Aaker</a:t>
            </a:r>
            <a:endParaRPr lang="it-IT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In slide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House of brands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Ogni prodotto è una </a:t>
            </a:r>
            <a:r>
              <a:rPr lang="it-IT" b="1" dirty="0">
                <a:latin typeface="Arial" panose="020B0604020202020204" pitchFamily="34" charset="0"/>
              </a:rPr>
              <a:t>marca autonoma</a:t>
            </a:r>
            <a:r>
              <a:rPr lang="it-IT" dirty="0">
                <a:latin typeface="Arial" panose="020B0604020202020204" pitchFamily="34" charset="0"/>
              </a:rPr>
              <a:t>; il corporate non è visibile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Pro: nicchie, evitare conflitti valoriali con il master brand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Contro: </a:t>
            </a:r>
            <a:r>
              <a:rPr lang="it-IT" b="1" dirty="0">
                <a:latin typeface="Arial" panose="020B0604020202020204" pitchFamily="34" charset="0"/>
              </a:rPr>
              <a:t>costi</a:t>
            </a:r>
            <a:r>
              <a:rPr lang="it-IT" dirty="0">
                <a:latin typeface="Arial" panose="020B0604020202020204" pitchFamily="34" charset="0"/>
              </a:rPr>
              <a:t> e complessità più elevati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Esempi: </a:t>
            </a:r>
            <a:r>
              <a:rPr lang="it-IT" b="1" dirty="0">
                <a:latin typeface="Arial" panose="020B0604020202020204" pitchFamily="34" charset="0"/>
              </a:rPr>
              <a:t>Procter &amp; Gamble, Kraft Foods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Ruoli nel portfolio (</a:t>
            </a:r>
            <a:r>
              <a:rPr lang="it-IT" b="1" dirty="0" err="1">
                <a:latin typeface="Arial" panose="020B0604020202020204" pitchFamily="34" charset="0"/>
              </a:rPr>
              <a:t>Aaker</a:t>
            </a:r>
            <a:r>
              <a:rPr lang="it-IT" b="1" dirty="0">
                <a:latin typeface="Arial" panose="020B0604020202020204" pitchFamily="34" charset="0"/>
              </a:rPr>
              <a:t>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a) </a:t>
            </a:r>
            <a:r>
              <a:rPr lang="it-IT" b="1" dirty="0">
                <a:latin typeface="Arial" panose="020B0604020202020204" pitchFamily="34" charset="0"/>
              </a:rPr>
              <a:t>Marca strategica</a:t>
            </a:r>
            <a:r>
              <a:rPr lang="it-IT" dirty="0">
                <a:latin typeface="Arial" panose="020B0604020202020204" pitchFamily="34" charset="0"/>
              </a:rPr>
              <a:t> (driver profitti/vantaggio: es. Windows)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b) </a:t>
            </a:r>
            <a:r>
              <a:rPr lang="it-IT" b="1" dirty="0" err="1">
                <a:latin typeface="Arial" panose="020B0604020202020204" pitchFamily="34" charset="0"/>
              </a:rPr>
              <a:t>Energizzatore</a:t>
            </a:r>
            <a:r>
              <a:rPr lang="it-IT" b="1" dirty="0">
                <a:latin typeface="Arial" panose="020B0604020202020204" pitchFamily="34" charset="0"/>
              </a:rPr>
              <a:t> di marca</a:t>
            </a:r>
            <a:r>
              <a:rPr lang="it-IT" dirty="0">
                <a:latin typeface="Arial" panose="020B0604020202020204" pitchFamily="34" charset="0"/>
              </a:rPr>
              <a:t> (iniziativa che dà forza: es. personaggi Disney)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c) </a:t>
            </a:r>
            <a:r>
              <a:rPr lang="it-IT" b="1" dirty="0">
                <a:latin typeface="Arial" panose="020B0604020202020204" pitchFamily="34" charset="0"/>
              </a:rPr>
              <a:t>Silver bullet</a:t>
            </a:r>
            <a:r>
              <a:rPr lang="it-IT" dirty="0">
                <a:latin typeface="Arial" panose="020B0604020202020204" pitchFamily="34" charset="0"/>
              </a:rPr>
              <a:t> (modifica/rafforza la madre: es. PlayStation per Sony)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d) </a:t>
            </a:r>
            <a:r>
              <a:rPr lang="it-IT" b="1" dirty="0" err="1">
                <a:latin typeface="Arial" panose="020B0604020202020204" pitchFamily="34" charset="0"/>
              </a:rPr>
              <a:t>Flanker</a:t>
            </a:r>
            <a:r>
              <a:rPr lang="it-IT" dirty="0">
                <a:latin typeface="Arial" panose="020B0604020202020204" pitchFamily="34" charset="0"/>
              </a:rPr>
              <a:t> (protegge la principale)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e) </a:t>
            </a:r>
            <a:r>
              <a:rPr lang="it-IT" b="1" dirty="0">
                <a:latin typeface="Arial" panose="020B0604020202020204" pitchFamily="34" charset="0"/>
              </a:rPr>
              <a:t>Cash cow</a:t>
            </a:r>
            <a:r>
              <a:rPr lang="it-IT" dirty="0">
                <a:latin typeface="Arial" panose="020B0604020202020204" pitchFamily="34" charset="0"/>
              </a:rPr>
              <a:t> (base clienti ampia, investimenti minori: es. Microsoft Office)</a:t>
            </a:r>
          </a:p>
        </p:txBody>
      </p:sp>
    </p:spTree>
    <p:extLst>
      <p:ext uri="{BB962C8B-B14F-4D97-AF65-F5344CB8AC3E}">
        <p14:creationId xmlns:p14="http://schemas.microsoft.com/office/powerpoint/2010/main" val="105368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AD845-C22D-9DD9-0E49-059926B5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C2FDF-EF3C-2F76-B83C-70ED9F87B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483"/>
            <a:ext cx="9144000" cy="429306"/>
          </a:xfrm>
        </p:spPr>
        <p:txBody>
          <a:bodyPr>
            <a:normAutofit fontScale="90000"/>
          </a:bodyPr>
          <a:lstStyle/>
          <a:p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Cos’è la Marca?</a:t>
            </a:r>
          </a:p>
        </p:txBody>
      </p:sp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7EA4BBD2-47D3-1E11-7A89-FDBB60DD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B5553EA-3486-E44C-A72B-850A9FFE0058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CD6E4D-54C2-9AC6-A62B-903C6BAF71D6}"/>
              </a:ext>
            </a:extLst>
          </p:cNvPr>
          <p:cNvSpPr txBox="1"/>
          <p:nvPr/>
        </p:nvSpPr>
        <p:spPr>
          <a:xfrm>
            <a:off x="3477985" y="1657421"/>
            <a:ext cx="610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Secondo la Definizione dell’ AMA rappresenta «un nome, un segno o simbolo per differenziare l’offerta»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CF4B6AC-59AC-A9B1-82A2-E9AF6775C57E}"/>
              </a:ext>
            </a:extLst>
          </p:cNvPr>
          <p:cNvSpPr/>
          <p:nvPr/>
        </p:nvSpPr>
        <p:spPr>
          <a:xfrm rot="3032906">
            <a:off x="3581400" y="2993571"/>
            <a:ext cx="326571" cy="429306"/>
          </a:xfrm>
          <a:prstGeom prst="downArrow">
            <a:avLst/>
          </a:prstGeom>
          <a:solidFill>
            <a:srgbClr val="777E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93F99A2-C93E-30AB-0EC8-EA7D5808E548}"/>
              </a:ext>
            </a:extLst>
          </p:cNvPr>
          <p:cNvSpPr/>
          <p:nvPr/>
        </p:nvSpPr>
        <p:spPr>
          <a:xfrm rot="19629392">
            <a:off x="7760926" y="2932629"/>
            <a:ext cx="326571" cy="429306"/>
          </a:xfrm>
          <a:prstGeom prst="downArrow">
            <a:avLst/>
          </a:prstGeom>
          <a:solidFill>
            <a:srgbClr val="777E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A87DD-FF99-297E-172B-EC52D88A8EFC}"/>
              </a:ext>
            </a:extLst>
          </p:cNvPr>
          <p:cNvSpPr txBox="1"/>
          <p:nvPr/>
        </p:nvSpPr>
        <p:spPr>
          <a:xfrm>
            <a:off x="960746" y="3797376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La marca come risorsa immateriale strategica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D01022-6CC8-0DE4-4C85-7F4F2664AA39}"/>
              </a:ext>
            </a:extLst>
          </p:cNvPr>
          <p:cNvSpPr txBox="1"/>
          <p:nvPr/>
        </p:nvSpPr>
        <p:spPr>
          <a:xfrm>
            <a:off x="7670610" y="3512825"/>
            <a:ext cx="3160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>
                <a:latin typeface="Arial" panose="020B0604020202020204" pitchFamily="34" charset="0"/>
              </a:rPr>
              <a:t>Marca come </a:t>
            </a:r>
            <a:r>
              <a:rPr lang="it-IT" i="1" dirty="0">
                <a:latin typeface="Arial" panose="020B0604020202020204" pitchFamily="34" charset="0"/>
              </a:rPr>
              <a:t>organismo vivente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Elemento fisico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Carattere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Stile</a:t>
            </a:r>
          </a:p>
        </p:txBody>
      </p:sp>
    </p:spTree>
    <p:extLst>
      <p:ext uri="{BB962C8B-B14F-4D97-AF65-F5344CB8AC3E}">
        <p14:creationId xmlns:p14="http://schemas.microsoft.com/office/powerpoint/2010/main" val="183515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A726-2E52-7E77-F111-0570CC94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5E32352E-E5EB-7E97-EA27-407A12F3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0035B39-05EC-9439-022C-08011335B123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BE4710-3F6D-7252-0F87-E91F3986986F}"/>
              </a:ext>
            </a:extLst>
          </p:cNvPr>
          <p:cNvSpPr txBox="1"/>
          <p:nvPr/>
        </p:nvSpPr>
        <p:spPr>
          <a:xfrm>
            <a:off x="3042557" y="756787"/>
            <a:ext cx="610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Strategie di architettura (3): </a:t>
            </a:r>
            <a:r>
              <a:rPr lang="it-IT" b="1" dirty="0" err="1">
                <a:latin typeface="Arial" panose="020B0604020202020204" pitchFamily="34" charset="0"/>
              </a:rPr>
              <a:t>Branded</a:t>
            </a:r>
            <a:r>
              <a:rPr lang="it-IT" b="1" dirty="0">
                <a:latin typeface="Arial" panose="020B0604020202020204" pitchFamily="34" charset="0"/>
              </a:rPr>
              <a:t> Identity / House of Brands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32770" name="Picture 2" descr="Procter and Gamble Logo, symbol, meaning, history, PNG, brand">
            <a:extLst>
              <a:ext uri="{FF2B5EF4-FFF2-40B4-BE49-F238E27FC236}">
                <a16:creationId xmlns:a16="http://schemas.microsoft.com/office/drawing/2014/main" id="{A333E0B4-0574-5EFD-4B36-CF0A1CD8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2601687"/>
            <a:ext cx="3182257" cy="17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Gillette Logo, symbol, meaning, history, PNG, brand">
            <a:extLst>
              <a:ext uri="{FF2B5EF4-FFF2-40B4-BE49-F238E27FC236}">
                <a16:creationId xmlns:a16="http://schemas.microsoft.com/office/drawing/2014/main" id="{862D3778-57E7-E682-964D-248CC9EB5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97" y="1545771"/>
            <a:ext cx="2128760" cy="11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Pampers Logo, symbol, meaning, history, PNG, brand">
            <a:extLst>
              <a:ext uri="{FF2B5EF4-FFF2-40B4-BE49-F238E27FC236}">
                <a16:creationId xmlns:a16="http://schemas.microsoft.com/office/drawing/2014/main" id="{73EDCD42-3CDF-EFDC-5D44-97C94CC9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7" y="2470035"/>
            <a:ext cx="2144486" cy="12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Braun Logo, symbol, meaning, history, PNG, brand">
            <a:extLst>
              <a:ext uri="{FF2B5EF4-FFF2-40B4-BE49-F238E27FC236}">
                <a16:creationId xmlns:a16="http://schemas.microsoft.com/office/drawing/2014/main" id="{8E061EC5-C054-9D42-DA40-18BED4D3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86" y="2536200"/>
            <a:ext cx="2394857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Pantene Logo - PNG Logo Vector Brand Downloads (SVG, EPS)">
            <a:extLst>
              <a:ext uri="{FF2B5EF4-FFF2-40B4-BE49-F238E27FC236}">
                <a16:creationId xmlns:a16="http://schemas.microsoft.com/office/drawing/2014/main" id="{921A29E1-4D50-12C2-F75D-87C73787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93" y="3855075"/>
            <a:ext cx="3537857" cy="6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0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8EF6-9764-8434-3F92-05E9F40AE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4815222B-C3D5-442E-A86C-3ED18642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D69BAE3-5368-0226-C711-970DCE1369FD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27A416-04A3-7B0C-110A-91C39AE16FC6}"/>
              </a:ext>
            </a:extLst>
          </p:cNvPr>
          <p:cNvSpPr txBox="1"/>
          <p:nvPr/>
        </p:nvSpPr>
        <p:spPr>
          <a:xfrm>
            <a:off x="3042557" y="1449284"/>
            <a:ext cx="61068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Brand Extension: quadro generale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Estendere la marca</a:t>
            </a:r>
            <a:r>
              <a:rPr lang="it-IT" dirty="0">
                <a:latin typeface="Arial" panose="020B0604020202020204" pitchFamily="34" charset="0"/>
              </a:rPr>
              <a:t> = usare gli </a:t>
            </a:r>
            <a:r>
              <a:rPr lang="it-IT" b="1" dirty="0" err="1">
                <a:latin typeface="Arial" panose="020B0604020202020204" pitchFamily="34" charset="0"/>
              </a:rPr>
              <a:t>identity</a:t>
            </a:r>
            <a:r>
              <a:rPr lang="it-IT" b="1" dirty="0">
                <a:latin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</a:rPr>
              <a:t>elements</a:t>
            </a:r>
            <a:r>
              <a:rPr lang="it-IT" dirty="0">
                <a:latin typeface="Arial" panose="020B0604020202020204" pitchFamily="34" charset="0"/>
              </a:rPr>
              <a:t> in </a:t>
            </a:r>
            <a:r>
              <a:rPr lang="it-IT" b="1" dirty="0">
                <a:latin typeface="Arial" panose="020B0604020202020204" pitchFamily="34" charset="0"/>
              </a:rPr>
              <a:t>nuovi contesti</a:t>
            </a:r>
            <a:r>
              <a:rPr lang="it-IT" dirty="0">
                <a:latin typeface="Arial" panose="020B0604020202020204" pitchFamily="34" charset="0"/>
              </a:rPr>
              <a:t> prodotto-mercato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Fa leva sulla </a:t>
            </a:r>
            <a:r>
              <a:rPr lang="it-IT" b="1" dirty="0">
                <a:latin typeface="Arial" panose="020B0604020202020204" pitchFamily="34" charset="0"/>
              </a:rPr>
              <a:t>forza originaria</a:t>
            </a:r>
            <a:r>
              <a:rPr lang="it-IT" dirty="0">
                <a:latin typeface="Arial" panose="020B0604020202020204" pitchFamily="34" charset="0"/>
              </a:rPr>
              <a:t> del brand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Quattro </a:t>
            </a:r>
            <a:r>
              <a:rPr lang="it-IT" b="1" dirty="0">
                <a:latin typeface="Arial" panose="020B0604020202020204" pitchFamily="34" charset="0"/>
              </a:rPr>
              <a:t>alternative strategiche</a:t>
            </a:r>
            <a:r>
              <a:rPr lang="it-IT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Diversificazione</a:t>
            </a:r>
            <a:r>
              <a:rPr lang="it-IT" dirty="0">
                <a:latin typeface="Arial" panose="020B0604020202020204" pitchFamily="34" charset="0"/>
              </a:rPr>
              <a:t> del portfolio (nuovo brand per nuova categoria)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Multi-branding</a:t>
            </a:r>
            <a:r>
              <a:rPr lang="it-IT" dirty="0">
                <a:latin typeface="Arial" panose="020B0604020202020204" pitchFamily="34" charset="0"/>
              </a:rPr>
              <a:t> (più brand per bisogni specifici nella stessa categoria)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Line extension</a:t>
            </a:r>
            <a:r>
              <a:rPr lang="it-IT" dirty="0">
                <a:latin typeface="Arial" panose="020B0604020202020204" pitchFamily="34" charset="0"/>
              </a:rPr>
              <a:t> (varianti, formati, formulazioni — es. Barilla </a:t>
            </a:r>
            <a:r>
              <a:rPr lang="it-IT" i="1" dirty="0">
                <a:latin typeface="Arial" panose="020B0604020202020204" pitchFamily="34" charset="0"/>
              </a:rPr>
              <a:t>Le Regionali</a:t>
            </a:r>
            <a:r>
              <a:rPr lang="it-IT" dirty="0">
                <a:latin typeface="Arial" panose="020B0604020202020204" pitchFamily="34" charset="0"/>
              </a:rPr>
              <a:t>, Coca </a:t>
            </a:r>
            <a:r>
              <a:rPr lang="it-IT" i="1" dirty="0">
                <a:latin typeface="Arial" panose="020B0604020202020204" pitchFamily="34" charset="0"/>
              </a:rPr>
              <a:t>Light/Zero</a:t>
            </a:r>
            <a:r>
              <a:rPr lang="it-IT" dirty="0">
                <a:latin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Arial" panose="020B0604020202020204" pitchFamily="34" charset="0"/>
              </a:rPr>
              <a:t>Category</a:t>
            </a:r>
            <a:r>
              <a:rPr lang="it-IT" b="1" dirty="0">
                <a:latin typeface="Arial" panose="020B0604020202020204" pitchFamily="34" charset="0"/>
              </a:rPr>
              <a:t> extension</a:t>
            </a:r>
            <a:r>
              <a:rPr lang="it-IT" dirty="0">
                <a:latin typeface="Arial" panose="020B0604020202020204" pitchFamily="34" charset="0"/>
              </a:rPr>
              <a:t> (nuove categorie — es. Ringo nei gelati; Gillette nell’abbigliamento)</a:t>
            </a:r>
          </a:p>
        </p:txBody>
      </p:sp>
    </p:spTree>
    <p:extLst>
      <p:ext uri="{BB962C8B-B14F-4D97-AF65-F5344CB8AC3E}">
        <p14:creationId xmlns:p14="http://schemas.microsoft.com/office/powerpoint/2010/main" val="354313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CE0DA-DB79-87AD-FFAE-34BE063D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22B18B5C-D3C4-BE36-66A4-304AECBF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2634880-4382-C298-9184-BDDF1EF506A1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D1F97D-F420-D552-5473-C067B2B3D4B1}"/>
              </a:ext>
            </a:extLst>
          </p:cNvPr>
          <p:cNvSpPr txBox="1"/>
          <p:nvPr/>
        </p:nvSpPr>
        <p:spPr>
          <a:xfrm>
            <a:off x="3575957" y="208312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Brand Extension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E5FADD-A8E7-7A87-9378-8D16BB5DE38E}"/>
              </a:ext>
            </a:extLst>
          </p:cNvPr>
          <p:cNvSpPr txBox="1"/>
          <p:nvPr/>
        </p:nvSpPr>
        <p:spPr>
          <a:xfrm>
            <a:off x="462643" y="1029091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</a:rPr>
              <a:t>Diversificazione</a:t>
            </a:r>
            <a:endParaRPr lang="it-IT" dirty="0"/>
          </a:p>
        </p:txBody>
      </p:sp>
      <p:pic>
        <p:nvPicPr>
          <p:cNvPr id="33794" name="Picture 2" descr="Toyota Logo, Toyota Car Symbol Meaning and History | Car Brand Names.com">
            <a:extLst>
              <a:ext uri="{FF2B5EF4-FFF2-40B4-BE49-F238E27FC236}">
                <a16:creationId xmlns:a16="http://schemas.microsoft.com/office/drawing/2014/main" id="{D8533473-348E-D396-0192-0490856B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" y="1545770"/>
            <a:ext cx="807035" cy="8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Lexus Logo PNG Transparent Images">
            <a:extLst>
              <a:ext uri="{FF2B5EF4-FFF2-40B4-BE49-F238E27FC236}">
                <a16:creationId xmlns:a16="http://schemas.microsoft.com/office/drawing/2014/main" id="{354FFB1C-3D3A-013B-25AE-B0F4A17E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7" y="1632854"/>
            <a:ext cx="938893" cy="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Barilla Logo, symbol, meaning, history, PNG, brand">
            <a:extLst>
              <a:ext uri="{FF2B5EF4-FFF2-40B4-BE49-F238E27FC236}">
                <a16:creationId xmlns:a16="http://schemas.microsoft.com/office/drawing/2014/main" id="{B22467C8-307B-FFC0-5334-2C18F2A1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3" y="2994458"/>
            <a:ext cx="1105504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8F66AD7-9D60-D851-0D8C-02EEABBDF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642" y="2950915"/>
            <a:ext cx="1213672" cy="6218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526EDB-1314-4794-4993-21A272040703}"/>
              </a:ext>
            </a:extLst>
          </p:cNvPr>
          <p:cNvSpPr txBox="1"/>
          <p:nvPr/>
        </p:nvSpPr>
        <p:spPr>
          <a:xfrm>
            <a:off x="424543" y="4246028"/>
            <a:ext cx="3151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Nuovo brand per entrare in una nuova categoria.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58844D-42EA-4DAD-3F15-2E5CF4681F91}"/>
              </a:ext>
            </a:extLst>
          </p:cNvPr>
          <p:cNvSpPr txBox="1"/>
          <p:nvPr/>
        </p:nvSpPr>
        <p:spPr>
          <a:xfrm>
            <a:off x="4316186" y="1029091"/>
            <a:ext cx="201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</a:rPr>
              <a:t>Multibranding</a:t>
            </a:r>
            <a:endParaRPr lang="it-IT" b="1" dirty="0">
              <a:latin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</a:rPr>
              <a:t>P&amp;G 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589191-4C3F-E449-5578-004247C32A79}"/>
              </a:ext>
            </a:extLst>
          </p:cNvPr>
          <p:cNvSpPr txBox="1"/>
          <p:nvPr/>
        </p:nvSpPr>
        <p:spPr>
          <a:xfrm>
            <a:off x="3706586" y="4246027"/>
            <a:ext cx="249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Più brand diversi nella stessa categoria per servire segmenti differenti.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E4A7D-BA6C-ECBB-DE3C-27EE9B6DA88F}"/>
              </a:ext>
            </a:extLst>
          </p:cNvPr>
          <p:cNvSpPr txBox="1"/>
          <p:nvPr/>
        </p:nvSpPr>
        <p:spPr>
          <a:xfrm>
            <a:off x="6662058" y="1306089"/>
            <a:ext cx="224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Line Extension</a:t>
            </a:r>
          </a:p>
          <a:p>
            <a:pPr>
              <a:buNone/>
            </a:pPr>
            <a:r>
              <a:rPr lang="it-IT" i="1" dirty="0"/>
              <a:t>.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1676D19-6E48-67A2-9E37-9D35A2AE32C1}"/>
              </a:ext>
            </a:extLst>
          </p:cNvPr>
          <p:cNvSpPr txBox="1"/>
          <p:nvPr/>
        </p:nvSpPr>
        <p:spPr>
          <a:xfrm>
            <a:off x="6471558" y="4460192"/>
            <a:ext cx="2628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Stessa marca, stessa categoria, nuovi formati/varianti</a:t>
            </a:r>
            <a:endParaRPr lang="it-IT" dirty="0"/>
          </a:p>
        </p:txBody>
      </p:sp>
      <p:sp>
        <p:nvSpPr>
          <p:cNvPr id="18" name="AutoShape 14" descr="Coca-Cola light 330ml | Online kaufen im World of Sweets Shop">
            <a:extLst>
              <a:ext uri="{FF2B5EF4-FFF2-40B4-BE49-F238E27FC236}">
                <a16:creationId xmlns:a16="http://schemas.microsoft.com/office/drawing/2014/main" id="{FF244777-46C1-636A-55CC-67C9F8ABEC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AF2C2DC-3BAF-9D3E-8EE0-044227DC1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010768"/>
            <a:ext cx="936665" cy="1016300"/>
          </a:xfrm>
          <a:prstGeom prst="rect">
            <a:avLst/>
          </a:prstGeom>
        </p:spPr>
      </p:pic>
      <p:pic>
        <p:nvPicPr>
          <p:cNvPr id="33810" name="Picture 18" descr="Coca-cola Zero Can 375ml | Woolworths">
            <a:extLst>
              <a:ext uri="{FF2B5EF4-FFF2-40B4-BE49-F238E27FC236}">
                <a16:creationId xmlns:a16="http://schemas.microsoft.com/office/drawing/2014/main" id="{174F9844-55ED-2322-F82F-FDE3A208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1" y="2160981"/>
            <a:ext cx="751114" cy="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57D7BF-2B7F-4B2D-6BFF-F41A98586492}"/>
              </a:ext>
            </a:extLst>
          </p:cNvPr>
          <p:cNvSpPr txBox="1"/>
          <p:nvPr/>
        </p:nvSpPr>
        <p:spPr>
          <a:xfrm>
            <a:off x="9584871" y="1306089"/>
            <a:ext cx="2607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Extension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0B96AE4-1A3E-4DD1-838F-446AC24E8C90}"/>
              </a:ext>
            </a:extLst>
          </p:cNvPr>
          <p:cNvSpPr txBox="1"/>
          <p:nvPr/>
        </p:nvSpPr>
        <p:spPr>
          <a:xfrm>
            <a:off x="9682843" y="4765907"/>
            <a:ext cx="1888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Stessa marca, nuova categoria completamente diversa.</a:t>
            </a:r>
          </a:p>
        </p:txBody>
      </p:sp>
      <p:pic>
        <p:nvPicPr>
          <p:cNvPr id="33812" name="Picture 20" descr="BISCOTTI RINGO VANIGLIA FAMIGLIA PAVESI GR.330 - l'ecommerce secondo ...">
            <a:extLst>
              <a:ext uri="{FF2B5EF4-FFF2-40B4-BE49-F238E27FC236}">
                <a16:creationId xmlns:a16="http://schemas.microsoft.com/office/drawing/2014/main" id="{88E678C7-DA5A-0DBF-3681-13A1E674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37" y="2092093"/>
            <a:ext cx="1055914" cy="10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4" name="Picture 22" descr="Sammontana Gelato Ringo Gusto Vaniglia 280g | Paladini Otello Supermercati">
            <a:extLst>
              <a:ext uri="{FF2B5EF4-FFF2-40B4-BE49-F238E27FC236}">
                <a16:creationId xmlns:a16="http://schemas.microsoft.com/office/drawing/2014/main" id="{AA0B7A4F-22A7-A79C-9049-AA540766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40" y="2980967"/>
            <a:ext cx="1335905" cy="13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4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5A88-0D78-68F9-9E2D-CC39BF1A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3092154B-4414-9745-E613-33C9FD1B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FE26A88-CB9F-DA2E-88AB-4753633FF4FA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558AAC-46B1-B137-4A89-B76EF60FD61E}"/>
              </a:ext>
            </a:extLst>
          </p:cNvPr>
          <p:cNvSpPr txBox="1"/>
          <p:nvPr/>
        </p:nvSpPr>
        <p:spPr>
          <a:xfrm>
            <a:off x="3042557" y="2280281"/>
            <a:ext cx="6106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Estensioni “intermedie” e verticali</a:t>
            </a:r>
          </a:p>
          <a:p>
            <a:pPr>
              <a:buNone/>
            </a:pP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Estensione verticale</a:t>
            </a:r>
            <a:r>
              <a:rPr lang="it-IT" dirty="0">
                <a:latin typeface="Arial" panose="020B0604020202020204" pitchFamily="34" charset="0"/>
              </a:rPr>
              <a:t>: usare la marca </a:t>
            </a:r>
            <a:r>
              <a:rPr lang="it-IT" b="1" dirty="0">
                <a:latin typeface="Arial" panose="020B0604020202020204" pitchFamily="34" charset="0"/>
              </a:rPr>
              <a:t>verso il basso/verso l’alto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Verso il basso</a:t>
            </a:r>
            <a:r>
              <a:rPr lang="it-IT" dirty="0">
                <a:latin typeface="Arial" panose="020B0604020202020204" pitchFamily="34" charset="0"/>
              </a:rPr>
              <a:t>: accessibilità prezzo/qualità, nuove fonti di ricavo ed empatia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Verso l’alto</a:t>
            </a:r>
            <a:r>
              <a:rPr lang="it-IT" dirty="0">
                <a:latin typeface="Arial" panose="020B0604020202020204" pitchFamily="34" charset="0"/>
              </a:rPr>
              <a:t>: servire segmenti </a:t>
            </a:r>
            <a:r>
              <a:rPr lang="it-IT" b="1" dirty="0">
                <a:latin typeface="Arial" panose="020B0604020202020204" pitchFamily="34" charset="0"/>
              </a:rPr>
              <a:t>super-premium</a:t>
            </a:r>
            <a:r>
              <a:rPr lang="it-IT" dirty="0">
                <a:latin typeface="Arial" panose="020B0604020202020204" pitchFamily="34" charset="0"/>
              </a:rPr>
              <a:t>, maggiori margini e prospettive</a:t>
            </a:r>
          </a:p>
        </p:txBody>
      </p:sp>
    </p:spTree>
    <p:extLst>
      <p:ext uri="{BB962C8B-B14F-4D97-AF65-F5344CB8AC3E}">
        <p14:creationId xmlns:p14="http://schemas.microsoft.com/office/powerpoint/2010/main" val="284728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EDEBC-EC8C-2FB7-EC8E-9CBF036B9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1C266D24-B37C-21EC-6417-4CE74B78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340AF55-42D7-7157-EFC6-A492500F4122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831971-2F87-C85C-6F91-81DE7CE5BA6D}"/>
              </a:ext>
            </a:extLst>
          </p:cNvPr>
          <p:cNvSpPr txBox="1"/>
          <p:nvPr/>
        </p:nvSpPr>
        <p:spPr>
          <a:xfrm>
            <a:off x="3042557" y="1449284"/>
            <a:ext cx="61068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Tipologie di brand extension (a–g)</a:t>
            </a:r>
          </a:p>
          <a:p>
            <a:pPr>
              <a:buNone/>
            </a:pP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a) Stesso prodotto in </a:t>
            </a:r>
            <a:r>
              <a:rPr lang="it-IT" b="1" dirty="0">
                <a:latin typeface="Arial" panose="020B0604020202020204" pitchFamily="34" charset="0"/>
              </a:rPr>
              <a:t>forma diversa</a:t>
            </a:r>
            <a:r>
              <a:rPr lang="it-IT" dirty="0">
                <a:latin typeface="Arial" panose="020B0604020202020204" pitchFamily="34" charset="0"/>
              </a:rPr>
              <a:t> (es. maionese in tubetto; detersivo concentrato)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b) </a:t>
            </a:r>
            <a:r>
              <a:rPr lang="it-IT" b="1" dirty="0">
                <a:latin typeface="Arial" panose="020B0604020202020204" pitchFamily="34" charset="0"/>
              </a:rPr>
              <a:t>Nuovi prodotti</a:t>
            </a:r>
            <a:r>
              <a:rPr lang="it-IT" dirty="0">
                <a:latin typeface="Arial" panose="020B0604020202020204" pitchFamily="34" charset="0"/>
              </a:rPr>
              <a:t> con </a:t>
            </a:r>
            <a:r>
              <a:rPr lang="it-IT" b="1" dirty="0">
                <a:latin typeface="Arial" panose="020B0604020202020204" pitchFamily="34" charset="0"/>
              </a:rPr>
              <a:t>caratteristica preesistente</a:t>
            </a:r>
            <a:r>
              <a:rPr lang="it-IT" dirty="0">
                <a:latin typeface="Arial" panose="020B0604020202020204" pitchFamily="34" charset="0"/>
              </a:rPr>
              <a:t> (es. cioccolatini Magnum)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c) </a:t>
            </a:r>
            <a:r>
              <a:rPr lang="it-IT" b="1" dirty="0">
                <a:latin typeface="Arial" panose="020B0604020202020204" pitchFamily="34" charset="0"/>
              </a:rPr>
              <a:t>Prodotti complementari</a:t>
            </a:r>
            <a:r>
              <a:rPr lang="it-IT" dirty="0">
                <a:latin typeface="Arial" panose="020B0604020202020204" pitchFamily="34" charset="0"/>
              </a:rPr>
              <a:t> (es. cartucce stampanti Canon)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d) Prodotti </a:t>
            </a:r>
            <a:r>
              <a:rPr lang="it-IT" b="1" dirty="0">
                <a:latin typeface="Arial" panose="020B0604020202020204" pitchFamily="34" charset="0"/>
              </a:rPr>
              <a:t>rilevanti per il target</a:t>
            </a:r>
            <a:r>
              <a:rPr lang="it-IT" dirty="0">
                <a:latin typeface="Arial" panose="020B0604020202020204" pitchFamily="34" charset="0"/>
              </a:rPr>
              <a:t> della marca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e) Prodotti in ambiti di </a:t>
            </a:r>
            <a:r>
              <a:rPr lang="it-IT" b="1" dirty="0">
                <a:latin typeface="Arial" panose="020B0604020202020204" pitchFamily="34" charset="0"/>
              </a:rPr>
              <a:t>competenze sviluppate</a:t>
            </a:r>
            <a:r>
              <a:rPr lang="it-IT" dirty="0">
                <a:latin typeface="Arial" panose="020B0604020202020204" pitchFamily="34" charset="0"/>
              </a:rPr>
              <a:t> dall’impresa (es. Nivea dermatologico)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f) Prodotti con </a:t>
            </a:r>
            <a:r>
              <a:rPr lang="it-IT" b="1" dirty="0">
                <a:latin typeface="Arial" panose="020B0604020202020204" pitchFamily="34" charset="0"/>
              </a:rPr>
              <a:t>benefici uguali</a:t>
            </a:r>
            <a:r>
              <a:rPr lang="it-IT" dirty="0">
                <a:latin typeface="Arial" panose="020B0604020202020204" pitchFamily="34" charset="0"/>
              </a:rPr>
              <a:t> alla marca esistente (es. </a:t>
            </a:r>
            <a:r>
              <a:rPr lang="it-IT" i="1" dirty="0">
                <a:latin typeface="Arial" panose="020B0604020202020204" pitchFamily="34" charset="0"/>
              </a:rPr>
              <a:t>idratazione</a:t>
            </a:r>
            <a:r>
              <a:rPr lang="it-IT" dirty="0">
                <a:latin typeface="Arial" panose="020B0604020202020204" pitchFamily="34" charset="0"/>
              </a:rPr>
              <a:t> → creme Dove)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g) Prodotti che </a:t>
            </a:r>
            <a:r>
              <a:rPr lang="it-IT" b="1" dirty="0">
                <a:latin typeface="Arial" panose="020B0604020202020204" pitchFamily="34" charset="0"/>
              </a:rPr>
              <a:t>richiamano l’immagine</a:t>
            </a:r>
            <a:r>
              <a:rPr lang="it-IT" dirty="0">
                <a:latin typeface="Arial" panose="020B0604020202020204" pitchFamily="34" charset="0"/>
              </a:rPr>
              <a:t> del brand (es. cosmetici Armani)</a:t>
            </a:r>
          </a:p>
        </p:txBody>
      </p:sp>
    </p:spTree>
    <p:extLst>
      <p:ext uri="{BB962C8B-B14F-4D97-AF65-F5344CB8AC3E}">
        <p14:creationId xmlns:p14="http://schemas.microsoft.com/office/powerpoint/2010/main" val="344779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8B5E-1BE8-4BB3-0727-9CAB2A21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4E7BFADC-2DF1-9593-8420-6AE1EB40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BE63B77-C44A-F036-3072-03DA4FE663C8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8D0A82-DD2F-849C-BD10-42EE4E000480}"/>
              </a:ext>
            </a:extLst>
          </p:cNvPr>
          <p:cNvSpPr txBox="1"/>
          <p:nvPr/>
        </p:nvSpPr>
        <p:spPr>
          <a:xfrm>
            <a:off x="3042557" y="2141782"/>
            <a:ext cx="6106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Estensioni: rischi e domande chiave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Rischi: </a:t>
            </a:r>
            <a:r>
              <a:rPr lang="it-IT" b="1" dirty="0">
                <a:latin typeface="Arial" panose="020B0604020202020204" pitchFamily="34" charset="0"/>
              </a:rPr>
              <a:t>diluizione</a:t>
            </a:r>
            <a:r>
              <a:rPr lang="it-IT" dirty="0">
                <a:latin typeface="Arial" panose="020B0604020202020204" pitchFamily="34" charset="0"/>
              </a:rPr>
              <a:t> del significato, incoerenza, cannibalizzazione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Domande preliminari</a:t>
            </a:r>
            <a:r>
              <a:rPr lang="it-IT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Il </a:t>
            </a:r>
            <a:r>
              <a:rPr lang="it-IT" b="1" dirty="0">
                <a:latin typeface="Arial" panose="020B0604020202020204" pitchFamily="34" charset="0"/>
              </a:rPr>
              <a:t>brand rafforzerà</a:t>
            </a:r>
            <a:r>
              <a:rPr lang="it-IT" dirty="0">
                <a:latin typeface="Arial" panose="020B0604020202020204" pitchFamily="34" charset="0"/>
              </a:rPr>
              <a:t> l’estensione (</a:t>
            </a:r>
            <a:r>
              <a:rPr lang="it-IT" dirty="0" err="1">
                <a:latin typeface="Arial" panose="020B0604020202020204" pitchFamily="34" charset="0"/>
              </a:rPr>
              <a:t>awareness</a:t>
            </a:r>
            <a:r>
              <a:rPr lang="it-IT" dirty="0">
                <a:latin typeface="Arial" panose="020B0604020202020204" pitchFamily="34" charset="0"/>
              </a:rPr>
              <a:t>, fiducia, valore)?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L’</a:t>
            </a:r>
            <a:r>
              <a:rPr lang="it-IT" b="1" dirty="0">
                <a:latin typeface="Arial" panose="020B0604020202020204" pitchFamily="34" charset="0"/>
              </a:rPr>
              <a:t>estensione rafforzerà</a:t>
            </a:r>
            <a:r>
              <a:rPr lang="it-IT" dirty="0">
                <a:latin typeface="Arial" panose="020B0604020202020204" pitchFamily="34" charset="0"/>
              </a:rPr>
              <a:t> il brand madre?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Serve</a:t>
            </a:r>
            <a:r>
              <a:rPr lang="it-IT" dirty="0">
                <a:latin typeface="Arial" panose="020B0604020202020204" pitchFamily="34" charset="0"/>
              </a:rPr>
              <a:t> un brand completamente nuovo?</a:t>
            </a:r>
          </a:p>
        </p:txBody>
      </p:sp>
    </p:spTree>
    <p:extLst>
      <p:ext uri="{BB962C8B-B14F-4D97-AF65-F5344CB8AC3E}">
        <p14:creationId xmlns:p14="http://schemas.microsoft.com/office/powerpoint/2010/main" val="26887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7CB87-469B-2CE8-A52A-E7A6FDF33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18C8553C-4C7E-0F78-FBEA-A111763E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F69E675-1243-E135-C6AD-4EE2B66513D1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D7C0AD-E869-E5B6-FAD6-60005675718D}"/>
              </a:ext>
            </a:extLst>
          </p:cNvPr>
          <p:cNvSpPr txBox="1"/>
          <p:nvPr/>
        </p:nvSpPr>
        <p:spPr>
          <a:xfrm>
            <a:off x="3042557" y="1864783"/>
            <a:ext cx="61068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Co-branding: definizione e orizzonte</a:t>
            </a:r>
          </a:p>
          <a:p>
            <a:pPr>
              <a:buNone/>
            </a:pP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Combinazione di due o più brand noti</a:t>
            </a:r>
            <a:r>
              <a:rPr lang="it-IT" dirty="0">
                <a:latin typeface="Arial" panose="020B0604020202020204" pitchFamily="34" charset="0"/>
              </a:rPr>
              <a:t> tramite co-marketing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Creare </a:t>
            </a:r>
            <a:r>
              <a:rPr lang="it-IT" b="1" dirty="0">
                <a:latin typeface="Arial" panose="020B0604020202020204" pitchFamily="34" charset="0"/>
              </a:rPr>
              <a:t>compenso di valori</a:t>
            </a:r>
            <a:r>
              <a:rPr lang="it-IT" dirty="0">
                <a:latin typeface="Arial" panose="020B0604020202020204" pitchFamily="34" charset="0"/>
              </a:rPr>
              <a:t> (funzionali/simbolici/esperienziali) </a:t>
            </a:r>
            <a:r>
              <a:rPr lang="it-IT" b="1" dirty="0">
                <a:latin typeface="Arial" panose="020B0604020202020204" pitchFamily="34" charset="0"/>
              </a:rPr>
              <a:t>percepito</a:t>
            </a:r>
            <a:r>
              <a:rPr lang="it-IT" dirty="0">
                <a:latin typeface="Arial" panose="020B0604020202020204" pitchFamily="34" charset="0"/>
              </a:rPr>
              <a:t> dal cliente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Due orizzonti: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Strategico</a:t>
            </a:r>
            <a:r>
              <a:rPr lang="it-IT" dirty="0">
                <a:latin typeface="Arial" panose="020B0604020202020204" pitchFamily="34" charset="0"/>
              </a:rPr>
              <a:t> (medio-lungo termine; identità coinvolte, impegno elevato)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Tattico</a:t>
            </a:r>
            <a:r>
              <a:rPr lang="it-IT" dirty="0">
                <a:latin typeface="Arial" panose="020B0604020202020204" pitchFamily="34" charset="0"/>
              </a:rPr>
              <a:t> (breve termine; commistione più superficiale, impegno ridotto)</a:t>
            </a:r>
          </a:p>
        </p:txBody>
      </p:sp>
    </p:spTree>
    <p:extLst>
      <p:ext uri="{BB962C8B-B14F-4D97-AF65-F5344CB8AC3E}">
        <p14:creationId xmlns:p14="http://schemas.microsoft.com/office/powerpoint/2010/main" val="131662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13D4-236B-FE14-072C-CA6318696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313D4883-8768-6C9E-6EC0-4774B4267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C10D266-E3C7-C5BF-1ACC-3FF32C8D79A8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C318DD-7BD1-B47E-8EC1-E1113923302F}"/>
              </a:ext>
            </a:extLst>
          </p:cNvPr>
          <p:cNvSpPr txBox="1"/>
          <p:nvPr/>
        </p:nvSpPr>
        <p:spPr>
          <a:xfrm>
            <a:off x="636813" y="316022"/>
            <a:ext cx="999852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b="1" dirty="0">
                <a:latin typeface="Arial" panose="020B0604020202020204" pitchFamily="34" charset="0"/>
              </a:rPr>
              <a:t>Co-branding: le tre basi e le quattro forme product-</a:t>
            </a:r>
            <a:r>
              <a:rPr lang="it-IT" sz="1600" b="1" dirty="0" err="1">
                <a:latin typeface="Arial" panose="020B0604020202020204" pitchFamily="34" charset="0"/>
              </a:rPr>
              <a:t>based</a:t>
            </a:r>
            <a:endParaRPr lang="it-IT" sz="1600" b="1" dirty="0">
              <a:latin typeface="Arial" panose="020B0604020202020204" pitchFamily="34" charset="0"/>
            </a:endParaRPr>
          </a:p>
          <a:p>
            <a:pPr>
              <a:buNone/>
            </a:pPr>
            <a:br>
              <a:rPr lang="it-IT" sz="1600" dirty="0">
                <a:latin typeface="Arial" panose="020B0604020202020204" pitchFamily="34" charset="0"/>
              </a:rPr>
            </a:br>
            <a:r>
              <a:rPr lang="it-IT" sz="1600" b="1" dirty="0">
                <a:latin typeface="Arial" panose="020B0604020202020204" pitchFamily="34" charset="0"/>
              </a:rPr>
              <a:t>A. </a:t>
            </a:r>
            <a:r>
              <a:rPr lang="it-IT" sz="1600" b="1" dirty="0" err="1">
                <a:latin typeface="Arial" panose="020B0604020202020204" pitchFamily="34" charset="0"/>
              </a:rPr>
              <a:t>Communication-based</a:t>
            </a:r>
            <a:endParaRPr lang="it-IT" sz="16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latin typeface="Arial" panose="020B0604020202020204" pitchFamily="34" charset="0"/>
              </a:rPr>
              <a:t>Tattico</a:t>
            </a:r>
            <a:r>
              <a:rPr lang="it-IT" sz="1600" dirty="0">
                <a:latin typeface="Arial" panose="020B0604020202020204" pitchFamily="34" charset="0"/>
              </a:rPr>
              <a:t>: promozioni temporanee, semplice richiamo del brand invitato (es. Kinder Ferrero con Barbie)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latin typeface="Arial" panose="020B0604020202020204" pitchFamily="34" charset="0"/>
              </a:rPr>
              <a:t>Strategico</a:t>
            </a:r>
            <a:r>
              <a:rPr lang="it-IT" sz="1600" dirty="0">
                <a:latin typeface="Arial" panose="020B0604020202020204" pitchFamily="34" charset="0"/>
              </a:rPr>
              <a:t>: messaggi sulle </a:t>
            </a:r>
            <a:r>
              <a:rPr lang="it-IT" sz="1600" b="1" dirty="0">
                <a:latin typeface="Arial" panose="020B0604020202020204" pitchFamily="34" charset="0"/>
              </a:rPr>
              <a:t>vicinanze valoriali</a:t>
            </a:r>
            <a:r>
              <a:rPr lang="it-IT" sz="1600" dirty="0">
                <a:latin typeface="Arial" panose="020B0604020202020204" pitchFamily="34" charset="0"/>
              </a:rPr>
              <a:t> (es. Uliveto &amp; Rocchetta)</a:t>
            </a:r>
          </a:p>
          <a:p>
            <a:pPr>
              <a:buNone/>
            </a:pPr>
            <a:r>
              <a:rPr lang="it-IT" sz="1600" b="1" dirty="0">
                <a:latin typeface="Arial" panose="020B0604020202020204" pitchFamily="34" charset="0"/>
              </a:rPr>
              <a:t>B. Distribution-</a:t>
            </a:r>
            <a:r>
              <a:rPr lang="it-IT" sz="1600" b="1" dirty="0" err="1">
                <a:latin typeface="Arial" panose="020B0604020202020204" pitchFamily="34" charset="0"/>
              </a:rPr>
              <a:t>based</a:t>
            </a:r>
            <a:endParaRPr lang="it-IT" sz="16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latin typeface="Arial" panose="020B0604020202020204" pitchFamily="34" charset="0"/>
              </a:rPr>
              <a:t>Tattico</a:t>
            </a:r>
            <a:r>
              <a:rPr lang="it-IT" sz="1600" dirty="0">
                <a:latin typeface="Arial" panose="020B0604020202020204" pitchFamily="34" charset="0"/>
              </a:rPr>
              <a:t>: attività di </a:t>
            </a:r>
            <a:r>
              <a:rPr lang="it-IT" sz="1600" b="1" dirty="0">
                <a:latin typeface="Arial" panose="020B0604020202020204" pitchFamily="34" charset="0"/>
              </a:rPr>
              <a:t>merchandising in-store</a:t>
            </a:r>
            <a:r>
              <a:rPr lang="it-IT" sz="1600" dirty="0">
                <a:latin typeface="Arial" panose="020B0604020202020204" pitchFamily="34" charset="0"/>
              </a:rPr>
              <a:t>, promo congiunte, opuscoli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i="1" dirty="0">
                <a:latin typeface="Arial" panose="020B0604020202020204" pitchFamily="34" charset="0"/>
              </a:rPr>
              <a:t>Strategico</a:t>
            </a:r>
            <a:r>
              <a:rPr lang="it-IT" sz="1600" dirty="0">
                <a:latin typeface="Arial" panose="020B0604020202020204" pitchFamily="34" charset="0"/>
              </a:rPr>
              <a:t>: </a:t>
            </a:r>
            <a:r>
              <a:rPr lang="it-IT" sz="1600" b="1" dirty="0">
                <a:latin typeface="Arial" panose="020B0604020202020204" pitchFamily="34" charset="0"/>
              </a:rPr>
              <a:t>condivisione marca-insegna</a:t>
            </a:r>
            <a:r>
              <a:rPr lang="it-IT" sz="1600" dirty="0">
                <a:latin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</a:rPr>
              <a:t>codistribuzione</a:t>
            </a:r>
            <a:r>
              <a:rPr lang="it-IT" sz="1600" dirty="0">
                <a:latin typeface="Arial" panose="020B0604020202020204" pitchFamily="34" charset="0"/>
              </a:rPr>
              <a:t> o </a:t>
            </a:r>
            <a:r>
              <a:rPr lang="it-IT" sz="1600" b="1" dirty="0">
                <a:latin typeface="Arial" panose="020B0604020202020204" pitchFamily="34" charset="0"/>
              </a:rPr>
              <a:t>esclusiva</a:t>
            </a:r>
            <a:r>
              <a:rPr lang="it-IT" sz="1600" dirty="0">
                <a:latin typeface="Arial" panose="020B0604020202020204" pitchFamily="34" charset="0"/>
              </a:rPr>
              <a:t> presso un’insegna</a:t>
            </a:r>
          </a:p>
          <a:p>
            <a:pPr>
              <a:buNone/>
            </a:pPr>
            <a:r>
              <a:rPr lang="it-IT" sz="1600" b="1" dirty="0">
                <a:latin typeface="Arial" panose="020B0604020202020204" pitchFamily="34" charset="0"/>
              </a:rPr>
              <a:t>C. Product-</a:t>
            </a:r>
            <a:r>
              <a:rPr lang="it-IT" sz="1600" b="1" dirty="0" err="1">
                <a:latin typeface="Arial" panose="020B0604020202020204" pitchFamily="34" charset="0"/>
              </a:rPr>
              <a:t>based</a:t>
            </a:r>
            <a:r>
              <a:rPr lang="it-IT" sz="1600" dirty="0">
                <a:latin typeface="Arial" panose="020B0604020202020204" pitchFamily="34" charset="0"/>
              </a:rPr>
              <a:t> (collaborazione centrata sul </a:t>
            </a:r>
            <a:r>
              <a:rPr lang="it-IT" sz="1600" b="1" dirty="0">
                <a:latin typeface="Arial" panose="020B0604020202020204" pitchFamily="34" charset="0"/>
              </a:rPr>
              <a:t>prodotto</a:t>
            </a:r>
            <a:r>
              <a:rPr lang="it-IT" sz="1600" dirty="0">
                <a:latin typeface="Arial" panose="020B0604020202020204" pitchFamily="34" charset="0"/>
              </a:rPr>
              <a:t>):</a:t>
            </a:r>
          </a:p>
          <a:p>
            <a:pPr>
              <a:buFont typeface="+mj-lt"/>
              <a:buAutoNum type="arabicPeriod"/>
            </a:pPr>
            <a:r>
              <a:rPr lang="it-IT" sz="1600" b="1" dirty="0">
                <a:latin typeface="Arial" panose="020B0604020202020204" pitchFamily="34" charset="0"/>
              </a:rPr>
              <a:t>Reach–</a:t>
            </a:r>
            <a:r>
              <a:rPr lang="it-IT" sz="1600" b="1" dirty="0" err="1">
                <a:latin typeface="Arial" panose="020B0604020202020204" pitchFamily="34" charset="0"/>
              </a:rPr>
              <a:t>awareness</a:t>
            </a:r>
            <a:r>
              <a:rPr lang="it-IT" sz="1600" dirty="0">
                <a:latin typeface="Arial" panose="020B0604020202020204" pitchFamily="34" charset="0"/>
              </a:rPr>
              <a:t>: bundle o nuovo prodotto per aumentare rapidamente notorietà (es. American Express × Delta)</a:t>
            </a:r>
          </a:p>
          <a:p>
            <a:pPr>
              <a:buFont typeface="+mj-lt"/>
              <a:buAutoNum type="arabicPeriod"/>
            </a:pPr>
            <a:r>
              <a:rPr lang="it-IT" sz="1600" b="1" dirty="0">
                <a:latin typeface="Arial" panose="020B0604020202020204" pitchFamily="34" charset="0"/>
              </a:rPr>
              <a:t>Value endorsement</a:t>
            </a:r>
            <a:r>
              <a:rPr lang="it-IT" sz="1600" dirty="0">
                <a:latin typeface="Arial" panose="020B0604020202020204" pitchFamily="34" charset="0"/>
              </a:rPr>
              <a:t>: endorsement per potenziare l’immagine (es. Barbie loves Benetton)</a:t>
            </a:r>
          </a:p>
          <a:p>
            <a:pPr>
              <a:buFont typeface="+mj-lt"/>
              <a:buAutoNum type="arabicPeriod"/>
            </a:pPr>
            <a:r>
              <a:rPr lang="it-IT" sz="1600" b="1" dirty="0" err="1">
                <a:latin typeface="Arial" panose="020B0604020202020204" pitchFamily="34" charset="0"/>
              </a:rPr>
              <a:t>Ingredient</a:t>
            </a:r>
            <a:r>
              <a:rPr lang="it-IT" sz="1600" dirty="0">
                <a:latin typeface="Arial" panose="020B0604020202020204" pitchFamily="34" charset="0"/>
              </a:rPr>
              <a:t>: integrazione di un </a:t>
            </a:r>
            <a:r>
              <a:rPr lang="it-IT" sz="1600" b="1" dirty="0">
                <a:latin typeface="Arial" panose="020B0604020202020204" pitchFamily="34" charset="0"/>
              </a:rPr>
              <a:t>ingrediente di eccellenza</a:t>
            </a:r>
            <a:r>
              <a:rPr lang="it-IT" sz="1600" dirty="0">
                <a:latin typeface="Arial" panose="020B0604020202020204" pitchFamily="34" charset="0"/>
              </a:rPr>
              <a:t> (es. Panettone Bauli al </a:t>
            </a:r>
            <a:r>
              <a:rPr lang="it-IT" sz="1600" dirty="0" err="1">
                <a:latin typeface="Arial" panose="020B0604020202020204" pitchFamily="34" charset="0"/>
              </a:rPr>
              <a:t>Limoncè</a:t>
            </a:r>
            <a:r>
              <a:rPr lang="it-IT" sz="1600" dirty="0">
                <a:latin typeface="Arial" panose="020B060402020202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it-IT" sz="1600" b="1" dirty="0" err="1">
                <a:latin typeface="Arial" panose="020B0604020202020204" pitchFamily="34" charset="0"/>
              </a:rPr>
              <a:t>Complementary</a:t>
            </a:r>
            <a:r>
              <a:rPr lang="it-IT" sz="1600" dirty="0">
                <a:latin typeface="Arial" panose="020B0604020202020204" pitchFamily="34" charset="0"/>
              </a:rPr>
              <a:t>: forte integrazione </a:t>
            </a:r>
            <a:r>
              <a:rPr lang="it-IT" sz="1600" b="1" dirty="0">
                <a:latin typeface="Arial" panose="020B0604020202020204" pitchFamily="34" charset="0"/>
              </a:rPr>
              <a:t>complementare</a:t>
            </a:r>
            <a:r>
              <a:rPr lang="it-IT" sz="1600" dirty="0">
                <a:latin typeface="Arial" panose="020B0604020202020204" pitchFamily="34" charset="0"/>
              </a:rPr>
              <a:t> → nuova identità ibrida (es. Bialetti × Illy “Cuor di Moka”)</a:t>
            </a:r>
          </a:p>
          <a:p>
            <a:pPr>
              <a:buNone/>
            </a:pPr>
            <a:r>
              <a:rPr lang="it-IT" sz="1600" b="1" dirty="0">
                <a:latin typeface="Arial" panose="020B0604020202020204" pitchFamily="34" charset="0"/>
              </a:rPr>
              <a:t>Benefici</a:t>
            </a:r>
            <a:endParaRPr lang="it-IT" sz="16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</a:rPr>
              <a:t>Qualitativi</a:t>
            </a:r>
            <a:r>
              <a:rPr lang="it-IT" sz="1600" dirty="0">
                <a:latin typeface="Arial" panose="020B0604020202020204" pitchFamily="34" charset="0"/>
              </a:rPr>
              <a:t>: rafforzamento/ ampliamento brand image, riposizionamento rapido, credibilità in nuovi ambiti, più spazio espositivo &amp;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</a:rPr>
              <a:t>Quantitativi</a:t>
            </a:r>
            <a:r>
              <a:rPr lang="it-IT" sz="1600" dirty="0">
                <a:latin typeface="Arial" panose="020B0604020202020204" pitchFamily="34" charset="0"/>
              </a:rPr>
              <a:t>: economie di scala e di </a:t>
            </a:r>
            <a:r>
              <a:rPr lang="it-IT" sz="1600" b="1" dirty="0">
                <a:latin typeface="Arial" panose="020B0604020202020204" pitchFamily="34" charset="0"/>
              </a:rPr>
              <a:t>rotazione</a:t>
            </a:r>
            <a:r>
              <a:rPr lang="it-IT" sz="1600" dirty="0">
                <a:latin typeface="Arial" panose="020B0604020202020204" pitchFamily="34" charset="0"/>
              </a:rPr>
              <a:t>, minori investimenti individuali, </a:t>
            </a:r>
            <a:r>
              <a:rPr lang="it-IT" sz="1600" b="1" dirty="0">
                <a:latin typeface="Arial" panose="020B0604020202020204" pitchFamily="34" charset="0"/>
              </a:rPr>
              <a:t>condivisione costi</a:t>
            </a:r>
            <a:endParaRPr lang="it-IT" sz="16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it-IT" sz="1600" b="1" dirty="0">
                <a:latin typeface="Arial" panose="020B0604020202020204" pitchFamily="34" charset="0"/>
              </a:rPr>
              <a:t>Rischi &amp; presidi</a:t>
            </a:r>
            <a:endParaRPr lang="it-IT" sz="16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</a:rPr>
              <a:t>Diluizione</a:t>
            </a:r>
            <a:r>
              <a:rPr lang="it-IT" sz="1600" dirty="0">
                <a:latin typeface="Arial" panose="020B0604020202020204" pitchFamily="34" charset="0"/>
              </a:rPr>
              <a:t> o associazioni indesiderate sulle altre marche del portafoglio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</a:rPr>
              <a:t>Valutare </a:t>
            </a:r>
            <a:r>
              <a:rPr lang="it-IT" sz="1600" b="1" dirty="0">
                <a:latin typeface="Arial" panose="020B0604020202020204" pitchFamily="34" charset="0"/>
              </a:rPr>
              <a:t>coerenza</a:t>
            </a:r>
            <a:r>
              <a:rPr lang="it-IT" sz="1600" dirty="0">
                <a:latin typeface="Arial" panose="020B0604020202020204" pitchFamily="34" charset="0"/>
              </a:rPr>
              <a:t> tra immagini dei partner e tra </a:t>
            </a:r>
            <a:r>
              <a:rPr lang="it-IT" sz="1600" b="1" dirty="0">
                <a:latin typeface="Arial" panose="020B0604020202020204" pitchFamily="34" charset="0"/>
              </a:rPr>
              <a:t>categorie</a:t>
            </a:r>
            <a:r>
              <a:rPr lang="it-IT" sz="1600" dirty="0">
                <a:latin typeface="Arial" panose="020B0604020202020204" pitchFamily="34" charset="0"/>
              </a:rPr>
              <a:t> nuove vs preesistenti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</a:rPr>
              <a:t>Esempio nel testo: </a:t>
            </a:r>
            <a:r>
              <a:rPr lang="it-IT" sz="1600" b="1" dirty="0">
                <a:latin typeface="Arial" panose="020B0604020202020204" pitchFamily="34" charset="0"/>
              </a:rPr>
              <a:t>Ferrarelle per UNICEF (p.213)</a:t>
            </a:r>
            <a:endParaRPr lang="it-IT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86287-6EE4-EE2D-CAC1-26AB232F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7476C8B8-B6E0-2FF8-0082-73AA6DFC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F475007-A7F5-2ED4-EB08-FFE1DFD90B65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41B977-2CF3-F711-FA16-6D841514B895}"/>
              </a:ext>
            </a:extLst>
          </p:cNvPr>
          <p:cNvSpPr txBox="1"/>
          <p:nvPr/>
        </p:nvSpPr>
        <p:spPr>
          <a:xfrm>
            <a:off x="3042557" y="1726283"/>
            <a:ext cx="61068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Brand Audit: misurare e interpretare la brand equity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Definizione</a:t>
            </a:r>
            <a:r>
              <a:rPr lang="it-IT" dirty="0">
                <a:latin typeface="Arial" panose="020B0604020202020204" pitchFamily="34" charset="0"/>
              </a:rPr>
              <a:t>: sistema di </a:t>
            </a:r>
            <a:r>
              <a:rPr lang="it-IT" b="1" dirty="0">
                <a:latin typeface="Arial" panose="020B0604020202020204" pitchFamily="34" charset="0"/>
              </a:rPr>
              <a:t>misurazione e interpretazione</a:t>
            </a:r>
            <a:r>
              <a:rPr lang="it-IT" dirty="0">
                <a:latin typeface="Arial" panose="020B0604020202020204" pitchFamily="34" charset="0"/>
              </a:rPr>
              <a:t> delle </a:t>
            </a:r>
            <a:r>
              <a:rPr lang="it-IT" b="1" dirty="0">
                <a:latin typeface="Arial" panose="020B0604020202020204" pitchFamily="34" charset="0"/>
              </a:rPr>
              <a:t>fonti di valore</a:t>
            </a:r>
            <a:r>
              <a:rPr lang="it-IT" dirty="0">
                <a:latin typeface="Arial" panose="020B0604020202020204" pitchFamily="34" charset="0"/>
              </a:rPr>
              <a:t> e delle </a:t>
            </a:r>
            <a:r>
              <a:rPr lang="it-IT" b="1" dirty="0">
                <a:latin typeface="Arial" panose="020B0604020202020204" pitchFamily="34" charset="0"/>
              </a:rPr>
              <a:t>performance</a:t>
            </a:r>
            <a:r>
              <a:rPr lang="it-IT" dirty="0">
                <a:latin typeface="Arial" panose="020B0604020202020204" pitchFamily="34" charset="0"/>
              </a:rPr>
              <a:t> di marca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Obiettivi: valutare </a:t>
            </a:r>
            <a:r>
              <a:rPr lang="it-IT" b="1" dirty="0">
                <a:latin typeface="Arial" panose="020B0604020202020204" pitchFamily="34" charset="0"/>
              </a:rPr>
              <a:t>stato attuale</a:t>
            </a:r>
            <a:r>
              <a:rPr lang="it-IT" dirty="0">
                <a:latin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</a:rPr>
              <a:t>potenzialità di sviluppo</a:t>
            </a:r>
            <a:r>
              <a:rPr lang="it-IT" dirty="0">
                <a:latin typeface="Arial" panose="020B0604020202020204" pitchFamily="34" charset="0"/>
              </a:rPr>
              <a:t>; informare stakeholder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Focalizzato sul consumatore</a:t>
            </a:r>
            <a:r>
              <a:rPr lang="it-IT" dirty="0">
                <a:latin typeface="Arial" panose="020B0604020202020204" pitchFamily="34" charset="0"/>
              </a:rPr>
              <a:t>, articolato in 3 ambiti: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Inventory</a:t>
            </a:r>
            <a:r>
              <a:rPr lang="it-IT" dirty="0">
                <a:latin typeface="Arial" panose="020B0604020202020204" pitchFamily="34" charset="0"/>
              </a:rPr>
              <a:t>: analisi </a:t>
            </a:r>
            <a:r>
              <a:rPr lang="it-IT" b="1" dirty="0">
                <a:latin typeface="Arial" panose="020B0604020202020204" pitchFamily="34" charset="0"/>
              </a:rPr>
              <a:t>descrittiva</a:t>
            </a:r>
            <a:r>
              <a:rPr lang="it-IT" dirty="0">
                <a:latin typeface="Arial" panose="020B0604020202020204" pitchFamily="34" charset="0"/>
              </a:rPr>
              <a:t> della marca e del contesto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Arial" panose="020B0604020202020204" pitchFamily="34" charset="0"/>
              </a:rPr>
              <a:t>Exploratory</a:t>
            </a:r>
            <a:r>
              <a:rPr lang="it-IT" dirty="0">
                <a:latin typeface="Arial" panose="020B0604020202020204" pitchFamily="34" charset="0"/>
              </a:rPr>
              <a:t>: ricerche di marketing per identificare/valutare le </a:t>
            </a:r>
            <a:r>
              <a:rPr lang="it-IT" b="1" dirty="0">
                <a:latin typeface="Arial" panose="020B0604020202020204" pitchFamily="34" charset="0"/>
              </a:rPr>
              <a:t>fonti di equity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Gap </a:t>
            </a:r>
            <a:r>
              <a:rPr lang="it-IT" b="1" dirty="0" err="1">
                <a:latin typeface="Arial" panose="020B0604020202020204" pitchFamily="34" charset="0"/>
              </a:rPr>
              <a:t>analysis</a:t>
            </a:r>
            <a:r>
              <a:rPr lang="it-IT" dirty="0">
                <a:latin typeface="Arial" panose="020B0604020202020204" pitchFamily="34" charset="0"/>
              </a:rPr>
              <a:t>: confronto tra </a:t>
            </a:r>
            <a:r>
              <a:rPr lang="it-IT" b="1" dirty="0">
                <a:latin typeface="Arial" panose="020B0604020202020204" pitchFamily="34" charset="0"/>
              </a:rPr>
              <a:t>desiderato</a:t>
            </a:r>
            <a:r>
              <a:rPr lang="it-IT" dirty="0">
                <a:latin typeface="Arial" panose="020B0604020202020204" pitchFamily="34" charset="0"/>
              </a:rPr>
              <a:t> e </a:t>
            </a:r>
            <a:r>
              <a:rPr lang="it-IT" b="1" dirty="0">
                <a:latin typeface="Arial" panose="020B0604020202020204" pitchFamily="34" charset="0"/>
              </a:rPr>
              <a:t>ottenuto</a:t>
            </a: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450CB-D5A8-B0E4-0DA1-479A3FED1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75444E83-098E-238A-8AF3-36151093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A82AC5A-31EF-7EE3-2B83-50FADA54AAC6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3C4410-9DD9-07A1-B7D4-3F1952587290}"/>
              </a:ext>
            </a:extLst>
          </p:cNvPr>
          <p:cNvSpPr txBox="1"/>
          <p:nvPr/>
        </p:nvSpPr>
        <p:spPr>
          <a:xfrm>
            <a:off x="3325586" y="778720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Le tre componenti della struttura di marca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B3437A1-393A-58C1-55CA-DB87C72338E5}"/>
              </a:ext>
            </a:extLst>
          </p:cNvPr>
          <p:cNvSpPr/>
          <p:nvPr/>
        </p:nvSpPr>
        <p:spPr>
          <a:xfrm>
            <a:off x="1001486" y="2071779"/>
            <a:ext cx="2993571" cy="15580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25B4BE-9EA4-D9EB-A60C-C37DB684149D}"/>
              </a:ext>
            </a:extLst>
          </p:cNvPr>
          <p:cNvSpPr txBox="1"/>
          <p:nvPr/>
        </p:nvSpPr>
        <p:spPr>
          <a:xfrm>
            <a:off x="1524000" y="2228671"/>
            <a:ext cx="2471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</a:rPr>
              <a:t>Componente identificativa</a:t>
            </a:r>
            <a:r>
              <a:rPr lang="it-IT" dirty="0">
                <a:latin typeface="Arial" panose="020B0604020202020204" pitchFamily="34" charset="0"/>
              </a:rPr>
              <a:t> → segno e valore sottostante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1648FB1-AD21-CCEF-63FE-C751B12A74FF}"/>
              </a:ext>
            </a:extLst>
          </p:cNvPr>
          <p:cNvSpPr/>
          <p:nvPr/>
        </p:nvSpPr>
        <p:spPr>
          <a:xfrm>
            <a:off x="6999515" y="1621971"/>
            <a:ext cx="3363686" cy="142466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</a:rPr>
              <a:t>Componente valutativa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 → percezioni, significati, associazioni (brand image</a:t>
            </a:r>
            <a:r>
              <a:rPr lang="it-IT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4DD7C69-5BCA-93B1-8BC0-2052B6167D36}"/>
              </a:ext>
            </a:extLst>
          </p:cNvPr>
          <p:cNvSpPr/>
          <p:nvPr/>
        </p:nvSpPr>
        <p:spPr>
          <a:xfrm>
            <a:off x="4800601" y="3562736"/>
            <a:ext cx="2656114" cy="17819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</a:rPr>
              <a:t>Componente fiduciaria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</a:rPr>
              <a:t> → fiducia, reputazione, credibilità nel tempo</a:t>
            </a:r>
          </a:p>
        </p:txBody>
      </p:sp>
    </p:spTree>
    <p:extLst>
      <p:ext uri="{BB962C8B-B14F-4D97-AF65-F5344CB8AC3E}">
        <p14:creationId xmlns:p14="http://schemas.microsoft.com/office/powerpoint/2010/main" val="143818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247B-4E58-868A-D3B2-51B7EE27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F950B7D2-6A54-E8B4-825F-C0572453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EC4DA55-7CF6-B8A8-F65D-11469435A4A5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695E9A-C2DE-901F-C61F-BA82C51DF4F9}"/>
              </a:ext>
            </a:extLst>
          </p:cNvPr>
          <p:cNvSpPr txBox="1"/>
          <p:nvPr/>
        </p:nvSpPr>
        <p:spPr>
          <a:xfrm>
            <a:off x="1181100" y="473493"/>
            <a:ext cx="6106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La Brand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La marca come espressione di individualità e promessa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Modello di </a:t>
            </a:r>
            <a:r>
              <a:rPr lang="it-IT" dirty="0" err="1">
                <a:latin typeface="Arial" panose="020B0604020202020204" pitchFamily="34" charset="0"/>
              </a:rPr>
              <a:t>Aaker</a:t>
            </a:r>
            <a:r>
              <a:rPr lang="it-IT" dirty="0">
                <a:latin typeface="Arial" panose="020B0604020202020204" pitchFamily="34" charset="0"/>
              </a:rPr>
              <a:t> &amp; </a:t>
            </a:r>
            <a:r>
              <a:rPr lang="it-IT" dirty="0" err="1">
                <a:latin typeface="Arial" panose="020B0604020202020204" pitchFamily="34" charset="0"/>
              </a:rPr>
              <a:t>Joachimsthaler</a:t>
            </a:r>
            <a:r>
              <a:rPr lang="it-IT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Brand Essence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Core Identity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Extended Identity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La marca come: prodotto, organizzazione, persona, simbolo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Promessa di valore: funzionale, simbolica, esperienziale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348FA7-A605-FE62-7806-95995E7D0B8A}"/>
              </a:ext>
            </a:extLst>
          </p:cNvPr>
          <p:cNvSpPr txBox="1"/>
          <p:nvPr/>
        </p:nvSpPr>
        <p:spPr>
          <a:xfrm>
            <a:off x="669471" y="3799185"/>
            <a:ext cx="6106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L’identità come base della relazione marca–cliente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Il </a:t>
            </a:r>
            <a:r>
              <a:rPr lang="it-IT" i="1" dirty="0" err="1">
                <a:latin typeface="Arial" panose="020B0604020202020204" pitchFamily="34" charset="0"/>
              </a:rPr>
              <a:t>relationship</a:t>
            </a:r>
            <a:r>
              <a:rPr lang="it-IT" i="1" dirty="0">
                <a:latin typeface="Arial" panose="020B0604020202020204" pitchFamily="34" charset="0"/>
              </a:rPr>
              <a:t> </a:t>
            </a:r>
            <a:r>
              <a:rPr lang="it-IT" i="1" dirty="0" err="1">
                <a:latin typeface="Arial" panose="020B0604020202020204" pitchFamily="34" charset="0"/>
              </a:rPr>
              <a:t>construct</a:t>
            </a:r>
            <a:r>
              <a:rPr lang="it-IT" dirty="0">
                <a:latin typeface="Arial" panose="020B0604020202020204" pitchFamily="34" charset="0"/>
              </a:rPr>
              <a:t>: il brand costruisce relazioni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Identità come premessa per la relazione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Coerenza e sostenibilità nel tempo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Identità influenzata dall’esperienza del pubblico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17FF72-1E7D-46EC-14C2-842FEC9E423A}"/>
              </a:ext>
            </a:extLst>
          </p:cNvPr>
          <p:cNvSpPr txBox="1"/>
          <p:nvPr/>
        </p:nvSpPr>
        <p:spPr>
          <a:xfrm>
            <a:off x="7157357" y="3058816"/>
            <a:ext cx="48441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Il Brand </a:t>
            </a:r>
            <a:r>
              <a:rPr lang="it-IT" b="1" dirty="0" err="1">
                <a:latin typeface="Arial" panose="020B0604020202020204" pitchFamily="34" charset="0"/>
              </a:rPr>
              <a:t>Identification</a:t>
            </a:r>
            <a:r>
              <a:rPr lang="it-IT" b="1" dirty="0">
                <a:latin typeface="Arial" panose="020B0604020202020204" pitchFamily="34" charset="0"/>
              </a:rPr>
              <a:t>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Insieme dei segni verbali e iconici che esprimono l’identità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Codice </a:t>
            </a:r>
            <a:r>
              <a:rPr lang="it-IT" b="1" dirty="0">
                <a:latin typeface="Arial" panose="020B0604020202020204" pitchFamily="34" charset="0"/>
              </a:rPr>
              <a:t>verbale</a:t>
            </a:r>
            <a:r>
              <a:rPr lang="it-IT" dirty="0">
                <a:latin typeface="Arial" panose="020B0604020202020204" pitchFamily="34" charset="0"/>
              </a:rPr>
              <a:t> (nome, slogan) e </a:t>
            </a:r>
            <a:r>
              <a:rPr lang="it-IT" b="1" dirty="0">
                <a:latin typeface="Arial" panose="020B0604020202020204" pitchFamily="34" charset="0"/>
              </a:rPr>
              <a:t>iconico</a:t>
            </a:r>
            <a:r>
              <a:rPr lang="it-IT" dirty="0">
                <a:latin typeface="Arial" panose="020B0604020202020204" pitchFamily="34" charset="0"/>
              </a:rPr>
              <a:t> (logo, colori, forme)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Funzioni comunicative: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Denotazione</a:t>
            </a:r>
            <a:r>
              <a:rPr lang="it-IT" dirty="0">
                <a:latin typeface="Arial" panose="020B0604020202020204" pitchFamily="34" charset="0"/>
              </a:rPr>
              <a:t> (significato convenzionale)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Connotazione</a:t>
            </a:r>
            <a:r>
              <a:rPr lang="it-IT" dirty="0">
                <a:latin typeface="Arial" panose="020B0604020202020204" pitchFamily="34" charset="0"/>
              </a:rPr>
              <a:t> (significato soggettivo)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Obiettivo: coerenza e riconoscibilità nel tempo</a:t>
            </a:r>
          </a:p>
        </p:txBody>
      </p:sp>
    </p:spTree>
    <p:extLst>
      <p:ext uri="{BB962C8B-B14F-4D97-AF65-F5344CB8AC3E}">
        <p14:creationId xmlns:p14="http://schemas.microsoft.com/office/powerpoint/2010/main" val="160679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2CD3-5864-7338-DF92-EDD28AA9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C433C2C5-A011-F3E1-BC28-E270355A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719AF5E-2C93-82D4-A81F-98C9B6F46123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AA5C44-2ADC-69B6-0BFF-FC8AE71AFA51}"/>
              </a:ext>
            </a:extLst>
          </p:cNvPr>
          <p:cNvSpPr txBox="1"/>
          <p:nvPr/>
        </p:nvSpPr>
        <p:spPr>
          <a:xfrm>
            <a:off x="1191985" y="945527"/>
            <a:ext cx="44903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La marca verbale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Funzioni del nome: identificazione, differenziazione, coinvolgimento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Tre dimensioni di valutazione: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Legale</a:t>
            </a:r>
            <a:r>
              <a:rPr lang="it-IT" dirty="0">
                <a:latin typeface="Arial" panose="020B0604020202020204" pitchFamily="34" charset="0"/>
              </a:rPr>
              <a:t> – registrazione e disponibilità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Psico-linguistica</a:t>
            </a:r>
            <a:r>
              <a:rPr lang="it-IT" dirty="0">
                <a:latin typeface="Arial" panose="020B0604020202020204" pitchFamily="34" charset="0"/>
              </a:rPr>
              <a:t> – pronunciabilità, simbolismo fonetico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Marketing</a:t>
            </a:r>
            <a:r>
              <a:rPr lang="it-IT" dirty="0">
                <a:latin typeface="Arial" panose="020B0604020202020204" pitchFamily="34" charset="0"/>
              </a:rPr>
              <a:t> – coerenza con mission e posizionamento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Tipologie di nomi: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Denotativi (descrittivi, suggestive)</a:t>
            </a:r>
            <a:endParaRPr lang="it-IT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Connotativi (evocativi, simbolici, di fantasia)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Slogan/payoff come estensione flessibile del nome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2F9C4C-89B6-3125-8573-E3B287C618D8}"/>
              </a:ext>
            </a:extLst>
          </p:cNvPr>
          <p:cNvSpPr txBox="1"/>
          <p:nvPr/>
        </p:nvSpPr>
        <p:spPr>
          <a:xfrm>
            <a:off x="7048500" y="1358011"/>
            <a:ext cx="35977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La marca iconica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Elemento principale: il logo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Codici: tipografia, colore, simbolo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Criteri di efficacia: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Naturalità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Armonia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Semplicità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Trasferibilità interculturale</a:t>
            </a:r>
          </a:p>
        </p:txBody>
      </p:sp>
    </p:spTree>
    <p:extLst>
      <p:ext uri="{BB962C8B-B14F-4D97-AF65-F5344CB8AC3E}">
        <p14:creationId xmlns:p14="http://schemas.microsoft.com/office/powerpoint/2010/main" val="93452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B7D7-3BBA-C6DA-BC2E-B6CC541EB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87977E4A-2F4E-EC6B-BA89-4701F968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DD2D68B-8ACC-562D-4554-157EE59C9657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41B5BD-AA07-3E92-C279-97449788D95C}"/>
              </a:ext>
            </a:extLst>
          </p:cNvPr>
          <p:cNvSpPr txBox="1"/>
          <p:nvPr/>
        </p:nvSpPr>
        <p:spPr>
          <a:xfrm>
            <a:off x="3042557" y="2141782"/>
            <a:ext cx="6106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Brand Identity vs Brand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Identity:</a:t>
            </a:r>
            <a:r>
              <a:rPr lang="it-IT" dirty="0">
                <a:latin typeface="Arial" panose="020B0604020202020204" pitchFamily="34" charset="0"/>
              </a:rPr>
              <a:t> ciò che l’impresa vuole comunicare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Image:</a:t>
            </a:r>
            <a:r>
              <a:rPr lang="it-IT" dirty="0">
                <a:latin typeface="Arial" panose="020B0604020202020204" pitchFamily="34" charset="0"/>
              </a:rPr>
              <a:t> ciò che il consumatore percepisce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Brand image come sistema di associazioni mentali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Attributi (product-</a:t>
            </a:r>
            <a:r>
              <a:rPr lang="it-IT" dirty="0" err="1">
                <a:latin typeface="Arial" panose="020B0604020202020204" pitchFamily="34" charset="0"/>
              </a:rPr>
              <a:t>related</a:t>
            </a:r>
            <a:r>
              <a:rPr lang="it-IT" dirty="0">
                <a:latin typeface="Arial" panose="020B0604020202020204" pitchFamily="34" charset="0"/>
              </a:rPr>
              <a:t> e non)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Benefici (funzionali, simbolici, esperienziali)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Atteggiamenti (valutazione complessiva)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Necessità di ridurre il “gap” tra identità e percezione</a:t>
            </a:r>
          </a:p>
        </p:txBody>
      </p:sp>
    </p:spTree>
    <p:extLst>
      <p:ext uri="{BB962C8B-B14F-4D97-AF65-F5344CB8AC3E}">
        <p14:creationId xmlns:p14="http://schemas.microsoft.com/office/powerpoint/2010/main" val="286629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928B-897B-F3C5-3517-E81949FC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AC797B0A-ED35-ADC4-0609-DA3A4232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C56DA5-B3AE-8785-6B21-D6190264D35F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274421-52D9-A7BC-AC36-1154FAC5FC8F}"/>
              </a:ext>
            </a:extLst>
          </p:cNvPr>
          <p:cNvSpPr txBox="1"/>
          <p:nvPr/>
        </p:nvSpPr>
        <p:spPr>
          <a:xfrm>
            <a:off x="3042557" y="2003282"/>
            <a:ext cx="6106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La Brand Equity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Prospettiva customer-</a:t>
            </a:r>
            <a:r>
              <a:rPr lang="it-IT" dirty="0" err="1">
                <a:latin typeface="Arial" panose="020B0604020202020204" pitchFamily="34" charset="0"/>
              </a:rPr>
              <a:t>based</a:t>
            </a:r>
            <a:endParaRPr lang="it-IT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Tre dimensioni del valore: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Funzionale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Simbolico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Esperienziale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Risorse chiave: identità, notorietà, immagine, qualità percepita, fedeltà, relazioni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Brand equity = valore aggiunto generato dalla marca</a:t>
            </a:r>
          </a:p>
        </p:txBody>
      </p:sp>
    </p:spTree>
    <p:extLst>
      <p:ext uri="{BB962C8B-B14F-4D97-AF65-F5344CB8AC3E}">
        <p14:creationId xmlns:p14="http://schemas.microsoft.com/office/powerpoint/2010/main" val="99706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9EB0-1376-CDD3-1D3E-42844525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3D97A842-0A8B-5582-A5AC-0069A130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76539D2-4898-3D18-13DE-DB848A292567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C49005-CDB7-9741-6F03-D61EA3688332}"/>
              </a:ext>
            </a:extLst>
          </p:cNvPr>
          <p:cNvSpPr txBox="1"/>
          <p:nvPr/>
        </p:nvSpPr>
        <p:spPr>
          <a:xfrm>
            <a:off x="3042557" y="2141782"/>
            <a:ext cx="6106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Implicazioni e benefici manageriali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La marca come risorsa relazionale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Benefici per l’impresa: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Atteggiamenti positivi e fiducia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Posizionamento chiaro e differenziante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Minore sensibilità al prezzo → premium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Fedeltà e riduzione vulnerabilità competitiva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Creazione di un capitale intangibile</a:t>
            </a:r>
          </a:p>
        </p:txBody>
      </p:sp>
    </p:spTree>
    <p:extLst>
      <p:ext uri="{BB962C8B-B14F-4D97-AF65-F5344CB8AC3E}">
        <p14:creationId xmlns:p14="http://schemas.microsoft.com/office/powerpoint/2010/main" val="310222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0E20-6F1A-98CA-7914-9A00CC9C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 Università degli studi di Teramo: informazioni e risorse utili">
            <a:extLst>
              <a:ext uri="{FF2B5EF4-FFF2-40B4-BE49-F238E27FC236}">
                <a16:creationId xmlns:a16="http://schemas.microsoft.com/office/drawing/2014/main" id="{EE655BB9-A648-6FD2-BDB2-A8C56BC5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8851"/>
            <a:ext cx="1638300" cy="7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17DBC7F-761C-D945-CC12-7C505327A2E7}"/>
              </a:ext>
            </a:extLst>
          </p:cNvPr>
          <p:cNvSpPr/>
          <p:nvPr/>
        </p:nvSpPr>
        <p:spPr>
          <a:xfrm>
            <a:off x="0" y="6596743"/>
            <a:ext cx="12192000" cy="261257"/>
          </a:xfrm>
          <a:prstGeom prst="rect">
            <a:avLst/>
          </a:prstGeom>
          <a:solidFill>
            <a:srgbClr val="9404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43DB4F-9FE3-D5CB-85D8-C8E059DA59ED}"/>
              </a:ext>
            </a:extLst>
          </p:cNvPr>
          <p:cNvSpPr txBox="1"/>
          <p:nvPr/>
        </p:nvSpPr>
        <p:spPr>
          <a:xfrm>
            <a:off x="3042557" y="2003282"/>
            <a:ext cx="6106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latin typeface="Arial" panose="020B0604020202020204" pitchFamily="34" charset="0"/>
              </a:rPr>
              <a:t>Dal significato al governo della marca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Il valore del brand è </a:t>
            </a:r>
            <a:r>
              <a:rPr lang="it-IT" b="1" dirty="0">
                <a:latin typeface="Arial" panose="020B0604020202020204" pitchFamily="34" charset="0"/>
              </a:rPr>
              <a:t>nella mente del cliente</a:t>
            </a:r>
            <a:r>
              <a:rPr lang="it-IT" dirty="0">
                <a:latin typeface="Arial" panose="020B0604020202020204" pitchFamily="34" charset="0"/>
              </a:rPr>
              <a:t> → non totalmente controllabile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Per costruire quel significato: </a:t>
            </a:r>
            <a:r>
              <a:rPr lang="it-IT" b="1" dirty="0">
                <a:latin typeface="Arial" panose="020B0604020202020204" pitchFamily="34" charset="0"/>
              </a:rPr>
              <a:t>management della marca</a:t>
            </a:r>
            <a:r>
              <a:rPr lang="it-IT" dirty="0">
                <a:latin typeface="Arial" panose="020B0604020202020204" pitchFamily="34" charset="0"/>
              </a:rPr>
              <a:t> in 6 tappe: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a) brand </a:t>
            </a:r>
            <a:r>
              <a:rPr lang="it-IT" dirty="0" err="1">
                <a:latin typeface="Arial" panose="020B0604020202020204" pitchFamily="34" charset="0"/>
              </a:rPr>
              <a:t>identity</a:t>
            </a:r>
            <a:r>
              <a:rPr lang="it-IT" dirty="0">
                <a:latin typeface="Arial" panose="020B0604020202020204" pitchFamily="34" charset="0"/>
              </a:rPr>
              <a:t> • b) posizionamento • c) brand </a:t>
            </a:r>
            <a:r>
              <a:rPr lang="it-IT" dirty="0" err="1">
                <a:latin typeface="Arial" panose="020B0604020202020204" pitchFamily="34" charset="0"/>
              </a:rPr>
              <a:t>identification</a:t>
            </a:r>
            <a:r>
              <a:rPr lang="it-IT" dirty="0">
                <a:latin typeface="Arial" panose="020B0604020202020204" pitchFamily="34" charset="0"/>
              </a:rPr>
              <a:t> system</a:t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d) piano di marketing • e) gestione strategica nel tempo • f) </a:t>
            </a:r>
            <a:r>
              <a:rPr lang="it-IT" b="1" dirty="0">
                <a:latin typeface="Arial" panose="020B0604020202020204" pitchFamily="34" charset="0"/>
              </a:rPr>
              <a:t>monitoraggio continuo</a:t>
            </a: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58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1978</Words>
  <Application>Microsoft Office PowerPoint</Application>
  <PresentationFormat>Widescreen</PresentationFormat>
  <Paragraphs>248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Aptos Display</vt:lpstr>
      <vt:lpstr>Arial</vt:lpstr>
      <vt:lpstr>Tema di Office</vt:lpstr>
      <vt:lpstr>Brand &amp; Comunicazione  Prof. Silvio Cardinali e  Alessandro Romoli </vt:lpstr>
      <vt:lpstr>Cos’è la Marca?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ROMOLI ALESSANDRO</dc:creator>
  <cp:lastModifiedBy>SILVIO CARDINALI</cp:lastModifiedBy>
  <cp:revision>2</cp:revision>
  <dcterms:created xsi:type="dcterms:W3CDTF">2025-11-12T07:55:54Z</dcterms:created>
  <dcterms:modified xsi:type="dcterms:W3CDTF">2025-11-25T16:41:00Z</dcterms:modified>
</cp:coreProperties>
</file>