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dirty="0"/>
              <a:t>la gestione delle risorse umane nelle grandi imprese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processi</a:t>
            </a:r>
          </a:p>
        </p:txBody>
      </p:sp>
    </p:spTree>
    <p:extLst>
      <p:ext uri="{BB962C8B-B14F-4D97-AF65-F5344CB8AC3E}">
        <p14:creationId xmlns:p14="http://schemas.microsoft.com/office/powerpoint/2010/main" val="4139300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b="1" dirty="0"/>
              <a:t>RETRIBUZIONI E INCENTIVI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/>
              <a:t>DEFINIZIONE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Il processo di determinazione di quali ricompense finanziarie e non finanziarie vengono fornite ai dipendenti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/>
              <a:t>SISTEMI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Includono valutazioni del lavoro, indagini su salari e benefici e piani basati sulla produttività</a:t>
            </a:r>
          </a:p>
        </p:txBody>
      </p:sp>
    </p:spTree>
    <p:extLst>
      <p:ext uri="{BB962C8B-B14F-4D97-AF65-F5344CB8AC3E}">
        <p14:creationId xmlns:p14="http://schemas.microsoft.com/office/powerpoint/2010/main" val="1047991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altLang="it-IT" b="1" dirty="0"/>
              <a:t>PROTEZIONE E RAPPRESENTANZA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/>
              <a:t>DEFINIZIONE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Il processo di protezione dei lavoratori da trattamenti arbitrari e impulsivi, garantendo giustizia e trattamento equo per tutti i dipendenti e preservando la salute e la sicurezza dei dipendenti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/>
              <a:t>3 ambiti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it-IT" dirty="0"/>
              <a:t>Processo di gestione della salute e sicurezza</a:t>
            </a:r>
          </a:p>
          <a:p>
            <a:pPr marL="0" indent="0">
              <a:buNone/>
            </a:pPr>
            <a:r>
              <a:rPr lang="it-IT" dirty="0"/>
              <a:t>Processo di contrattazione collettiva</a:t>
            </a:r>
          </a:p>
          <a:p>
            <a:pPr marL="0" indent="0">
              <a:buNone/>
            </a:pPr>
            <a:r>
              <a:rPr lang="it-IT" dirty="0"/>
              <a:t>Processo di ascolto dei bisogno dei dipendenti </a:t>
            </a:r>
          </a:p>
        </p:txBody>
      </p:sp>
    </p:spTree>
    <p:extLst>
      <p:ext uri="{BB962C8B-B14F-4D97-AF65-F5344CB8AC3E}">
        <p14:creationId xmlns:p14="http://schemas.microsoft.com/office/powerpoint/2010/main" val="3492309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b="1" dirty="0"/>
              <a:t>SVILUPPO DELL’AZIENDA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/>
              <a:t>DEFINIZIONE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Il processo mediante il quale le organizzazioni tentano di migliorare la propria efficacia, aumentare la soddisfazione dei dipendenti o in altro modo migliorare l'ambiente organizzativo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/>
              <a:t>SISTEMI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Includono le procedure volte ad  aumentare i livelli di fiducia, cooperazione, lavoro di squadra e prestazioni in tutta l'organizzazione</a:t>
            </a:r>
          </a:p>
        </p:txBody>
      </p:sp>
    </p:spTree>
    <p:extLst>
      <p:ext uri="{BB962C8B-B14F-4D97-AF65-F5344CB8AC3E}">
        <p14:creationId xmlns:p14="http://schemas.microsoft.com/office/powerpoint/2010/main" val="3728200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1738618"/>
          </a:xfrm>
        </p:spPr>
        <p:txBody>
          <a:bodyPr/>
          <a:lstStyle/>
          <a:p>
            <a:r>
              <a:rPr lang="it-IT" sz="3600" dirty="0"/>
              <a:t>Chi gestisce le risorse umane in azienda?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-Struttura della Direzione Risorse Umane</a:t>
            </a:r>
          </a:p>
          <a:p>
            <a:pPr marL="0" indent="0">
              <a:buNone/>
            </a:pPr>
            <a:r>
              <a:rPr lang="it-IT" sz="3600" dirty="0"/>
              <a:t>-Rapporti con altri dipartimenti</a:t>
            </a:r>
          </a:p>
          <a:p>
            <a:pPr marL="0" indent="0">
              <a:buNone/>
            </a:pPr>
            <a:r>
              <a:rPr lang="it-IT" sz="3600" dirty="0"/>
              <a:t>-Crescente importanza dei dirigenti delle risorse umane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23900" y="2281806"/>
            <a:ext cx="3855720" cy="3585593"/>
          </a:xfrm>
        </p:spPr>
        <p:txBody>
          <a:bodyPr>
            <a:normAutofit/>
          </a:bodyPr>
          <a:lstStyle/>
          <a:p>
            <a:r>
              <a:rPr lang="it-IT" dirty="0"/>
              <a:t>Nella maggior parte delle organizzazioni tutti i manager, compresi i manager di prima linea, sono coinvolti nei processi di gestione delle risorse umane: ad esempio nella selezione del personale, la valutazione delle prestazioni e così via...</a:t>
            </a:r>
          </a:p>
          <a:p>
            <a:r>
              <a:rPr lang="it-IT" dirty="0"/>
              <a:t>I dipendenti possono anche partecipare alla gestione delle risorse umane; possono ad esempio svolgere un ruolo nella selezione e nella formazione di nuovi dipendenti</a:t>
            </a:r>
          </a:p>
        </p:txBody>
      </p:sp>
    </p:spTree>
    <p:extLst>
      <p:ext uri="{BB962C8B-B14F-4D97-AF65-F5344CB8AC3E}">
        <p14:creationId xmlns:p14="http://schemas.microsoft.com/office/powerpoint/2010/main" val="2815425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dirty="0"/>
              <a:t>IL DIPARTIMENTO RISORSE UMANE</a:t>
            </a:r>
          </a:p>
        </p:txBody>
      </p:sp>
      <p:sp>
        <p:nvSpPr>
          <p:cNvPr id="3" name="Rettangolo 2"/>
          <p:cNvSpPr/>
          <p:nvPr/>
        </p:nvSpPr>
        <p:spPr>
          <a:xfrm>
            <a:off x="3048000" y="2551837"/>
            <a:ext cx="6096000" cy="353943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it-IT" sz="2800" dirty="0"/>
              <a:t>Svolge le sue attività in collaborazione con altri manager dell‘azienda</a:t>
            </a:r>
          </a:p>
          <a:p>
            <a:endParaRPr lang="it-IT" sz="2800" dirty="0"/>
          </a:p>
          <a:p>
            <a:r>
              <a:rPr lang="it-IT" sz="2800" dirty="0"/>
              <a:t>Ha una grande responsabilità per la progettazione e il monitoraggio dei sistemi HR, ma vari manager possono prendere decisioni relative a particolari fasi di un sistema</a:t>
            </a:r>
          </a:p>
        </p:txBody>
      </p:sp>
    </p:spTree>
    <p:extLst>
      <p:ext uri="{BB962C8B-B14F-4D97-AF65-F5344CB8AC3E}">
        <p14:creationId xmlns:p14="http://schemas.microsoft.com/office/powerpoint/2010/main" val="3151867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758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it-IT" dirty="0"/>
              <a:t>PROBLEMI?</a:t>
            </a:r>
          </a:p>
        </p:txBody>
      </p:sp>
      <p:sp>
        <p:nvSpPr>
          <p:cNvPr id="4" name="Rettangolo 3"/>
          <p:cNvSpPr/>
          <p:nvPr/>
        </p:nvSpPr>
        <p:spPr>
          <a:xfrm>
            <a:off x="3048000" y="1997839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dirty="0"/>
              <a:t>Le decisioni condivise possono mettere a dura prova il rapporto tra il personale delle risorse umane e altri manager….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Queste tensioni non saranno gravi se vi è stata un'ampia partecipazione alla definizione delle politiche delle risorse umane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La tensione può essere alleviata se il manager delle risorse umane tenta di educare altri manager sul ruolo unico del dipartimento e sull'ampio impatto delle decisioni delle risorse umane sulle singole funzioni organizzative</a:t>
            </a:r>
          </a:p>
        </p:txBody>
      </p:sp>
    </p:spTree>
    <p:extLst>
      <p:ext uri="{BB962C8B-B14F-4D97-AF65-F5344CB8AC3E}">
        <p14:creationId xmlns:p14="http://schemas.microsoft.com/office/powerpoint/2010/main" val="4224614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341615" y="446525"/>
            <a:ext cx="6096000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it-IT" sz="3200" dirty="0"/>
              <a:t>Struttura della Direzione Risorse Umane in una Media Azienda</a:t>
            </a:r>
          </a:p>
        </p:txBody>
      </p:sp>
      <p:pic>
        <p:nvPicPr>
          <p:cNvPr id="3" name="Picture 7" descr="316060_la_01_02a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423" y="2083965"/>
            <a:ext cx="7523163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597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542950" y="773695"/>
            <a:ext cx="6096000" cy="1077218"/>
          </a:xfrm>
          <a:prstGeom prst="rect">
            <a:avLst/>
          </a:prstGeom>
          <a:solidFill>
            <a:srgbClr val="99CCFF"/>
          </a:solidFill>
        </p:spPr>
        <p:txBody>
          <a:bodyPr>
            <a:spAutoFit/>
          </a:bodyPr>
          <a:lstStyle/>
          <a:p>
            <a:r>
              <a:rPr lang="it-IT" sz="3200" b="1" dirty="0"/>
              <a:t>Struttura</a:t>
            </a:r>
            <a:r>
              <a:rPr lang="it-IT" sz="2400" b="1" dirty="0"/>
              <a:t> </a:t>
            </a:r>
            <a:r>
              <a:rPr lang="it-IT" sz="3200" b="1" dirty="0"/>
              <a:t>del Dipartimento Risorse Umane in una Grande Azienda</a:t>
            </a:r>
          </a:p>
        </p:txBody>
      </p:sp>
      <p:pic>
        <p:nvPicPr>
          <p:cNvPr id="4" name="Picture 7" descr="316060_la_01_02b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561" y="2486637"/>
            <a:ext cx="7513638" cy="3200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615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427856" y="178077"/>
            <a:ext cx="6096000" cy="1569660"/>
          </a:xfrm>
          <a:prstGeom prst="rect">
            <a:avLst/>
          </a:prstGeom>
          <a:solidFill>
            <a:srgbClr val="FF7C80"/>
          </a:solidFill>
        </p:spPr>
        <p:txBody>
          <a:bodyPr>
            <a:spAutoFit/>
          </a:bodyPr>
          <a:lstStyle/>
          <a:p>
            <a:r>
              <a:rPr lang="it-IT" sz="3200" b="1" dirty="0"/>
              <a:t>Rapporto del Manager delle Risorse Umane con l’Alta Direzione d’Azienda</a:t>
            </a:r>
          </a:p>
        </p:txBody>
      </p:sp>
      <p:pic>
        <p:nvPicPr>
          <p:cNvPr id="5" name="Picture 7" descr="C:\PPTs\French\art\316060_la_01_03.gif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669" y="1907127"/>
            <a:ext cx="6326187" cy="4178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04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Cambiamento di prospettiva 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INSIEME DI PROCESSI BASATI SU SISTEMI DI CONTROLLO</a:t>
            </a:r>
          </a:p>
        </p:txBody>
      </p:sp>
    </p:spTree>
    <p:extLst>
      <p:ext uri="{BB962C8B-B14F-4D97-AF65-F5344CB8AC3E}">
        <p14:creationId xmlns:p14="http://schemas.microsoft.com/office/powerpoint/2010/main" val="358325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dirty="0"/>
              <a:t>A proposito del cambio di prospettiva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Il termine moderno gestione delle risorse umane è generalmente associato a una prospettiva dinamica, organizzativa e ampia sulla gestione delle persone ed è generalmente correlato alla pianificazione strategica delle attività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Tradizionalmente, la gestione del personale è stata orientata in modo funzionale o si è concentrata principalmente sull'amministrazione di funzioni specifiche relative ai dipendenti (come la determinazione dei salari, la salute, le ferie)</a:t>
            </a:r>
          </a:p>
        </p:txBody>
      </p:sp>
    </p:spTree>
    <p:extLst>
      <p:ext uri="{BB962C8B-B14F-4D97-AF65-F5344CB8AC3E}">
        <p14:creationId xmlns:p14="http://schemas.microsoft.com/office/powerpoint/2010/main" val="1715689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Processi basati su sistemi….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altLang="it-IT" dirty="0"/>
          </a:p>
          <a:p>
            <a:pPr>
              <a:lnSpc>
                <a:spcPct val="90000"/>
              </a:lnSpc>
            </a:pPr>
            <a:endParaRPr lang="en-US" altLang="it-IT" dirty="0"/>
          </a:p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b="1" dirty="0"/>
              <a:t>Cosa è un sistema? </a:t>
            </a:r>
          </a:p>
          <a:p>
            <a:r>
              <a:rPr lang="it-IT" dirty="0"/>
              <a:t>Un insieme particolare di procedure o dispositivi utilizzati per controllare un processo in modo prevedibile</a:t>
            </a:r>
          </a:p>
          <a:p>
            <a:r>
              <a:rPr lang="it-IT" b="1" dirty="0"/>
              <a:t>Che cosa è un processo?</a:t>
            </a:r>
          </a:p>
          <a:p>
            <a:r>
              <a:rPr lang="it-IT" dirty="0"/>
              <a:t>Un flusso identificabile di eventi correlati che si muovono verso un obiettivo</a:t>
            </a:r>
          </a:p>
        </p:txBody>
      </p:sp>
      <p:pic>
        <p:nvPicPr>
          <p:cNvPr id="5" name="Picture 10" descr="C:\PPTs\French\art\316060_la_01_01.gif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106" y="600634"/>
            <a:ext cx="5773269" cy="574637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862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it-IT" dirty="0"/>
              <a:t>La pianificazione delle risorse umane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/>
              <a:t>Definizione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Il processo di valutazione del fabbisogno di risorse umane alla luce degli obiettivi organizzativi e dei piani strategici per garantire che una forza lavoro competente e stabile sia impiegata dall'organizzazione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000" b="1" dirty="0"/>
              <a:t>Sistemi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/>
              <a:t>Includere l'analisi delle competenze necessarie; registrazioni del livello di competenze tra i dipendenti e nel mercato del lavoro esterno; previsione delle future disponibilità di profili professionali</a:t>
            </a:r>
          </a:p>
        </p:txBody>
      </p:sp>
    </p:spTree>
    <p:extLst>
      <p:ext uri="{BB962C8B-B14F-4D97-AF65-F5344CB8AC3E}">
        <p14:creationId xmlns:p14="http://schemas.microsoft.com/office/powerpoint/2010/main" val="3335989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pPr algn="ctr"/>
            <a:r>
              <a:rPr lang="it-IT" b="1" dirty="0"/>
              <a:t>JOB DESIGN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/>
              <a:t>Definizione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Il processo di specifica delle attività e responsabilità e di definizione di regole, orari e condizioni di lavoro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000" b="1" dirty="0"/>
              <a:t>Sistemi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Includere l'osservazione dei lavoratori, interviste, questionari e descrizioni dettagliate del lavoro (scritte)</a:t>
            </a:r>
          </a:p>
        </p:txBody>
      </p:sp>
    </p:spTree>
    <p:extLst>
      <p:ext uri="{BB962C8B-B14F-4D97-AF65-F5344CB8AC3E}">
        <p14:creationId xmlns:p14="http://schemas.microsoft.com/office/powerpoint/2010/main" val="103299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it-IT" b="1" dirty="0"/>
              <a:t>Reclutamento del personale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/>
              <a:t>Definizione 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740167" y="2326498"/>
            <a:ext cx="4443984" cy="823912"/>
          </a:xfrm>
        </p:spPr>
        <p:txBody>
          <a:bodyPr/>
          <a:lstStyle/>
          <a:p>
            <a:r>
              <a:rPr lang="it-IT" sz="4000" b="1" dirty="0"/>
              <a:t>Sistemi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25014" y="3305208"/>
            <a:ext cx="4443984" cy="162538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it-IT" b="1" dirty="0"/>
              <a:t>Include pratiche di reclutamento, procedure di selezione e politiche su trasferimenti e promozioni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1371600" y="3397199"/>
            <a:ext cx="5180905" cy="943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100" dirty="0">
                <a:solidFill>
                  <a:srgbClr val="202124"/>
                </a:solidFill>
                <a:latin typeface="inherit"/>
              </a:rPr>
              <a:t>I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 processo che si traduce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nell'assegnazione continua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di lavoratori a posizioni nell'organizzazione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596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b="1" dirty="0"/>
              <a:t>FORMAZIONE PROFESSIONALE 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/>
              <a:t>DEFINIZIONE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000" b="1" dirty="0"/>
              <a:t>SISTEMI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25014" y="3305208"/>
            <a:ext cx="4443984" cy="191460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100" dirty="0">
                <a:latin typeface="inherit"/>
              </a:rPr>
              <a:t>Includono programmi di sviluppo delle competenze, </a:t>
            </a:r>
            <a:r>
              <a:rPr lang="it-IT" sz="2100" dirty="0" err="1">
                <a:latin typeface="inherit"/>
              </a:rPr>
              <a:t>coaching</a:t>
            </a:r>
            <a:r>
              <a:rPr lang="it-IT" sz="2100" dirty="0">
                <a:latin typeface="inherit"/>
              </a:rPr>
              <a:t> da parte del supervisore, corsi e seminari di formazione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1371600" y="3952793"/>
            <a:ext cx="4769224" cy="126702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100" dirty="0">
                <a:solidFill>
                  <a:srgbClr val="202124"/>
                </a:solidFill>
                <a:latin typeface="inherit"/>
              </a:rPr>
              <a:t>I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 processo di miglioramento delle </a:t>
            </a:r>
            <a:r>
              <a:rPr kumimoji="0" lang="it-IT" altLang="it-IT" sz="21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skills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e delle prestazioni</a:t>
            </a:r>
            <a:r>
              <a:rPr kumimoji="0" lang="it-IT" altLang="it-IT" sz="2100" b="0" i="0" u="none" strike="noStrike" cap="none" normalizeH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degli individui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 dei gruppi all'interno dell'organizzazione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119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/>
          <a:lstStyle/>
          <a:p>
            <a:r>
              <a:rPr lang="it-IT" dirty="0"/>
              <a:t>VALUTAZIONE DELLE PRESTAZIONI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/>
              <a:t>DEFINIZIONE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Il processo di valutazione delle prestazioni individuali e di gruppo e la comunicazione di tali valutazioni alle persone coinvolte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/>
              <a:t>SISTEMI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Variano da metodi altamente soggettivi a metodi oggettivi di misurazione</a:t>
            </a:r>
          </a:p>
        </p:txBody>
      </p:sp>
    </p:spTree>
    <p:extLst>
      <p:ext uri="{BB962C8B-B14F-4D97-AF65-F5344CB8AC3E}">
        <p14:creationId xmlns:p14="http://schemas.microsoft.com/office/powerpoint/2010/main" val="43328388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TM10001105[[fn=Ritaglio]]</Template>
  <TotalTime>302</TotalTime>
  <Words>722</Words>
  <Application>Microsoft Macintosh PowerPoint</Application>
  <PresentationFormat>Widescreen</PresentationFormat>
  <Paragraphs>79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Franklin Gothic Book</vt:lpstr>
      <vt:lpstr>inherit</vt:lpstr>
      <vt:lpstr>Crop</vt:lpstr>
      <vt:lpstr>la gestione delle risorse umane nelle grandi imprese</vt:lpstr>
      <vt:lpstr>Cambiamento di prospettiva </vt:lpstr>
      <vt:lpstr>A proposito del cambio di prospettiva</vt:lpstr>
      <vt:lpstr>Processi basati su sistemi….</vt:lpstr>
      <vt:lpstr>La pianificazione delle risorse umane</vt:lpstr>
      <vt:lpstr>JOB DESIGN</vt:lpstr>
      <vt:lpstr>Reclutamento del personale</vt:lpstr>
      <vt:lpstr>FORMAZIONE PROFESSIONALE </vt:lpstr>
      <vt:lpstr>VALUTAZIONE DELLE PRESTAZIONI</vt:lpstr>
      <vt:lpstr>RETRIBUZIONI E INCENTIVI</vt:lpstr>
      <vt:lpstr>PROTEZIONE E RAPPRESENTANZA</vt:lpstr>
      <vt:lpstr>SVILUPPO DELL’AZIENDA</vt:lpstr>
      <vt:lpstr>Chi gestisce le risorse umane in azienda?</vt:lpstr>
      <vt:lpstr>IL DIPARTIMENTO RISORSE UMANE</vt:lpstr>
      <vt:lpstr>PROBLEMI?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gestione delle risorse umane nelle grandi imprese</dc:title>
  <dc:creator>rossella</dc:creator>
  <cp:lastModifiedBy>Microsoft Office User</cp:lastModifiedBy>
  <cp:revision>12</cp:revision>
  <dcterms:created xsi:type="dcterms:W3CDTF">2022-03-17T10:34:07Z</dcterms:created>
  <dcterms:modified xsi:type="dcterms:W3CDTF">2025-09-30T14:22:54Z</dcterms:modified>
</cp:coreProperties>
</file>