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84" r:id="rId17"/>
    <p:sldId id="278" r:id="rId18"/>
    <p:sldId id="277" r:id="rId19"/>
    <p:sldId id="279" r:id="rId20"/>
    <p:sldId id="281" r:id="rId21"/>
    <p:sldId id="280" r:id="rId22"/>
    <p:sldId id="282" r:id="rId23"/>
    <p:sldId id="283" r:id="rId2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userId="3b5a75769222ecd1" providerId="LiveId" clId="{422D1603-4DCE-4580-9266-A10422E6D5AD}"/>
  </pc:docChgLst>
  <pc:docChgLst>
    <pc:chgData userId="3b5a75769222ecd1" providerId="LiveId" clId="{FC9D8FD3-DEFD-44D7-A6EC-DCB987841B3B}"/>
  </pc:docChgLst>
  <pc:docChgLst>
    <pc:chgData userId="3b5a75769222ecd1" providerId="LiveId" clId="{1C8110B4-70E3-4BD1-A4FF-1BD18C623065}"/>
    <pc:docChg chg="modSld">
      <pc:chgData name="" userId="3b5a75769222ecd1" providerId="LiveId" clId="{1C8110B4-70E3-4BD1-A4FF-1BD18C623065}" dt="2025-10-01T10:05:52.140" v="3" actId="20577"/>
      <pc:docMkLst>
        <pc:docMk/>
      </pc:docMkLst>
      <pc:sldChg chg="modSp">
        <pc:chgData name="" userId="3b5a75769222ecd1" providerId="LiveId" clId="{1C8110B4-70E3-4BD1-A4FF-1BD18C623065}" dt="2025-10-01T10:05:52.140" v="3" actId="20577"/>
        <pc:sldMkLst>
          <pc:docMk/>
          <pc:sldMk cId="539602890" sldId="262"/>
        </pc:sldMkLst>
        <pc:spChg chg="mod">
          <ac:chgData name="" userId="3b5a75769222ecd1" providerId="LiveId" clId="{1C8110B4-70E3-4BD1-A4FF-1BD18C623065}" dt="2025-10-01T10:05:52.140" v="3" actId="20577"/>
          <ac:spMkLst>
            <pc:docMk/>
            <pc:sldMk cId="539602890" sldId="262"/>
            <ac:spMk id="2" creationId="{00000000-0000-0000-0000-000000000000}"/>
          </ac:spMkLst>
        </pc:spChg>
      </pc:sldChg>
    </pc:docChg>
  </pc:docChgLst>
  <pc:docChgLst>
    <pc:chgData userId="3b5a75769222ecd1" providerId="LiveId" clId="{8BE3F3B0-2043-498B-8067-7F60CB41BD2F}"/>
    <pc:docChg chg="modSld">
      <pc:chgData name="" userId="3b5a75769222ecd1" providerId="LiveId" clId="{8BE3F3B0-2043-498B-8067-7F60CB41BD2F}" dt="2025-12-07T11:18:10.918" v="1" actId="20577"/>
      <pc:docMkLst>
        <pc:docMk/>
      </pc:docMkLst>
      <pc:sldChg chg="modSp">
        <pc:chgData name="" userId="3b5a75769222ecd1" providerId="LiveId" clId="{8BE3F3B0-2043-498B-8067-7F60CB41BD2F}" dt="2025-12-07T11:18:10.918" v="1" actId="20577"/>
        <pc:sldMkLst>
          <pc:docMk/>
          <pc:sldMk cId="3384457851" sldId="263"/>
        </pc:sldMkLst>
        <pc:spChg chg="mod">
          <ac:chgData name="" userId="3b5a75769222ecd1" providerId="LiveId" clId="{8BE3F3B0-2043-498B-8067-7F60CB41BD2F}" dt="2025-12-07T11:18:08.823" v="0" actId="6549"/>
          <ac:spMkLst>
            <pc:docMk/>
            <pc:sldMk cId="3384457851" sldId="263"/>
            <ac:spMk id="2" creationId="{5C1BA6DB-FFD2-471A-A601-F3CFAB0DBAB5}"/>
          </ac:spMkLst>
        </pc:spChg>
        <pc:spChg chg="mod">
          <ac:chgData name="" userId="3b5a75769222ecd1" providerId="LiveId" clId="{8BE3F3B0-2043-498B-8067-7F60CB41BD2F}" dt="2025-12-07T11:18:10.918" v="1" actId="20577"/>
          <ac:spMkLst>
            <pc:docMk/>
            <pc:sldMk cId="3384457851" sldId="263"/>
            <ac:spMk id="3" creationId="{C3802BCA-327F-4421-A77B-E82C121B29A5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0C28AB0-268A-441C-A6AA-A55895ED2D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AF46A1F3-597C-4796-A999-9A15752DA9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4C04A6A-CEDF-42CF-990C-2AEE0ABFC5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41251-DC5E-4C75-86AB-54BD23D03116}" type="datetimeFigureOut">
              <a:rPr lang="it-IT" smtClean="0"/>
              <a:t>07/12/2025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088DE65-933D-4E10-8C08-C85A63C87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0CD79D0-DE18-4FC7-824A-F3FDC68523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0A714-903C-471E-A7D3-672ECFAD794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9640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7A3FC56-0605-4872-BD2A-867B32144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C6ED01E-3DA8-46F1-974D-22CF085A28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4D0D6D6-922A-4FFE-BF55-D1728DBDA3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41251-DC5E-4C75-86AB-54BD23D03116}" type="datetimeFigureOut">
              <a:rPr lang="it-IT" smtClean="0"/>
              <a:t>07/12/2025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D1B05C3-00DA-4F7C-A697-7A9F2FAAA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AB4955D-D91B-485B-884D-0AA5DD1E1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0A714-903C-471E-A7D3-672ECFAD794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32149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05C41F00-BB7C-44DF-98A2-DEDBCC27AF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9DE2032-F2CF-493D-AAF4-77357FDB5B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A4A5E83-2821-4A6A-AF0C-00F758B00D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41251-DC5E-4C75-86AB-54BD23D03116}" type="datetimeFigureOut">
              <a:rPr lang="it-IT" smtClean="0"/>
              <a:t>07/12/2025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29DD5EC-5DF2-4475-9BBE-AE5A3A78CE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9094B73-4698-4961-9764-DC6340C54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0A714-903C-471E-A7D3-672ECFAD794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034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E836957-C660-429B-9B27-1A8F463A60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5F740B7-596E-4AF3-AC1D-442623BD19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833E009-D462-4971-A403-1A1F832B59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41251-DC5E-4C75-86AB-54BD23D03116}" type="datetimeFigureOut">
              <a:rPr lang="it-IT" smtClean="0"/>
              <a:t>07/12/2025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1516571-FFEA-4A8C-AC53-44FF062455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C223DD1-8892-4AD7-AE56-0D9877F69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0A714-903C-471E-A7D3-672ECFAD794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840828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2B9ADF3-1F42-4A5C-BB8D-9E3A0FBD3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F0E94DE-CDFA-4D11-B718-0436A0F103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AD91E4F-6904-4419-9047-71FE0ED73C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41251-DC5E-4C75-86AB-54BD23D03116}" type="datetimeFigureOut">
              <a:rPr lang="it-IT" smtClean="0"/>
              <a:t>07/12/2025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30E711A-CCF4-4576-9576-D90EE1536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62FA35B-4197-4723-B834-6B520EFA1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0A714-903C-471E-A7D3-672ECFAD794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4814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A5EF33C-E83D-42F3-8BD8-A859E43FD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53B782C-FC38-4D0F-BF40-DF804A93A8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D596D86-BFE9-41BC-A044-8790A5A5AA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90477E9-0DF7-48E5-AB3A-535C00A564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41251-DC5E-4C75-86AB-54BD23D03116}" type="datetimeFigureOut">
              <a:rPr lang="it-IT" smtClean="0"/>
              <a:t>07/12/2025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909ACFF-051A-4B3A-A9EF-EB34D4F2C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67DF47B-B34E-4404-8AA2-489671589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0A714-903C-471E-A7D3-672ECFAD794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838127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A3B45D7-BB90-4F91-93DF-F7705ED7E9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2457654-1892-4B18-AE90-22AC065C79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6F75A1E-1B95-4456-9118-CB2FFCFF93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E48E42CA-8E8F-41FE-B2A0-C7A8090DC8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2B05D294-FB70-468C-9C4F-55460A4B25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3C3990C4-DD07-47E4-AC77-B7D9395A10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41251-DC5E-4C75-86AB-54BD23D03116}" type="datetimeFigureOut">
              <a:rPr lang="it-IT" smtClean="0"/>
              <a:t>07/12/2025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2B7ECFF-60D6-40A5-A24F-CDFAD462A3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226D2F3F-2148-4B9C-BDB3-6E07705F1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0A714-903C-471E-A7D3-672ECFAD794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989206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F43CF11-1272-4C2D-B480-904524565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CEF3FAA3-6111-4E01-B5FD-BB03BB46A6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41251-DC5E-4C75-86AB-54BD23D03116}" type="datetimeFigureOut">
              <a:rPr lang="it-IT" smtClean="0"/>
              <a:t>07/12/2025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FDAECE88-72F2-4CF9-9A9F-4B1F14E3A8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29BA0AC-9F25-4F88-9B83-DB6C5291B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0A714-903C-471E-A7D3-672ECFAD794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48916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1FD9AA6D-C37F-4D0D-8342-06AB80C47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41251-DC5E-4C75-86AB-54BD23D03116}" type="datetimeFigureOut">
              <a:rPr lang="it-IT" smtClean="0"/>
              <a:t>07/12/2025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FF2A4D5F-889D-4898-B793-48669AC26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6AB5CF2-0661-4837-AF61-E2C18AEE6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0A714-903C-471E-A7D3-672ECFAD794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612819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02CBD9D-C15B-423C-B723-9FF9257FA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665CE1F-AECB-41F9-B048-9F8EC48C6C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5D96A40-BAA1-4C00-B8E3-F48D6AC52E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D663B27-0936-40C9-91D3-46B1A4D886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41251-DC5E-4C75-86AB-54BD23D03116}" type="datetimeFigureOut">
              <a:rPr lang="it-IT" smtClean="0"/>
              <a:t>07/12/2025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F48BCF5-BB5F-4EDE-BF38-F75914971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482798B-477E-44BC-A0F2-11DA247D4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0A714-903C-471E-A7D3-672ECFAD794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449665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F9BC23-8C47-44E0-BC48-53DBECECD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0D6B031D-E940-4C89-A6C4-57DCF548F7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A9D89689-74F8-4F27-8796-B0665B7331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5990562-8127-43D3-B62E-7EEF782BC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41251-DC5E-4C75-86AB-54BD23D03116}" type="datetimeFigureOut">
              <a:rPr lang="it-IT" smtClean="0"/>
              <a:t>07/12/2025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B04D1A4-740D-4EBA-B791-1BAA6A93AB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131396B-3CFD-47F0-8309-2F4158641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0A714-903C-471E-A7D3-672ECFAD794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68589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04FAA9E6-1954-4B8F-9139-022A795DC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0D3F9DE-FC0D-4D84-8DA0-41AF7F9041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AC52A93-572D-4950-A9C7-855D4D702B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041251-DC5E-4C75-86AB-54BD23D03116}" type="datetimeFigureOut">
              <a:rPr lang="it-IT" smtClean="0"/>
              <a:t>07/12/2025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053B981-F48D-4A77-91EB-CD16DF9607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7F3BCA7-411E-4EFC-A4F8-5AF481EA2F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10A714-903C-471E-A7D3-672ECFAD794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2060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it-IT" cap="small" dirty="0"/>
              <a:t>Università degli Studi di Teramo </a:t>
            </a:r>
            <a:br>
              <a:rPr lang="it-IT" cap="small" dirty="0"/>
            </a:br>
            <a:r>
              <a:rPr lang="it-IT" sz="4900" cap="small" dirty="0"/>
              <a:t>Dipartimento di Giurisprudenza</a:t>
            </a:r>
            <a:br>
              <a:rPr lang="it-IT" cap="small" dirty="0"/>
            </a:br>
            <a:r>
              <a:rPr lang="it-IT" sz="3100" cap="small" dirty="0" err="1"/>
              <a:t>a.a</a:t>
            </a:r>
            <a:r>
              <a:rPr lang="it-IT" sz="3100" cap="small" dirty="0"/>
              <a:t>. 2025-2026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cap="small" dirty="0"/>
              <a:t>Corso di Diritto dell’anticorruzione</a:t>
            </a:r>
          </a:p>
          <a:p>
            <a:r>
              <a:rPr lang="it-IT" dirty="0"/>
              <a:t>Modulo di Diritto amministrativo</a:t>
            </a:r>
          </a:p>
          <a:p>
            <a:r>
              <a:rPr lang="it-IT" i="1" dirty="0"/>
              <a:t>Prof. Simona D’Antonio</a:t>
            </a:r>
          </a:p>
        </p:txBody>
      </p:sp>
      <p:pic>
        <p:nvPicPr>
          <p:cNvPr id="1026" name="Picture 2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003" y="465364"/>
            <a:ext cx="1713040" cy="777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96028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1BB55DF-131A-4563-A044-E952A4769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Gli obblighi di pubblicazione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5CCBCF1-0CAA-4028-B494-C9430ABDA2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dirty="0"/>
              <a:t>Il d. lgs. n. 33/2013 elenca una serie cospicua di obblighi di pubblicazione relativi ad aspetti diversi, quali l’organizzazione, il personale, gli atti e l’attività, l’utilizzo delle risorse, i servizi pubblici, specifici settori di azione.</a:t>
            </a:r>
          </a:p>
          <a:p>
            <a:r>
              <a:rPr lang="it-IT" dirty="0"/>
              <a:t>I dati, documenti e informazioni elencati sono sottoposti ad un regime consistente nella piena disponibilità, fruibilità e possibilità di riutilizzo.</a:t>
            </a:r>
          </a:p>
          <a:p>
            <a:r>
              <a:rPr lang="it-IT" dirty="0"/>
              <a:t>La piena accessibilità è realizzata attraverso la pubblicazione tempestiva sul sito istituzionale dell’ente, nella sezione «amministrazione trasparente», per una durata di regola quinquennale.</a:t>
            </a:r>
          </a:p>
          <a:p>
            <a:r>
              <a:rPr lang="it-IT" dirty="0"/>
              <a:t>All’obbligo di pubblicazione corrisponde il diritto di accesso civico ex art. 5, c. 1, d. lgs. n. 33/2013. </a:t>
            </a:r>
          </a:p>
        </p:txBody>
      </p:sp>
    </p:spTree>
    <p:extLst>
      <p:ext uri="{BB962C8B-B14F-4D97-AF65-F5344CB8AC3E}">
        <p14:creationId xmlns:p14="http://schemas.microsoft.com/office/powerpoint/2010/main" val="12552073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B88C9D-0354-458E-86B8-35824340AC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Utilità e idoneità degli obblighi di pubblicazione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C47297A-95E0-43A5-9DC3-D810775847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Rispetto alla versione originaria, un’opera di razionalizzazione è stata effettuata dal d. lgs. n. 97/2016.</a:t>
            </a:r>
          </a:p>
          <a:p>
            <a:r>
              <a:rPr lang="it-IT" dirty="0"/>
              <a:t>Una funzione di «flessibilizzazione» è attribuita all’ANAC: per sottrazione, e tenuto conto delle esigenze organizzative; nonché riducendo la durata della pubblicazione.</a:t>
            </a:r>
          </a:p>
          <a:p>
            <a:r>
              <a:rPr lang="it-IT" dirty="0"/>
              <a:t>Il PNRR prefigura una complessiva revisione – nel senso della semplificazione e della riduzione – degli obblighi di pubblicazione.</a:t>
            </a:r>
          </a:p>
          <a:p>
            <a:r>
              <a:rPr lang="it-IT" dirty="0"/>
              <a:t>Peraltro ciascuna amministrazione può introdurre, con i propri piani di prevenzione, specifici obblighi ulteriori rispetto a quelli generali → </a:t>
            </a:r>
          </a:p>
        </p:txBody>
      </p:sp>
    </p:spTree>
    <p:extLst>
      <p:ext uri="{BB962C8B-B14F-4D97-AF65-F5344CB8AC3E}">
        <p14:creationId xmlns:p14="http://schemas.microsoft.com/office/powerpoint/2010/main" val="33069770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E79722A-BD26-4B51-9721-CABC28FEE0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→ «trasparenza ulteriore»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45A5742-8295-4771-98C9-B4BF62E7D7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/>
              <a:t>Funzione di informazione e comunicazione di cui alla l. n. 150/2000.</a:t>
            </a:r>
          </a:p>
          <a:p>
            <a:r>
              <a:rPr lang="it-IT" dirty="0"/>
              <a:t>Il d. lgs. 33/2013 prevede che le PP.AA. possano diffondere informazioni ulteriori rispetto a quelle che sono tenute a pubblicare per legge.</a:t>
            </a:r>
          </a:p>
          <a:p>
            <a:r>
              <a:rPr lang="it-IT" dirty="0"/>
              <a:t>Nei piani di amministrazione vanno individuate le misure specifiche di trasparenza da adottare, che sono atipiche.</a:t>
            </a:r>
          </a:p>
          <a:p>
            <a:r>
              <a:rPr lang="it-IT" dirty="0"/>
              <a:t>Indicazioni su possibili misure sono contenute nel PNA, ad es. in materia di contratti pubblici.</a:t>
            </a:r>
          </a:p>
          <a:p>
            <a:r>
              <a:rPr lang="it-IT" dirty="0"/>
              <a:t>La pubblicazione di contenuti ulteriori è solo una delle possibili forme specifiche di trasparenza.</a:t>
            </a:r>
          </a:p>
          <a:p>
            <a:r>
              <a:rPr lang="it-IT" dirty="0"/>
              <a:t>In ogni caso, ove la pubblicazione non sia imposta da una norma di legge o di regolamento, i dati personali eventualmente presenti devono essere indicati in forma anonima.</a:t>
            </a:r>
          </a:p>
        </p:txBody>
      </p:sp>
    </p:spTree>
    <p:extLst>
      <p:ext uri="{BB962C8B-B14F-4D97-AF65-F5344CB8AC3E}">
        <p14:creationId xmlns:p14="http://schemas.microsoft.com/office/powerpoint/2010/main" val="21489474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0A9CC6F-20F8-4834-968B-BA8780D05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Trasparenza e protezione dei dati personali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308F9E9-0822-4340-9240-5F455C5260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Legge sulla «privacy» n. 675/1996 → d. lgs. n. 196/2003 («codice»)</a:t>
            </a:r>
          </a:p>
          <a:p>
            <a:r>
              <a:rPr lang="it-IT" dirty="0"/>
              <a:t>General Data Protection Regulation (GDPR): Regolamento UE n. 2016/679 del 27 aprile 2016</a:t>
            </a:r>
          </a:p>
          <a:p>
            <a:r>
              <a:rPr lang="it-IT" dirty="0"/>
              <a:t>Per l’accesso documentale, cfr. art. 24, c. 7, l. n. 241/1990: gradazione.</a:t>
            </a:r>
          </a:p>
          <a:p>
            <a:r>
              <a:rPr lang="it-IT" dirty="0"/>
              <a:t>Per l’accesso civico generalizzato, cfr. art. 5-bis, c. 2, lett. a): prevale la riservatezza, posta come limite all’accesso e presidiata dal ruolo del Garante privacy in sede di riesame.</a:t>
            </a:r>
          </a:p>
          <a:p>
            <a:r>
              <a:rPr lang="it-IT" dirty="0"/>
              <a:t>Per gli obblighi di pubblicazione, cfr. le linee guida del Garante privacy del 2014 e Corte cost. n. 20/2019 → </a:t>
            </a:r>
          </a:p>
        </p:txBody>
      </p:sp>
    </p:spTree>
    <p:extLst>
      <p:ext uri="{BB962C8B-B14F-4D97-AF65-F5344CB8AC3E}">
        <p14:creationId xmlns:p14="http://schemas.microsoft.com/office/powerpoint/2010/main" val="9044447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973AC24-304B-44F5-BB64-233AA19E6A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→ Corte cost. 23.1.2019, n. 20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FD7BF55-1DE8-46F8-81B1-3AB31AB1A0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Art. 14 d. lgs. n. 33/2013: obblighi di pubblicazione della situazione patrimoniale e reddituale dei vertici politici e burocratici.</a:t>
            </a:r>
          </a:p>
          <a:p>
            <a:r>
              <a:rPr lang="it-IT" dirty="0"/>
              <a:t>Si riconosce la prevalenza delle esigenze di trasparenza ogni qualvolta la legge preveda un obbligo di pubblicazione, ma le relative disposizioni sono sindacabili dinanzi alla Corte in punto di ragionevolezza e proporzionalità.</a:t>
            </a:r>
          </a:p>
          <a:p>
            <a:r>
              <a:rPr lang="it-IT" dirty="0"/>
              <a:t>Non è proporzionata la indicizzazione tramite motori di ricerca, prevista per tutte le altre informazioni contenute nella sezione amministrazione trasparente, ove riferita a dati personali.</a:t>
            </a:r>
          </a:p>
        </p:txBody>
      </p:sp>
    </p:spTree>
    <p:extLst>
      <p:ext uri="{BB962C8B-B14F-4D97-AF65-F5344CB8AC3E}">
        <p14:creationId xmlns:p14="http://schemas.microsoft.com/office/powerpoint/2010/main" val="7776156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8EF976F-EA87-4D12-89B8-7E90AB4810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…segue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7F63CBC-9083-40F9-99B9-31CB1D8B48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A fronte di un obbligo di pubblicazione previsto dalla legge, la P.A. è tenuta ad adempiere, dovendo però valutare la pertinenza e la non eccedenza delle informazioni pubblicate.</a:t>
            </a:r>
          </a:p>
          <a:p>
            <a:r>
              <a:rPr lang="it-IT" dirty="0"/>
              <a:t>I dati sensibili e super-sensibili non possono in ogni caso essere resi conoscibili attraverso il sito. </a:t>
            </a:r>
          </a:p>
          <a:p>
            <a:r>
              <a:rPr lang="it-IT" dirty="0"/>
              <a:t>È possibile limitare la conoscibilità pubblicando informazioni, ove necessario, in forma anonima.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696538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A3C2640-AC88-40E1-8A5E-39379E39F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a-Latn" i="1" dirty="0"/>
              <a:t>decisum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2C17A03-B56D-4B11-B79C-64266549A2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Questione infondata relativamente all’art. 14, c. 1, lett. c) (per i titolari di incarichi politici)</a:t>
            </a:r>
          </a:p>
          <a:p>
            <a:r>
              <a:rPr lang="it-IT" dirty="0"/>
              <a:t>Questione fondata relativamente all’art. 14, c. 1-bis) (per i dirigenti) → nella parte in cui prevede l’obbligo di pubblicazione di cui al c. 1 per tutti i titolari di incarichi dirigenziali, a qualsiasi titolo conferiti, anziché solo per i titolari degli incarichi dirigenziali previsti dall’art. 19, commi 3 e 4, d. lgs. 30 marzo 2001, n. 165, cioè i titolari di incarichi di vertice.</a:t>
            </a:r>
          </a:p>
        </p:txBody>
      </p:sp>
    </p:spTree>
    <p:extLst>
      <p:ext uri="{BB962C8B-B14F-4D97-AF65-F5344CB8AC3E}">
        <p14:creationId xmlns:p14="http://schemas.microsoft.com/office/powerpoint/2010/main" val="35352535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777164B-6864-463D-B330-5FE70D49304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L’ambito soggettivo di applicazione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D1197AB4-433C-4575-B1E4-085249CD081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it-IT" sz="4000" dirty="0"/>
              <a:t>della disciplina sulla trasparenza</a:t>
            </a:r>
          </a:p>
        </p:txBody>
      </p:sp>
    </p:spTree>
    <p:extLst>
      <p:ext uri="{BB962C8B-B14F-4D97-AF65-F5344CB8AC3E}">
        <p14:creationId xmlns:p14="http://schemas.microsoft.com/office/powerpoint/2010/main" val="30220845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A172A4-92EB-402B-8710-F328A9E33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Art. 2-bis del d. lgs. n. 33/2013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75D2A27-C483-4776-9D49-794B2CF426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it-IT" dirty="0"/>
              <a:t>Le PP.AA. di cui all’art. 1, c. 2, d. lgs. n. 165/2001, ivi comprese le autorità portuali e le autorità amministrative indipendenti di garanzia, vigilanza e regolazione.</a:t>
            </a:r>
          </a:p>
          <a:p>
            <a:pPr marL="514350" indent="-514350">
              <a:buAutoNum type="arabicPeriod"/>
            </a:pPr>
            <a:r>
              <a:rPr lang="it-IT" dirty="0"/>
              <a:t>Gli enti pubblici economici; gli ordini professionali; le società in controllo pubblico, escluse le società quotate; gli enti privati, con bilancio superiore a € 500.000, la cui attività sia finanziata in modo maggioritario da PP.AA. e in cui i componenti dell’organo di amministrazione siano designati da PP.AA. </a:t>
            </a:r>
          </a:p>
          <a:p>
            <a:pPr marL="0" indent="0" algn="r">
              <a:buNone/>
            </a:pPr>
            <a:r>
              <a:rPr lang="it-IT" dirty="0"/>
              <a:t>→ </a:t>
            </a:r>
            <a:r>
              <a:rPr lang="it-IT" u="sng" dirty="0"/>
              <a:t>nei limiti della compatibilità</a:t>
            </a:r>
            <a:endParaRPr lang="it-IT" dirty="0"/>
          </a:p>
          <a:p>
            <a:pPr marL="514350" indent="-514350">
              <a:buAutoNum type="arabicPeriod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844748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F289C50-D2C8-4A6E-ADBC-936F983E2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…segue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07CC71F-07DF-43A4-B60D-AE307B5166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3. Le società in partecipazione pubblica; gli enti privati, con bilancio superiore a € 500.000, che esercitano funzioni amministrative, attività di produzione di beni e servizi a favore delle PP.AA. o di gestione di servizi pubblici </a:t>
            </a:r>
          </a:p>
          <a:p>
            <a:pPr marL="0" indent="0" algn="r">
              <a:buNone/>
            </a:pPr>
            <a:r>
              <a:rPr lang="it-IT" dirty="0"/>
              <a:t>→ </a:t>
            </a:r>
            <a:r>
              <a:rPr lang="it-IT" u="sng" dirty="0"/>
              <a:t>nei limiti della compatibilità e limitatamente ai dati e ai documenti inerenti all’attività di pubblico interesse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070567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C1BA6DB-FFD2-471A-A601-F3CFAB0DBAB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Il principio di trasparenza e la sua attuazione nel sistema anticorruzione 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C3802BCA-327F-4421-A77B-E82C121B29A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it-IT" sz="4000" dirty="0"/>
              <a:t>Gli obblighi di pubblicazione</a:t>
            </a:r>
          </a:p>
        </p:txBody>
      </p:sp>
    </p:spTree>
    <p:extLst>
      <p:ext uri="{BB962C8B-B14F-4D97-AF65-F5344CB8AC3E}">
        <p14:creationId xmlns:p14="http://schemas.microsoft.com/office/powerpoint/2010/main" val="33844578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C063A65-40A3-44A7-989E-B8E5F87842F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Sezione Amministrazione Trasparente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DD365B26-E00A-4A04-B591-F5C11F60E42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it-IT" sz="4000" dirty="0"/>
              <a:t>e sue sotto-sezioni</a:t>
            </a:r>
          </a:p>
        </p:txBody>
      </p:sp>
    </p:spTree>
    <p:extLst>
      <p:ext uri="{BB962C8B-B14F-4D97-AF65-F5344CB8AC3E}">
        <p14:creationId xmlns:p14="http://schemas.microsoft.com/office/powerpoint/2010/main" val="21925479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48DC49D-D562-4E90-BE08-7152B130F1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Sotto-sezioni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D5416E4-535D-4256-BB53-08C010D29D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Disposizioni generali</a:t>
            </a:r>
          </a:p>
          <a:p>
            <a:r>
              <a:rPr lang="it-IT" dirty="0"/>
              <a:t>Organizzazione</a:t>
            </a:r>
          </a:p>
          <a:p>
            <a:r>
              <a:rPr lang="it-IT" dirty="0"/>
              <a:t>Consulenti e collaboratori</a:t>
            </a:r>
          </a:p>
          <a:p>
            <a:r>
              <a:rPr lang="it-IT" dirty="0"/>
              <a:t>Personale</a:t>
            </a:r>
          </a:p>
          <a:p>
            <a:r>
              <a:rPr lang="it-IT" dirty="0"/>
              <a:t>Bandi di concorso</a:t>
            </a:r>
          </a:p>
          <a:p>
            <a:r>
              <a:rPr lang="it-IT" dirty="0"/>
              <a:t>Performance</a:t>
            </a:r>
          </a:p>
          <a:p>
            <a:r>
              <a:rPr lang="it-IT" dirty="0"/>
              <a:t>Enti controllati</a:t>
            </a:r>
          </a:p>
          <a:p>
            <a:r>
              <a:rPr lang="it-IT" dirty="0"/>
              <a:t>Attività e procedimenti </a:t>
            </a:r>
          </a:p>
        </p:txBody>
      </p:sp>
    </p:spTree>
    <p:extLst>
      <p:ext uri="{BB962C8B-B14F-4D97-AF65-F5344CB8AC3E}">
        <p14:creationId xmlns:p14="http://schemas.microsoft.com/office/powerpoint/2010/main" val="38498526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E4F648B-0041-41E9-AC55-A680870BDC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…segue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F001378-ED22-4E9B-8085-78870B0F4F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Provvedimenti</a:t>
            </a:r>
          </a:p>
          <a:p>
            <a:r>
              <a:rPr lang="it-IT" dirty="0"/>
              <a:t>Controlli sulle imprese</a:t>
            </a:r>
          </a:p>
          <a:p>
            <a:r>
              <a:rPr lang="it-IT" dirty="0"/>
              <a:t>Bandi di gara e contratti</a:t>
            </a:r>
          </a:p>
          <a:p>
            <a:r>
              <a:rPr lang="it-IT" dirty="0"/>
              <a:t>Sovvenzioni, contributi, sussidi, vantaggi economici</a:t>
            </a:r>
          </a:p>
          <a:p>
            <a:r>
              <a:rPr lang="it-IT" dirty="0"/>
              <a:t>Bilanci</a:t>
            </a:r>
          </a:p>
          <a:p>
            <a:r>
              <a:rPr lang="it-IT" dirty="0"/>
              <a:t>Beni immobili e gestione del patrimonio</a:t>
            </a:r>
          </a:p>
          <a:p>
            <a:r>
              <a:rPr lang="it-IT" dirty="0"/>
              <a:t>Controlli e rilievi sull’amministrazione</a:t>
            </a:r>
          </a:p>
          <a:p>
            <a:r>
              <a:rPr lang="it-IT" dirty="0"/>
              <a:t>Servizi erogati</a:t>
            </a:r>
          </a:p>
        </p:txBody>
      </p:sp>
    </p:spTree>
    <p:extLst>
      <p:ext uri="{BB962C8B-B14F-4D97-AF65-F5344CB8AC3E}">
        <p14:creationId xmlns:p14="http://schemas.microsoft.com/office/powerpoint/2010/main" val="9382765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53CC064-4721-4B14-A8A0-4CBF3E802E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…segue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5BCCC3C-FC40-42C1-9119-8F6B8BB8E3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Pagamenti delle amministrazioni</a:t>
            </a:r>
          </a:p>
          <a:p>
            <a:r>
              <a:rPr lang="it-IT" dirty="0"/>
              <a:t>Opere pubbliche</a:t>
            </a:r>
          </a:p>
          <a:p>
            <a:r>
              <a:rPr lang="it-IT" dirty="0"/>
              <a:t>Pianificazione e governo del territorio</a:t>
            </a:r>
          </a:p>
          <a:p>
            <a:r>
              <a:rPr lang="it-IT" dirty="0"/>
              <a:t>Informazioni ambientali</a:t>
            </a:r>
          </a:p>
          <a:p>
            <a:r>
              <a:rPr lang="it-IT" dirty="0"/>
              <a:t>Strutture sanitarie accreditate</a:t>
            </a:r>
          </a:p>
          <a:p>
            <a:r>
              <a:rPr lang="it-IT" dirty="0"/>
              <a:t>Interventi straordinari di emergenza</a:t>
            </a:r>
          </a:p>
          <a:p>
            <a:r>
              <a:rPr lang="it-IT"/>
              <a:t>Altri contenuti.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022418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5AF826-1D77-4265-91B5-2A3FFD4476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Rilevanza autonoma e funzione «di sistema» del principio di trasparenza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09FB5D5-8A26-4F5D-BFCD-CA68E4993F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→ nesso con i principi democratico, di uguaglianza, imparzialità, buon andamento, responsabilità, efficacia ed efficienza nell’uso delle risorse pubbliche, integrità e lealtà nel servizio alla nazione; con le libertà individuali e collettive e con i diritti civili, politici e sociali, con il diritto a una buona amministrazione e con un’amministrazione aperta e al servizio del cittadino (art. 1 d. lgs. n. 33/2013)</a:t>
            </a:r>
          </a:p>
          <a:p>
            <a:pPr marL="0" indent="0">
              <a:buNone/>
            </a:pPr>
            <a:r>
              <a:rPr lang="it-IT" dirty="0"/>
              <a:t>→ fondamento costituzionale (artt. 1 e 97 Cost.): Corte cost. n. 20/2019 </a:t>
            </a:r>
          </a:p>
        </p:txBody>
      </p:sp>
    </p:spTree>
    <p:extLst>
      <p:ext uri="{BB962C8B-B14F-4D97-AF65-F5344CB8AC3E}">
        <p14:creationId xmlns:p14="http://schemas.microsoft.com/office/powerpoint/2010/main" val="15792960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965BC18-F3D7-44B2-B22B-45163304DD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Trasparenza in funzione di anticorruzione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4813DAC-0B05-43B6-931E-B65E106ADD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/>
              <a:t>Pilastro della strategia anticorruzione ai sensi della l. n. 190/2012</a:t>
            </a:r>
          </a:p>
          <a:p>
            <a:r>
              <a:rPr lang="it-IT" dirty="0"/>
              <a:t>«La luce del sole è il miglior disinfettante» (giudice Louis </a:t>
            </a:r>
            <a:r>
              <a:rPr lang="it-IT" dirty="0" err="1"/>
              <a:t>Brandeis</a:t>
            </a:r>
            <a:r>
              <a:rPr lang="it-IT" dirty="0"/>
              <a:t>, 1913)</a:t>
            </a:r>
          </a:p>
          <a:p>
            <a:r>
              <a:rPr lang="it-IT" dirty="0"/>
              <a:t>«</a:t>
            </a:r>
            <a:r>
              <a:rPr lang="it-IT" dirty="0" err="1"/>
              <a:t>Sunlight</a:t>
            </a:r>
            <a:r>
              <a:rPr lang="it-IT" dirty="0"/>
              <a:t> Laws» (USA): Freedom of Information Act (1966); Government in the Sunshine Act (1976) </a:t>
            </a:r>
          </a:p>
          <a:p>
            <a:r>
              <a:rPr lang="it-IT" dirty="0"/>
              <a:t>«Sunshine Act» italiano: l. n. 62/2022, in ambito sanitario</a:t>
            </a:r>
          </a:p>
          <a:p>
            <a:r>
              <a:rPr lang="it-IT" dirty="0"/>
              <a:t>I paesi meno corrotti sono quelli più dotati di una cultura della trasparenza (ad es. Svezia); le leggi pro trasparenza rafforzano il contrasto della corruzione.</a:t>
            </a:r>
          </a:p>
          <a:p>
            <a:r>
              <a:rPr lang="it-IT" dirty="0"/>
              <a:t>La trasposizione di meccanismi legali di trasparenza da un contesto all’altro non produce sempre risultati soddisfacenti.</a:t>
            </a:r>
          </a:p>
          <a:p>
            <a:r>
              <a:rPr lang="it-IT" dirty="0"/>
              <a:t>G20: «gli </a:t>
            </a:r>
            <a:r>
              <a:rPr lang="it-IT" i="1" dirty="0"/>
              <a:t>open data</a:t>
            </a:r>
            <a:r>
              <a:rPr lang="it-IT" dirty="0"/>
              <a:t> possono aiutare a prevenire e contrastare la corruzione»</a:t>
            </a:r>
          </a:p>
        </p:txBody>
      </p:sp>
    </p:spTree>
    <p:extLst>
      <p:ext uri="{BB962C8B-B14F-4D97-AF65-F5344CB8AC3E}">
        <p14:creationId xmlns:p14="http://schemas.microsoft.com/office/powerpoint/2010/main" val="9800133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427D507-B043-4A90-B547-D5EAAC0D50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Esperienze di altri Paesi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7F521A1-8F66-4727-9C6B-2FE7345847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/>
              <a:t>Disciplina statunitense del Freedom of Information Act e sua diffusione a livello globale</a:t>
            </a:r>
          </a:p>
          <a:p>
            <a:r>
              <a:rPr lang="en-GB" i="1" dirty="0"/>
              <a:t>Dissemination</a:t>
            </a:r>
            <a:r>
              <a:rPr lang="it-IT" dirty="0"/>
              <a:t> di informazioni di pubblico interesse grazie alla rete Internet e alle ICT </a:t>
            </a:r>
          </a:p>
          <a:p>
            <a:r>
              <a:rPr lang="it-IT" dirty="0"/>
              <a:t>Due grandi categorie di strumenti di trasparenza:</a:t>
            </a:r>
          </a:p>
          <a:p>
            <a:pPr marL="514350" indent="-514350">
              <a:buAutoNum type="arabicParenR"/>
            </a:pPr>
            <a:r>
              <a:rPr lang="it-IT" dirty="0"/>
              <a:t>Meccanismi reattivi (o passivi)</a:t>
            </a:r>
          </a:p>
          <a:p>
            <a:pPr marL="514350" indent="-514350">
              <a:buAutoNum type="arabicParenR"/>
            </a:pPr>
            <a:r>
              <a:rPr lang="it-IT" dirty="0"/>
              <a:t>Meccanismi proattivi (o attivi)</a:t>
            </a:r>
          </a:p>
          <a:p>
            <a:r>
              <a:rPr lang="it-IT" dirty="0"/>
              <a:t>Accelerazione della diffusione di modelli di trasparenza nel nuovo millennio grazie a iniziative e convenzioni internazionali</a:t>
            </a:r>
          </a:p>
          <a:p>
            <a:r>
              <a:rPr lang="it-IT" dirty="0"/>
              <a:t>Convenzione delle Nazioni Unite del 2003: prevede numerose misure di trasparenza (reattiva, proattiva e dall’interno) in funzione di anticorruzione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104332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5CE49A1-B1C6-41AF-ABB4-775CE7F6A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…segue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3E6A8F7-71D0-4651-8386-9924A785D1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Nella Convenzione di Mérida la trasparenza è declinata soprattutto come diritti di informazione su organizzazione, funzionamento e processi decisionali pubblici…</a:t>
            </a:r>
          </a:p>
          <a:p>
            <a:r>
              <a:rPr lang="it-IT" dirty="0"/>
              <a:t>anche al fine di favorire la partecipazione dei cittadini (società civile, ONG, etc.) alla prevenzione e alla lotta contro la corruzione…</a:t>
            </a:r>
          </a:p>
          <a:p>
            <a:r>
              <a:rPr lang="it-IT" dirty="0"/>
              <a:t>e di sensibilizzarli sulla esistenza, sulle cause e sulla gravità della corruzione.</a:t>
            </a:r>
          </a:p>
          <a:p>
            <a:r>
              <a:rPr lang="it-IT" dirty="0"/>
              <a:t>L’influenza delle fonti sovranazionali è stata evidente nella costruzione del sistema italiano anticorruzione, in particolare attraverso misure di trasparenza (Corte cost. 20/2019). </a:t>
            </a:r>
          </a:p>
        </p:txBody>
      </p:sp>
    </p:spTree>
    <p:extLst>
      <p:ext uri="{BB962C8B-B14F-4D97-AF65-F5344CB8AC3E}">
        <p14:creationId xmlns:p14="http://schemas.microsoft.com/office/powerpoint/2010/main" val="3771348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329E7E-711A-41C7-A2B8-F4D98AF02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Evoluzione della disciplina italiana sulla trasparenza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9B31C8A-6CFD-4130-9887-FF9FFF9FA8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Impostazione della l. n. 241/1990: giusto procedimento e diritto di accesso «documentale» (approccio rivolto a tutelare chi ha uno specifico interesse ed esclusione di un controllo diffuso sulla P.A.)</a:t>
            </a:r>
          </a:p>
          <a:p>
            <a:r>
              <a:rPr lang="it-IT" dirty="0"/>
              <a:t>A partire dal codice dell’amministrazione digitale (d. lgs. n. 82/2005) e con la riforma «Brunetta» (2009) emerge un secondo approccio alla trasparenza: ruolo proattivo delle PP.AA., centralità degli obblighi di pubblicazione realizzati attraverso i loro siti internet, introduzione dell’accesso civico generalizzato nel 2016.</a:t>
            </a:r>
          </a:p>
          <a:p>
            <a:r>
              <a:rPr lang="it-IT" dirty="0"/>
              <a:t>La legge anticorruzione (2012) inserisce gli obblighi di pubblicazione all’interno della strategia di prevenzione della corruzione.</a:t>
            </a:r>
          </a:p>
        </p:txBody>
      </p:sp>
    </p:spTree>
    <p:extLst>
      <p:ext uri="{BB962C8B-B14F-4D97-AF65-F5344CB8AC3E}">
        <p14:creationId xmlns:p14="http://schemas.microsoft.com/office/powerpoint/2010/main" val="25548231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CA9EA5C-2456-4806-A8E3-1BE38ECB0E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…segue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D17FEA5-04B9-47CA-82D2-FB06857B5E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La l. n. 190/2012 e il d. lgs. n. 33/2013 (c.d. «codice della trasparenza») pongono la trasparenza all’interno dell’impianto fondamentale del sistema anticorruzione.</a:t>
            </a:r>
          </a:p>
          <a:p>
            <a:r>
              <a:rPr lang="it-IT" dirty="0"/>
              <a:t>Nel suddetto codice, la trasparenza è garantita da un sistema importante di obblighi di pubblicazione, poi oggetto di numerose critiche.</a:t>
            </a:r>
          </a:p>
          <a:p>
            <a:r>
              <a:rPr lang="it-IT" dirty="0"/>
              <a:t>Con il d. lgs. n. 97/2016 il modello è stato riformulato: con l’introduzione dell’accesso civico generalizzato è stata data piena attuazione al principio della trasparenza amministrativa, proprio al fine di contrastare la </a:t>
            </a:r>
            <a:r>
              <a:rPr lang="en-GB" i="1" dirty="0"/>
              <a:t>maladministration</a:t>
            </a:r>
            <a:r>
              <a:rPr lang="it-IT" dirty="0"/>
              <a:t> e di favorire la partecipazione dei cittadini alla cura della cosa pubblica.</a:t>
            </a:r>
          </a:p>
        </p:txBody>
      </p:sp>
    </p:spTree>
    <p:extLst>
      <p:ext uri="{BB962C8B-B14F-4D97-AF65-F5344CB8AC3E}">
        <p14:creationId xmlns:p14="http://schemas.microsoft.com/office/powerpoint/2010/main" val="16315120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860B903-15EA-4727-8C22-382B0A2942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Definizione di «trasparenza amministrativa»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146A957-F127-474E-B00C-CAC529D0A4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it-IT" dirty="0"/>
              <a:t> «Accessibilità totale dei dati e documenti detenuti dalle PP.AA., allo scopo di tutelare i diritti dei cittadini, promuovere la partecipazione degli interessati all’attività amministrativa e favorire forme diffuse di controllo sul perseguimento delle funzioni istituzionali e sull’utilizzo delle risorse pubbliche» (d. lgs. n. 33/2013).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dirty="0"/>
              <a:t> Ne sono strumenti gli obblighi di pubblicazione e il diritto di accesso civico generalizzato.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dirty="0"/>
              <a:t>Vi è poi la c.d. «trasparenza ulteriore»: la diffusione in funzione anticorruzione di dati e documenti che le PP.AA. non sarebbero tenute a rendere conoscibili. </a:t>
            </a:r>
          </a:p>
        </p:txBody>
      </p:sp>
    </p:spTree>
    <p:extLst>
      <p:ext uri="{BB962C8B-B14F-4D97-AF65-F5344CB8AC3E}">
        <p14:creationId xmlns:p14="http://schemas.microsoft.com/office/powerpoint/2010/main" val="168669776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805</TotalTime>
  <Words>1813</Words>
  <Application>Microsoft Office PowerPoint</Application>
  <PresentationFormat>Widescreen</PresentationFormat>
  <Paragraphs>113</Paragraphs>
  <Slides>23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Wingdings</vt:lpstr>
      <vt:lpstr>Tema di Office</vt:lpstr>
      <vt:lpstr>Università degli Studi di Teramo  Dipartimento di Giurisprudenza a.a. 2025-2026</vt:lpstr>
      <vt:lpstr>Il principio di trasparenza e la sua attuazione nel sistema anticorruzione </vt:lpstr>
      <vt:lpstr>Rilevanza autonoma e funzione «di sistema» del principio di trasparenza</vt:lpstr>
      <vt:lpstr>Trasparenza in funzione di anticorruzione</vt:lpstr>
      <vt:lpstr>Esperienze di altri Paesi</vt:lpstr>
      <vt:lpstr>…segue </vt:lpstr>
      <vt:lpstr>Evoluzione della disciplina italiana sulla trasparenza </vt:lpstr>
      <vt:lpstr>…segue</vt:lpstr>
      <vt:lpstr>Definizione di «trasparenza amministrativa»</vt:lpstr>
      <vt:lpstr>Gli obblighi di pubblicazione</vt:lpstr>
      <vt:lpstr>Utilità e idoneità degli obblighi di pubblicazione</vt:lpstr>
      <vt:lpstr>→ «trasparenza ulteriore»</vt:lpstr>
      <vt:lpstr>Trasparenza e protezione dei dati personali</vt:lpstr>
      <vt:lpstr>→ Corte cost. 23.1.2019, n. 20</vt:lpstr>
      <vt:lpstr>…segue</vt:lpstr>
      <vt:lpstr>decisum</vt:lpstr>
      <vt:lpstr>L’ambito soggettivo di applicazione</vt:lpstr>
      <vt:lpstr>Art. 2-bis del d. lgs. n. 33/2013</vt:lpstr>
      <vt:lpstr>…segue</vt:lpstr>
      <vt:lpstr>Sezione Amministrazione Trasparente</vt:lpstr>
      <vt:lpstr>Sotto-sezioni</vt:lpstr>
      <vt:lpstr>…segue</vt:lpstr>
      <vt:lpstr>…segue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Università degli Studi di Teramo  Dipartimento di Giurisprudenza a.a. 2024-2025</dc:title>
  <dc:creator>Simona D'Antonio</dc:creator>
  <cp:lastModifiedBy>Simona D'Antonio</cp:lastModifiedBy>
  <cp:revision>36</cp:revision>
  <dcterms:created xsi:type="dcterms:W3CDTF">2025-04-08T08:23:49Z</dcterms:created>
  <dcterms:modified xsi:type="dcterms:W3CDTF">2025-12-07T11:18:15Z</dcterms:modified>
</cp:coreProperties>
</file>