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4" r:id="rId1"/>
  </p:sldMasterIdLst>
  <p:sldIdLst>
    <p:sldId id="291" r:id="rId2"/>
    <p:sldId id="256" r:id="rId3"/>
    <p:sldId id="338" r:id="rId4"/>
    <p:sldId id="337" r:id="rId5"/>
    <p:sldId id="345" r:id="rId6"/>
    <p:sldId id="346" r:id="rId7"/>
    <p:sldId id="323" r:id="rId8"/>
    <p:sldId id="329" r:id="rId9"/>
    <p:sldId id="347" r:id="rId10"/>
    <p:sldId id="348" r:id="rId11"/>
    <p:sldId id="349" r:id="rId12"/>
    <p:sldId id="350" r:id="rId1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33"/>
    <a:srgbClr val="CCCCFF"/>
    <a:srgbClr val="FFFFCC"/>
    <a:srgbClr val="FFFF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3" autoAdjust="0"/>
    <p:restoredTop sz="94660" autoAdjust="0"/>
  </p:normalViewPr>
  <p:slideViewPr>
    <p:cSldViewPr snapToGrid="0">
      <p:cViewPr>
        <p:scale>
          <a:sx n="88" d="100"/>
          <a:sy n="88" d="100"/>
        </p:scale>
        <p:origin x="255" y="5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12.03.2025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3762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12.03.2025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2299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12.03.2025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851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12.03.2025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8088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12.03.2025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5258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12.03.2025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11771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12.03.2025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9387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12.03.2025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3694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12.03.2025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1703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12.03.2025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4414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12.03.2025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6098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309286-EFB0-477D-9484-A61E470075DE}" type="datetimeFigureOut">
              <a:rPr lang="de-DE" smtClean="0"/>
              <a:t>12.03.2025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1273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506186"/>
            <a:ext cx="9144000" cy="37120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br>
              <a:rPr lang="en-US" sz="4900" b="1" dirty="0"/>
            </a:br>
            <a:br>
              <a:rPr lang="en-US" sz="4900" b="1" dirty="0"/>
            </a:br>
            <a:br>
              <a:rPr lang="en-US" sz="4900" b="1" dirty="0"/>
            </a:br>
            <a:br>
              <a:rPr lang="en-US" sz="4900" b="1" dirty="0"/>
            </a:br>
            <a:br>
              <a:rPr lang="en-US" sz="4900" b="1" dirty="0"/>
            </a:br>
            <a:br>
              <a:rPr lang="en-US" sz="4900" b="1" dirty="0"/>
            </a:br>
            <a:br>
              <a:rPr lang="en-US" sz="4900" b="1" dirty="0"/>
            </a:br>
            <a:r>
              <a:rPr lang="it-IT" sz="8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Libertà di stabilimento/libera circolazione dei servizi</a:t>
            </a:r>
            <a:br>
              <a:rPr lang="it-IT" sz="8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</a:b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4160938"/>
            <a:ext cx="9144000" cy="2250748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endParaRPr lang="it-IT" sz="3600" dirty="0">
              <a:solidFill>
                <a:schemeClr val="accent4">
                  <a:lumMod val="75000"/>
                </a:schemeClr>
              </a:solidFill>
              <a:latin typeface="Bauhaus 93" panose="04030905020B02020C02" pitchFamily="82" charset="0"/>
            </a:endParaRPr>
          </a:p>
          <a:p>
            <a:r>
              <a:rPr lang="it-IT" sz="4800" b="1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INTRODUZIONE</a:t>
            </a:r>
          </a:p>
        </p:txBody>
      </p:sp>
    </p:spTree>
    <p:extLst>
      <p:ext uri="{BB962C8B-B14F-4D97-AF65-F5344CB8AC3E}">
        <p14:creationId xmlns:p14="http://schemas.microsoft.com/office/powerpoint/2010/main" val="5893429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489" y="365125"/>
            <a:ext cx="11539471" cy="1325563"/>
          </a:xfrm>
        </p:spPr>
        <p:txBody>
          <a:bodyPr>
            <a:normAutofit/>
          </a:bodyPr>
          <a:lstStyle/>
          <a:p>
            <a:pPr algn="ctr"/>
            <a:r>
              <a:rPr lang="de-DE" b="1" dirty="0" err="1">
                <a:solidFill>
                  <a:srgbClr val="00B0F0"/>
                </a:solidFill>
                <a:latin typeface="Baskerville Old Face" panose="02020602080505020303" pitchFamily="18" charset="0"/>
              </a:rPr>
              <a:t>Perchè</a:t>
            </a:r>
            <a:r>
              <a:rPr lang="de-DE" b="1" dirty="0">
                <a:solidFill>
                  <a:srgbClr val="00B0F0"/>
                </a:solidFill>
                <a:latin typeface="Baskerville Old Face" panose="02020602080505020303" pitchFamily="18" charset="0"/>
              </a:rPr>
              <a:t> non </a:t>
            </a:r>
            <a:r>
              <a:rPr lang="de-DE" b="1" dirty="0" err="1">
                <a:solidFill>
                  <a:srgbClr val="00B0F0"/>
                </a:solidFill>
                <a:latin typeface="Baskerville Old Face" panose="02020602080505020303" pitchFamily="18" charset="0"/>
              </a:rPr>
              <a:t>un</a:t>
            </a:r>
            <a:r>
              <a:rPr lang="de-DE" b="1" dirty="0">
                <a:solidFill>
                  <a:srgbClr val="00B0F0"/>
                </a:solidFill>
                <a:latin typeface="Baskerville Old Face" panose="02020602080505020303" pitchFamily="18" charset="0"/>
              </a:rPr>
              <a:t> </a:t>
            </a:r>
            <a:r>
              <a:rPr lang="de-DE" b="1" dirty="0" err="1">
                <a:solidFill>
                  <a:srgbClr val="00B0F0"/>
                </a:solidFill>
                <a:latin typeface="Baskerville Old Face" panose="02020602080505020303" pitchFamily="18" charset="0"/>
              </a:rPr>
              <a:t>diritto</a:t>
            </a:r>
            <a:r>
              <a:rPr lang="de-DE" b="1" dirty="0">
                <a:solidFill>
                  <a:srgbClr val="00B0F0"/>
                </a:solidFill>
                <a:latin typeface="Baskerville Old Face" panose="02020602080505020303" pitchFamily="18" charset="0"/>
              </a:rPr>
              <a:t> </a:t>
            </a:r>
            <a:r>
              <a:rPr lang="de-DE" b="1" dirty="0" err="1">
                <a:solidFill>
                  <a:srgbClr val="00B0F0"/>
                </a:solidFill>
                <a:latin typeface="Baskerville Old Face" panose="02020602080505020303" pitchFamily="18" charset="0"/>
              </a:rPr>
              <a:t>societario</a:t>
            </a:r>
            <a:r>
              <a:rPr lang="de-DE" b="1" dirty="0">
                <a:solidFill>
                  <a:srgbClr val="00B0F0"/>
                </a:solidFill>
                <a:latin typeface="Baskerville Old Face" panose="02020602080505020303" pitchFamily="18" charset="0"/>
              </a:rPr>
              <a:t> UE?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54" y="1690688"/>
            <a:ext cx="11067140" cy="493536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4000" dirty="0" err="1">
                <a:latin typeface="Baskerville Old Face" panose="02020602080505020303" pitchFamily="18" charset="0"/>
              </a:rPr>
              <a:t>Assenza</a:t>
            </a:r>
            <a:r>
              <a:rPr lang="en-US" sz="4000" dirty="0">
                <a:latin typeface="Baskerville Old Face" panose="02020602080505020303" pitchFamily="18" charset="0"/>
              </a:rPr>
              <a:t> di base </a:t>
            </a:r>
            <a:r>
              <a:rPr lang="en-US" sz="4000" dirty="0" err="1">
                <a:latin typeface="Baskerville Old Face" panose="02020602080505020303" pitchFamily="18" charset="0"/>
              </a:rPr>
              <a:t>giuridiche</a:t>
            </a:r>
            <a:r>
              <a:rPr lang="en-US" sz="4000" dirty="0">
                <a:latin typeface="Baskerville Old Face" panose="02020602080505020303" pitchFamily="18" charset="0"/>
              </a:rPr>
              <a:t> </a:t>
            </a:r>
            <a:r>
              <a:rPr lang="en-US" sz="4000" dirty="0" err="1">
                <a:latin typeface="Baskerville Old Face" panose="02020602080505020303" pitchFamily="18" charset="0"/>
              </a:rPr>
              <a:t>pertinenti</a:t>
            </a:r>
            <a:r>
              <a:rPr lang="en-US" sz="4000" dirty="0">
                <a:latin typeface="Baskerville Old Face" panose="02020602080505020303" pitchFamily="18" charset="0"/>
              </a:rPr>
              <a:t> (principio di </a:t>
            </a:r>
            <a:r>
              <a:rPr lang="en-US" sz="4000" dirty="0" err="1">
                <a:latin typeface="Baskerville Old Face" panose="02020602080505020303" pitchFamily="18" charset="0"/>
              </a:rPr>
              <a:t>attribuzione</a:t>
            </a:r>
            <a:r>
              <a:rPr lang="en-US" sz="4000" dirty="0">
                <a:latin typeface="Baskerville Old Face" panose="02020602080505020303" pitchFamily="18" charset="0"/>
              </a:rPr>
              <a:t>)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4000" b="1" dirty="0" err="1">
                <a:latin typeface="Baskerville Old Face" panose="02020602080505020303" pitchFamily="18" charset="0"/>
              </a:rPr>
              <a:t>tuttavia</a:t>
            </a:r>
            <a:endParaRPr lang="en-US" sz="4000" b="1" dirty="0">
              <a:latin typeface="Baskerville Old Face" panose="02020602080505020303" pitchFamily="18" charset="0"/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3200" dirty="0">
                <a:latin typeface="Baskerville Old Face" panose="02020602080505020303" pitchFamily="18" charset="0"/>
              </a:rPr>
              <a:t>Art. 50 TFUE </a:t>
            </a:r>
            <a:r>
              <a:rPr lang="en-US" sz="3200" dirty="0">
                <a:latin typeface="Calibri"/>
                <a:cs typeface="Calibri"/>
              </a:rPr>
              <a:t>→ </a:t>
            </a:r>
            <a:r>
              <a:rPr lang="en-US" sz="3200" dirty="0" err="1">
                <a:latin typeface="Calibri"/>
                <a:cs typeface="Calibri"/>
              </a:rPr>
              <a:t>ravvicinamento</a:t>
            </a:r>
            <a:r>
              <a:rPr lang="en-US" sz="3200" dirty="0">
                <a:latin typeface="Calibri"/>
                <a:cs typeface="Calibri"/>
              </a:rPr>
              <a:t> </a:t>
            </a:r>
            <a:r>
              <a:rPr lang="en-US" sz="3200" dirty="0" err="1">
                <a:latin typeface="Calibri"/>
                <a:cs typeface="Calibri"/>
              </a:rPr>
              <a:t>delle</a:t>
            </a:r>
            <a:r>
              <a:rPr lang="en-US" sz="3200" dirty="0">
                <a:latin typeface="Calibri"/>
                <a:cs typeface="Calibri"/>
              </a:rPr>
              <a:t> </a:t>
            </a:r>
            <a:r>
              <a:rPr lang="en-US" sz="3200" dirty="0" err="1">
                <a:latin typeface="Calibri"/>
                <a:cs typeface="Calibri"/>
              </a:rPr>
              <a:t>legislazioni</a:t>
            </a:r>
            <a:r>
              <a:rPr lang="en-US" sz="3200" dirty="0">
                <a:latin typeface="Calibri"/>
                <a:cs typeface="Calibri"/>
              </a:rPr>
              <a:t> </a:t>
            </a:r>
            <a:r>
              <a:rPr lang="en-US" sz="3200" dirty="0" err="1">
                <a:latin typeface="Calibri"/>
                <a:cs typeface="Calibri"/>
              </a:rPr>
              <a:t>nazionali</a:t>
            </a:r>
            <a:r>
              <a:rPr lang="en-US" sz="3200" dirty="0">
                <a:latin typeface="Calibri"/>
                <a:cs typeface="Calibri"/>
              </a:rPr>
              <a:t> in </a:t>
            </a:r>
            <a:r>
              <a:rPr lang="en-US" sz="3200" dirty="0" err="1">
                <a:latin typeface="Calibri"/>
                <a:cs typeface="Calibri"/>
              </a:rPr>
              <a:t>tema</a:t>
            </a:r>
            <a:r>
              <a:rPr lang="en-US" sz="3200" dirty="0">
                <a:latin typeface="Calibri"/>
                <a:cs typeface="Calibri"/>
              </a:rPr>
              <a:t> di </a:t>
            </a:r>
            <a:r>
              <a:rPr lang="en-US" sz="3200" dirty="0" err="1">
                <a:latin typeface="Calibri"/>
                <a:cs typeface="Calibri"/>
              </a:rPr>
              <a:t>diritto</a:t>
            </a:r>
            <a:r>
              <a:rPr lang="en-US" sz="3200" dirty="0">
                <a:latin typeface="Calibri"/>
                <a:cs typeface="Calibri"/>
              </a:rPr>
              <a:t> </a:t>
            </a:r>
            <a:r>
              <a:rPr lang="en-US" sz="3200" dirty="0" err="1">
                <a:latin typeface="Calibri"/>
                <a:cs typeface="Calibri"/>
              </a:rPr>
              <a:t>societario</a:t>
            </a:r>
            <a:endParaRPr lang="en-US" sz="3200" dirty="0">
              <a:latin typeface="Calibri"/>
              <a:cs typeface="Calibri"/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ü"/>
            </a:pPr>
            <a:endParaRPr lang="en-US" sz="3200" dirty="0">
              <a:latin typeface="Calibri"/>
              <a:cs typeface="Calibri"/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3200" dirty="0">
                <a:latin typeface="Calibri"/>
                <a:cs typeface="Calibri"/>
              </a:rPr>
              <a:t>Art. 352 TFUE (</a:t>
            </a:r>
            <a:r>
              <a:rPr lang="en-US" sz="3200" dirty="0" err="1">
                <a:latin typeface="Calibri"/>
                <a:cs typeface="Calibri"/>
              </a:rPr>
              <a:t>clausola</a:t>
            </a:r>
            <a:r>
              <a:rPr lang="en-US" sz="3200" dirty="0">
                <a:latin typeface="Calibri"/>
                <a:cs typeface="Calibri"/>
              </a:rPr>
              <a:t> di </a:t>
            </a:r>
            <a:r>
              <a:rPr lang="en-US" sz="3200" dirty="0" err="1">
                <a:latin typeface="Calibri"/>
                <a:cs typeface="Calibri"/>
              </a:rPr>
              <a:t>flessibilità</a:t>
            </a:r>
            <a:r>
              <a:rPr lang="en-US" sz="3200" dirty="0">
                <a:latin typeface="Calibri"/>
                <a:cs typeface="Calibri"/>
              </a:rPr>
              <a:t>) → </a:t>
            </a:r>
            <a:r>
              <a:rPr lang="en-US" sz="3200" dirty="0" err="1">
                <a:latin typeface="Calibri"/>
                <a:cs typeface="Calibri"/>
              </a:rPr>
              <a:t>regolamenti</a:t>
            </a:r>
            <a:r>
              <a:rPr lang="en-US" sz="3200" dirty="0">
                <a:latin typeface="Calibri"/>
                <a:cs typeface="Calibri"/>
              </a:rPr>
              <a:t> </a:t>
            </a:r>
            <a:r>
              <a:rPr lang="en-US" sz="3200" dirty="0" err="1">
                <a:latin typeface="Calibri"/>
                <a:cs typeface="Calibri"/>
              </a:rPr>
              <a:t>istitutivi</a:t>
            </a:r>
            <a:r>
              <a:rPr lang="en-US" sz="3200" dirty="0">
                <a:latin typeface="Calibri"/>
                <a:cs typeface="Calibri"/>
              </a:rPr>
              <a:t> di tipi </a:t>
            </a:r>
            <a:r>
              <a:rPr lang="en-US" sz="3200" dirty="0" err="1">
                <a:latin typeface="Calibri"/>
                <a:cs typeface="Calibri"/>
              </a:rPr>
              <a:t>societari</a:t>
            </a:r>
            <a:r>
              <a:rPr lang="en-US" sz="3200" dirty="0">
                <a:latin typeface="Calibri"/>
                <a:cs typeface="Calibri"/>
              </a:rPr>
              <a:t> </a:t>
            </a:r>
            <a:r>
              <a:rPr lang="en-US" sz="3200" dirty="0" err="1">
                <a:latin typeface="Calibri"/>
                <a:cs typeface="Calibri"/>
              </a:rPr>
              <a:t>europei</a:t>
            </a:r>
            <a:r>
              <a:rPr lang="en-US" sz="3200" dirty="0">
                <a:latin typeface="Calibri"/>
                <a:cs typeface="Calibri"/>
              </a:rPr>
              <a:t> (</a:t>
            </a:r>
            <a:r>
              <a:rPr lang="en-US" sz="3200" dirty="0" err="1">
                <a:latin typeface="Calibri"/>
                <a:cs typeface="Calibri"/>
              </a:rPr>
              <a:t>tutti</a:t>
            </a:r>
            <a:r>
              <a:rPr lang="en-US" sz="3200" dirty="0">
                <a:latin typeface="Calibri"/>
                <a:cs typeface="Calibri"/>
              </a:rPr>
              <a:t> con </a:t>
            </a:r>
            <a:r>
              <a:rPr lang="en-US" sz="3200" dirty="0" err="1">
                <a:latin typeface="Calibri"/>
                <a:cs typeface="Calibri"/>
              </a:rPr>
              <a:t>elementi</a:t>
            </a:r>
            <a:r>
              <a:rPr lang="en-US" sz="3200" dirty="0">
                <a:latin typeface="Calibri"/>
                <a:cs typeface="Calibri"/>
              </a:rPr>
              <a:t> di </a:t>
            </a:r>
            <a:r>
              <a:rPr lang="en-US" sz="3200" dirty="0" err="1">
                <a:latin typeface="Calibri"/>
                <a:cs typeface="Calibri"/>
              </a:rPr>
              <a:t>transnazionalità</a:t>
            </a:r>
            <a:r>
              <a:rPr lang="en-US" sz="3200" dirty="0">
                <a:latin typeface="Calibri"/>
                <a:cs typeface="Calibri"/>
              </a:rPr>
              <a:t>)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ü"/>
            </a:pPr>
            <a:endParaRPr lang="en-US" sz="3200" dirty="0"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n-US" sz="3200" dirty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97942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75280" y="1924930"/>
            <a:ext cx="10071279" cy="3076150"/>
          </a:xfrm>
          <a:noFill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LIBERA </a:t>
            </a:r>
            <a:b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</a:rPr>
            </a:br>
            <a: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CIRCOLAZIONE DEI SERVIZI</a:t>
            </a:r>
            <a:b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</a:rPr>
            </a:br>
            <a:endParaRPr lang="en-US" b="1" dirty="0">
              <a:solidFill>
                <a:srgbClr val="FF0000"/>
              </a:solidFill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2715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489" y="365125"/>
            <a:ext cx="11539471" cy="1325563"/>
          </a:xfrm>
        </p:spPr>
        <p:txBody>
          <a:bodyPr>
            <a:normAutofit/>
          </a:bodyPr>
          <a:lstStyle/>
          <a:p>
            <a:pPr algn="ctr"/>
            <a:r>
              <a:rPr lang="de-DE" b="1" dirty="0" err="1">
                <a:solidFill>
                  <a:srgbClr val="00B0F0"/>
                </a:solidFill>
                <a:latin typeface="Baskerville Old Face" panose="02020602080505020303" pitchFamily="18" charset="0"/>
              </a:rPr>
              <a:t>Fenomenologie</a:t>
            </a:r>
            <a:endParaRPr lang="de-DE" b="1" dirty="0">
              <a:solidFill>
                <a:srgbClr val="00B0F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54" y="1690688"/>
            <a:ext cx="11067140" cy="4935360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3200" dirty="0" err="1">
                <a:latin typeface="Baskerville Old Face" panose="02020602080505020303" pitchFamily="18" charset="0"/>
              </a:rPr>
              <a:t>si</a:t>
            </a:r>
            <a:r>
              <a:rPr lang="en-US" sz="3200" dirty="0">
                <a:latin typeface="Baskerville Old Face" panose="02020602080505020303" pitchFamily="18" charset="0"/>
              </a:rPr>
              <a:t> </a:t>
            </a:r>
            <a:r>
              <a:rPr lang="en-US" sz="3200" dirty="0" err="1">
                <a:latin typeface="Baskerville Old Face" panose="02020602080505020303" pitchFamily="18" charset="0"/>
              </a:rPr>
              <a:t>sposta</a:t>
            </a:r>
            <a:r>
              <a:rPr lang="en-US" sz="3200" dirty="0">
                <a:latin typeface="Baskerville Old Face" panose="02020602080505020303" pitchFamily="18" charset="0"/>
              </a:rPr>
              <a:t> </a:t>
            </a:r>
            <a:r>
              <a:rPr lang="en-US" sz="3200" dirty="0" err="1">
                <a:latin typeface="Baskerville Old Face" panose="02020602080505020303" pitchFamily="18" charset="0"/>
              </a:rPr>
              <a:t>il</a:t>
            </a:r>
            <a:r>
              <a:rPr lang="en-US" sz="3200" dirty="0">
                <a:latin typeface="Baskerville Old Face" panose="02020602080505020303" pitchFamily="18" charset="0"/>
              </a:rPr>
              <a:t> </a:t>
            </a:r>
            <a:r>
              <a:rPr lang="en-US" sz="3200" dirty="0" err="1">
                <a:latin typeface="Baskerville Old Face" panose="02020602080505020303" pitchFamily="18" charset="0"/>
              </a:rPr>
              <a:t>prestatore</a:t>
            </a:r>
            <a:r>
              <a:rPr lang="en-US" sz="3200" dirty="0">
                <a:latin typeface="Baskerville Old Face" panose="02020602080505020303" pitchFamily="18" charset="0"/>
              </a:rPr>
              <a:t> del </a:t>
            </a:r>
            <a:r>
              <a:rPr lang="en-US" sz="3200" dirty="0" err="1">
                <a:latin typeface="Baskerville Old Face" panose="02020602080505020303" pitchFamily="18" charset="0"/>
              </a:rPr>
              <a:t>servizio</a:t>
            </a:r>
            <a:endParaRPr lang="en-US" sz="3200" dirty="0">
              <a:latin typeface="Baskerville Old Face" panose="02020602080505020303" pitchFamily="18" charset="0"/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3200" dirty="0" err="1">
                <a:latin typeface="Baskerville Old Face" panose="02020602080505020303" pitchFamily="18" charset="0"/>
                <a:cs typeface="Calibri"/>
              </a:rPr>
              <a:t>si</a:t>
            </a:r>
            <a:r>
              <a:rPr lang="en-US" sz="3200" dirty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>
                <a:latin typeface="Baskerville Old Face" panose="02020602080505020303" pitchFamily="18" charset="0"/>
                <a:cs typeface="Calibri"/>
              </a:rPr>
              <a:t>sposta</a:t>
            </a:r>
            <a:r>
              <a:rPr lang="en-US" sz="3200" dirty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>
                <a:latin typeface="Baskerville Old Face" panose="02020602080505020303" pitchFamily="18" charset="0"/>
                <a:cs typeface="Calibri"/>
              </a:rPr>
              <a:t>il</a:t>
            </a:r>
            <a:r>
              <a:rPr lang="en-US" sz="3200" dirty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>
                <a:latin typeface="Baskerville Old Face" panose="02020602080505020303" pitchFamily="18" charset="0"/>
                <a:cs typeface="Calibri"/>
              </a:rPr>
              <a:t>beneficiario</a:t>
            </a:r>
            <a:r>
              <a:rPr lang="en-US" sz="3200" dirty="0">
                <a:latin typeface="Baskerville Old Face" panose="02020602080505020303" pitchFamily="18" charset="0"/>
                <a:cs typeface="Calibri"/>
              </a:rPr>
              <a:t> del </a:t>
            </a:r>
            <a:r>
              <a:rPr lang="en-US" sz="3200" dirty="0" err="1">
                <a:latin typeface="Baskerville Old Face" panose="02020602080505020303" pitchFamily="18" charset="0"/>
                <a:cs typeface="Calibri"/>
              </a:rPr>
              <a:t>servizio</a:t>
            </a:r>
            <a:r>
              <a:rPr lang="en-US" sz="3200" dirty="0">
                <a:latin typeface="Baskerville Old Face" panose="02020602080505020303" pitchFamily="18" charset="0"/>
                <a:cs typeface="Calibri"/>
              </a:rPr>
              <a:t> (</a:t>
            </a:r>
            <a:r>
              <a:rPr lang="en-US" sz="3200" dirty="0" err="1">
                <a:latin typeface="Baskerville Old Face" panose="02020602080505020303" pitchFamily="18" charset="0"/>
                <a:cs typeface="Calibri"/>
              </a:rPr>
              <a:t>il</a:t>
            </a:r>
            <a:r>
              <a:rPr lang="en-US" sz="3200" dirty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>
                <a:latin typeface="Baskerville Old Face" panose="02020602080505020303" pitchFamily="18" charset="0"/>
                <a:cs typeface="Calibri"/>
              </a:rPr>
              <a:t>turista</a:t>
            </a:r>
            <a:r>
              <a:rPr lang="en-US" sz="3200" dirty="0">
                <a:latin typeface="Baskerville Old Face" panose="02020602080505020303" pitchFamily="18" charset="0"/>
                <a:cs typeface="Calibri"/>
              </a:rPr>
              <a:t>: sent. 186/87, </a:t>
            </a:r>
            <a:r>
              <a:rPr lang="en-US" sz="3200" i="1" dirty="0">
                <a:latin typeface="Baskerville Old Face" panose="02020602080505020303" pitchFamily="18" charset="0"/>
                <a:cs typeface="Calibri"/>
              </a:rPr>
              <a:t>Cowan</a:t>
            </a:r>
            <a:r>
              <a:rPr lang="en-US" sz="3200" dirty="0">
                <a:latin typeface="Baskerville Old Face" panose="02020602080505020303" pitchFamily="18" charset="0"/>
                <a:cs typeface="Calibri"/>
              </a:rPr>
              <a:t>; </a:t>
            </a:r>
            <a:r>
              <a:rPr lang="en-US" sz="3200" dirty="0" err="1">
                <a:latin typeface="Baskerville Old Face" panose="02020602080505020303" pitchFamily="18" charset="0"/>
                <a:cs typeface="Calibri"/>
              </a:rPr>
              <a:t>si</a:t>
            </a:r>
            <a:r>
              <a:rPr lang="en-US" sz="3200" dirty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>
                <a:latin typeface="Baskerville Old Face" panose="02020602080505020303" pitchFamily="18" charset="0"/>
                <a:cs typeface="Calibri"/>
              </a:rPr>
              <a:t>sposta</a:t>
            </a:r>
            <a:r>
              <a:rPr lang="en-US" sz="3200" dirty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>
                <a:latin typeface="Baskerville Old Face" panose="02020602080505020303" pitchFamily="18" charset="0"/>
                <a:cs typeface="Calibri"/>
              </a:rPr>
              <a:t>il</a:t>
            </a:r>
            <a:r>
              <a:rPr lang="en-US" sz="3200" dirty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>
                <a:latin typeface="Baskerville Old Face" panose="02020602080505020303" pitchFamily="18" charset="0"/>
                <a:cs typeface="Calibri"/>
              </a:rPr>
              <a:t>paziente</a:t>
            </a:r>
            <a:r>
              <a:rPr lang="en-US" sz="3200" dirty="0">
                <a:latin typeface="Baskerville Old Face" panose="02020602080505020303" pitchFamily="18" charset="0"/>
                <a:cs typeface="Calibri"/>
              </a:rPr>
              <a:t>: sent. C-157/99, </a:t>
            </a:r>
            <a:r>
              <a:rPr lang="en-US" sz="3200" i="1" dirty="0">
                <a:latin typeface="Baskerville Old Face" panose="02020602080505020303" pitchFamily="18" charset="0"/>
                <a:cs typeface="Calibri"/>
              </a:rPr>
              <a:t>B.S.M. Smits</a:t>
            </a:r>
            <a:r>
              <a:rPr lang="en-US" sz="3200" dirty="0">
                <a:latin typeface="Baskerville Old Face" panose="02020602080505020303" pitchFamily="18" charset="0"/>
                <a:cs typeface="Calibri"/>
              </a:rPr>
              <a:t>)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3200" dirty="0" err="1">
                <a:latin typeface="Baskerville Old Face" panose="02020602080505020303" pitchFamily="18" charset="0"/>
                <a:cs typeface="Calibri"/>
              </a:rPr>
              <a:t>si</a:t>
            </a:r>
            <a:r>
              <a:rPr lang="en-US" sz="3200" dirty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>
                <a:latin typeface="Baskerville Old Face" panose="02020602080505020303" pitchFamily="18" charset="0"/>
                <a:cs typeface="Calibri"/>
              </a:rPr>
              <a:t>sposta</a:t>
            </a:r>
            <a:r>
              <a:rPr lang="en-US" sz="3200" dirty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>
                <a:latin typeface="Baskerville Old Face" panose="02020602080505020303" pitchFamily="18" charset="0"/>
                <a:cs typeface="Calibri"/>
              </a:rPr>
              <a:t>sia</a:t>
            </a:r>
            <a:r>
              <a:rPr lang="en-US" sz="3200" dirty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>
                <a:latin typeface="Baskerville Old Face" panose="02020602080505020303" pitchFamily="18" charset="0"/>
                <a:cs typeface="Calibri"/>
              </a:rPr>
              <a:t>il</a:t>
            </a:r>
            <a:r>
              <a:rPr lang="en-US" sz="3200" dirty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>
                <a:latin typeface="Baskerville Old Face" panose="02020602080505020303" pitchFamily="18" charset="0"/>
                <a:cs typeface="Calibri"/>
              </a:rPr>
              <a:t>prestatore</a:t>
            </a:r>
            <a:r>
              <a:rPr lang="en-US" sz="3200" dirty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>
                <a:latin typeface="Baskerville Old Face" panose="02020602080505020303" pitchFamily="18" charset="0"/>
                <a:cs typeface="Calibri"/>
              </a:rPr>
              <a:t>sia</a:t>
            </a:r>
            <a:r>
              <a:rPr lang="en-US" sz="3200" dirty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>
                <a:latin typeface="Baskerville Old Face" panose="02020602080505020303" pitchFamily="18" charset="0"/>
                <a:cs typeface="Calibri"/>
              </a:rPr>
              <a:t>il</a:t>
            </a:r>
            <a:r>
              <a:rPr lang="en-US" sz="3200" dirty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>
                <a:latin typeface="Baskerville Old Face" panose="02020602080505020303" pitchFamily="18" charset="0"/>
                <a:cs typeface="Calibri"/>
              </a:rPr>
              <a:t>beneficiario</a:t>
            </a:r>
            <a:r>
              <a:rPr lang="en-US" sz="3200" dirty="0">
                <a:latin typeface="Baskerville Old Face" panose="02020602080505020303" pitchFamily="18" charset="0"/>
                <a:cs typeface="Calibri"/>
              </a:rPr>
              <a:t> (guide </a:t>
            </a:r>
            <a:r>
              <a:rPr lang="en-US" sz="3200" dirty="0" err="1">
                <a:latin typeface="Baskerville Old Face" panose="02020602080505020303" pitchFamily="18" charset="0"/>
                <a:cs typeface="Calibri"/>
              </a:rPr>
              <a:t>turistiche</a:t>
            </a:r>
            <a:r>
              <a:rPr lang="en-US" sz="3200" dirty="0">
                <a:latin typeface="Baskerville Old Face" panose="02020602080505020303" pitchFamily="18" charset="0"/>
                <a:cs typeface="Calibri"/>
              </a:rPr>
              <a:t>: sent. C-198/89, </a:t>
            </a:r>
            <a:r>
              <a:rPr lang="en-US" sz="3200" i="1" dirty="0" err="1">
                <a:latin typeface="Baskerville Old Face" panose="02020602080505020303" pitchFamily="18" charset="0"/>
                <a:cs typeface="Calibri"/>
              </a:rPr>
              <a:t>Commissione</a:t>
            </a:r>
            <a:r>
              <a:rPr lang="en-US" sz="3200" i="1" dirty="0">
                <a:latin typeface="Baskerville Old Face" panose="02020602080505020303" pitchFamily="18" charset="0"/>
                <a:cs typeface="Calibri"/>
              </a:rPr>
              <a:t> c. </a:t>
            </a:r>
            <a:r>
              <a:rPr lang="en-US" sz="3200" i="1" dirty="0" err="1">
                <a:latin typeface="Baskerville Old Face" panose="02020602080505020303" pitchFamily="18" charset="0"/>
                <a:cs typeface="Calibri"/>
              </a:rPr>
              <a:t>Grecia</a:t>
            </a:r>
            <a:r>
              <a:rPr lang="en-US" sz="3200" dirty="0">
                <a:latin typeface="Baskerville Old Face" panose="02020602080505020303" pitchFamily="18" charset="0"/>
                <a:cs typeface="Calibri"/>
              </a:rPr>
              <a:t>; </a:t>
            </a:r>
            <a:r>
              <a:rPr lang="en-US" sz="3200" dirty="0" err="1">
                <a:latin typeface="Baskerville Old Face" panose="02020602080505020303" pitchFamily="18" charset="0"/>
                <a:cs typeface="Calibri"/>
              </a:rPr>
              <a:t>maestri</a:t>
            </a:r>
            <a:r>
              <a:rPr lang="en-US" sz="3200" dirty="0">
                <a:latin typeface="Baskerville Old Face" panose="02020602080505020303" pitchFamily="18" charset="0"/>
                <a:cs typeface="Calibri"/>
              </a:rPr>
              <a:t> di </a:t>
            </a:r>
            <a:r>
              <a:rPr lang="en-US" sz="3200" dirty="0" err="1">
                <a:latin typeface="Baskerville Old Face" panose="02020602080505020303" pitchFamily="18" charset="0"/>
                <a:cs typeface="Calibri"/>
              </a:rPr>
              <a:t>sci</a:t>
            </a:r>
            <a:r>
              <a:rPr lang="en-US" sz="3200" dirty="0">
                <a:latin typeface="Baskerville Old Face" panose="02020602080505020303" pitchFamily="18" charset="0"/>
                <a:cs typeface="Calibri"/>
              </a:rPr>
              <a:t>)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3200" dirty="0" err="1">
                <a:latin typeface="Baskerville Old Face" panose="02020602080505020303" pitchFamily="18" charset="0"/>
                <a:cs typeface="Calibri"/>
              </a:rPr>
              <a:t>si</a:t>
            </a:r>
            <a:r>
              <a:rPr lang="en-US" sz="3200" dirty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>
                <a:latin typeface="Baskerville Old Face" panose="02020602080505020303" pitchFamily="18" charset="0"/>
                <a:cs typeface="Calibri"/>
              </a:rPr>
              <a:t>sposta</a:t>
            </a:r>
            <a:r>
              <a:rPr lang="en-US" sz="3200" dirty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>
                <a:latin typeface="Baskerville Old Face" panose="02020602080505020303" pitchFamily="18" charset="0"/>
                <a:cs typeface="Calibri"/>
              </a:rPr>
              <a:t>il</a:t>
            </a:r>
            <a:r>
              <a:rPr lang="en-US" sz="3200" dirty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>
                <a:latin typeface="Baskerville Old Face" panose="02020602080505020303" pitchFamily="18" charset="0"/>
                <a:cs typeface="Calibri"/>
              </a:rPr>
              <a:t>servizio</a:t>
            </a:r>
            <a:r>
              <a:rPr lang="en-US" sz="3200" dirty="0">
                <a:latin typeface="Baskerville Old Face" panose="02020602080505020303" pitchFamily="18" charset="0"/>
                <a:cs typeface="Calibri"/>
              </a:rPr>
              <a:t> (</a:t>
            </a:r>
            <a:r>
              <a:rPr lang="en-US" sz="3200" dirty="0" err="1">
                <a:latin typeface="Baskerville Old Face" panose="02020602080505020303" pitchFamily="18" charset="0"/>
                <a:cs typeface="Calibri"/>
              </a:rPr>
              <a:t>programmi</a:t>
            </a:r>
            <a:r>
              <a:rPr lang="en-US" sz="3200" dirty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>
                <a:latin typeface="Baskerville Old Face" panose="02020602080505020303" pitchFamily="18" charset="0"/>
                <a:cs typeface="Calibri"/>
              </a:rPr>
              <a:t>televisivi</a:t>
            </a:r>
            <a:r>
              <a:rPr lang="en-US" sz="3200" dirty="0">
                <a:latin typeface="Baskerville Old Face" panose="02020602080505020303" pitchFamily="18" charset="0"/>
                <a:cs typeface="Calibri"/>
              </a:rPr>
              <a:t>, </a:t>
            </a:r>
            <a:r>
              <a:rPr lang="en-US" sz="3200" dirty="0" err="1">
                <a:latin typeface="Baskerville Old Face" panose="02020602080505020303" pitchFamily="18" charset="0"/>
                <a:cs typeface="Calibri"/>
              </a:rPr>
              <a:t>servizi</a:t>
            </a:r>
            <a:r>
              <a:rPr lang="en-US" sz="3200" dirty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>
                <a:latin typeface="Baskerville Old Face" panose="02020602080505020303" pitchFamily="18" charset="0"/>
                <a:cs typeface="Calibri"/>
              </a:rPr>
              <a:t>finanziari</a:t>
            </a:r>
            <a:r>
              <a:rPr lang="en-US" sz="3200" dirty="0">
                <a:latin typeface="Baskerville Old Face" panose="02020602080505020303" pitchFamily="18" charset="0"/>
                <a:cs typeface="Calibri"/>
              </a:rPr>
              <a:t>)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en-US" sz="3200" dirty="0"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n-US" sz="3200" dirty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448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4">
                <a:lumMod val="40000"/>
                <a:lumOff val="60000"/>
              </a:schemeClr>
            </a:gs>
            <a:gs pos="50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75280" y="1924930"/>
            <a:ext cx="10071279" cy="3076150"/>
          </a:xfrm>
          <a:noFill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b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</a:rPr>
            </a:br>
            <a:r>
              <a:rPr lang="en-US" sz="4000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Libertà di </a:t>
            </a:r>
            <a:r>
              <a:rPr lang="en-US" sz="4000" b="1" dirty="0" err="1">
                <a:solidFill>
                  <a:srgbClr val="FF0000"/>
                </a:solidFill>
                <a:latin typeface="Baskerville Old Face" panose="02020602080505020303" pitchFamily="18" charset="0"/>
              </a:rPr>
              <a:t>stabilimento</a:t>
            </a:r>
            <a:br>
              <a:rPr lang="en-US" sz="4000" b="1" dirty="0">
                <a:solidFill>
                  <a:srgbClr val="FF0000"/>
                </a:solidFill>
                <a:latin typeface="Baskerville Old Face" panose="02020602080505020303" pitchFamily="18" charset="0"/>
              </a:rPr>
            </a:br>
            <a:r>
              <a:rPr lang="en-US" sz="4000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e</a:t>
            </a:r>
            <a:br>
              <a:rPr lang="en-US" sz="4000" b="1" dirty="0">
                <a:solidFill>
                  <a:srgbClr val="FF0000"/>
                </a:solidFill>
                <a:latin typeface="Baskerville Old Face" panose="02020602080505020303" pitchFamily="18" charset="0"/>
              </a:rPr>
            </a:br>
            <a:r>
              <a:rPr lang="en-US" sz="4000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libera </a:t>
            </a:r>
            <a:r>
              <a:rPr lang="en-US" sz="4000" b="1" dirty="0" err="1">
                <a:solidFill>
                  <a:srgbClr val="FF0000"/>
                </a:solidFill>
                <a:latin typeface="Baskerville Old Face" panose="02020602080505020303" pitchFamily="18" charset="0"/>
              </a:rPr>
              <a:t>circolazione</a:t>
            </a:r>
            <a:r>
              <a:rPr lang="en-US" sz="4000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Baskerville Old Face" panose="02020602080505020303" pitchFamily="18" charset="0"/>
              </a:rPr>
              <a:t>dei</a:t>
            </a:r>
            <a:r>
              <a:rPr lang="en-US" sz="4000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Baskerville Old Face" panose="02020602080505020303" pitchFamily="18" charset="0"/>
              </a:rPr>
              <a:t>servizi</a:t>
            </a:r>
            <a:b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</a:rPr>
            </a:br>
            <a:endParaRPr lang="en-US" b="1" dirty="0">
              <a:solidFill>
                <a:srgbClr val="FF0000"/>
              </a:solidFill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19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489" y="365125"/>
            <a:ext cx="11539471" cy="1325563"/>
          </a:xfrm>
        </p:spPr>
        <p:txBody>
          <a:bodyPr>
            <a:normAutofit/>
          </a:bodyPr>
          <a:lstStyle/>
          <a:p>
            <a:pPr algn="ctr"/>
            <a:r>
              <a:rPr lang="de-DE" b="1" dirty="0" err="1">
                <a:solidFill>
                  <a:srgbClr val="0070C0"/>
                </a:solidFill>
                <a:latin typeface="Baskerville Old Face" panose="02020602080505020303" pitchFamily="18" charset="0"/>
              </a:rPr>
              <a:t>Ambito</a:t>
            </a:r>
            <a:r>
              <a:rPr lang="de-DE" b="1" dirty="0">
                <a:solidFill>
                  <a:srgbClr val="0070C0"/>
                </a:solidFill>
                <a:latin typeface="Baskerville Old Face" panose="02020602080505020303" pitchFamily="18" charset="0"/>
              </a:rPr>
              <a:t> di </a:t>
            </a:r>
            <a:r>
              <a:rPr lang="de-DE" b="1" dirty="0" err="1">
                <a:solidFill>
                  <a:srgbClr val="0070C0"/>
                </a:solidFill>
                <a:latin typeface="Baskerville Old Face" panose="02020602080505020303" pitchFamily="18" charset="0"/>
              </a:rPr>
              <a:t>applicazione</a:t>
            </a:r>
            <a:br>
              <a:rPr lang="de-DE" b="1" dirty="0">
                <a:solidFill>
                  <a:srgbClr val="0070C0"/>
                </a:solidFill>
                <a:latin typeface="Baskerville Old Face" panose="02020602080505020303" pitchFamily="18" charset="0"/>
              </a:rPr>
            </a:br>
            <a:r>
              <a:rPr lang="de-DE" b="1" dirty="0">
                <a:solidFill>
                  <a:srgbClr val="0070C0"/>
                </a:solidFill>
                <a:latin typeface="Baskerville Old Face" panose="02020602080505020303" pitchFamily="18" charset="0"/>
              </a:rPr>
              <a:t>(</a:t>
            </a:r>
            <a:r>
              <a:rPr lang="de-DE" b="1" dirty="0" err="1">
                <a:solidFill>
                  <a:srgbClr val="0070C0"/>
                </a:solidFill>
                <a:latin typeface="Baskerville Old Face" panose="02020602080505020303" pitchFamily="18" charset="0"/>
              </a:rPr>
              <a:t>beneficiari</a:t>
            </a:r>
            <a:r>
              <a:rPr lang="de-DE" b="1" dirty="0">
                <a:solidFill>
                  <a:srgbClr val="0070C0"/>
                </a:solidFill>
                <a:latin typeface="Baskerville Old Face" panose="02020602080505020303" pitchFamily="18" charset="0"/>
              </a:rPr>
              <a:t>)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54" y="1690688"/>
            <a:ext cx="11067140" cy="493536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latin typeface="Baskerville Old Face" panose="02020602080505020303" pitchFamily="18" charset="0"/>
              </a:rPr>
              <a:t>LAVORATORI AUTONOMI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3200" dirty="0" err="1">
                <a:latin typeface="Baskerville Old Face" panose="02020602080505020303" pitchFamily="18" charset="0"/>
                <a:cs typeface="Calibri"/>
              </a:rPr>
              <a:t>Senza</a:t>
            </a:r>
            <a:r>
              <a:rPr lang="en-US" sz="3200" dirty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>
                <a:latin typeface="Baskerville Old Face" panose="02020602080505020303" pitchFamily="18" charset="0"/>
                <a:cs typeface="Calibri"/>
              </a:rPr>
              <a:t>vincolo</a:t>
            </a:r>
            <a:r>
              <a:rPr lang="en-US" sz="3200" dirty="0">
                <a:latin typeface="Baskerville Old Face" panose="02020602080505020303" pitchFamily="18" charset="0"/>
                <a:cs typeface="Calibri"/>
              </a:rPr>
              <a:t> di </a:t>
            </a:r>
            <a:r>
              <a:rPr lang="en-US" sz="3200" dirty="0" err="1">
                <a:latin typeface="Baskerville Old Face" panose="02020602080505020303" pitchFamily="18" charset="0"/>
                <a:cs typeface="Calibri"/>
              </a:rPr>
              <a:t>subordinazione</a:t>
            </a:r>
            <a:r>
              <a:rPr lang="en-US" sz="3200" dirty="0">
                <a:latin typeface="Baskerville Old Face" panose="02020602080505020303" pitchFamily="18" charset="0"/>
                <a:cs typeface="Calibri"/>
              </a:rPr>
              <a:t> (=</a:t>
            </a:r>
            <a:r>
              <a:rPr lang="en-US" sz="3200" dirty="0" err="1">
                <a:latin typeface="Baskerville Old Face" panose="02020602080505020303" pitchFamily="18" charset="0"/>
                <a:cs typeface="Calibri"/>
              </a:rPr>
              <a:t>esclusiva</a:t>
            </a:r>
            <a:r>
              <a:rPr lang="en-US" sz="3200" dirty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>
                <a:latin typeface="Baskerville Old Face" panose="02020602080505020303" pitchFamily="18" charset="0"/>
                <a:cs typeface="Calibri"/>
              </a:rPr>
              <a:t>responsabilità</a:t>
            </a:r>
            <a:r>
              <a:rPr lang="en-US" sz="3200" dirty="0">
                <a:latin typeface="Baskerville Old Face" panose="02020602080505020303" pitchFamily="18" charset="0"/>
                <a:cs typeface="Calibri"/>
              </a:rPr>
              <a:t> del </a:t>
            </a:r>
            <a:r>
              <a:rPr lang="en-US" sz="3200" dirty="0" err="1">
                <a:latin typeface="Baskerville Old Face" panose="02020602080505020303" pitchFamily="18" charset="0"/>
                <a:cs typeface="Calibri"/>
              </a:rPr>
              <a:t>prestatore</a:t>
            </a:r>
            <a:r>
              <a:rPr lang="en-US" sz="3200" dirty="0">
                <a:latin typeface="Baskerville Old Face" panose="02020602080505020303" pitchFamily="18" charset="0"/>
                <a:cs typeface="Calibri"/>
              </a:rPr>
              <a:t>)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3200" dirty="0" err="1">
                <a:latin typeface="Baskerville Old Face" panose="02020602080505020303" pitchFamily="18" charset="0"/>
                <a:cs typeface="Calibri"/>
              </a:rPr>
              <a:t>Dietro</a:t>
            </a:r>
            <a:r>
              <a:rPr lang="en-US" sz="3200" dirty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>
                <a:latin typeface="Baskerville Old Face" panose="02020602080505020303" pitchFamily="18" charset="0"/>
                <a:cs typeface="Calibri"/>
              </a:rPr>
              <a:t>corrispettivo</a:t>
            </a:r>
            <a:endParaRPr lang="en-US" sz="3200" dirty="0">
              <a:latin typeface="Baskerville Old Face" panose="02020602080505020303" pitchFamily="18" charset="0"/>
              <a:cs typeface="Calibri"/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ü"/>
            </a:pPr>
            <a:endParaRPr lang="en-US" sz="3200" dirty="0">
              <a:latin typeface="Baskerville Old Face" panose="02020602080505020303" pitchFamily="18" charset="0"/>
              <a:cs typeface="Calibri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latin typeface="Baskerville Old Face" panose="02020602080505020303" pitchFamily="18" charset="0"/>
                <a:cs typeface="Calibri"/>
              </a:rPr>
              <a:t>LA NOZIONE INCLUDE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3200" dirty="0" err="1">
                <a:latin typeface="Baskerville Old Face" panose="02020602080505020303" pitchFamily="18" charset="0"/>
                <a:cs typeface="Calibri"/>
              </a:rPr>
              <a:t>Persone</a:t>
            </a:r>
            <a:r>
              <a:rPr lang="en-US" sz="3200" dirty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>
                <a:latin typeface="Baskerville Old Face" panose="02020602080505020303" pitchFamily="18" charset="0"/>
                <a:cs typeface="Calibri"/>
              </a:rPr>
              <a:t>fisiche</a:t>
            </a:r>
            <a:r>
              <a:rPr lang="en-US" sz="3200" dirty="0">
                <a:latin typeface="Baskerville Old Face" panose="02020602080505020303" pitchFamily="18" charset="0"/>
                <a:cs typeface="Calibri"/>
              </a:rPr>
              <a:t> (</a:t>
            </a:r>
            <a:r>
              <a:rPr lang="en-US" sz="3200" dirty="0" err="1">
                <a:latin typeface="Baskerville Old Face" panose="02020602080505020303" pitchFamily="18" charset="0"/>
                <a:cs typeface="Calibri"/>
              </a:rPr>
              <a:t>incluso</a:t>
            </a:r>
            <a:r>
              <a:rPr lang="en-US" sz="3200" dirty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>
                <a:latin typeface="Baskerville Old Face" panose="02020602080505020303" pitchFamily="18" charset="0"/>
                <a:cs typeface="Calibri"/>
              </a:rPr>
              <a:t>liberi</a:t>
            </a:r>
            <a:r>
              <a:rPr lang="en-US" sz="3200" dirty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>
                <a:latin typeface="Baskerville Old Face" panose="02020602080505020303" pitchFamily="18" charset="0"/>
                <a:cs typeface="Calibri"/>
              </a:rPr>
              <a:t>professionisti</a:t>
            </a:r>
            <a:r>
              <a:rPr lang="en-US" sz="3200" dirty="0">
                <a:latin typeface="Baskerville Old Face" panose="02020602080505020303" pitchFamily="18" charset="0"/>
                <a:cs typeface="Calibri"/>
              </a:rPr>
              <a:t>)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3200" dirty="0" err="1">
                <a:latin typeface="Baskerville Old Face" panose="02020602080505020303" pitchFamily="18" charset="0"/>
                <a:cs typeface="Calibri"/>
              </a:rPr>
              <a:t>Persone</a:t>
            </a:r>
            <a:r>
              <a:rPr lang="en-US" sz="3200" dirty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>
                <a:latin typeface="Baskerville Old Face" panose="02020602080505020303" pitchFamily="18" charset="0"/>
                <a:cs typeface="Calibri"/>
              </a:rPr>
              <a:t>giuridiche</a:t>
            </a:r>
            <a:r>
              <a:rPr lang="en-US" sz="3200" dirty="0">
                <a:latin typeface="Baskerville Old Face" panose="02020602080505020303" pitchFamily="18" charset="0"/>
                <a:cs typeface="Calibri"/>
              </a:rPr>
              <a:t> (</a:t>
            </a:r>
            <a:r>
              <a:rPr lang="en-US" sz="3200" dirty="0" err="1">
                <a:latin typeface="Baskerville Old Face" panose="02020602080505020303" pitchFamily="18" charset="0"/>
                <a:cs typeface="Calibri"/>
              </a:rPr>
              <a:t>Società</a:t>
            </a:r>
            <a:r>
              <a:rPr lang="en-US" sz="3200" dirty="0">
                <a:latin typeface="Baskerville Old Face" panose="02020602080505020303" pitchFamily="18" charset="0"/>
                <a:cs typeface="Calibri"/>
              </a:rPr>
              <a:t>)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en-US" sz="3200" dirty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7972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4">
                <a:lumMod val="40000"/>
                <a:lumOff val="60000"/>
              </a:schemeClr>
            </a:gs>
            <a:gs pos="50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75280" y="1924930"/>
            <a:ext cx="10071279" cy="4022864"/>
          </a:xfrm>
          <a:noFill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Baskerville Old Face" panose="02020602080505020303" pitchFamily="18" charset="0"/>
              </a:rPr>
              <a:t>Libertà</a:t>
            </a:r>
            <a:r>
              <a:rPr lang="en-US" sz="3600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 di </a:t>
            </a:r>
            <a:r>
              <a:rPr lang="en-US" sz="3600" b="1" dirty="0" err="1">
                <a:solidFill>
                  <a:srgbClr val="FF0000"/>
                </a:solidFill>
                <a:latin typeface="Baskerville Old Face" panose="02020602080505020303" pitchFamily="18" charset="0"/>
              </a:rPr>
              <a:t>stabilimento</a:t>
            </a:r>
            <a:br>
              <a:rPr lang="en-US" sz="3600" b="1" dirty="0">
                <a:solidFill>
                  <a:srgbClr val="FF0000"/>
                </a:solidFill>
                <a:latin typeface="Baskerville Old Face" panose="02020602080505020303" pitchFamily="18" charset="0"/>
              </a:rPr>
            </a:br>
            <a:r>
              <a:rPr lang="en-US" sz="3600" b="1" i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versus</a:t>
            </a:r>
            <a:br>
              <a:rPr lang="en-US" sz="3600" b="1" dirty="0">
                <a:solidFill>
                  <a:srgbClr val="FF0000"/>
                </a:solidFill>
                <a:latin typeface="Baskerville Old Face" panose="02020602080505020303" pitchFamily="18" charset="0"/>
              </a:rPr>
            </a:br>
            <a:r>
              <a:rPr lang="en-US" sz="3600" b="1" dirty="0" err="1">
                <a:solidFill>
                  <a:srgbClr val="FF0000"/>
                </a:solidFill>
                <a:latin typeface="Baskerville Old Face" panose="02020602080505020303" pitchFamily="18" charset="0"/>
              </a:rPr>
              <a:t>Libera</a:t>
            </a:r>
            <a:r>
              <a:rPr lang="en-US" sz="3600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Baskerville Old Face" panose="02020602080505020303" pitchFamily="18" charset="0"/>
              </a:rPr>
              <a:t>circolazione</a:t>
            </a:r>
            <a:r>
              <a:rPr lang="en-US" sz="3600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Baskerville Old Face" panose="02020602080505020303" pitchFamily="18" charset="0"/>
              </a:rPr>
              <a:t>dei</a:t>
            </a:r>
            <a:r>
              <a:rPr lang="en-US" sz="3600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Baskerville Old Face" panose="02020602080505020303" pitchFamily="18" charset="0"/>
              </a:rPr>
              <a:t>servizi</a:t>
            </a:r>
            <a:br>
              <a:rPr lang="en-US" sz="3600" b="1" dirty="0">
                <a:solidFill>
                  <a:srgbClr val="FF0000"/>
                </a:solidFill>
                <a:latin typeface="Baskerville Old Face" panose="02020602080505020303" pitchFamily="18" charset="0"/>
              </a:rPr>
            </a:br>
            <a:b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</a:rPr>
            </a:br>
            <a:endParaRPr lang="en-US" b="1" dirty="0">
              <a:solidFill>
                <a:srgbClr val="FF0000"/>
              </a:solidFill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0924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489" y="365125"/>
            <a:ext cx="11539471" cy="1325563"/>
          </a:xfrm>
        </p:spPr>
        <p:txBody>
          <a:bodyPr>
            <a:normAutofit/>
          </a:bodyPr>
          <a:lstStyle/>
          <a:p>
            <a:pPr algn="ctr"/>
            <a:r>
              <a:rPr lang="de-DE" b="1" dirty="0" err="1">
                <a:solidFill>
                  <a:srgbClr val="0070C0"/>
                </a:solidFill>
                <a:latin typeface="Baskerville Old Face" panose="02020602080505020303" pitchFamily="18" charset="0"/>
              </a:rPr>
              <a:t>Ambito</a:t>
            </a:r>
            <a:r>
              <a:rPr lang="de-DE" b="1" dirty="0">
                <a:solidFill>
                  <a:srgbClr val="0070C0"/>
                </a:solidFill>
                <a:latin typeface="Baskerville Old Face" panose="02020602080505020303" pitchFamily="18" charset="0"/>
              </a:rPr>
              <a:t> di </a:t>
            </a:r>
            <a:r>
              <a:rPr lang="de-DE" b="1" dirty="0" err="1">
                <a:solidFill>
                  <a:srgbClr val="0070C0"/>
                </a:solidFill>
                <a:latin typeface="Baskerville Old Face" panose="02020602080505020303" pitchFamily="18" charset="0"/>
              </a:rPr>
              <a:t>applicazione</a:t>
            </a:r>
            <a:br>
              <a:rPr lang="de-DE" b="1" dirty="0">
                <a:solidFill>
                  <a:srgbClr val="0070C0"/>
                </a:solidFill>
                <a:latin typeface="Baskerville Old Face" panose="02020602080505020303" pitchFamily="18" charset="0"/>
              </a:rPr>
            </a:br>
            <a:r>
              <a:rPr lang="de-DE" b="1" dirty="0">
                <a:solidFill>
                  <a:srgbClr val="0070C0"/>
                </a:solidFill>
                <a:latin typeface="Baskerville Old Face" panose="02020602080505020303" pitchFamily="18" charset="0"/>
              </a:rPr>
              <a:t>DIVERSO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54" y="1690688"/>
            <a:ext cx="11067140" cy="493536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endParaRPr lang="en-US" sz="3200" dirty="0"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3200" dirty="0">
                <a:latin typeface="Baskerville Old Face" panose="02020602080505020303" pitchFamily="18" charset="0"/>
              </a:rPr>
              <a:t>Lo </a:t>
            </a:r>
            <a:r>
              <a:rPr lang="en-US" sz="3200" u="sng" dirty="0" err="1">
                <a:latin typeface="Baskerville Old Face" panose="02020602080505020303" pitchFamily="18" charset="0"/>
              </a:rPr>
              <a:t>stesso</a:t>
            </a:r>
            <a:r>
              <a:rPr lang="en-US" sz="3200" u="sng" dirty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>
                <a:latin typeface="Baskerville Old Face" panose="02020602080505020303" pitchFamily="18" charset="0"/>
              </a:rPr>
              <a:t>soggetto</a:t>
            </a:r>
            <a:r>
              <a:rPr lang="en-US" sz="3200" dirty="0">
                <a:latin typeface="Baskerville Old Face" panose="02020602080505020303" pitchFamily="18" charset="0"/>
              </a:rPr>
              <a:t> </a:t>
            </a:r>
            <a:r>
              <a:rPr lang="en-US" sz="3200" dirty="0" err="1">
                <a:latin typeface="Baskerville Old Face" panose="02020602080505020303" pitchFamily="18" charset="0"/>
              </a:rPr>
              <a:t>può</a:t>
            </a:r>
            <a:r>
              <a:rPr lang="en-US" sz="3200" dirty="0">
                <a:latin typeface="Baskerville Old Face" panose="02020602080505020303" pitchFamily="18" charset="0"/>
              </a:rPr>
              <a:t> </a:t>
            </a:r>
            <a:r>
              <a:rPr lang="en-US" sz="3200" dirty="0" err="1">
                <a:latin typeface="Baskerville Old Face" panose="02020602080505020303" pitchFamily="18" charset="0"/>
              </a:rPr>
              <a:t>beneficiare</a:t>
            </a:r>
            <a:r>
              <a:rPr lang="en-US" sz="3200" dirty="0">
                <a:latin typeface="Baskerville Old Face" panose="02020602080505020303" pitchFamily="18" charset="0"/>
              </a:rPr>
              <a:t> </a:t>
            </a:r>
            <a:r>
              <a:rPr lang="en-US" sz="3200" dirty="0" err="1">
                <a:latin typeface="Baskerville Old Face" panose="02020602080505020303" pitchFamily="18" charset="0"/>
              </a:rPr>
              <a:t>vuoi</a:t>
            </a:r>
            <a:r>
              <a:rPr lang="en-US" sz="3200" dirty="0">
                <a:latin typeface="Baskerville Old Face" panose="02020602080505020303" pitchFamily="18" charset="0"/>
              </a:rPr>
              <a:t> </a:t>
            </a:r>
            <a:r>
              <a:rPr lang="en-US" sz="3200" dirty="0" err="1">
                <a:latin typeface="Baskerville Old Face" panose="02020602080505020303" pitchFamily="18" charset="0"/>
              </a:rPr>
              <a:t>dell’una</a:t>
            </a:r>
            <a:r>
              <a:rPr lang="en-US" sz="3200" dirty="0">
                <a:latin typeface="Baskerville Old Face" panose="02020602080505020303" pitchFamily="18" charset="0"/>
              </a:rPr>
              <a:t>, </a:t>
            </a:r>
            <a:r>
              <a:rPr lang="en-US" sz="3200" dirty="0" err="1">
                <a:latin typeface="Baskerville Old Face" panose="02020602080505020303" pitchFamily="18" charset="0"/>
              </a:rPr>
              <a:t>vuoi</a:t>
            </a:r>
            <a:r>
              <a:rPr lang="en-US" sz="3200" dirty="0">
                <a:latin typeface="Baskerville Old Face" panose="02020602080505020303" pitchFamily="18" charset="0"/>
              </a:rPr>
              <a:t> </a:t>
            </a:r>
            <a:r>
              <a:rPr lang="en-US" sz="3200" dirty="0" err="1">
                <a:latin typeface="Baskerville Old Face" panose="02020602080505020303" pitchFamily="18" charset="0"/>
              </a:rPr>
              <a:t>dell’altra</a:t>
            </a:r>
            <a:r>
              <a:rPr lang="en-US" sz="3200" dirty="0">
                <a:latin typeface="Baskerville Old Face" panose="02020602080505020303" pitchFamily="18" charset="0"/>
              </a:rPr>
              <a:t>, </a:t>
            </a:r>
            <a:r>
              <a:rPr lang="en-US" sz="3200" u="sng" dirty="0">
                <a:latin typeface="Baskerville Old Face" panose="02020602080505020303" pitchFamily="18" charset="0"/>
              </a:rPr>
              <a:t>a </a:t>
            </a:r>
            <a:r>
              <a:rPr lang="en-US" sz="3200" u="sng" dirty="0" err="1">
                <a:latin typeface="Baskerville Old Face" panose="02020602080505020303" pitchFamily="18" charset="0"/>
              </a:rPr>
              <a:t>seconda</a:t>
            </a:r>
            <a:r>
              <a:rPr lang="en-US" sz="3200" u="sng" dirty="0">
                <a:latin typeface="Baskerville Old Face" panose="02020602080505020303" pitchFamily="18" charset="0"/>
              </a:rPr>
              <a:t> del </a:t>
            </a:r>
            <a:r>
              <a:rPr lang="en-US" sz="3200" u="sng" dirty="0" err="1">
                <a:latin typeface="Baskerville Old Face" panose="02020602080505020303" pitchFamily="18" charset="0"/>
              </a:rPr>
              <a:t>modo</a:t>
            </a:r>
            <a:r>
              <a:rPr lang="en-US" sz="3200" u="sng" dirty="0">
                <a:latin typeface="Baskerville Old Face" panose="02020602080505020303" pitchFamily="18" charset="0"/>
              </a:rPr>
              <a:t> in cui </a:t>
            </a:r>
            <a:r>
              <a:rPr lang="en-US" sz="3200" u="sng" dirty="0" err="1">
                <a:latin typeface="Baskerville Old Face" panose="02020602080505020303" pitchFamily="18" charset="0"/>
              </a:rPr>
              <a:t>svolge</a:t>
            </a:r>
            <a:r>
              <a:rPr lang="en-US" sz="3200" u="sng" dirty="0">
                <a:latin typeface="Baskerville Old Face" panose="02020602080505020303" pitchFamily="18" charset="0"/>
              </a:rPr>
              <a:t> la </a:t>
            </a:r>
            <a:r>
              <a:rPr lang="en-US" sz="3200" u="sng" dirty="0" err="1">
                <a:latin typeface="Baskerville Old Face" panose="02020602080505020303" pitchFamily="18" charset="0"/>
              </a:rPr>
              <a:t>propria</a:t>
            </a:r>
            <a:r>
              <a:rPr lang="en-US" sz="3200" u="sng" dirty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>
                <a:latin typeface="Baskerville Old Face" panose="02020602080505020303" pitchFamily="18" charset="0"/>
              </a:rPr>
              <a:t>attività</a:t>
            </a:r>
            <a:endParaRPr lang="en-US" sz="3200" u="sng" dirty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62934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489" y="365125"/>
            <a:ext cx="11539471" cy="1325563"/>
          </a:xfrm>
        </p:spPr>
        <p:txBody>
          <a:bodyPr>
            <a:normAutofit/>
          </a:bodyPr>
          <a:lstStyle/>
          <a:p>
            <a:pPr algn="ctr"/>
            <a:r>
              <a:rPr lang="de-DE" b="1" dirty="0">
                <a:solidFill>
                  <a:srgbClr val="0070C0"/>
                </a:solidFill>
                <a:latin typeface="Baskerville Old Face" panose="02020602080505020303" pitchFamily="18" charset="0"/>
              </a:rPr>
              <a:t>QUALE DIVERSITÀ</a:t>
            </a:r>
            <a:br>
              <a:rPr lang="de-DE" b="1" dirty="0">
                <a:solidFill>
                  <a:srgbClr val="0070C0"/>
                </a:solidFill>
                <a:latin typeface="Baskerville Old Face" panose="02020602080505020303" pitchFamily="18" charset="0"/>
              </a:rPr>
            </a:br>
            <a:r>
              <a:rPr lang="de-DE" b="1" dirty="0" err="1">
                <a:solidFill>
                  <a:srgbClr val="0070C0"/>
                </a:solidFill>
                <a:latin typeface="Baskerville Old Face" panose="02020602080505020303" pitchFamily="18" charset="0"/>
              </a:rPr>
              <a:t>dell‘ambito</a:t>
            </a:r>
            <a:r>
              <a:rPr lang="de-DE" b="1" dirty="0">
                <a:solidFill>
                  <a:srgbClr val="0070C0"/>
                </a:solidFill>
                <a:latin typeface="Baskerville Old Face" panose="02020602080505020303" pitchFamily="18" charset="0"/>
              </a:rPr>
              <a:t> di </a:t>
            </a:r>
            <a:r>
              <a:rPr lang="de-DE" b="1" dirty="0" err="1">
                <a:solidFill>
                  <a:srgbClr val="0070C0"/>
                </a:solidFill>
                <a:latin typeface="Baskerville Old Face" panose="02020602080505020303" pitchFamily="18" charset="0"/>
              </a:rPr>
              <a:t>applicazione</a:t>
            </a:r>
            <a:r>
              <a:rPr lang="de-DE" b="1" dirty="0">
                <a:solidFill>
                  <a:srgbClr val="0070C0"/>
                </a:solidFill>
                <a:latin typeface="Baskerville Old Face" panose="02020602080505020303" pitchFamily="18" charset="0"/>
              </a:rPr>
              <a:t>?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54" y="1690688"/>
            <a:ext cx="11067140" cy="493536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4000" dirty="0">
                <a:latin typeface="Baskerville Old Face" panose="02020602080505020303" pitchFamily="18" charset="0"/>
              </a:rPr>
              <a:t>Natura stabile e </a:t>
            </a:r>
            <a:r>
              <a:rPr lang="en-US" sz="4000" dirty="0" err="1">
                <a:latin typeface="Baskerville Old Face" panose="02020602080505020303" pitchFamily="18" charset="0"/>
              </a:rPr>
              <a:t>continuativa</a:t>
            </a:r>
            <a:r>
              <a:rPr lang="en-US" sz="4000" dirty="0">
                <a:latin typeface="Baskerville Old Face" panose="02020602080505020303" pitchFamily="18" charset="0"/>
              </a:rPr>
              <a:t> </a:t>
            </a:r>
            <a:r>
              <a:rPr lang="en-US" sz="4000" dirty="0" err="1">
                <a:latin typeface="Baskerville Old Face" panose="02020602080505020303" pitchFamily="18" charset="0"/>
              </a:rPr>
              <a:t>dell’attività</a:t>
            </a:r>
            <a:r>
              <a:rPr lang="en-US" sz="4000" dirty="0">
                <a:latin typeface="Baskerville Old Face" panose="02020602080505020303" pitchFamily="18" charset="0"/>
              </a:rPr>
              <a:t> o </a:t>
            </a:r>
            <a:r>
              <a:rPr lang="en-US" sz="4000" dirty="0" err="1">
                <a:latin typeface="Baskerville Old Face" panose="02020602080505020303" pitchFamily="18" charset="0"/>
              </a:rPr>
              <a:t>meno</a:t>
            </a:r>
            <a:endParaRPr lang="en-US" sz="4000" dirty="0">
              <a:latin typeface="Baskerville Old Face" panose="02020602080505020303" pitchFamily="18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2400" dirty="0">
                <a:latin typeface="Baskerville Old Face" panose="02020602080505020303" pitchFamily="18" charset="0"/>
              </a:rPr>
              <a:t>(</a:t>
            </a:r>
            <a:r>
              <a:rPr lang="en-US" sz="2400" dirty="0" err="1">
                <a:latin typeface="Baskerville Old Face" panose="02020602080505020303" pitchFamily="18" charset="0"/>
              </a:rPr>
              <a:t>sentenza</a:t>
            </a:r>
            <a:r>
              <a:rPr lang="en-US" sz="2400" dirty="0">
                <a:latin typeface="Baskerville Old Face" panose="02020602080505020303" pitchFamily="18" charset="0"/>
              </a:rPr>
              <a:t> C-55/94, </a:t>
            </a:r>
            <a:r>
              <a:rPr lang="en-US" sz="2400" i="1" dirty="0" err="1">
                <a:latin typeface="Baskerville Old Face" panose="02020602080505020303" pitchFamily="18" charset="0"/>
              </a:rPr>
              <a:t>Gebhard</a:t>
            </a:r>
            <a:r>
              <a:rPr lang="en-US" sz="2400" dirty="0">
                <a:latin typeface="Baskerville Old Face" panose="02020602080505020303" pitchFamily="18" charset="0"/>
              </a:rPr>
              <a:t>)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2400" dirty="0"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 err="1">
                <a:latin typeface="Baskerville Old Face" panose="02020602080505020303" pitchFamily="18" charset="0"/>
              </a:rPr>
              <a:t>Attività</a:t>
            </a:r>
            <a:r>
              <a:rPr lang="en-US" sz="3200" dirty="0">
                <a:latin typeface="Baskerville Old Face" panose="02020602080505020303" pitchFamily="18" charset="0"/>
              </a:rPr>
              <a:t> stabile e </a:t>
            </a:r>
            <a:r>
              <a:rPr lang="en-US" sz="3200" dirty="0" err="1">
                <a:latin typeface="Baskerville Old Face" panose="02020602080505020303" pitchFamily="18" charset="0"/>
              </a:rPr>
              <a:t>continuativa</a:t>
            </a:r>
            <a:r>
              <a:rPr lang="en-US" sz="3200" dirty="0">
                <a:latin typeface="Baskerville Old Face" panose="02020602080505020303" pitchFamily="18" charset="0"/>
              </a:rPr>
              <a:t> </a:t>
            </a:r>
            <a:r>
              <a:rPr lang="en-US" sz="3200" u="sng" dirty="0">
                <a:latin typeface="Baskerville Old Face" panose="02020602080505020303" pitchFamily="18" charset="0"/>
              </a:rPr>
              <a:t>in un </a:t>
            </a:r>
            <a:r>
              <a:rPr lang="en-US" sz="3200" u="sng" dirty="0" err="1">
                <a:latin typeface="Baskerville Old Face" panose="02020602080505020303" pitchFamily="18" charset="0"/>
              </a:rPr>
              <a:t>altro</a:t>
            </a:r>
            <a:r>
              <a:rPr lang="en-US" sz="3200" u="sng" dirty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>
                <a:latin typeface="Baskerville Old Face" panose="02020602080505020303" pitchFamily="18" charset="0"/>
              </a:rPr>
              <a:t>Stato</a:t>
            </a:r>
            <a:r>
              <a:rPr lang="en-US" sz="3200" u="sng" dirty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>
                <a:latin typeface="Baskerville Old Face" panose="02020602080505020303" pitchFamily="18" charset="0"/>
              </a:rPr>
              <a:t>membro</a:t>
            </a:r>
            <a:endParaRPr lang="en-US" sz="3200" u="sng" dirty="0"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latin typeface="Calibri"/>
                <a:cs typeface="Calibri"/>
              </a:rPr>
              <a:t>→ </a:t>
            </a:r>
            <a:r>
              <a:rPr lang="en-US" sz="3200" dirty="0">
                <a:latin typeface="Baskerville Old Face" panose="02020602080505020303" pitchFamily="18" charset="0"/>
              </a:rPr>
              <a:t>LIBERTÀ DI STABILIMENTO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en-US" sz="3200" dirty="0"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 err="1">
                <a:latin typeface="Baskerville Old Face" panose="02020602080505020303" pitchFamily="18" charset="0"/>
              </a:rPr>
              <a:t>Attività</a:t>
            </a:r>
            <a:r>
              <a:rPr lang="en-US" sz="3200" dirty="0">
                <a:latin typeface="Baskerville Old Face" panose="02020602080505020303" pitchFamily="18" charset="0"/>
              </a:rPr>
              <a:t> </a:t>
            </a:r>
            <a:r>
              <a:rPr lang="en-US" sz="3200" dirty="0" err="1">
                <a:latin typeface="Baskerville Old Face" panose="02020602080505020303" pitchFamily="18" charset="0"/>
              </a:rPr>
              <a:t>occasionale</a:t>
            </a:r>
            <a:r>
              <a:rPr lang="en-US" sz="3200" dirty="0">
                <a:latin typeface="Baskerville Old Face" panose="02020602080505020303" pitchFamily="18" charset="0"/>
              </a:rPr>
              <a:t> </a:t>
            </a:r>
            <a:r>
              <a:rPr lang="en-US" sz="3200" u="sng" dirty="0">
                <a:latin typeface="Baskerville Old Face" panose="02020602080505020303" pitchFamily="18" charset="0"/>
              </a:rPr>
              <a:t>in un </a:t>
            </a:r>
            <a:r>
              <a:rPr lang="en-US" sz="3200" u="sng" dirty="0" err="1">
                <a:latin typeface="Baskerville Old Face" panose="02020602080505020303" pitchFamily="18" charset="0"/>
              </a:rPr>
              <a:t>altro</a:t>
            </a:r>
            <a:r>
              <a:rPr lang="en-US" sz="3200" u="sng" dirty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>
                <a:latin typeface="Baskerville Old Face" panose="02020602080505020303" pitchFamily="18" charset="0"/>
              </a:rPr>
              <a:t>Stato</a:t>
            </a:r>
            <a:r>
              <a:rPr lang="en-US" sz="3200" u="sng" dirty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>
                <a:latin typeface="Baskerville Old Face" panose="02020602080505020303" pitchFamily="18" charset="0"/>
              </a:rPr>
              <a:t>membro</a:t>
            </a:r>
            <a:endParaRPr lang="en-US" sz="3200" u="sng" dirty="0"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latin typeface="Calibri"/>
                <a:cs typeface="Calibri"/>
              </a:rPr>
              <a:t>→ </a:t>
            </a:r>
            <a:r>
              <a:rPr lang="en-US" sz="3200" dirty="0">
                <a:latin typeface="Baskerville Old Face" panose="02020602080505020303" pitchFamily="18" charset="0"/>
              </a:rPr>
              <a:t>LIBERA CIRCOLAZIONE DEI SERVIZI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en-US" sz="3200" dirty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8997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4">
                <a:lumMod val="40000"/>
                <a:lumOff val="60000"/>
              </a:schemeClr>
            </a:gs>
            <a:gs pos="50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75280" y="1924930"/>
            <a:ext cx="10071279" cy="3076150"/>
          </a:xfrm>
          <a:noFill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LIBERTÀ</a:t>
            </a:r>
            <a:b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</a:rPr>
            </a:br>
            <a: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DI STABILIMENTO</a:t>
            </a:r>
            <a:br>
              <a:rPr lang="en-US" b="1" dirty="0">
                <a:solidFill>
                  <a:srgbClr val="FF0000"/>
                </a:solidFill>
                <a:latin typeface="Baskerville Old Face" panose="02020602080505020303" pitchFamily="18" charset="0"/>
              </a:rPr>
            </a:br>
            <a:endParaRPr lang="en-US" b="1" dirty="0">
              <a:solidFill>
                <a:srgbClr val="FF0000"/>
              </a:solidFill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8530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83001" y="931178"/>
            <a:ext cx="10476360" cy="5687736"/>
          </a:xfrm>
          <a:noFill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>
              <a:lnSpc>
                <a:spcPct val="100000"/>
              </a:lnSpc>
            </a:pPr>
            <a:br>
              <a:rPr lang="en-US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</a:br>
            <a:br>
              <a:rPr lang="en-US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</a:br>
            <a:r>
              <a:rPr lang="en-US" sz="4400" b="1" dirty="0">
                <a:solidFill>
                  <a:srgbClr val="00B0F0"/>
                </a:solidFill>
                <a:latin typeface="Calibri"/>
                <a:cs typeface="Calibri"/>
              </a:rPr>
              <a:t>¤ </a:t>
            </a:r>
            <a:r>
              <a:rPr lang="en-US" sz="4400" dirty="0" err="1">
                <a:solidFill>
                  <a:srgbClr val="00B0F0"/>
                </a:solidFill>
                <a:latin typeface="Calibri"/>
                <a:cs typeface="Calibri"/>
              </a:rPr>
              <a:t>stabilimento</a:t>
            </a:r>
            <a:r>
              <a:rPr lang="en-US" sz="4400" dirty="0">
                <a:solidFill>
                  <a:srgbClr val="00B0F0"/>
                </a:solidFill>
                <a:latin typeface="Calibri"/>
                <a:cs typeface="Calibri"/>
              </a:rPr>
              <a:t> a </a:t>
            </a:r>
            <a:r>
              <a:rPr lang="en-US" sz="4400" dirty="0" err="1">
                <a:solidFill>
                  <a:srgbClr val="00B0F0"/>
                </a:solidFill>
                <a:latin typeface="Calibri"/>
                <a:cs typeface="Calibri"/>
              </a:rPr>
              <a:t>titolo</a:t>
            </a:r>
            <a:r>
              <a:rPr lang="en-US" sz="4400" dirty="0">
                <a:solidFill>
                  <a:srgbClr val="00B0F0"/>
                </a:solidFill>
                <a:latin typeface="Calibri"/>
                <a:cs typeface="Calibri"/>
              </a:rPr>
              <a:t> </a:t>
            </a:r>
            <a:r>
              <a:rPr lang="en-US" sz="4400" dirty="0" err="1">
                <a:solidFill>
                  <a:srgbClr val="00B0F0"/>
                </a:solidFill>
                <a:latin typeface="Calibri"/>
                <a:cs typeface="Calibri"/>
              </a:rPr>
              <a:t>primario</a:t>
            </a:r>
            <a:r>
              <a:rPr lang="en-US" sz="4400" dirty="0">
                <a:solidFill>
                  <a:srgbClr val="00B0F0"/>
                </a:solidFill>
                <a:latin typeface="Calibri"/>
                <a:cs typeface="Calibri"/>
              </a:rPr>
              <a:t>/</a:t>
            </a:r>
            <a:r>
              <a:rPr lang="en-US" sz="4400" dirty="0" err="1">
                <a:solidFill>
                  <a:srgbClr val="00B0F0"/>
                </a:solidFill>
                <a:latin typeface="Calibri"/>
                <a:cs typeface="Calibri"/>
              </a:rPr>
              <a:t>principale</a:t>
            </a:r>
            <a:br>
              <a:rPr lang="en-US" sz="4400" b="1" dirty="0">
                <a:solidFill>
                  <a:srgbClr val="00B0F0"/>
                </a:solidFill>
                <a:latin typeface="Calibri"/>
                <a:cs typeface="Calibri"/>
              </a:rPr>
            </a:b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un “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lavoratore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autonomo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”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trasferisce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in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uno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Stato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membro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diverso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dal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proprio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il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proprio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centro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unico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di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attività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(o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il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principale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)</a:t>
            </a:r>
            <a:b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</a:br>
            <a:br>
              <a:rPr lang="en-US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</a:br>
            <a:r>
              <a:rPr lang="en-US" sz="4400" b="1" dirty="0">
                <a:solidFill>
                  <a:srgbClr val="00B0F0"/>
                </a:solidFill>
                <a:latin typeface="Calibri"/>
                <a:cs typeface="Calibri"/>
              </a:rPr>
              <a:t>¤ </a:t>
            </a:r>
            <a:r>
              <a:rPr lang="en-US" sz="4400" dirty="0" err="1">
                <a:solidFill>
                  <a:srgbClr val="00B0F0"/>
                </a:solidFill>
                <a:latin typeface="Calibri"/>
                <a:cs typeface="Calibri"/>
              </a:rPr>
              <a:t>stabilimento</a:t>
            </a:r>
            <a:r>
              <a:rPr lang="en-US" sz="4400" dirty="0">
                <a:solidFill>
                  <a:srgbClr val="00B0F0"/>
                </a:solidFill>
                <a:latin typeface="Calibri"/>
                <a:cs typeface="Calibri"/>
              </a:rPr>
              <a:t> a </a:t>
            </a:r>
            <a:r>
              <a:rPr lang="en-US" sz="4400" dirty="0" err="1">
                <a:solidFill>
                  <a:srgbClr val="00B0F0"/>
                </a:solidFill>
                <a:latin typeface="Calibri"/>
                <a:cs typeface="Calibri"/>
              </a:rPr>
              <a:t>titolo</a:t>
            </a:r>
            <a:r>
              <a:rPr lang="en-US" sz="4400" dirty="0">
                <a:solidFill>
                  <a:srgbClr val="00B0F0"/>
                </a:solidFill>
                <a:latin typeface="Calibri"/>
                <a:cs typeface="Calibri"/>
              </a:rPr>
              <a:t> </a:t>
            </a:r>
            <a:r>
              <a:rPr lang="en-US" sz="4400" dirty="0" err="1">
                <a:solidFill>
                  <a:srgbClr val="00B0F0"/>
                </a:solidFill>
                <a:latin typeface="Calibri"/>
                <a:cs typeface="Calibri"/>
              </a:rPr>
              <a:t>secondario</a:t>
            </a:r>
            <a:br>
              <a:rPr lang="en-US" sz="4400" b="1" dirty="0">
                <a:solidFill>
                  <a:srgbClr val="00B0F0"/>
                </a:solidFill>
                <a:latin typeface="Calibri"/>
                <a:cs typeface="Calibri"/>
              </a:rPr>
            </a:br>
            <a:r>
              <a:rPr lang="en-US" sz="4400" b="1" dirty="0">
                <a:solidFill>
                  <a:srgbClr val="00B0F0"/>
                </a:solidFill>
                <a:latin typeface="Calibri"/>
                <a:cs typeface="Calibri"/>
              </a:rPr>
              <a:t> 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un “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lavoratore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autonomo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”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trasferisce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o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apre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in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uno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Stato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membro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diverso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dal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proprio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un’agenzia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,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succursale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o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filiale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(art. 49, co. 1,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seconda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frase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Calibri"/>
              </a:rPr>
              <a:t> TFUE)</a:t>
            </a:r>
            <a:endParaRPr lang="en-US" sz="3600" b="1" dirty="0">
              <a:solidFill>
                <a:srgbClr val="00B0F0"/>
              </a:solidFill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5496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489" y="365125"/>
            <a:ext cx="11539471" cy="1325563"/>
          </a:xfrm>
        </p:spPr>
        <p:txBody>
          <a:bodyPr>
            <a:normAutofit/>
          </a:bodyPr>
          <a:lstStyle/>
          <a:p>
            <a:pPr algn="ctr"/>
            <a:r>
              <a:rPr lang="de-DE" b="1" dirty="0" err="1">
                <a:solidFill>
                  <a:srgbClr val="00B0F0"/>
                </a:solidFill>
                <a:latin typeface="Baskerville Old Face" panose="02020602080505020303" pitchFamily="18" charset="0"/>
              </a:rPr>
              <a:t>Peculiarità</a:t>
            </a:r>
            <a:r>
              <a:rPr lang="de-DE" b="1" dirty="0">
                <a:solidFill>
                  <a:srgbClr val="00B0F0"/>
                </a:solidFill>
                <a:latin typeface="Baskerville Old Face" panose="02020602080505020303" pitchFamily="18" charset="0"/>
              </a:rPr>
              <a:t> delle </a:t>
            </a:r>
            <a:r>
              <a:rPr lang="de-DE" b="1" dirty="0" err="1">
                <a:solidFill>
                  <a:srgbClr val="00B0F0"/>
                </a:solidFill>
                <a:latin typeface="Baskerville Old Face" panose="02020602080505020303" pitchFamily="18" charset="0"/>
              </a:rPr>
              <a:t>persone</a:t>
            </a:r>
            <a:r>
              <a:rPr lang="de-DE" b="1" dirty="0">
                <a:solidFill>
                  <a:srgbClr val="00B0F0"/>
                </a:solidFill>
                <a:latin typeface="Baskerville Old Face" panose="02020602080505020303" pitchFamily="18" charset="0"/>
              </a:rPr>
              <a:t> </a:t>
            </a:r>
            <a:r>
              <a:rPr lang="de-DE" b="1" dirty="0" err="1">
                <a:solidFill>
                  <a:srgbClr val="00B0F0"/>
                </a:solidFill>
                <a:latin typeface="Baskerville Old Face" panose="02020602080505020303" pitchFamily="18" charset="0"/>
              </a:rPr>
              <a:t>giuridiche</a:t>
            </a:r>
            <a:r>
              <a:rPr lang="de-DE" b="1" dirty="0">
                <a:solidFill>
                  <a:srgbClr val="00B0F0"/>
                </a:solidFill>
                <a:latin typeface="Baskerville Old Face" panose="02020602080505020303" pitchFamily="18" charset="0"/>
              </a:rPr>
              <a:t> (</a:t>
            </a:r>
            <a:r>
              <a:rPr lang="de-DE" b="1" dirty="0" err="1">
                <a:solidFill>
                  <a:srgbClr val="00B0F0"/>
                </a:solidFill>
                <a:latin typeface="Baskerville Old Face" panose="02020602080505020303" pitchFamily="18" charset="0"/>
              </a:rPr>
              <a:t>società</a:t>
            </a:r>
            <a:r>
              <a:rPr lang="de-DE" b="1" dirty="0">
                <a:solidFill>
                  <a:srgbClr val="00B0F0"/>
                </a:solidFill>
                <a:latin typeface="Baskerville Old Face" panose="02020602080505020303" pitchFamily="18" charset="0"/>
              </a:rPr>
              <a:t>)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54" y="1690688"/>
            <a:ext cx="11067140" cy="493536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3200" dirty="0" err="1">
                <a:latin typeface="Baskerville Old Face" panose="02020602080505020303" pitchFamily="18" charset="0"/>
              </a:rPr>
              <a:t>Sentenze</a:t>
            </a:r>
            <a:r>
              <a:rPr lang="en-US" sz="3200" dirty="0">
                <a:latin typeface="Baskerville Old Face" panose="02020602080505020303" pitchFamily="18" charset="0"/>
              </a:rPr>
              <a:t> 81-87, </a:t>
            </a:r>
            <a:r>
              <a:rPr lang="en-US" sz="3200" i="1" dirty="0">
                <a:latin typeface="Baskerville Old Face" panose="02020602080505020303" pitchFamily="18" charset="0"/>
              </a:rPr>
              <a:t>Daily Mail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dirty="0">
                <a:latin typeface="Baskerville Old Face" panose="02020602080505020303" pitchFamily="18" charset="0"/>
              </a:rPr>
              <a:t>e C-210/06, </a:t>
            </a:r>
            <a:r>
              <a:rPr lang="en-US" sz="3200" i="1" dirty="0" err="1">
                <a:latin typeface="Baskerville Old Face" panose="02020602080505020303" pitchFamily="18" charset="0"/>
              </a:rPr>
              <a:t>Cartesio</a:t>
            </a:r>
            <a:endParaRPr lang="en-US" sz="3200" i="1" dirty="0"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n-US" sz="4000" dirty="0"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4000" dirty="0">
                <a:latin typeface="Baskerville Old Face" panose="02020602080505020303" pitchFamily="18" charset="0"/>
              </a:rPr>
              <a:t>Per </a:t>
            </a:r>
            <a:r>
              <a:rPr lang="en-US" sz="4000" dirty="0" err="1">
                <a:latin typeface="Baskerville Old Face" panose="02020602080505020303" pitchFamily="18" charset="0"/>
              </a:rPr>
              <a:t>il</a:t>
            </a:r>
            <a:r>
              <a:rPr lang="en-US" sz="4000" dirty="0">
                <a:latin typeface="Baskerville Old Face" panose="02020602080505020303" pitchFamily="18" charset="0"/>
              </a:rPr>
              <a:t> </a:t>
            </a:r>
            <a:r>
              <a:rPr lang="en-US" sz="4000" dirty="0" err="1">
                <a:latin typeface="Baskerville Old Face" panose="02020602080505020303" pitchFamily="18" charset="0"/>
              </a:rPr>
              <a:t>motivo</a:t>
            </a:r>
            <a:r>
              <a:rPr lang="en-US" sz="4000" dirty="0">
                <a:latin typeface="Baskerville Old Face" panose="02020602080505020303" pitchFamily="18" charset="0"/>
              </a:rPr>
              <a:t> </a:t>
            </a:r>
            <a:r>
              <a:rPr lang="en-US" sz="4000" dirty="0" err="1">
                <a:latin typeface="Baskerville Old Face" panose="02020602080505020303" pitchFamily="18" charset="0"/>
              </a:rPr>
              <a:t>pratico</a:t>
            </a:r>
            <a:r>
              <a:rPr lang="en-US" sz="4000" dirty="0">
                <a:latin typeface="Baskerville Old Face" panose="02020602080505020303" pitchFamily="18" charset="0"/>
              </a:rPr>
              <a:t> </a:t>
            </a:r>
            <a:r>
              <a:rPr lang="en-US" sz="4000" dirty="0" err="1">
                <a:latin typeface="Baskerville Old Face" panose="02020602080505020303" pitchFamily="18" charset="0"/>
              </a:rPr>
              <a:t>che</a:t>
            </a:r>
            <a:r>
              <a:rPr lang="en-US" sz="4000" dirty="0">
                <a:latin typeface="Baskerville Old Face" panose="02020602080505020303" pitchFamily="18" charset="0"/>
              </a:rPr>
              <a:t> le </a:t>
            </a:r>
            <a:r>
              <a:rPr lang="en-US" sz="4000" dirty="0" err="1">
                <a:latin typeface="Baskerville Old Face" panose="02020602080505020303" pitchFamily="18" charset="0"/>
              </a:rPr>
              <a:t>persone</a:t>
            </a:r>
            <a:r>
              <a:rPr lang="en-US" sz="4000" dirty="0">
                <a:latin typeface="Baskerville Old Face" panose="02020602080505020303" pitchFamily="18" charset="0"/>
              </a:rPr>
              <a:t> </a:t>
            </a:r>
            <a:r>
              <a:rPr lang="en-US" sz="4000" dirty="0" err="1">
                <a:latin typeface="Baskerville Old Face" panose="02020602080505020303" pitchFamily="18" charset="0"/>
              </a:rPr>
              <a:t>giuridiche</a:t>
            </a:r>
            <a:r>
              <a:rPr lang="en-US" sz="4000" dirty="0">
                <a:latin typeface="Baskerville Old Face" panose="02020602080505020303" pitchFamily="18" charset="0"/>
              </a:rPr>
              <a:t> per </a:t>
            </a:r>
            <a:r>
              <a:rPr lang="en-US" sz="4000" dirty="0" err="1">
                <a:latin typeface="Baskerville Old Face" panose="02020602080505020303" pitchFamily="18" charset="0"/>
              </a:rPr>
              <a:t>loro</a:t>
            </a:r>
            <a:r>
              <a:rPr lang="en-US" sz="4000" dirty="0">
                <a:latin typeface="Baskerville Old Face" panose="02020602080505020303" pitchFamily="18" charset="0"/>
              </a:rPr>
              <a:t> </a:t>
            </a:r>
            <a:r>
              <a:rPr lang="en-US" sz="4000" dirty="0" err="1">
                <a:latin typeface="Baskerville Old Face" panose="02020602080505020303" pitchFamily="18" charset="0"/>
              </a:rPr>
              <a:t>stessa</a:t>
            </a:r>
            <a:r>
              <a:rPr lang="en-US" sz="4000" dirty="0">
                <a:latin typeface="Baskerville Old Face" panose="02020602080505020303" pitchFamily="18" charset="0"/>
              </a:rPr>
              <a:t> </a:t>
            </a:r>
            <a:r>
              <a:rPr lang="en-US" sz="4000" dirty="0" err="1">
                <a:latin typeface="Baskerville Old Face" panose="02020602080505020303" pitchFamily="18" charset="0"/>
              </a:rPr>
              <a:t>natura</a:t>
            </a:r>
            <a:r>
              <a:rPr lang="en-US" sz="4000" dirty="0">
                <a:latin typeface="Baskerville Old Face" panose="02020602080505020303" pitchFamily="18" charset="0"/>
              </a:rPr>
              <a:t> </a:t>
            </a:r>
            <a:r>
              <a:rPr lang="en-US" sz="4000" dirty="0" err="1">
                <a:latin typeface="Baskerville Old Face" panose="02020602080505020303" pitchFamily="18" charset="0"/>
              </a:rPr>
              <a:t>legano</a:t>
            </a:r>
            <a:r>
              <a:rPr lang="en-US" sz="4000" dirty="0">
                <a:latin typeface="Baskerville Old Face" panose="02020602080505020303" pitchFamily="18" charset="0"/>
              </a:rPr>
              <a:t> la </a:t>
            </a:r>
            <a:r>
              <a:rPr lang="en-US" sz="4000" dirty="0" err="1">
                <a:latin typeface="Baskerville Old Face" panose="02020602080505020303" pitchFamily="18" charset="0"/>
              </a:rPr>
              <a:t>propria</a:t>
            </a:r>
            <a:r>
              <a:rPr lang="en-US" sz="4000" dirty="0">
                <a:latin typeface="Baskerville Old Face" panose="02020602080505020303" pitchFamily="18" charset="0"/>
              </a:rPr>
              <a:t> </a:t>
            </a:r>
            <a:r>
              <a:rPr lang="en-US" sz="4000" dirty="0" err="1">
                <a:latin typeface="Baskerville Old Face" panose="02020602080505020303" pitchFamily="18" charset="0"/>
              </a:rPr>
              <a:t>esistenza</a:t>
            </a:r>
            <a:r>
              <a:rPr lang="en-US" sz="4000" dirty="0">
                <a:latin typeface="Baskerville Old Face" panose="02020602080505020303" pitchFamily="18" charset="0"/>
              </a:rPr>
              <a:t> a un </a:t>
            </a:r>
            <a:r>
              <a:rPr lang="en-US" sz="4000" dirty="0" err="1">
                <a:latin typeface="Baskerville Old Face" panose="02020602080505020303" pitchFamily="18" charset="0"/>
              </a:rPr>
              <a:t>ordinamento</a:t>
            </a:r>
            <a:r>
              <a:rPr lang="en-US" sz="4000" dirty="0">
                <a:latin typeface="Baskerville Old Face" panose="02020602080505020303" pitchFamily="18" charset="0"/>
              </a:rPr>
              <a:t> </a:t>
            </a:r>
            <a:r>
              <a:rPr lang="en-US" sz="4000" dirty="0" err="1">
                <a:latin typeface="Baskerville Old Face" panose="02020602080505020303" pitchFamily="18" charset="0"/>
              </a:rPr>
              <a:t>giuridico</a:t>
            </a:r>
            <a:r>
              <a:rPr lang="en-US" sz="4000" dirty="0">
                <a:latin typeface="Baskerville Old Face" panose="02020602080505020303" pitchFamily="18" charset="0"/>
              </a:rPr>
              <a:t> </a:t>
            </a:r>
            <a:r>
              <a:rPr lang="en-US" sz="4000" dirty="0" err="1">
                <a:latin typeface="Baskerville Old Face" panose="02020602080505020303" pitchFamily="18" charset="0"/>
              </a:rPr>
              <a:t>statale</a:t>
            </a:r>
            <a:r>
              <a:rPr lang="en-US" sz="4000" dirty="0">
                <a:latin typeface="Baskerville Old Face" panose="02020602080505020303" pitchFamily="18" charset="0"/>
              </a:rPr>
              <a:t>, e </a:t>
            </a:r>
            <a:r>
              <a:rPr lang="en-US" sz="4000" dirty="0" err="1">
                <a:latin typeface="Baskerville Old Face" panose="02020602080505020303" pitchFamily="18" charset="0"/>
              </a:rPr>
              <a:t>che</a:t>
            </a:r>
            <a:r>
              <a:rPr lang="en-US" sz="4000" dirty="0">
                <a:latin typeface="Baskerville Old Face" panose="02020602080505020303" pitchFamily="18" charset="0"/>
              </a:rPr>
              <a:t> </a:t>
            </a:r>
            <a:r>
              <a:rPr lang="en-US" sz="4000" dirty="0" err="1">
                <a:latin typeface="Baskerville Old Face" panose="02020602080505020303" pitchFamily="18" charset="0"/>
              </a:rPr>
              <a:t>detta</a:t>
            </a:r>
            <a:r>
              <a:rPr lang="en-US" sz="4000" dirty="0">
                <a:latin typeface="Baskerville Old Face" panose="02020602080505020303" pitchFamily="18" charset="0"/>
              </a:rPr>
              <a:t> </a:t>
            </a:r>
            <a:r>
              <a:rPr lang="en-US" sz="4000" dirty="0" err="1">
                <a:latin typeface="Baskerville Old Face" panose="02020602080505020303" pitchFamily="18" charset="0"/>
              </a:rPr>
              <a:t>esistenza</a:t>
            </a:r>
            <a:r>
              <a:rPr lang="en-US" sz="4000" dirty="0">
                <a:latin typeface="Baskerville Old Face" panose="02020602080505020303" pitchFamily="18" charset="0"/>
              </a:rPr>
              <a:t> </a:t>
            </a:r>
            <a:r>
              <a:rPr lang="en-US" sz="4000" dirty="0" err="1">
                <a:latin typeface="Baskerville Old Face" panose="02020602080505020303" pitchFamily="18" charset="0"/>
              </a:rPr>
              <a:t>si</a:t>
            </a:r>
            <a:r>
              <a:rPr lang="en-US" sz="4000" dirty="0">
                <a:latin typeface="Baskerville Old Face" panose="02020602080505020303" pitchFamily="18" charset="0"/>
              </a:rPr>
              <a:t> </a:t>
            </a:r>
            <a:r>
              <a:rPr lang="en-US" sz="4000" dirty="0" err="1">
                <a:latin typeface="Baskerville Old Face" panose="02020602080505020303" pitchFamily="18" charset="0"/>
              </a:rPr>
              <a:t>deve</a:t>
            </a:r>
            <a:r>
              <a:rPr lang="en-US" sz="4000" dirty="0">
                <a:latin typeface="Baskerville Old Face" panose="02020602080505020303" pitchFamily="18" charset="0"/>
              </a:rPr>
              <a:t> al </a:t>
            </a:r>
            <a:r>
              <a:rPr lang="en-US" sz="4000" dirty="0" err="1">
                <a:latin typeface="Baskerville Old Face" panose="02020602080505020303" pitchFamily="18" charset="0"/>
              </a:rPr>
              <a:t>fatto</a:t>
            </a:r>
            <a:r>
              <a:rPr lang="en-US" sz="4000" dirty="0">
                <a:latin typeface="Baskerville Old Face" panose="02020602080505020303" pitchFamily="18" charset="0"/>
              </a:rPr>
              <a:t> di </a:t>
            </a:r>
            <a:r>
              <a:rPr lang="en-US" sz="4000" dirty="0" err="1">
                <a:latin typeface="Baskerville Old Face" panose="02020602080505020303" pitchFamily="18" charset="0"/>
              </a:rPr>
              <a:t>stabilire</a:t>
            </a:r>
            <a:r>
              <a:rPr lang="en-US" sz="4000" dirty="0">
                <a:latin typeface="Baskerville Old Face" panose="02020602080505020303" pitchFamily="18" charset="0"/>
              </a:rPr>
              <a:t> la </a:t>
            </a:r>
            <a:r>
              <a:rPr lang="en-US" sz="4000" dirty="0" err="1">
                <a:latin typeface="Baskerville Old Face" panose="02020602080505020303" pitchFamily="18" charset="0"/>
              </a:rPr>
              <a:t>sede</a:t>
            </a:r>
            <a:r>
              <a:rPr lang="en-US" sz="4000" dirty="0">
                <a:latin typeface="Baskerville Old Face" panose="02020602080505020303" pitchFamily="18" charset="0"/>
              </a:rPr>
              <a:t> </a:t>
            </a:r>
            <a:r>
              <a:rPr lang="en-US" sz="4000" dirty="0" err="1">
                <a:latin typeface="Baskerville Old Face" panose="02020602080505020303" pitchFamily="18" charset="0"/>
              </a:rPr>
              <a:t>principale</a:t>
            </a:r>
            <a:r>
              <a:rPr lang="en-US" sz="4000" dirty="0">
                <a:latin typeface="Baskerville Old Face" panose="02020602080505020303" pitchFamily="18" charset="0"/>
              </a:rPr>
              <a:t> </a:t>
            </a:r>
            <a:r>
              <a:rPr lang="en-US" sz="4000" dirty="0" err="1">
                <a:latin typeface="Baskerville Old Face" panose="02020602080505020303" pitchFamily="18" charset="0"/>
              </a:rPr>
              <a:t>nel</a:t>
            </a:r>
            <a:r>
              <a:rPr lang="en-US" sz="4000" dirty="0">
                <a:latin typeface="Baskerville Old Face" panose="02020602080505020303" pitchFamily="18" charset="0"/>
              </a:rPr>
              <a:t> </a:t>
            </a:r>
            <a:r>
              <a:rPr lang="en-US" sz="4000" dirty="0" err="1">
                <a:latin typeface="Baskerville Old Face" panose="02020602080505020303" pitchFamily="18" charset="0"/>
              </a:rPr>
              <a:t>territorio</a:t>
            </a:r>
            <a:r>
              <a:rPr lang="en-US" sz="4000" dirty="0">
                <a:latin typeface="Baskerville Old Face" panose="02020602080505020303" pitchFamily="18" charset="0"/>
              </a:rPr>
              <a:t> di </a:t>
            </a:r>
            <a:r>
              <a:rPr lang="en-US" sz="4000" dirty="0" err="1">
                <a:latin typeface="Baskerville Old Face" panose="02020602080505020303" pitchFamily="18" charset="0"/>
              </a:rPr>
              <a:t>quello</a:t>
            </a:r>
            <a:r>
              <a:rPr lang="en-US" sz="4000" dirty="0">
                <a:latin typeface="Baskerville Old Face" panose="02020602080505020303" pitchFamily="18" charset="0"/>
              </a:rPr>
              <a:t> </a:t>
            </a:r>
            <a:r>
              <a:rPr lang="en-US" sz="4000" dirty="0" err="1">
                <a:latin typeface="Baskerville Old Face" panose="02020602080505020303" pitchFamily="18" charset="0"/>
              </a:rPr>
              <a:t>Stato</a:t>
            </a:r>
            <a:r>
              <a:rPr lang="en-US" sz="4000" dirty="0">
                <a:latin typeface="Baskerville Old Face" panose="02020602080505020303" pitchFamily="18" charset="0"/>
              </a:rPr>
              <a:t>, </a:t>
            </a:r>
            <a:r>
              <a:rPr lang="en-US" sz="4000" b="1" dirty="0" err="1">
                <a:latin typeface="Baskerville Old Face" panose="02020602080505020303" pitchFamily="18" charset="0"/>
              </a:rPr>
              <a:t>esse</a:t>
            </a:r>
            <a:r>
              <a:rPr lang="en-US" sz="4000" b="1" dirty="0">
                <a:latin typeface="Baskerville Old Face" panose="02020602080505020303" pitchFamily="18" charset="0"/>
              </a:rPr>
              <a:t> </a:t>
            </a:r>
            <a:r>
              <a:rPr lang="en-US" sz="4000" b="1" dirty="0" err="1">
                <a:latin typeface="Baskerville Old Face" panose="02020602080505020303" pitchFamily="18" charset="0"/>
              </a:rPr>
              <a:t>sono</a:t>
            </a:r>
            <a:r>
              <a:rPr lang="en-US" sz="4000" b="1" dirty="0">
                <a:latin typeface="Baskerville Old Face" panose="02020602080505020303" pitchFamily="18" charset="0"/>
              </a:rPr>
              <a:t> </a:t>
            </a:r>
            <a:r>
              <a:rPr lang="en-US" sz="4000" b="1" dirty="0" err="1">
                <a:latin typeface="Baskerville Old Face" panose="02020602080505020303" pitchFamily="18" charset="0"/>
              </a:rPr>
              <a:t>impossibilitate</a:t>
            </a:r>
            <a:r>
              <a:rPr lang="en-US" sz="4000" b="1" dirty="0">
                <a:latin typeface="Baskerville Old Face" panose="02020602080505020303" pitchFamily="18" charset="0"/>
              </a:rPr>
              <a:t> a </a:t>
            </a:r>
            <a:r>
              <a:rPr lang="en-US" sz="4000" b="1" dirty="0" err="1">
                <a:latin typeface="Baskerville Old Face" panose="02020602080505020303" pitchFamily="18" charset="0"/>
              </a:rPr>
              <a:t>esercitare</a:t>
            </a:r>
            <a:r>
              <a:rPr lang="en-US" sz="4000" b="1" dirty="0">
                <a:latin typeface="Baskerville Old Face" panose="02020602080505020303" pitchFamily="18" charset="0"/>
              </a:rPr>
              <a:t> la </a:t>
            </a:r>
            <a:r>
              <a:rPr lang="en-US" sz="4000" b="1" dirty="0" err="1">
                <a:latin typeface="Baskerville Old Face" panose="02020602080505020303" pitchFamily="18" charset="0"/>
              </a:rPr>
              <a:t>libertà</a:t>
            </a:r>
            <a:r>
              <a:rPr lang="en-US" sz="4000" b="1" dirty="0">
                <a:latin typeface="Baskerville Old Face" panose="02020602080505020303" pitchFamily="18" charset="0"/>
              </a:rPr>
              <a:t> di </a:t>
            </a:r>
            <a:r>
              <a:rPr lang="en-US" sz="4000" b="1" dirty="0" err="1">
                <a:latin typeface="Baskerville Old Face" panose="02020602080505020303" pitchFamily="18" charset="0"/>
              </a:rPr>
              <a:t>stabilimento</a:t>
            </a:r>
            <a:r>
              <a:rPr lang="en-US" sz="4000" b="1" dirty="0">
                <a:latin typeface="Baskerville Old Face" panose="02020602080505020303" pitchFamily="18" charset="0"/>
              </a:rPr>
              <a:t> a </a:t>
            </a:r>
            <a:r>
              <a:rPr lang="en-US" sz="4000" b="1" dirty="0" err="1">
                <a:latin typeface="Baskerville Old Face" panose="02020602080505020303" pitchFamily="18" charset="0"/>
              </a:rPr>
              <a:t>titolo</a:t>
            </a:r>
            <a:r>
              <a:rPr lang="en-US" sz="4000" b="1" dirty="0">
                <a:latin typeface="Baskerville Old Face" panose="02020602080505020303" pitchFamily="18" charset="0"/>
              </a:rPr>
              <a:t> </a:t>
            </a:r>
            <a:r>
              <a:rPr lang="en-US" sz="4000" b="1" dirty="0" err="1">
                <a:latin typeface="Baskerville Old Face" panose="02020602080505020303" pitchFamily="18" charset="0"/>
              </a:rPr>
              <a:t>primario</a:t>
            </a:r>
            <a:endParaRPr lang="en-US" sz="3200" b="1" dirty="0"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n-US" sz="3200" dirty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74484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diacente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Cravatta nera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1388</TotalTime>
  <Words>437</Words>
  <Application>Microsoft Office PowerPoint</Application>
  <PresentationFormat>Widescreen</PresentationFormat>
  <Paragraphs>44</Paragraphs>
  <Slides>12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9" baseType="lpstr">
      <vt:lpstr>Arial</vt:lpstr>
      <vt:lpstr>Baskerville Old Face</vt:lpstr>
      <vt:lpstr>Bauhaus 93</vt:lpstr>
      <vt:lpstr>Calibri</vt:lpstr>
      <vt:lpstr>Garamond</vt:lpstr>
      <vt:lpstr>Wingdings</vt:lpstr>
      <vt:lpstr>Office Theme</vt:lpstr>
      <vt:lpstr>       Libertà di stabilimento/libera circolazione dei servizi </vt:lpstr>
      <vt:lpstr> Libertà di stabilimento e libera circolazione dei servizi </vt:lpstr>
      <vt:lpstr>Ambito di applicazione (beneficiari)</vt:lpstr>
      <vt:lpstr>Libertà di stabilimento versus Libera circolazione dei servizi  </vt:lpstr>
      <vt:lpstr>Ambito di applicazione DIVERSO</vt:lpstr>
      <vt:lpstr>QUALE DIVERSITÀ dell‘ambito di applicazione?</vt:lpstr>
      <vt:lpstr>LIBERTÀ DI STABILIMENTO </vt:lpstr>
      <vt:lpstr>  ¤ stabilimento a titolo primario/principale un “lavoratore autonomo” trasferisce in uno Stato membro diverso dal proprio il proprio centro unico di attività (o il principale)  ¤ stabilimento a titolo secondario  un “lavoratore autonomo” trasferisce o apre in uno Stato membro diverso dal proprio un’agenzia, succursale o filiale (art. 49, co. 1, seconda frase TFUE)</vt:lpstr>
      <vt:lpstr>Peculiarità delle persone giuridiche (società)</vt:lpstr>
      <vt:lpstr>Perchè non un diritto societario UE?</vt:lpstr>
      <vt:lpstr>LIBERA  CIRCOLAZIONE DEI SERVIZI </vt:lpstr>
      <vt:lpstr>Fenomenologie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nationalen und internationalen Wirkungen der Verwerfung einer AGB-Klausel im Verbandsklageverfahren</dc:title>
  <dc:creator>Licia-Maria</dc:creator>
  <cp:lastModifiedBy>Emanuela Pistoia</cp:lastModifiedBy>
  <cp:revision>276</cp:revision>
  <dcterms:created xsi:type="dcterms:W3CDTF">2015-06-03T12:37:49Z</dcterms:created>
  <dcterms:modified xsi:type="dcterms:W3CDTF">2025-03-12T16:50:07Z</dcterms:modified>
</cp:coreProperties>
</file>