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1"/>
  </p:notesMasterIdLst>
  <p:sldIdLst>
    <p:sldId id="256" r:id="rId2"/>
    <p:sldId id="260" r:id="rId3"/>
    <p:sldId id="315" r:id="rId4"/>
    <p:sldId id="316" r:id="rId5"/>
    <p:sldId id="312" r:id="rId6"/>
    <p:sldId id="314" r:id="rId7"/>
    <p:sldId id="318" r:id="rId8"/>
    <p:sldId id="262" r:id="rId9"/>
    <p:sldId id="264" r:id="rId10"/>
    <p:sldId id="263" r:id="rId11"/>
    <p:sldId id="265" r:id="rId12"/>
    <p:sldId id="317" r:id="rId13"/>
    <p:sldId id="296" r:id="rId14"/>
    <p:sldId id="257" r:id="rId15"/>
    <p:sldId id="297" r:id="rId16"/>
    <p:sldId id="267" r:id="rId17"/>
    <p:sldId id="258" r:id="rId18"/>
    <p:sldId id="276" r:id="rId19"/>
    <p:sldId id="308" r:id="rId20"/>
    <p:sldId id="277" r:id="rId21"/>
    <p:sldId id="309" r:id="rId22"/>
    <p:sldId id="278" r:id="rId23"/>
    <p:sldId id="321" r:id="rId24"/>
    <p:sldId id="279" r:id="rId25"/>
    <p:sldId id="280" r:id="rId26"/>
    <p:sldId id="310" r:id="rId27"/>
    <p:sldId id="281" r:id="rId28"/>
    <p:sldId id="311" r:id="rId29"/>
    <p:sldId id="28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E380B0-7A01-4DB1-87AB-E89340E1EE4A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02E91D0-D5BE-4F3A-B2DB-2D722247F377}">
      <dgm:prSet phldrT="[Testo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VENDITA AL DETTAGLIO</a:t>
          </a:r>
        </a:p>
      </dgm:t>
    </dgm:pt>
    <dgm:pt modelId="{B91B88D6-81BF-4B03-8C4F-00A3AFF2DC06}" type="parTrans" cxnId="{E965EB37-7C9D-4A4C-B526-DB647F650095}">
      <dgm:prSet/>
      <dgm:spPr/>
      <dgm:t>
        <a:bodyPr/>
        <a:lstStyle/>
        <a:p>
          <a:endParaRPr lang="it-IT"/>
        </a:p>
      </dgm:t>
    </dgm:pt>
    <dgm:pt modelId="{8C5E4F4F-FEC5-42FA-831C-588164C3C699}" type="sibTrans" cxnId="{E965EB37-7C9D-4A4C-B526-DB647F650095}">
      <dgm:prSet/>
      <dgm:spPr/>
      <dgm:t>
        <a:bodyPr/>
        <a:lstStyle/>
        <a:p>
          <a:endParaRPr lang="it-IT"/>
        </a:p>
      </dgm:t>
    </dgm:pt>
    <dgm:pt modelId="{9F9DA3E6-C57F-4B90-B910-70E4D6763BD2}">
      <dgm:prSet phldrT="[Tes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dirty="0"/>
            <a:t>VENDITA ALL’INGROSSO</a:t>
          </a:r>
        </a:p>
      </dgm:t>
    </dgm:pt>
    <dgm:pt modelId="{73085953-3768-43F4-8C56-953E3B185EA3}" type="parTrans" cxnId="{47EB03AA-F836-4CBF-BA26-34F443FE17BC}">
      <dgm:prSet/>
      <dgm:spPr/>
      <dgm:t>
        <a:bodyPr/>
        <a:lstStyle/>
        <a:p>
          <a:endParaRPr lang="it-IT"/>
        </a:p>
      </dgm:t>
    </dgm:pt>
    <dgm:pt modelId="{5D1CA1CE-E65B-4C5E-AD8F-0E0A8471B61F}" type="sibTrans" cxnId="{47EB03AA-F836-4CBF-BA26-34F443FE17BC}">
      <dgm:prSet/>
      <dgm:spPr/>
      <dgm:t>
        <a:bodyPr/>
        <a:lstStyle/>
        <a:p>
          <a:endParaRPr lang="it-IT"/>
        </a:p>
      </dgm:t>
    </dgm:pt>
    <dgm:pt modelId="{5FCA7E86-A229-42FD-B151-ABF0C7C7A9AE}" type="pres">
      <dgm:prSet presAssocID="{29E380B0-7A01-4DB1-87AB-E89340E1EE4A}" presName="diagram" presStyleCnt="0">
        <dgm:presLayoutVars>
          <dgm:dir/>
          <dgm:resizeHandles val="exact"/>
        </dgm:presLayoutVars>
      </dgm:prSet>
      <dgm:spPr/>
    </dgm:pt>
    <dgm:pt modelId="{D38F4DD4-540C-4CBA-8BBB-6E18FC20C03E}" type="pres">
      <dgm:prSet presAssocID="{602E91D0-D5BE-4F3A-B2DB-2D722247F377}" presName="arrow" presStyleLbl="node1" presStyleIdx="0" presStyleCnt="2">
        <dgm:presLayoutVars>
          <dgm:bulletEnabled val="1"/>
        </dgm:presLayoutVars>
      </dgm:prSet>
      <dgm:spPr/>
    </dgm:pt>
    <dgm:pt modelId="{66F596B3-B3D1-40E7-A5EE-08FC8701FC55}" type="pres">
      <dgm:prSet presAssocID="{9F9DA3E6-C57F-4B90-B910-70E4D6763BD2}" presName="arrow" presStyleLbl="node1" presStyleIdx="1" presStyleCnt="2">
        <dgm:presLayoutVars>
          <dgm:bulletEnabled val="1"/>
        </dgm:presLayoutVars>
      </dgm:prSet>
      <dgm:spPr/>
    </dgm:pt>
  </dgm:ptLst>
  <dgm:cxnLst>
    <dgm:cxn modelId="{E965EB37-7C9D-4A4C-B526-DB647F650095}" srcId="{29E380B0-7A01-4DB1-87AB-E89340E1EE4A}" destId="{602E91D0-D5BE-4F3A-B2DB-2D722247F377}" srcOrd="0" destOrd="0" parTransId="{B91B88D6-81BF-4B03-8C4F-00A3AFF2DC06}" sibTransId="{8C5E4F4F-FEC5-42FA-831C-588164C3C699}"/>
    <dgm:cxn modelId="{5735A378-C0B5-4142-8E20-B931F727FF57}" type="presOf" srcId="{9F9DA3E6-C57F-4B90-B910-70E4D6763BD2}" destId="{66F596B3-B3D1-40E7-A5EE-08FC8701FC55}" srcOrd="0" destOrd="0" presId="urn:microsoft.com/office/officeart/2005/8/layout/arrow5"/>
    <dgm:cxn modelId="{732A09A4-17CE-4212-9FEA-D0EB4E3730A1}" type="presOf" srcId="{602E91D0-D5BE-4F3A-B2DB-2D722247F377}" destId="{D38F4DD4-540C-4CBA-8BBB-6E18FC20C03E}" srcOrd="0" destOrd="0" presId="urn:microsoft.com/office/officeart/2005/8/layout/arrow5"/>
    <dgm:cxn modelId="{47EB03AA-F836-4CBF-BA26-34F443FE17BC}" srcId="{29E380B0-7A01-4DB1-87AB-E89340E1EE4A}" destId="{9F9DA3E6-C57F-4B90-B910-70E4D6763BD2}" srcOrd="1" destOrd="0" parTransId="{73085953-3768-43F4-8C56-953E3B185EA3}" sibTransId="{5D1CA1CE-E65B-4C5E-AD8F-0E0A8471B61F}"/>
    <dgm:cxn modelId="{6E6857B3-8495-42D2-B16B-B75462C63110}" type="presOf" srcId="{29E380B0-7A01-4DB1-87AB-E89340E1EE4A}" destId="{5FCA7E86-A229-42FD-B151-ABF0C7C7A9AE}" srcOrd="0" destOrd="0" presId="urn:microsoft.com/office/officeart/2005/8/layout/arrow5"/>
    <dgm:cxn modelId="{26A0298E-8999-4416-BA0E-5423387A4062}" type="presParOf" srcId="{5FCA7E86-A229-42FD-B151-ABF0C7C7A9AE}" destId="{D38F4DD4-540C-4CBA-8BBB-6E18FC20C03E}" srcOrd="0" destOrd="0" presId="urn:microsoft.com/office/officeart/2005/8/layout/arrow5"/>
    <dgm:cxn modelId="{9E9676A9-3364-4CF4-8F6D-03DCB183ED82}" type="presParOf" srcId="{5FCA7E86-A229-42FD-B151-ABF0C7C7A9AE}" destId="{66F596B3-B3D1-40E7-A5EE-08FC8701FC55}" srcOrd="1" destOrd="0" presId="urn:microsoft.com/office/officeart/2005/8/layout/arrow5"/>
  </dgm:cxnLst>
  <dgm:bg>
    <a:effectLst>
      <a:innerShdw blurRad="63500" dist="50800" dir="162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F43C05-3BCD-4DB3-8889-8CFE8F2B2C11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E5110B8D-EEF5-4262-8664-E77106625EAA}">
      <dgm:prSet phldrT="[Testo]" custT="1"/>
      <dgm:spPr/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CONSEGNA: </a:t>
          </a:r>
          <a:r>
            <a:rPr lang="it-IT" sz="2400" dirty="0"/>
            <a:t>Le attività di </a:t>
          </a:r>
          <a:r>
            <a:rPr lang="it-IT" sz="2400" dirty="0" err="1"/>
            <a:t>retailing</a:t>
          </a:r>
          <a:r>
            <a:rPr lang="it-IT" sz="2400" dirty="0"/>
            <a:t> consentono ai produttori di raggiungere gli acquirenti su vasta scala geografica, riducendo le distanze tra produzione e consumo.</a:t>
          </a:r>
        </a:p>
      </dgm:t>
    </dgm:pt>
    <dgm:pt modelId="{66E3600A-3D43-4611-9BCD-A66C49E5AB95}" type="parTrans" cxnId="{7140122C-A950-4AAC-8232-B1F210441D5A}">
      <dgm:prSet/>
      <dgm:spPr/>
      <dgm:t>
        <a:bodyPr/>
        <a:lstStyle/>
        <a:p>
          <a:endParaRPr lang="it-IT"/>
        </a:p>
      </dgm:t>
    </dgm:pt>
    <dgm:pt modelId="{48A208F2-4030-4342-8480-89292F550615}" type="sibTrans" cxnId="{7140122C-A950-4AAC-8232-B1F210441D5A}">
      <dgm:prSet/>
      <dgm:spPr/>
      <dgm:t>
        <a:bodyPr/>
        <a:lstStyle/>
        <a:p>
          <a:endParaRPr lang="it-IT"/>
        </a:p>
      </dgm:t>
    </dgm:pt>
    <dgm:pt modelId="{9117EEDB-9B7E-467D-8BC3-186528FEA4C1}">
      <dgm:prSet phldrT="[Testo]" custT="1"/>
      <dgm:spPr/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ACCESSIBILITA’:  </a:t>
          </a:r>
          <a:r>
            <a:rPr lang="it-IT" sz="2400" dirty="0"/>
            <a:t>I retailer sviluppano la presenza dei beni dell’industria sul mercato attraverso canali fisici e/o digitali permettendo agli acquirenti di conoscerli, valutarli e selezionarli.</a:t>
          </a:r>
        </a:p>
      </dgm:t>
    </dgm:pt>
    <dgm:pt modelId="{BC56F582-4FB0-45FB-A5A8-FF48A0D4A458}" type="parTrans" cxnId="{D2B612B3-AF8E-42C3-AFD5-C33CAC37E5CD}">
      <dgm:prSet/>
      <dgm:spPr/>
      <dgm:t>
        <a:bodyPr/>
        <a:lstStyle/>
        <a:p>
          <a:endParaRPr lang="it-IT"/>
        </a:p>
      </dgm:t>
    </dgm:pt>
    <dgm:pt modelId="{EC41AEC4-647F-488B-8ECF-D9CD089C2DB6}" type="sibTrans" cxnId="{D2B612B3-AF8E-42C3-AFD5-C33CAC37E5CD}">
      <dgm:prSet/>
      <dgm:spPr/>
      <dgm:t>
        <a:bodyPr/>
        <a:lstStyle/>
        <a:p>
          <a:endParaRPr lang="it-IT"/>
        </a:p>
      </dgm:t>
    </dgm:pt>
    <dgm:pt modelId="{0D4A6F24-717E-4C39-AA66-3F8AF433C7DF}">
      <dgm:prSet phldrT="[Testo]" custT="1"/>
      <dgm:spPr/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CONSULENZA:  </a:t>
          </a:r>
          <a:r>
            <a:rPr lang="it-IT" sz="2400" dirty="0"/>
            <a:t>Mediante personale addetto alla vendita, i retailer forniscono informazioni dirette sulle caratteristiche dei prodotti.</a:t>
          </a:r>
        </a:p>
      </dgm:t>
    </dgm:pt>
    <dgm:pt modelId="{3E97A835-C77B-4034-942B-ABCFB24A4DB3}" type="parTrans" cxnId="{433BDF4B-5E32-4527-976B-14D1897E1AEA}">
      <dgm:prSet/>
      <dgm:spPr/>
      <dgm:t>
        <a:bodyPr/>
        <a:lstStyle/>
        <a:p>
          <a:endParaRPr lang="it-IT"/>
        </a:p>
      </dgm:t>
    </dgm:pt>
    <dgm:pt modelId="{B0982E77-064C-44CE-ACA9-81D559BD0B94}" type="sibTrans" cxnId="{433BDF4B-5E32-4527-976B-14D1897E1AEA}">
      <dgm:prSet/>
      <dgm:spPr/>
      <dgm:t>
        <a:bodyPr/>
        <a:lstStyle/>
        <a:p>
          <a:endParaRPr lang="it-IT"/>
        </a:p>
      </dgm:t>
    </dgm:pt>
    <dgm:pt modelId="{D4358DBA-6BA8-4784-8176-0E7088B3E784}" type="pres">
      <dgm:prSet presAssocID="{5BF43C05-3BCD-4DB3-8889-8CFE8F2B2C11}" presName="linear" presStyleCnt="0">
        <dgm:presLayoutVars>
          <dgm:dir/>
          <dgm:animLvl val="lvl"/>
          <dgm:resizeHandles val="exact"/>
        </dgm:presLayoutVars>
      </dgm:prSet>
      <dgm:spPr/>
    </dgm:pt>
    <dgm:pt modelId="{F18B9521-88E1-47D0-9A7C-682BAA8A7DDC}" type="pres">
      <dgm:prSet presAssocID="{E5110B8D-EEF5-4262-8664-E77106625EAA}" presName="parentLin" presStyleCnt="0"/>
      <dgm:spPr/>
    </dgm:pt>
    <dgm:pt modelId="{6772864B-27CC-4354-8580-C9D064E96E93}" type="pres">
      <dgm:prSet presAssocID="{E5110B8D-EEF5-4262-8664-E77106625EAA}" presName="parentLeftMargin" presStyleLbl="node1" presStyleIdx="0" presStyleCnt="3"/>
      <dgm:spPr/>
    </dgm:pt>
    <dgm:pt modelId="{CEFD8346-FA2B-4739-9922-83F34E82B257}" type="pres">
      <dgm:prSet presAssocID="{E5110B8D-EEF5-4262-8664-E77106625EAA}" presName="parentText" presStyleLbl="node1" presStyleIdx="0" presStyleCnt="3" custScaleX="142857" custScaleY="193778">
        <dgm:presLayoutVars>
          <dgm:chMax val="0"/>
          <dgm:bulletEnabled val="1"/>
        </dgm:presLayoutVars>
      </dgm:prSet>
      <dgm:spPr/>
    </dgm:pt>
    <dgm:pt modelId="{73FDAEDE-A171-4B76-9CA6-23CA641297E8}" type="pres">
      <dgm:prSet presAssocID="{E5110B8D-EEF5-4262-8664-E77106625EAA}" presName="negativeSpace" presStyleCnt="0"/>
      <dgm:spPr/>
    </dgm:pt>
    <dgm:pt modelId="{12AF3970-0361-4950-8E91-093748DF6ADB}" type="pres">
      <dgm:prSet presAssocID="{E5110B8D-EEF5-4262-8664-E77106625EAA}" presName="childText" presStyleLbl="conFgAcc1" presStyleIdx="0" presStyleCnt="3">
        <dgm:presLayoutVars>
          <dgm:bulletEnabled val="1"/>
        </dgm:presLayoutVars>
      </dgm:prSet>
      <dgm:spPr/>
    </dgm:pt>
    <dgm:pt modelId="{A1DF1BD0-B9CD-44C0-A34E-6AC385D1D66D}" type="pres">
      <dgm:prSet presAssocID="{48A208F2-4030-4342-8480-89292F550615}" presName="spaceBetweenRectangles" presStyleCnt="0"/>
      <dgm:spPr/>
    </dgm:pt>
    <dgm:pt modelId="{37218F9D-7536-42CB-82E8-267BEE3059C0}" type="pres">
      <dgm:prSet presAssocID="{9117EEDB-9B7E-467D-8BC3-186528FEA4C1}" presName="parentLin" presStyleCnt="0"/>
      <dgm:spPr/>
    </dgm:pt>
    <dgm:pt modelId="{DEE24B7B-B206-452D-8BBF-10FBF4AB9E32}" type="pres">
      <dgm:prSet presAssocID="{9117EEDB-9B7E-467D-8BC3-186528FEA4C1}" presName="parentLeftMargin" presStyleLbl="node1" presStyleIdx="0" presStyleCnt="3"/>
      <dgm:spPr/>
    </dgm:pt>
    <dgm:pt modelId="{7293F0EE-E376-4CB7-A66A-F4D2DAE03909}" type="pres">
      <dgm:prSet presAssocID="{9117EEDB-9B7E-467D-8BC3-186528FEA4C1}" presName="parentText" presStyleLbl="node1" presStyleIdx="1" presStyleCnt="3" custScaleX="140419" custScaleY="193966">
        <dgm:presLayoutVars>
          <dgm:chMax val="0"/>
          <dgm:bulletEnabled val="1"/>
        </dgm:presLayoutVars>
      </dgm:prSet>
      <dgm:spPr/>
    </dgm:pt>
    <dgm:pt modelId="{3A6F88BB-413C-42D3-A47F-FC6A5346696C}" type="pres">
      <dgm:prSet presAssocID="{9117EEDB-9B7E-467D-8BC3-186528FEA4C1}" presName="negativeSpace" presStyleCnt="0"/>
      <dgm:spPr/>
    </dgm:pt>
    <dgm:pt modelId="{8C1E500C-17FD-486F-AB42-29927E404FB7}" type="pres">
      <dgm:prSet presAssocID="{9117EEDB-9B7E-467D-8BC3-186528FEA4C1}" presName="childText" presStyleLbl="conFgAcc1" presStyleIdx="1" presStyleCnt="3">
        <dgm:presLayoutVars>
          <dgm:bulletEnabled val="1"/>
        </dgm:presLayoutVars>
      </dgm:prSet>
      <dgm:spPr/>
    </dgm:pt>
    <dgm:pt modelId="{9091FDEB-A337-401B-8387-3A24D33EB29E}" type="pres">
      <dgm:prSet presAssocID="{EC41AEC4-647F-488B-8ECF-D9CD089C2DB6}" presName="spaceBetweenRectangles" presStyleCnt="0"/>
      <dgm:spPr/>
    </dgm:pt>
    <dgm:pt modelId="{9DDBAB2A-A95E-43D4-B382-6FBF144E34CE}" type="pres">
      <dgm:prSet presAssocID="{0D4A6F24-717E-4C39-AA66-3F8AF433C7DF}" presName="parentLin" presStyleCnt="0"/>
      <dgm:spPr/>
    </dgm:pt>
    <dgm:pt modelId="{222577B9-B5FB-4BDC-8ACD-9C3CDBDCBE88}" type="pres">
      <dgm:prSet presAssocID="{0D4A6F24-717E-4C39-AA66-3F8AF433C7DF}" presName="parentLeftMargin" presStyleLbl="node1" presStyleIdx="1" presStyleCnt="3"/>
      <dgm:spPr/>
    </dgm:pt>
    <dgm:pt modelId="{B3F329DB-DBC8-464D-8DB0-047E5619BE5C}" type="pres">
      <dgm:prSet presAssocID="{0D4A6F24-717E-4C39-AA66-3F8AF433C7DF}" presName="parentText" presStyleLbl="node1" presStyleIdx="2" presStyleCnt="3" custScaleX="142857" custScaleY="185608">
        <dgm:presLayoutVars>
          <dgm:chMax val="0"/>
          <dgm:bulletEnabled val="1"/>
        </dgm:presLayoutVars>
      </dgm:prSet>
      <dgm:spPr/>
    </dgm:pt>
    <dgm:pt modelId="{C92A4915-C4F6-4C58-979D-54ECBE0CA517}" type="pres">
      <dgm:prSet presAssocID="{0D4A6F24-717E-4C39-AA66-3F8AF433C7DF}" presName="negativeSpace" presStyleCnt="0"/>
      <dgm:spPr/>
    </dgm:pt>
    <dgm:pt modelId="{F7EFDF4C-B9E5-4DDB-87EA-A712F71694B6}" type="pres">
      <dgm:prSet presAssocID="{0D4A6F24-717E-4C39-AA66-3F8AF433C7DF}" presName="childText" presStyleLbl="conFgAcc1" presStyleIdx="2" presStyleCnt="3" custScaleY="118264">
        <dgm:presLayoutVars>
          <dgm:bulletEnabled val="1"/>
        </dgm:presLayoutVars>
      </dgm:prSet>
      <dgm:spPr/>
    </dgm:pt>
  </dgm:ptLst>
  <dgm:cxnLst>
    <dgm:cxn modelId="{76952212-0001-4611-B531-98DE8B24AB7A}" type="presOf" srcId="{9117EEDB-9B7E-467D-8BC3-186528FEA4C1}" destId="{DEE24B7B-B206-452D-8BBF-10FBF4AB9E32}" srcOrd="0" destOrd="0" presId="urn:microsoft.com/office/officeart/2005/8/layout/list1"/>
    <dgm:cxn modelId="{19F7031C-1F32-4F57-8E97-81A1226CF04A}" type="presOf" srcId="{E5110B8D-EEF5-4262-8664-E77106625EAA}" destId="{CEFD8346-FA2B-4739-9922-83F34E82B257}" srcOrd="1" destOrd="0" presId="urn:microsoft.com/office/officeart/2005/8/layout/list1"/>
    <dgm:cxn modelId="{7140122C-A950-4AAC-8232-B1F210441D5A}" srcId="{5BF43C05-3BCD-4DB3-8889-8CFE8F2B2C11}" destId="{E5110B8D-EEF5-4262-8664-E77106625EAA}" srcOrd="0" destOrd="0" parTransId="{66E3600A-3D43-4611-9BCD-A66C49E5AB95}" sibTransId="{48A208F2-4030-4342-8480-89292F550615}"/>
    <dgm:cxn modelId="{433BDF4B-5E32-4527-976B-14D1897E1AEA}" srcId="{5BF43C05-3BCD-4DB3-8889-8CFE8F2B2C11}" destId="{0D4A6F24-717E-4C39-AA66-3F8AF433C7DF}" srcOrd="2" destOrd="0" parTransId="{3E97A835-C77B-4034-942B-ABCFB24A4DB3}" sibTransId="{B0982E77-064C-44CE-ACA9-81D559BD0B94}"/>
    <dgm:cxn modelId="{2E6F718E-A4F8-4FC4-8E69-45780C4EE0BF}" type="presOf" srcId="{9117EEDB-9B7E-467D-8BC3-186528FEA4C1}" destId="{7293F0EE-E376-4CB7-A66A-F4D2DAE03909}" srcOrd="1" destOrd="0" presId="urn:microsoft.com/office/officeart/2005/8/layout/list1"/>
    <dgm:cxn modelId="{0852C7B1-A86D-4684-9781-87B1D29D65E3}" type="presOf" srcId="{0D4A6F24-717E-4C39-AA66-3F8AF433C7DF}" destId="{B3F329DB-DBC8-464D-8DB0-047E5619BE5C}" srcOrd="1" destOrd="0" presId="urn:microsoft.com/office/officeart/2005/8/layout/list1"/>
    <dgm:cxn modelId="{D2B612B3-AF8E-42C3-AFD5-C33CAC37E5CD}" srcId="{5BF43C05-3BCD-4DB3-8889-8CFE8F2B2C11}" destId="{9117EEDB-9B7E-467D-8BC3-186528FEA4C1}" srcOrd="1" destOrd="0" parTransId="{BC56F582-4FB0-45FB-A5A8-FF48A0D4A458}" sibTransId="{EC41AEC4-647F-488B-8ECF-D9CD089C2DB6}"/>
    <dgm:cxn modelId="{C7CA1FC3-6AB3-4286-ABEC-2CB846D38A1D}" type="presOf" srcId="{0D4A6F24-717E-4C39-AA66-3F8AF433C7DF}" destId="{222577B9-B5FB-4BDC-8ACD-9C3CDBDCBE88}" srcOrd="0" destOrd="0" presId="urn:microsoft.com/office/officeart/2005/8/layout/list1"/>
    <dgm:cxn modelId="{EC4761D4-C258-419F-B6FD-BBFE9A9E4970}" type="presOf" srcId="{E5110B8D-EEF5-4262-8664-E77106625EAA}" destId="{6772864B-27CC-4354-8580-C9D064E96E93}" srcOrd="0" destOrd="0" presId="urn:microsoft.com/office/officeart/2005/8/layout/list1"/>
    <dgm:cxn modelId="{C14E9BE0-0274-4CD5-B46C-AD60FC9179D3}" type="presOf" srcId="{5BF43C05-3BCD-4DB3-8889-8CFE8F2B2C11}" destId="{D4358DBA-6BA8-4784-8176-0E7088B3E784}" srcOrd="0" destOrd="0" presId="urn:microsoft.com/office/officeart/2005/8/layout/list1"/>
    <dgm:cxn modelId="{F0280E88-7C5E-47F9-83F0-7EBDAD28616D}" type="presParOf" srcId="{D4358DBA-6BA8-4784-8176-0E7088B3E784}" destId="{F18B9521-88E1-47D0-9A7C-682BAA8A7DDC}" srcOrd="0" destOrd="0" presId="urn:microsoft.com/office/officeart/2005/8/layout/list1"/>
    <dgm:cxn modelId="{9E4C42E6-AB9D-49F3-B8DB-F6FA40FA0264}" type="presParOf" srcId="{F18B9521-88E1-47D0-9A7C-682BAA8A7DDC}" destId="{6772864B-27CC-4354-8580-C9D064E96E93}" srcOrd="0" destOrd="0" presId="urn:microsoft.com/office/officeart/2005/8/layout/list1"/>
    <dgm:cxn modelId="{125C3837-3939-438C-BA52-1673CB3EE080}" type="presParOf" srcId="{F18B9521-88E1-47D0-9A7C-682BAA8A7DDC}" destId="{CEFD8346-FA2B-4739-9922-83F34E82B257}" srcOrd="1" destOrd="0" presId="urn:microsoft.com/office/officeart/2005/8/layout/list1"/>
    <dgm:cxn modelId="{9E5B893A-69E3-4ED5-B2FF-F650F662AC81}" type="presParOf" srcId="{D4358DBA-6BA8-4784-8176-0E7088B3E784}" destId="{73FDAEDE-A171-4B76-9CA6-23CA641297E8}" srcOrd="1" destOrd="0" presId="urn:microsoft.com/office/officeart/2005/8/layout/list1"/>
    <dgm:cxn modelId="{9B4161FF-461E-4B66-975C-C3441D5AEA07}" type="presParOf" srcId="{D4358DBA-6BA8-4784-8176-0E7088B3E784}" destId="{12AF3970-0361-4950-8E91-093748DF6ADB}" srcOrd="2" destOrd="0" presId="urn:microsoft.com/office/officeart/2005/8/layout/list1"/>
    <dgm:cxn modelId="{940EBF3D-E6E9-40DD-9902-BD0A475A9546}" type="presParOf" srcId="{D4358DBA-6BA8-4784-8176-0E7088B3E784}" destId="{A1DF1BD0-B9CD-44C0-A34E-6AC385D1D66D}" srcOrd="3" destOrd="0" presId="urn:microsoft.com/office/officeart/2005/8/layout/list1"/>
    <dgm:cxn modelId="{C3A32A41-B414-404C-BAB0-DD740F6F2C59}" type="presParOf" srcId="{D4358DBA-6BA8-4784-8176-0E7088B3E784}" destId="{37218F9D-7536-42CB-82E8-267BEE3059C0}" srcOrd="4" destOrd="0" presId="urn:microsoft.com/office/officeart/2005/8/layout/list1"/>
    <dgm:cxn modelId="{259834FF-9FA0-4077-9DA2-9AB1A451A729}" type="presParOf" srcId="{37218F9D-7536-42CB-82E8-267BEE3059C0}" destId="{DEE24B7B-B206-452D-8BBF-10FBF4AB9E32}" srcOrd="0" destOrd="0" presId="urn:microsoft.com/office/officeart/2005/8/layout/list1"/>
    <dgm:cxn modelId="{714B538A-ACF5-4C05-9405-DA0C3D1C2130}" type="presParOf" srcId="{37218F9D-7536-42CB-82E8-267BEE3059C0}" destId="{7293F0EE-E376-4CB7-A66A-F4D2DAE03909}" srcOrd="1" destOrd="0" presId="urn:microsoft.com/office/officeart/2005/8/layout/list1"/>
    <dgm:cxn modelId="{08734FBE-EF02-44A2-AB39-87156BEEF130}" type="presParOf" srcId="{D4358DBA-6BA8-4784-8176-0E7088B3E784}" destId="{3A6F88BB-413C-42D3-A47F-FC6A5346696C}" srcOrd="5" destOrd="0" presId="urn:microsoft.com/office/officeart/2005/8/layout/list1"/>
    <dgm:cxn modelId="{7E488F81-9255-4F33-9792-97934E71062F}" type="presParOf" srcId="{D4358DBA-6BA8-4784-8176-0E7088B3E784}" destId="{8C1E500C-17FD-486F-AB42-29927E404FB7}" srcOrd="6" destOrd="0" presId="urn:microsoft.com/office/officeart/2005/8/layout/list1"/>
    <dgm:cxn modelId="{4BD34F08-BDBD-4609-B807-A18B0C224AB0}" type="presParOf" srcId="{D4358DBA-6BA8-4784-8176-0E7088B3E784}" destId="{9091FDEB-A337-401B-8387-3A24D33EB29E}" srcOrd="7" destOrd="0" presId="urn:microsoft.com/office/officeart/2005/8/layout/list1"/>
    <dgm:cxn modelId="{35354858-7FEE-4B6F-BC5D-A428FD4272E6}" type="presParOf" srcId="{D4358DBA-6BA8-4784-8176-0E7088B3E784}" destId="{9DDBAB2A-A95E-43D4-B382-6FBF144E34CE}" srcOrd="8" destOrd="0" presId="urn:microsoft.com/office/officeart/2005/8/layout/list1"/>
    <dgm:cxn modelId="{C119F032-2980-47D6-AC7E-203BB95F16C8}" type="presParOf" srcId="{9DDBAB2A-A95E-43D4-B382-6FBF144E34CE}" destId="{222577B9-B5FB-4BDC-8ACD-9C3CDBDCBE88}" srcOrd="0" destOrd="0" presId="urn:microsoft.com/office/officeart/2005/8/layout/list1"/>
    <dgm:cxn modelId="{2DFD3D64-9484-4C8F-A02C-9414EC7E3E62}" type="presParOf" srcId="{9DDBAB2A-A95E-43D4-B382-6FBF144E34CE}" destId="{B3F329DB-DBC8-464D-8DB0-047E5619BE5C}" srcOrd="1" destOrd="0" presId="urn:microsoft.com/office/officeart/2005/8/layout/list1"/>
    <dgm:cxn modelId="{7CB40AC1-E7CB-4C9A-8525-0AACA524AA8B}" type="presParOf" srcId="{D4358DBA-6BA8-4784-8176-0E7088B3E784}" destId="{C92A4915-C4F6-4C58-979D-54ECBE0CA517}" srcOrd="9" destOrd="0" presId="urn:microsoft.com/office/officeart/2005/8/layout/list1"/>
    <dgm:cxn modelId="{E5A46BDC-77E3-42F6-B983-D612FA2F0F9F}" type="presParOf" srcId="{D4358DBA-6BA8-4784-8176-0E7088B3E784}" destId="{F7EFDF4C-B9E5-4DDB-87EA-A712F71694B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F43C05-3BCD-4DB3-8889-8CFE8F2B2C11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E7E71906-00EF-4844-99E4-F5BC4FE604AA}">
      <dgm:prSet phldrT="[Testo]" custT="1"/>
      <dgm:spPr/>
      <dgm:t>
        <a:bodyPr/>
        <a:lstStyle/>
        <a:p>
          <a:r>
            <a: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PROMOZIONI: </a:t>
          </a:r>
          <a:r>
            <a:rPr lang="it-IT" sz="2400" dirty="0"/>
            <a:t>I retailer lavorano spesso a stretto contatto con i produttori per sviluppare promozioni, offerte speciali e collaborare al lancio di nuovi prodotti.</a:t>
          </a:r>
        </a:p>
      </dgm:t>
    </dgm:pt>
    <dgm:pt modelId="{EDF631FB-C1DA-48E9-B998-3EB83A751400}" type="parTrans" cxnId="{CDEC7FD6-39B2-4B1F-A360-04059FDF125F}">
      <dgm:prSet/>
      <dgm:spPr/>
      <dgm:t>
        <a:bodyPr/>
        <a:lstStyle/>
        <a:p>
          <a:endParaRPr lang="it-IT"/>
        </a:p>
      </dgm:t>
    </dgm:pt>
    <dgm:pt modelId="{9938B6BC-4DDD-4DBB-B09C-7A13BC229DF3}" type="sibTrans" cxnId="{CDEC7FD6-39B2-4B1F-A360-04059FDF125F}">
      <dgm:prSet/>
      <dgm:spPr/>
      <dgm:t>
        <a:bodyPr/>
        <a:lstStyle/>
        <a:p>
          <a:endParaRPr lang="it-IT"/>
        </a:p>
      </dgm:t>
    </dgm:pt>
    <dgm:pt modelId="{8D3A5A49-51B0-4C96-B0D3-2EF956934B91}">
      <dgm:prSet phldrT="[Testo]" custT="1"/>
      <dgm:spPr/>
      <dgm:t>
        <a:bodyPr/>
        <a:lstStyle/>
        <a:p>
          <a:r>
            <a: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PRESENTAZIONE: </a:t>
          </a:r>
          <a:r>
            <a:rPr lang="it-IT" sz="2400" dirty="0"/>
            <a:t>I retailer sono in grado di influenzare gli acquisti, esponendo e presentando i prodotti nel punto vendita.</a:t>
          </a:r>
        </a:p>
      </dgm:t>
    </dgm:pt>
    <dgm:pt modelId="{80A4D93F-C27C-4C96-ABE6-F9299A292C6F}" type="parTrans" cxnId="{B1DB2B80-A2FC-4A4B-995F-6C2EBC0E7E6E}">
      <dgm:prSet/>
      <dgm:spPr/>
      <dgm:t>
        <a:bodyPr/>
        <a:lstStyle/>
        <a:p>
          <a:endParaRPr lang="it-IT"/>
        </a:p>
      </dgm:t>
    </dgm:pt>
    <dgm:pt modelId="{19BF014E-30C8-4EC6-A292-3FFACD4781BE}" type="sibTrans" cxnId="{B1DB2B80-A2FC-4A4B-995F-6C2EBC0E7E6E}">
      <dgm:prSet/>
      <dgm:spPr/>
      <dgm:t>
        <a:bodyPr/>
        <a:lstStyle/>
        <a:p>
          <a:endParaRPr lang="it-IT"/>
        </a:p>
      </dgm:t>
    </dgm:pt>
    <dgm:pt modelId="{063A0DDA-3295-4301-A0F2-E65A1E679A38}">
      <dgm:prSet phldrT="[Testo]" custT="1"/>
      <dgm:spPr/>
      <dgm:t>
        <a:bodyPr/>
        <a:lstStyle/>
        <a:p>
          <a:r>
            <a: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POST-VENDITA: </a:t>
          </a:r>
          <a:r>
            <a:rPr lang="it-IT" sz="2400" dirty="0"/>
            <a:t>L’assistenza ai clienti non si limita solo alla fase di vendita, ma riguarda anche la risoluzione di eventuali problemi che possono insorgere successivamente.</a:t>
          </a:r>
        </a:p>
      </dgm:t>
    </dgm:pt>
    <dgm:pt modelId="{4E1AFA4F-921D-4DB4-B117-710FF0E2822B}" type="parTrans" cxnId="{53434225-1E98-4993-93F1-A61E8F0F8E91}">
      <dgm:prSet/>
      <dgm:spPr/>
      <dgm:t>
        <a:bodyPr/>
        <a:lstStyle/>
        <a:p>
          <a:endParaRPr lang="it-IT"/>
        </a:p>
      </dgm:t>
    </dgm:pt>
    <dgm:pt modelId="{4173817C-FE7E-4C45-B6E0-F69918F64432}" type="sibTrans" cxnId="{53434225-1E98-4993-93F1-A61E8F0F8E91}">
      <dgm:prSet/>
      <dgm:spPr/>
      <dgm:t>
        <a:bodyPr/>
        <a:lstStyle/>
        <a:p>
          <a:endParaRPr lang="it-IT"/>
        </a:p>
      </dgm:t>
    </dgm:pt>
    <dgm:pt modelId="{D4358DBA-6BA8-4784-8176-0E7088B3E784}" type="pres">
      <dgm:prSet presAssocID="{5BF43C05-3BCD-4DB3-8889-8CFE8F2B2C11}" presName="linear" presStyleCnt="0">
        <dgm:presLayoutVars>
          <dgm:dir/>
          <dgm:animLvl val="lvl"/>
          <dgm:resizeHandles val="exact"/>
        </dgm:presLayoutVars>
      </dgm:prSet>
      <dgm:spPr/>
    </dgm:pt>
    <dgm:pt modelId="{2FCC8465-6576-4A26-ABAB-6271B6F01C6E}" type="pres">
      <dgm:prSet presAssocID="{8D3A5A49-51B0-4C96-B0D3-2EF956934B91}" presName="parentLin" presStyleCnt="0"/>
      <dgm:spPr/>
    </dgm:pt>
    <dgm:pt modelId="{731EC4D0-3052-4023-A33E-348AFE1297EF}" type="pres">
      <dgm:prSet presAssocID="{8D3A5A49-51B0-4C96-B0D3-2EF956934B91}" presName="parentLeftMargin" presStyleLbl="node1" presStyleIdx="0" presStyleCnt="3"/>
      <dgm:spPr/>
    </dgm:pt>
    <dgm:pt modelId="{49DFADBA-4B87-4E1A-A218-70C642904C39}" type="pres">
      <dgm:prSet presAssocID="{8D3A5A49-51B0-4C96-B0D3-2EF956934B91}" presName="parentText" presStyleLbl="node1" presStyleIdx="0" presStyleCnt="3" custScaleX="141696" custScaleY="221048">
        <dgm:presLayoutVars>
          <dgm:chMax val="0"/>
          <dgm:bulletEnabled val="1"/>
        </dgm:presLayoutVars>
      </dgm:prSet>
      <dgm:spPr/>
    </dgm:pt>
    <dgm:pt modelId="{9F85C27E-CBA1-403E-9A68-715B9F644235}" type="pres">
      <dgm:prSet presAssocID="{8D3A5A49-51B0-4C96-B0D3-2EF956934B91}" presName="negativeSpace" presStyleCnt="0"/>
      <dgm:spPr/>
    </dgm:pt>
    <dgm:pt modelId="{72446DDE-EEBC-4E47-B007-E0D00EE82C2D}" type="pres">
      <dgm:prSet presAssocID="{8D3A5A49-51B0-4C96-B0D3-2EF956934B91}" presName="childText" presStyleLbl="conFgAcc1" presStyleIdx="0" presStyleCnt="3">
        <dgm:presLayoutVars>
          <dgm:bulletEnabled val="1"/>
        </dgm:presLayoutVars>
      </dgm:prSet>
      <dgm:spPr/>
    </dgm:pt>
    <dgm:pt modelId="{E5265060-4227-4781-98B5-CA0BBA135BBD}" type="pres">
      <dgm:prSet presAssocID="{19BF014E-30C8-4EC6-A292-3FFACD4781BE}" presName="spaceBetweenRectangles" presStyleCnt="0"/>
      <dgm:spPr/>
    </dgm:pt>
    <dgm:pt modelId="{39E0799F-BF0B-4123-9848-282CD338B9DC}" type="pres">
      <dgm:prSet presAssocID="{063A0DDA-3295-4301-A0F2-E65A1E679A38}" presName="parentLin" presStyleCnt="0"/>
      <dgm:spPr/>
    </dgm:pt>
    <dgm:pt modelId="{EDD6BCBC-D6C6-48E3-80AC-2461530ECAC4}" type="pres">
      <dgm:prSet presAssocID="{063A0DDA-3295-4301-A0F2-E65A1E679A38}" presName="parentLeftMargin" presStyleLbl="node1" presStyleIdx="0" presStyleCnt="3"/>
      <dgm:spPr/>
    </dgm:pt>
    <dgm:pt modelId="{D2B41D70-4B43-4391-BF0F-45AA49F73313}" type="pres">
      <dgm:prSet presAssocID="{063A0DDA-3295-4301-A0F2-E65A1E679A38}" presName="parentText" presStyleLbl="node1" presStyleIdx="1" presStyleCnt="3" custScaleX="142857" custScaleY="221484">
        <dgm:presLayoutVars>
          <dgm:chMax val="0"/>
          <dgm:bulletEnabled val="1"/>
        </dgm:presLayoutVars>
      </dgm:prSet>
      <dgm:spPr/>
    </dgm:pt>
    <dgm:pt modelId="{9CBD41EA-CC8A-40C4-85BA-B8C23DAC0E42}" type="pres">
      <dgm:prSet presAssocID="{063A0DDA-3295-4301-A0F2-E65A1E679A38}" presName="negativeSpace" presStyleCnt="0"/>
      <dgm:spPr/>
    </dgm:pt>
    <dgm:pt modelId="{E48DEE63-15B6-401F-BBB7-7D95F916EE5C}" type="pres">
      <dgm:prSet presAssocID="{063A0DDA-3295-4301-A0F2-E65A1E679A38}" presName="childText" presStyleLbl="conFgAcc1" presStyleIdx="1" presStyleCnt="3">
        <dgm:presLayoutVars>
          <dgm:bulletEnabled val="1"/>
        </dgm:presLayoutVars>
      </dgm:prSet>
      <dgm:spPr/>
    </dgm:pt>
    <dgm:pt modelId="{451AF703-D983-4ADF-820C-C2FEA82701AA}" type="pres">
      <dgm:prSet presAssocID="{4173817C-FE7E-4C45-B6E0-F69918F64432}" presName="spaceBetweenRectangles" presStyleCnt="0"/>
      <dgm:spPr/>
    </dgm:pt>
    <dgm:pt modelId="{5114BF6C-1632-4EE1-8ED3-2AD3045B5BD0}" type="pres">
      <dgm:prSet presAssocID="{E7E71906-00EF-4844-99E4-F5BC4FE604AA}" presName="parentLin" presStyleCnt="0"/>
      <dgm:spPr/>
    </dgm:pt>
    <dgm:pt modelId="{F5A14ADD-527B-4078-923F-8A460C2D7ACA}" type="pres">
      <dgm:prSet presAssocID="{E7E71906-00EF-4844-99E4-F5BC4FE604AA}" presName="parentLeftMargin" presStyleLbl="node1" presStyleIdx="1" presStyleCnt="3"/>
      <dgm:spPr/>
    </dgm:pt>
    <dgm:pt modelId="{C9F00C83-52EA-4659-BF05-7C781C06492C}" type="pres">
      <dgm:prSet presAssocID="{E7E71906-00EF-4844-99E4-F5BC4FE604AA}" presName="parentText" presStyleLbl="node1" presStyleIdx="2" presStyleCnt="3" custScaleX="142857" custScaleY="235861">
        <dgm:presLayoutVars>
          <dgm:chMax val="0"/>
          <dgm:bulletEnabled val="1"/>
        </dgm:presLayoutVars>
      </dgm:prSet>
      <dgm:spPr/>
    </dgm:pt>
    <dgm:pt modelId="{59D37B34-1E2B-4B40-999E-171E94DBDEFA}" type="pres">
      <dgm:prSet presAssocID="{E7E71906-00EF-4844-99E4-F5BC4FE604AA}" presName="negativeSpace" presStyleCnt="0"/>
      <dgm:spPr/>
    </dgm:pt>
    <dgm:pt modelId="{7E881084-73FB-4D77-B1F8-199869D7A135}" type="pres">
      <dgm:prSet presAssocID="{E7E71906-00EF-4844-99E4-F5BC4FE604AA}" presName="childText" presStyleLbl="conFgAcc1" presStyleIdx="2" presStyleCnt="3" custScaleY="81592">
        <dgm:presLayoutVars>
          <dgm:bulletEnabled val="1"/>
        </dgm:presLayoutVars>
      </dgm:prSet>
      <dgm:spPr/>
    </dgm:pt>
  </dgm:ptLst>
  <dgm:cxnLst>
    <dgm:cxn modelId="{7023C117-F874-4FCF-B80A-D78454392AB3}" type="presOf" srcId="{8D3A5A49-51B0-4C96-B0D3-2EF956934B91}" destId="{731EC4D0-3052-4023-A33E-348AFE1297EF}" srcOrd="0" destOrd="0" presId="urn:microsoft.com/office/officeart/2005/8/layout/list1"/>
    <dgm:cxn modelId="{E1605B1C-7979-4002-ACED-A60793A93A9E}" type="presOf" srcId="{063A0DDA-3295-4301-A0F2-E65A1E679A38}" destId="{EDD6BCBC-D6C6-48E3-80AC-2461530ECAC4}" srcOrd="0" destOrd="0" presId="urn:microsoft.com/office/officeart/2005/8/layout/list1"/>
    <dgm:cxn modelId="{53434225-1E98-4993-93F1-A61E8F0F8E91}" srcId="{5BF43C05-3BCD-4DB3-8889-8CFE8F2B2C11}" destId="{063A0DDA-3295-4301-A0F2-E65A1E679A38}" srcOrd="1" destOrd="0" parTransId="{4E1AFA4F-921D-4DB4-B117-710FF0E2822B}" sibTransId="{4173817C-FE7E-4C45-B6E0-F69918F64432}"/>
    <dgm:cxn modelId="{F8987D36-D8EC-4035-8ED1-49B24AF1BAC2}" type="presOf" srcId="{8D3A5A49-51B0-4C96-B0D3-2EF956934B91}" destId="{49DFADBA-4B87-4E1A-A218-70C642904C39}" srcOrd="1" destOrd="0" presId="urn:microsoft.com/office/officeart/2005/8/layout/list1"/>
    <dgm:cxn modelId="{67E98B69-A51A-4579-B985-1B46A19B6BD8}" type="presOf" srcId="{E7E71906-00EF-4844-99E4-F5BC4FE604AA}" destId="{F5A14ADD-527B-4078-923F-8A460C2D7ACA}" srcOrd="0" destOrd="0" presId="urn:microsoft.com/office/officeart/2005/8/layout/list1"/>
    <dgm:cxn modelId="{7B33F970-FF05-42B4-8D19-159445CE383E}" type="presOf" srcId="{063A0DDA-3295-4301-A0F2-E65A1E679A38}" destId="{D2B41D70-4B43-4391-BF0F-45AA49F73313}" srcOrd="1" destOrd="0" presId="urn:microsoft.com/office/officeart/2005/8/layout/list1"/>
    <dgm:cxn modelId="{B1DB2B80-A2FC-4A4B-995F-6C2EBC0E7E6E}" srcId="{5BF43C05-3BCD-4DB3-8889-8CFE8F2B2C11}" destId="{8D3A5A49-51B0-4C96-B0D3-2EF956934B91}" srcOrd="0" destOrd="0" parTransId="{80A4D93F-C27C-4C96-ABE6-F9299A292C6F}" sibTransId="{19BF014E-30C8-4EC6-A292-3FFACD4781BE}"/>
    <dgm:cxn modelId="{52336BCE-D654-48EF-976F-45D2F9FFA75D}" type="presOf" srcId="{E7E71906-00EF-4844-99E4-F5BC4FE604AA}" destId="{C9F00C83-52EA-4659-BF05-7C781C06492C}" srcOrd="1" destOrd="0" presId="urn:microsoft.com/office/officeart/2005/8/layout/list1"/>
    <dgm:cxn modelId="{CDEC7FD6-39B2-4B1F-A360-04059FDF125F}" srcId="{5BF43C05-3BCD-4DB3-8889-8CFE8F2B2C11}" destId="{E7E71906-00EF-4844-99E4-F5BC4FE604AA}" srcOrd="2" destOrd="0" parTransId="{EDF631FB-C1DA-48E9-B998-3EB83A751400}" sibTransId="{9938B6BC-4DDD-4DBB-B09C-7A13BC229DF3}"/>
    <dgm:cxn modelId="{C14E9BE0-0274-4CD5-B46C-AD60FC9179D3}" type="presOf" srcId="{5BF43C05-3BCD-4DB3-8889-8CFE8F2B2C11}" destId="{D4358DBA-6BA8-4784-8176-0E7088B3E784}" srcOrd="0" destOrd="0" presId="urn:microsoft.com/office/officeart/2005/8/layout/list1"/>
    <dgm:cxn modelId="{BECEE28C-121C-46D0-9A00-B41C08F90230}" type="presParOf" srcId="{D4358DBA-6BA8-4784-8176-0E7088B3E784}" destId="{2FCC8465-6576-4A26-ABAB-6271B6F01C6E}" srcOrd="0" destOrd="0" presId="urn:microsoft.com/office/officeart/2005/8/layout/list1"/>
    <dgm:cxn modelId="{1786AF05-8957-41D3-B447-20DFC7CB6B46}" type="presParOf" srcId="{2FCC8465-6576-4A26-ABAB-6271B6F01C6E}" destId="{731EC4D0-3052-4023-A33E-348AFE1297EF}" srcOrd="0" destOrd="0" presId="urn:microsoft.com/office/officeart/2005/8/layout/list1"/>
    <dgm:cxn modelId="{D5739F8A-C3F5-48B0-BDDB-429A50F3B41B}" type="presParOf" srcId="{2FCC8465-6576-4A26-ABAB-6271B6F01C6E}" destId="{49DFADBA-4B87-4E1A-A218-70C642904C39}" srcOrd="1" destOrd="0" presId="urn:microsoft.com/office/officeart/2005/8/layout/list1"/>
    <dgm:cxn modelId="{81B7EF89-071D-43B6-919E-17EC92E50282}" type="presParOf" srcId="{D4358DBA-6BA8-4784-8176-0E7088B3E784}" destId="{9F85C27E-CBA1-403E-9A68-715B9F644235}" srcOrd="1" destOrd="0" presId="urn:microsoft.com/office/officeart/2005/8/layout/list1"/>
    <dgm:cxn modelId="{F9035B9D-0AC9-4012-A159-05B4BA584A24}" type="presParOf" srcId="{D4358DBA-6BA8-4784-8176-0E7088B3E784}" destId="{72446DDE-EEBC-4E47-B007-E0D00EE82C2D}" srcOrd="2" destOrd="0" presId="urn:microsoft.com/office/officeart/2005/8/layout/list1"/>
    <dgm:cxn modelId="{8B8C5ED8-104C-43C6-97BB-CE9E66D90A2D}" type="presParOf" srcId="{D4358DBA-6BA8-4784-8176-0E7088B3E784}" destId="{E5265060-4227-4781-98B5-CA0BBA135BBD}" srcOrd="3" destOrd="0" presId="urn:microsoft.com/office/officeart/2005/8/layout/list1"/>
    <dgm:cxn modelId="{B41CBF21-94C4-4520-AD04-F6D8C1048863}" type="presParOf" srcId="{D4358DBA-6BA8-4784-8176-0E7088B3E784}" destId="{39E0799F-BF0B-4123-9848-282CD338B9DC}" srcOrd="4" destOrd="0" presId="urn:microsoft.com/office/officeart/2005/8/layout/list1"/>
    <dgm:cxn modelId="{C3647043-0369-4505-B34F-826B92916971}" type="presParOf" srcId="{39E0799F-BF0B-4123-9848-282CD338B9DC}" destId="{EDD6BCBC-D6C6-48E3-80AC-2461530ECAC4}" srcOrd="0" destOrd="0" presId="urn:microsoft.com/office/officeart/2005/8/layout/list1"/>
    <dgm:cxn modelId="{350FF996-764F-4FFB-B345-CCB41229DF16}" type="presParOf" srcId="{39E0799F-BF0B-4123-9848-282CD338B9DC}" destId="{D2B41D70-4B43-4391-BF0F-45AA49F73313}" srcOrd="1" destOrd="0" presId="urn:microsoft.com/office/officeart/2005/8/layout/list1"/>
    <dgm:cxn modelId="{02EB2D24-47F2-43D1-9CAE-AFC4A1C152DB}" type="presParOf" srcId="{D4358DBA-6BA8-4784-8176-0E7088B3E784}" destId="{9CBD41EA-CC8A-40C4-85BA-B8C23DAC0E42}" srcOrd="5" destOrd="0" presId="urn:microsoft.com/office/officeart/2005/8/layout/list1"/>
    <dgm:cxn modelId="{E7C8DFBC-35E5-4E99-B105-8C67EF62E253}" type="presParOf" srcId="{D4358DBA-6BA8-4784-8176-0E7088B3E784}" destId="{E48DEE63-15B6-401F-BBB7-7D95F916EE5C}" srcOrd="6" destOrd="0" presId="urn:microsoft.com/office/officeart/2005/8/layout/list1"/>
    <dgm:cxn modelId="{FDE1DEBE-06C3-4471-B550-534A4CD8D608}" type="presParOf" srcId="{D4358DBA-6BA8-4784-8176-0E7088B3E784}" destId="{451AF703-D983-4ADF-820C-C2FEA82701AA}" srcOrd="7" destOrd="0" presId="urn:microsoft.com/office/officeart/2005/8/layout/list1"/>
    <dgm:cxn modelId="{906852C9-8294-4836-9A64-E4022499D281}" type="presParOf" srcId="{D4358DBA-6BA8-4784-8176-0E7088B3E784}" destId="{5114BF6C-1632-4EE1-8ED3-2AD3045B5BD0}" srcOrd="8" destOrd="0" presId="urn:microsoft.com/office/officeart/2005/8/layout/list1"/>
    <dgm:cxn modelId="{E1F40A80-E838-4326-9573-B1F1F9FC5499}" type="presParOf" srcId="{5114BF6C-1632-4EE1-8ED3-2AD3045B5BD0}" destId="{F5A14ADD-527B-4078-923F-8A460C2D7ACA}" srcOrd="0" destOrd="0" presId="urn:microsoft.com/office/officeart/2005/8/layout/list1"/>
    <dgm:cxn modelId="{2C8AD08F-4115-4E74-9B59-5591E7011C45}" type="presParOf" srcId="{5114BF6C-1632-4EE1-8ED3-2AD3045B5BD0}" destId="{C9F00C83-52EA-4659-BF05-7C781C06492C}" srcOrd="1" destOrd="0" presId="urn:microsoft.com/office/officeart/2005/8/layout/list1"/>
    <dgm:cxn modelId="{BCDA17D9-84EE-4617-9643-AFE0C8376275}" type="presParOf" srcId="{D4358DBA-6BA8-4784-8176-0E7088B3E784}" destId="{59D37B34-1E2B-4B40-999E-171E94DBDEFA}" srcOrd="9" destOrd="0" presId="urn:microsoft.com/office/officeart/2005/8/layout/list1"/>
    <dgm:cxn modelId="{3E8FD62C-5357-4469-89FC-937760B649DC}" type="presParOf" srcId="{D4358DBA-6BA8-4784-8176-0E7088B3E784}" destId="{7E881084-73FB-4D77-B1F8-199869D7A13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F33DD3-5A6B-48CC-B577-CA97CC9B03EA}" type="doc">
      <dgm:prSet loTypeId="urn:microsoft.com/office/officeart/2005/8/layout/hProcess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FA7E2CB3-98C1-4FEE-BB97-34A0437AD307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WHOLESALER</a:t>
          </a:r>
        </a:p>
      </dgm:t>
    </dgm:pt>
    <dgm:pt modelId="{891AF22D-4A8C-4329-8371-FD0BFE3F1AF2}" type="parTrans" cxnId="{3AFCC4B9-069C-41E8-B13D-A5FB3F73FEE8}">
      <dgm:prSet/>
      <dgm:spPr/>
      <dgm:t>
        <a:bodyPr/>
        <a:lstStyle/>
        <a:p>
          <a:endParaRPr lang="it-IT"/>
        </a:p>
      </dgm:t>
    </dgm:pt>
    <dgm:pt modelId="{22569F43-ADFE-405C-9C65-257E95755D1D}" type="sibTrans" cxnId="{3AFCC4B9-069C-41E8-B13D-A5FB3F73FEE8}">
      <dgm:prSet/>
      <dgm:spPr/>
      <dgm:t>
        <a:bodyPr/>
        <a:lstStyle/>
        <a:p>
          <a:endParaRPr lang="it-IT"/>
        </a:p>
      </dgm:t>
    </dgm:pt>
    <dgm:pt modelId="{9EC56874-8417-471A-B9A9-F820E9C01F14}">
      <dgm:prSet phldrT="[Testo]" custT="1"/>
      <dgm:spPr/>
      <dgm:t>
        <a:bodyPr/>
        <a:lstStyle/>
        <a:p>
          <a:pPr algn="ctr"/>
          <a:r>
            <a:rPr lang="it-IT" sz="3800" i="1" u="sng" dirty="0">
              <a:solidFill>
                <a:schemeClr val="tx2">
                  <a:lumMod val="60000"/>
                  <a:lumOff val="40000"/>
                </a:schemeClr>
              </a:solidFill>
            </a:rPr>
            <a:t>Intermediari grossisti   </a:t>
          </a:r>
        </a:p>
        <a:p>
          <a:pPr algn="ctr"/>
          <a:endParaRPr lang="it-IT" sz="3800" dirty="0"/>
        </a:p>
        <a:p>
          <a:pPr algn="ctr"/>
          <a:r>
            <a:rPr lang="it-IT" sz="3400" dirty="0"/>
            <a:t>I cui clienti sono rappresentati da altre organizzazioni</a:t>
          </a:r>
          <a:r>
            <a:rPr lang="it-IT" sz="3800" dirty="0"/>
            <a:t>. </a:t>
          </a:r>
        </a:p>
      </dgm:t>
    </dgm:pt>
    <dgm:pt modelId="{771B7169-827C-4E44-B1ED-1E56D0887E11}" type="parTrans" cxnId="{7EA7B9AA-3133-4E71-8943-B547D1D35D58}">
      <dgm:prSet/>
      <dgm:spPr/>
      <dgm:t>
        <a:bodyPr/>
        <a:lstStyle/>
        <a:p>
          <a:endParaRPr lang="it-IT"/>
        </a:p>
      </dgm:t>
    </dgm:pt>
    <dgm:pt modelId="{837607A5-89A2-4157-9457-9FB888F19455}" type="sibTrans" cxnId="{7EA7B9AA-3133-4E71-8943-B547D1D35D58}">
      <dgm:prSet/>
      <dgm:spPr/>
      <dgm:t>
        <a:bodyPr/>
        <a:lstStyle/>
        <a:p>
          <a:endParaRPr lang="it-IT"/>
        </a:p>
      </dgm:t>
    </dgm:pt>
    <dgm:pt modelId="{CF2C46C8-8ECC-4B58-9FF6-ED46CCFC790F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RETAILER</a:t>
          </a:r>
        </a:p>
      </dgm:t>
    </dgm:pt>
    <dgm:pt modelId="{0FA9B5E8-4737-4AA1-88CD-A4089CCE8002}" type="parTrans" cxnId="{8CAA0E5C-CB2A-4775-B750-FC20EB947AF7}">
      <dgm:prSet/>
      <dgm:spPr/>
      <dgm:t>
        <a:bodyPr/>
        <a:lstStyle/>
        <a:p>
          <a:endParaRPr lang="it-IT"/>
        </a:p>
      </dgm:t>
    </dgm:pt>
    <dgm:pt modelId="{2D780366-8C01-4896-8213-5BD15B729893}" type="sibTrans" cxnId="{8CAA0E5C-CB2A-4775-B750-FC20EB947AF7}">
      <dgm:prSet/>
      <dgm:spPr/>
      <dgm:t>
        <a:bodyPr/>
        <a:lstStyle/>
        <a:p>
          <a:endParaRPr lang="it-IT"/>
        </a:p>
      </dgm:t>
    </dgm:pt>
    <dgm:pt modelId="{8C147A56-1BBB-46C5-86CC-B868F6CD644D}">
      <dgm:prSet phldrT="[Testo]" custT="1"/>
      <dgm:spPr/>
      <dgm:t>
        <a:bodyPr/>
        <a:lstStyle/>
        <a:p>
          <a:pPr algn="ctr"/>
          <a:r>
            <a:rPr lang="it-IT" sz="3800" i="1" u="sng" dirty="0"/>
            <a:t>Dettaglianti </a:t>
          </a:r>
        </a:p>
        <a:p>
          <a:pPr algn="ctr"/>
          <a:endParaRPr lang="it-IT" sz="3800" dirty="0"/>
        </a:p>
        <a:p>
          <a:pPr algn="ctr"/>
          <a:endParaRPr lang="it-IT" sz="3800" dirty="0"/>
        </a:p>
        <a:p>
          <a:pPr algn="ctr"/>
          <a:r>
            <a:rPr lang="it-IT" sz="3400" dirty="0"/>
            <a:t>Rivendono beni e servizi ai consumatori finali.</a:t>
          </a:r>
        </a:p>
      </dgm:t>
    </dgm:pt>
    <dgm:pt modelId="{AC29D329-E2E3-4626-88B9-BC7BF76F450D}" type="parTrans" cxnId="{1648F6DA-7544-4F86-8F20-139494F2872F}">
      <dgm:prSet/>
      <dgm:spPr/>
      <dgm:t>
        <a:bodyPr/>
        <a:lstStyle/>
        <a:p>
          <a:endParaRPr lang="it-IT"/>
        </a:p>
      </dgm:t>
    </dgm:pt>
    <dgm:pt modelId="{DE684A55-1AB7-47B9-805F-97DCEBE0ACB3}" type="sibTrans" cxnId="{1648F6DA-7544-4F86-8F20-139494F2872F}">
      <dgm:prSet/>
      <dgm:spPr/>
      <dgm:t>
        <a:bodyPr/>
        <a:lstStyle/>
        <a:p>
          <a:endParaRPr lang="it-IT"/>
        </a:p>
      </dgm:t>
    </dgm:pt>
    <dgm:pt modelId="{681AB508-50F5-4474-8F0B-EB39FB5FE7A0}" type="pres">
      <dgm:prSet presAssocID="{EDF33DD3-5A6B-48CC-B577-CA97CC9B03EA}" presName="Name0" presStyleCnt="0">
        <dgm:presLayoutVars>
          <dgm:dir/>
          <dgm:animLvl val="lvl"/>
          <dgm:resizeHandles val="exact"/>
        </dgm:presLayoutVars>
      </dgm:prSet>
      <dgm:spPr/>
    </dgm:pt>
    <dgm:pt modelId="{1E1112B5-A209-4DC1-9F6B-C027D0DCFD8C}" type="pres">
      <dgm:prSet presAssocID="{FA7E2CB3-98C1-4FEE-BB97-34A0437AD307}" presName="compositeNode" presStyleCnt="0">
        <dgm:presLayoutVars>
          <dgm:bulletEnabled val="1"/>
        </dgm:presLayoutVars>
      </dgm:prSet>
      <dgm:spPr/>
    </dgm:pt>
    <dgm:pt modelId="{ADE493B2-E675-420B-8CE7-639EC2B55B90}" type="pres">
      <dgm:prSet presAssocID="{FA7E2CB3-98C1-4FEE-BB97-34A0437AD307}" presName="bgRect" presStyleLbl="node1" presStyleIdx="0" presStyleCnt="2"/>
      <dgm:spPr/>
    </dgm:pt>
    <dgm:pt modelId="{3E81A31E-4D96-4699-9D10-BB74C0704A08}" type="pres">
      <dgm:prSet presAssocID="{FA7E2CB3-98C1-4FEE-BB97-34A0437AD307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C61C1AAB-ED75-414C-BA9A-5661B659FD76}" type="pres">
      <dgm:prSet presAssocID="{FA7E2CB3-98C1-4FEE-BB97-34A0437AD307}" presName="childNode" presStyleLbl="node1" presStyleIdx="0" presStyleCnt="2">
        <dgm:presLayoutVars>
          <dgm:bulletEnabled val="1"/>
        </dgm:presLayoutVars>
      </dgm:prSet>
      <dgm:spPr/>
    </dgm:pt>
    <dgm:pt modelId="{549F0A93-DF53-4AF5-8C31-B36020D4C6B6}" type="pres">
      <dgm:prSet presAssocID="{22569F43-ADFE-405C-9C65-257E95755D1D}" presName="hSp" presStyleCnt="0"/>
      <dgm:spPr/>
    </dgm:pt>
    <dgm:pt modelId="{A4B6E910-6408-4EFE-AA4C-B2DB4514B719}" type="pres">
      <dgm:prSet presAssocID="{22569F43-ADFE-405C-9C65-257E95755D1D}" presName="vProcSp" presStyleCnt="0"/>
      <dgm:spPr/>
    </dgm:pt>
    <dgm:pt modelId="{C96BD474-38FA-408E-9176-D234DD225931}" type="pres">
      <dgm:prSet presAssocID="{22569F43-ADFE-405C-9C65-257E95755D1D}" presName="vSp1" presStyleCnt="0"/>
      <dgm:spPr/>
    </dgm:pt>
    <dgm:pt modelId="{E26147BF-D1BB-4E85-B45A-584B066C3124}" type="pres">
      <dgm:prSet presAssocID="{22569F43-ADFE-405C-9C65-257E95755D1D}" presName="simulatedConn" presStyleLbl="solidFgAcc1" presStyleIdx="0" presStyleCnt="1"/>
      <dgm:spPr/>
    </dgm:pt>
    <dgm:pt modelId="{32338544-03C1-4043-AAC0-D89D71CC6B25}" type="pres">
      <dgm:prSet presAssocID="{22569F43-ADFE-405C-9C65-257E95755D1D}" presName="vSp2" presStyleCnt="0"/>
      <dgm:spPr/>
    </dgm:pt>
    <dgm:pt modelId="{28A98E85-6572-42DB-8861-D128229F423E}" type="pres">
      <dgm:prSet presAssocID="{22569F43-ADFE-405C-9C65-257E95755D1D}" presName="sibTrans" presStyleCnt="0"/>
      <dgm:spPr/>
    </dgm:pt>
    <dgm:pt modelId="{1842A50D-B2E2-4B09-AADE-531881157774}" type="pres">
      <dgm:prSet presAssocID="{CF2C46C8-8ECC-4B58-9FF6-ED46CCFC790F}" presName="compositeNode" presStyleCnt="0">
        <dgm:presLayoutVars>
          <dgm:bulletEnabled val="1"/>
        </dgm:presLayoutVars>
      </dgm:prSet>
      <dgm:spPr/>
    </dgm:pt>
    <dgm:pt modelId="{1606611B-29B8-47A8-9310-05E2485FAC83}" type="pres">
      <dgm:prSet presAssocID="{CF2C46C8-8ECC-4B58-9FF6-ED46CCFC790F}" presName="bgRect" presStyleLbl="node1" presStyleIdx="1" presStyleCnt="2"/>
      <dgm:spPr/>
    </dgm:pt>
    <dgm:pt modelId="{38834A09-76CC-48D0-A0F7-98CDD3AFFF62}" type="pres">
      <dgm:prSet presAssocID="{CF2C46C8-8ECC-4B58-9FF6-ED46CCFC790F}" presName="parentNode" presStyleLbl="node1" presStyleIdx="1" presStyleCnt="2">
        <dgm:presLayoutVars>
          <dgm:chMax val="0"/>
          <dgm:bulletEnabled val="1"/>
        </dgm:presLayoutVars>
      </dgm:prSet>
      <dgm:spPr/>
    </dgm:pt>
    <dgm:pt modelId="{B85788A8-175F-477C-AC99-6F0300BC3453}" type="pres">
      <dgm:prSet presAssocID="{CF2C46C8-8ECC-4B58-9FF6-ED46CCFC790F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17A33911-3DF7-42DE-8592-37E394F0334C}" type="presOf" srcId="{CF2C46C8-8ECC-4B58-9FF6-ED46CCFC790F}" destId="{1606611B-29B8-47A8-9310-05E2485FAC83}" srcOrd="0" destOrd="0" presId="urn:microsoft.com/office/officeart/2005/8/layout/hProcess7"/>
    <dgm:cxn modelId="{44CF6A37-8B06-4B43-84F8-4259EAE8E93E}" type="presOf" srcId="{EDF33DD3-5A6B-48CC-B577-CA97CC9B03EA}" destId="{681AB508-50F5-4474-8F0B-EB39FB5FE7A0}" srcOrd="0" destOrd="0" presId="urn:microsoft.com/office/officeart/2005/8/layout/hProcess7"/>
    <dgm:cxn modelId="{170A623F-DDE1-4A99-AAD3-7BEE6C14FEDA}" type="presOf" srcId="{FA7E2CB3-98C1-4FEE-BB97-34A0437AD307}" destId="{3E81A31E-4D96-4699-9D10-BB74C0704A08}" srcOrd="1" destOrd="0" presId="urn:microsoft.com/office/officeart/2005/8/layout/hProcess7"/>
    <dgm:cxn modelId="{8CAA0E5C-CB2A-4775-B750-FC20EB947AF7}" srcId="{EDF33DD3-5A6B-48CC-B577-CA97CC9B03EA}" destId="{CF2C46C8-8ECC-4B58-9FF6-ED46CCFC790F}" srcOrd="1" destOrd="0" parTransId="{0FA9B5E8-4737-4AA1-88CD-A4089CCE8002}" sibTransId="{2D780366-8C01-4896-8213-5BD15B729893}"/>
    <dgm:cxn modelId="{26931AA9-2D6D-4B0D-938E-EC4ED4007FC5}" type="presOf" srcId="{8C147A56-1BBB-46C5-86CC-B868F6CD644D}" destId="{B85788A8-175F-477C-AC99-6F0300BC3453}" srcOrd="0" destOrd="0" presId="urn:microsoft.com/office/officeart/2005/8/layout/hProcess7"/>
    <dgm:cxn modelId="{7EA7B9AA-3133-4E71-8943-B547D1D35D58}" srcId="{FA7E2CB3-98C1-4FEE-BB97-34A0437AD307}" destId="{9EC56874-8417-471A-B9A9-F820E9C01F14}" srcOrd="0" destOrd="0" parTransId="{771B7169-827C-4E44-B1ED-1E56D0887E11}" sibTransId="{837607A5-89A2-4157-9457-9FB888F19455}"/>
    <dgm:cxn modelId="{3AFCC4B9-069C-41E8-B13D-A5FB3F73FEE8}" srcId="{EDF33DD3-5A6B-48CC-B577-CA97CC9B03EA}" destId="{FA7E2CB3-98C1-4FEE-BB97-34A0437AD307}" srcOrd="0" destOrd="0" parTransId="{891AF22D-4A8C-4329-8371-FD0BFE3F1AF2}" sibTransId="{22569F43-ADFE-405C-9C65-257E95755D1D}"/>
    <dgm:cxn modelId="{630A6ED3-483C-40D9-B12C-E30DAB770D21}" type="presOf" srcId="{FA7E2CB3-98C1-4FEE-BB97-34A0437AD307}" destId="{ADE493B2-E675-420B-8CE7-639EC2B55B90}" srcOrd="0" destOrd="0" presId="urn:microsoft.com/office/officeart/2005/8/layout/hProcess7"/>
    <dgm:cxn modelId="{099B33D9-E418-4D61-8725-5900F6DDC1FB}" type="presOf" srcId="{CF2C46C8-8ECC-4B58-9FF6-ED46CCFC790F}" destId="{38834A09-76CC-48D0-A0F7-98CDD3AFFF62}" srcOrd="1" destOrd="0" presId="urn:microsoft.com/office/officeart/2005/8/layout/hProcess7"/>
    <dgm:cxn modelId="{1648F6DA-7544-4F86-8F20-139494F2872F}" srcId="{CF2C46C8-8ECC-4B58-9FF6-ED46CCFC790F}" destId="{8C147A56-1BBB-46C5-86CC-B868F6CD644D}" srcOrd="0" destOrd="0" parTransId="{AC29D329-E2E3-4626-88B9-BC7BF76F450D}" sibTransId="{DE684A55-1AB7-47B9-805F-97DCEBE0ACB3}"/>
    <dgm:cxn modelId="{97F22EFD-3224-4835-B4EC-C4388CD1EF92}" type="presOf" srcId="{9EC56874-8417-471A-B9A9-F820E9C01F14}" destId="{C61C1AAB-ED75-414C-BA9A-5661B659FD76}" srcOrd="0" destOrd="0" presId="urn:microsoft.com/office/officeart/2005/8/layout/hProcess7"/>
    <dgm:cxn modelId="{05FAFAD9-3899-45EE-9BD9-AAE8A9636D2A}" type="presParOf" srcId="{681AB508-50F5-4474-8F0B-EB39FB5FE7A0}" destId="{1E1112B5-A209-4DC1-9F6B-C027D0DCFD8C}" srcOrd="0" destOrd="0" presId="urn:microsoft.com/office/officeart/2005/8/layout/hProcess7"/>
    <dgm:cxn modelId="{063CE411-23F8-4A5E-83E8-79D189D5F832}" type="presParOf" srcId="{1E1112B5-A209-4DC1-9F6B-C027D0DCFD8C}" destId="{ADE493B2-E675-420B-8CE7-639EC2B55B90}" srcOrd="0" destOrd="0" presId="urn:microsoft.com/office/officeart/2005/8/layout/hProcess7"/>
    <dgm:cxn modelId="{462EAF2C-1B4B-4DC8-90BD-AFFBB6A5C91F}" type="presParOf" srcId="{1E1112B5-A209-4DC1-9F6B-C027D0DCFD8C}" destId="{3E81A31E-4D96-4699-9D10-BB74C0704A08}" srcOrd="1" destOrd="0" presId="urn:microsoft.com/office/officeart/2005/8/layout/hProcess7"/>
    <dgm:cxn modelId="{8487C9C0-373D-4224-A954-6FA24C023F7F}" type="presParOf" srcId="{1E1112B5-A209-4DC1-9F6B-C027D0DCFD8C}" destId="{C61C1AAB-ED75-414C-BA9A-5661B659FD76}" srcOrd="2" destOrd="0" presId="urn:microsoft.com/office/officeart/2005/8/layout/hProcess7"/>
    <dgm:cxn modelId="{8A0E0A52-BEF6-47E9-A5CC-D8BA9087E587}" type="presParOf" srcId="{681AB508-50F5-4474-8F0B-EB39FB5FE7A0}" destId="{549F0A93-DF53-4AF5-8C31-B36020D4C6B6}" srcOrd="1" destOrd="0" presId="urn:microsoft.com/office/officeart/2005/8/layout/hProcess7"/>
    <dgm:cxn modelId="{C9DA913B-5A9B-4E4D-B5F4-E2EAC7AEBAFC}" type="presParOf" srcId="{681AB508-50F5-4474-8F0B-EB39FB5FE7A0}" destId="{A4B6E910-6408-4EFE-AA4C-B2DB4514B719}" srcOrd="2" destOrd="0" presId="urn:microsoft.com/office/officeart/2005/8/layout/hProcess7"/>
    <dgm:cxn modelId="{B8C49B2C-C598-4783-B3B7-6A4C33B992FD}" type="presParOf" srcId="{A4B6E910-6408-4EFE-AA4C-B2DB4514B719}" destId="{C96BD474-38FA-408E-9176-D234DD225931}" srcOrd="0" destOrd="0" presId="urn:microsoft.com/office/officeart/2005/8/layout/hProcess7"/>
    <dgm:cxn modelId="{C39EAB08-A386-4A51-B604-6D1C55FCB012}" type="presParOf" srcId="{A4B6E910-6408-4EFE-AA4C-B2DB4514B719}" destId="{E26147BF-D1BB-4E85-B45A-584B066C3124}" srcOrd="1" destOrd="0" presId="urn:microsoft.com/office/officeart/2005/8/layout/hProcess7"/>
    <dgm:cxn modelId="{4039078F-5BF0-407D-8348-73E509232C52}" type="presParOf" srcId="{A4B6E910-6408-4EFE-AA4C-B2DB4514B719}" destId="{32338544-03C1-4043-AAC0-D89D71CC6B25}" srcOrd="2" destOrd="0" presId="urn:microsoft.com/office/officeart/2005/8/layout/hProcess7"/>
    <dgm:cxn modelId="{419AE599-4DED-46CC-89C5-B10D36028212}" type="presParOf" srcId="{681AB508-50F5-4474-8F0B-EB39FB5FE7A0}" destId="{28A98E85-6572-42DB-8861-D128229F423E}" srcOrd="3" destOrd="0" presId="urn:microsoft.com/office/officeart/2005/8/layout/hProcess7"/>
    <dgm:cxn modelId="{A4B6C46F-2BC3-49DE-9A04-2C21C78AA29F}" type="presParOf" srcId="{681AB508-50F5-4474-8F0B-EB39FB5FE7A0}" destId="{1842A50D-B2E2-4B09-AADE-531881157774}" srcOrd="4" destOrd="0" presId="urn:microsoft.com/office/officeart/2005/8/layout/hProcess7"/>
    <dgm:cxn modelId="{F72A1916-20C4-49B2-944E-1E31975AA022}" type="presParOf" srcId="{1842A50D-B2E2-4B09-AADE-531881157774}" destId="{1606611B-29B8-47A8-9310-05E2485FAC83}" srcOrd="0" destOrd="0" presId="urn:microsoft.com/office/officeart/2005/8/layout/hProcess7"/>
    <dgm:cxn modelId="{F5334177-354D-4320-BDE3-F4FA586C1F52}" type="presParOf" srcId="{1842A50D-B2E2-4B09-AADE-531881157774}" destId="{38834A09-76CC-48D0-A0F7-98CDD3AFFF62}" srcOrd="1" destOrd="0" presId="urn:microsoft.com/office/officeart/2005/8/layout/hProcess7"/>
    <dgm:cxn modelId="{A5368E5C-E131-4620-8CCC-4421922CCEE2}" type="presParOf" srcId="{1842A50D-B2E2-4B09-AADE-531881157774}" destId="{B85788A8-175F-477C-AC99-6F0300BC345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E97AA9-23C6-4DA4-921F-3B5C0BD7D446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CE3AC8E-D99B-4307-AF63-B6EF64392258}">
      <dgm:prSet phldrT="[Testo]" custT="1"/>
      <dgm:spPr/>
      <dgm:t>
        <a:bodyPr/>
        <a:lstStyle/>
        <a:p>
          <a:r>
            <a: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CLASSICO DEI PUNTI VENDITA</a:t>
          </a:r>
        </a:p>
        <a:p>
          <a:r>
            <a:rPr lang="it-IT" sz="2800" dirty="0">
              <a:solidFill>
                <a:schemeClr val="tx2"/>
              </a:solidFill>
            </a:rPr>
            <a:t>- in sede fissa (negozi o store)</a:t>
          </a:r>
        </a:p>
        <a:p>
          <a:r>
            <a:rPr lang="it-IT" sz="2800" dirty="0">
              <a:solidFill>
                <a:schemeClr val="tx2"/>
              </a:solidFill>
            </a:rPr>
            <a:t>- al di fuori del negozio</a:t>
          </a:r>
        </a:p>
      </dgm:t>
    </dgm:pt>
    <dgm:pt modelId="{15D6AE6F-4C03-47C3-A3FC-C0E8DBC027F9}" type="parTrans" cxnId="{1043AF46-7E57-4253-B9BE-C89A86A0E95A}">
      <dgm:prSet/>
      <dgm:spPr/>
      <dgm:t>
        <a:bodyPr/>
        <a:lstStyle/>
        <a:p>
          <a:endParaRPr lang="it-IT"/>
        </a:p>
      </dgm:t>
    </dgm:pt>
    <dgm:pt modelId="{3EA2A381-5D3D-4C70-99E5-8A8B8700D948}" type="sibTrans" cxnId="{1043AF46-7E57-4253-B9BE-C89A86A0E95A}">
      <dgm:prSet/>
      <dgm:spPr/>
      <dgm:t>
        <a:bodyPr/>
        <a:lstStyle/>
        <a:p>
          <a:endParaRPr lang="it-IT"/>
        </a:p>
      </dgm:t>
    </dgm:pt>
    <dgm:pt modelId="{E5312B8D-BACD-499A-A8A7-EF6801907A81}">
      <dgm:prSet phldrT="[Testo]" custT="1"/>
      <dgm:spPr/>
      <dgm:t>
        <a:bodyPr/>
        <a:lstStyle/>
        <a:p>
          <a:r>
            <a: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ONLINE</a:t>
          </a:r>
        </a:p>
        <a:p>
          <a:r>
            <a: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800" dirty="0">
              <a:solidFill>
                <a:schemeClr val="tx2"/>
              </a:solidFill>
            </a:rPr>
            <a:t>dedicato </a:t>
          </a:r>
        </a:p>
        <a:p>
          <a:r>
            <a:rPr lang="it-IT" sz="2800" dirty="0">
              <a:solidFill>
                <a:schemeClr val="tx2"/>
              </a:solidFill>
            </a:rPr>
            <a:t>all’e-commerce</a:t>
          </a:r>
        </a:p>
      </dgm:t>
    </dgm:pt>
    <dgm:pt modelId="{7EF5FBAE-19B8-4002-97B9-11655DF4BDC0}" type="parTrans" cxnId="{6374868B-8ED9-48AB-AEEE-856DB889C79B}">
      <dgm:prSet/>
      <dgm:spPr/>
      <dgm:t>
        <a:bodyPr/>
        <a:lstStyle/>
        <a:p>
          <a:endParaRPr lang="it-IT"/>
        </a:p>
      </dgm:t>
    </dgm:pt>
    <dgm:pt modelId="{9683DD88-277A-4DF6-AEB3-8E9DC5582DF6}" type="sibTrans" cxnId="{6374868B-8ED9-48AB-AEEE-856DB889C79B}">
      <dgm:prSet/>
      <dgm:spPr/>
      <dgm:t>
        <a:bodyPr/>
        <a:lstStyle/>
        <a:p>
          <a:endParaRPr lang="it-IT"/>
        </a:p>
      </dgm:t>
    </dgm:pt>
    <dgm:pt modelId="{AA4BBECB-1A9E-464D-935B-A19385AE5F03}" type="pres">
      <dgm:prSet presAssocID="{B8E97AA9-23C6-4DA4-921F-3B5C0BD7D446}" presName="compositeShape" presStyleCnt="0">
        <dgm:presLayoutVars>
          <dgm:chMax val="2"/>
          <dgm:dir/>
          <dgm:resizeHandles val="exact"/>
        </dgm:presLayoutVars>
      </dgm:prSet>
      <dgm:spPr/>
    </dgm:pt>
    <dgm:pt modelId="{CD81C0FE-7F6E-4A76-939D-F97AF074AD97}" type="pres">
      <dgm:prSet presAssocID="{B8E97AA9-23C6-4DA4-921F-3B5C0BD7D446}" presName="divider" presStyleLbl="fgShp" presStyleIdx="0" presStyleCnt="1"/>
      <dgm:spPr/>
    </dgm:pt>
    <dgm:pt modelId="{C399CE63-2BF1-47E7-B607-761B3FE3DED8}" type="pres">
      <dgm:prSet presAssocID="{ACE3AC8E-D99B-4307-AF63-B6EF64392258}" presName="downArrow" presStyleLbl="node1" presStyleIdx="0" presStyleCnt="2"/>
      <dgm:spPr/>
    </dgm:pt>
    <dgm:pt modelId="{E02901B8-C344-4190-B622-6DB2D2D50A9E}" type="pres">
      <dgm:prSet presAssocID="{ACE3AC8E-D99B-4307-AF63-B6EF64392258}" presName="downArrowText" presStyleLbl="revTx" presStyleIdx="0" presStyleCnt="2" custScaleX="147155">
        <dgm:presLayoutVars>
          <dgm:bulletEnabled val="1"/>
        </dgm:presLayoutVars>
      </dgm:prSet>
      <dgm:spPr/>
    </dgm:pt>
    <dgm:pt modelId="{E7FCA441-8890-4AA1-8A7D-1C4E922B862E}" type="pres">
      <dgm:prSet presAssocID="{E5312B8D-BACD-499A-A8A7-EF6801907A81}" presName="upArrow" presStyleLbl="node1" presStyleIdx="1" presStyleCnt="2"/>
      <dgm:spPr/>
    </dgm:pt>
    <dgm:pt modelId="{BBDDD7F8-85A2-4DFD-8834-46A5DA6EB4C9}" type="pres">
      <dgm:prSet presAssocID="{E5312B8D-BACD-499A-A8A7-EF6801907A81}" presName="upArrowText" presStyleLbl="revTx" presStyleIdx="1" presStyleCnt="2" custScaleX="128069">
        <dgm:presLayoutVars>
          <dgm:bulletEnabled val="1"/>
        </dgm:presLayoutVars>
      </dgm:prSet>
      <dgm:spPr/>
    </dgm:pt>
  </dgm:ptLst>
  <dgm:cxnLst>
    <dgm:cxn modelId="{CD876717-5226-4072-B8D0-B336D14DBF62}" type="presOf" srcId="{E5312B8D-BACD-499A-A8A7-EF6801907A81}" destId="{BBDDD7F8-85A2-4DFD-8834-46A5DA6EB4C9}" srcOrd="0" destOrd="0" presId="urn:microsoft.com/office/officeart/2005/8/layout/arrow3"/>
    <dgm:cxn modelId="{1043AF46-7E57-4253-B9BE-C89A86A0E95A}" srcId="{B8E97AA9-23C6-4DA4-921F-3B5C0BD7D446}" destId="{ACE3AC8E-D99B-4307-AF63-B6EF64392258}" srcOrd="0" destOrd="0" parTransId="{15D6AE6F-4C03-47C3-A3FC-C0E8DBC027F9}" sibTransId="{3EA2A381-5D3D-4C70-99E5-8A8B8700D948}"/>
    <dgm:cxn modelId="{169EF786-2CAF-49DE-A120-3E2EDE3232C2}" type="presOf" srcId="{ACE3AC8E-D99B-4307-AF63-B6EF64392258}" destId="{E02901B8-C344-4190-B622-6DB2D2D50A9E}" srcOrd="0" destOrd="0" presId="urn:microsoft.com/office/officeart/2005/8/layout/arrow3"/>
    <dgm:cxn modelId="{6374868B-8ED9-48AB-AEEE-856DB889C79B}" srcId="{B8E97AA9-23C6-4DA4-921F-3B5C0BD7D446}" destId="{E5312B8D-BACD-499A-A8A7-EF6801907A81}" srcOrd="1" destOrd="0" parTransId="{7EF5FBAE-19B8-4002-97B9-11655DF4BDC0}" sibTransId="{9683DD88-277A-4DF6-AEB3-8E9DC5582DF6}"/>
    <dgm:cxn modelId="{8E8D3ADE-55FC-4C26-8037-E2AAE123A8DD}" type="presOf" srcId="{B8E97AA9-23C6-4DA4-921F-3B5C0BD7D446}" destId="{AA4BBECB-1A9E-464D-935B-A19385AE5F03}" srcOrd="0" destOrd="0" presId="urn:microsoft.com/office/officeart/2005/8/layout/arrow3"/>
    <dgm:cxn modelId="{D8535966-C207-4D8C-B395-367BBA2C5C84}" type="presParOf" srcId="{AA4BBECB-1A9E-464D-935B-A19385AE5F03}" destId="{CD81C0FE-7F6E-4A76-939D-F97AF074AD97}" srcOrd="0" destOrd="0" presId="urn:microsoft.com/office/officeart/2005/8/layout/arrow3"/>
    <dgm:cxn modelId="{130DCEFF-B885-4CFB-88B7-7DB8D3B296FA}" type="presParOf" srcId="{AA4BBECB-1A9E-464D-935B-A19385AE5F03}" destId="{C399CE63-2BF1-47E7-B607-761B3FE3DED8}" srcOrd="1" destOrd="0" presId="urn:microsoft.com/office/officeart/2005/8/layout/arrow3"/>
    <dgm:cxn modelId="{8759EB0E-4EC6-4493-B9D0-9122C19D44C4}" type="presParOf" srcId="{AA4BBECB-1A9E-464D-935B-A19385AE5F03}" destId="{E02901B8-C344-4190-B622-6DB2D2D50A9E}" srcOrd="2" destOrd="0" presId="urn:microsoft.com/office/officeart/2005/8/layout/arrow3"/>
    <dgm:cxn modelId="{718A7D50-2F77-46C4-B839-B8069B3F3FDD}" type="presParOf" srcId="{AA4BBECB-1A9E-464D-935B-A19385AE5F03}" destId="{E7FCA441-8890-4AA1-8A7D-1C4E922B862E}" srcOrd="3" destOrd="0" presId="urn:microsoft.com/office/officeart/2005/8/layout/arrow3"/>
    <dgm:cxn modelId="{1217E094-346A-4A6C-9AEC-191D66E5E5CE}" type="presParOf" srcId="{AA4BBECB-1A9E-464D-935B-A19385AE5F03}" destId="{BBDDD7F8-85A2-4DFD-8834-46A5DA6EB4C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F4DD4-540C-4CBA-8BBB-6E18FC20C03E}">
      <dsp:nvSpPr>
        <dsp:cNvPr id="0" name=""/>
        <dsp:cNvSpPr/>
      </dsp:nvSpPr>
      <dsp:spPr>
        <a:xfrm rot="16200000">
          <a:off x="1763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VENDITA AL DETTAGLIO</a:t>
          </a:r>
        </a:p>
      </dsp:txBody>
      <dsp:txXfrm rot="5400000">
        <a:off x="1764" y="1727067"/>
        <a:ext cx="3241476" cy="1964531"/>
      </dsp:txXfrm>
    </dsp:sp>
    <dsp:sp modelId="{66F596B3-B3D1-40E7-A5EE-08FC8701FC55}">
      <dsp:nvSpPr>
        <dsp:cNvPr id="0" name=""/>
        <dsp:cNvSpPr/>
      </dsp:nvSpPr>
      <dsp:spPr>
        <a:xfrm rot="5400000">
          <a:off x="4197174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VENDITA ALL’INGROSSO</a:t>
          </a:r>
        </a:p>
      </dsp:txBody>
      <dsp:txXfrm rot="-5400000">
        <a:off x="4884761" y="1727068"/>
        <a:ext cx="3241476" cy="1964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F3970-0361-4950-8E91-093748DF6ADB}">
      <dsp:nvSpPr>
        <dsp:cNvPr id="0" name=""/>
        <dsp:cNvSpPr/>
      </dsp:nvSpPr>
      <dsp:spPr>
        <a:xfrm>
          <a:off x="0" y="1217804"/>
          <a:ext cx="9693305" cy="705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D8346-FA2B-4739-9922-83F34E82B257}">
      <dsp:nvSpPr>
        <dsp:cNvPr id="0" name=""/>
        <dsp:cNvSpPr/>
      </dsp:nvSpPr>
      <dsp:spPr>
        <a:xfrm>
          <a:off x="461473" y="29393"/>
          <a:ext cx="9229455" cy="16016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469" tIns="0" rIns="256469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CONSEGNA: </a:t>
          </a:r>
          <a:r>
            <a:rPr lang="it-IT" sz="2400" kern="1200" dirty="0"/>
            <a:t>Le attività di </a:t>
          </a:r>
          <a:r>
            <a:rPr lang="it-IT" sz="2400" kern="1200" dirty="0" err="1"/>
            <a:t>retailing</a:t>
          </a:r>
          <a:r>
            <a:rPr lang="it-IT" sz="2400" kern="1200" dirty="0"/>
            <a:t> consentono ai produttori di raggiungere gli acquirenti su vasta scala geografica, riducendo le distanze tra produzione e consumo.</a:t>
          </a:r>
        </a:p>
      </dsp:txBody>
      <dsp:txXfrm>
        <a:off x="539661" y="107581"/>
        <a:ext cx="9073079" cy="1445315"/>
      </dsp:txXfrm>
    </dsp:sp>
    <dsp:sp modelId="{8C1E500C-17FD-486F-AB42-29927E404FB7}">
      <dsp:nvSpPr>
        <dsp:cNvPr id="0" name=""/>
        <dsp:cNvSpPr/>
      </dsp:nvSpPr>
      <dsp:spPr>
        <a:xfrm>
          <a:off x="0" y="3264570"/>
          <a:ext cx="9693305" cy="705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3F0EE-E376-4CB7-A66A-F4D2DAE03909}">
      <dsp:nvSpPr>
        <dsp:cNvPr id="0" name=""/>
        <dsp:cNvSpPr/>
      </dsp:nvSpPr>
      <dsp:spPr>
        <a:xfrm>
          <a:off x="469046" y="2074604"/>
          <a:ext cx="9220818" cy="16032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469" tIns="0" rIns="256469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ACCESSIBILITA’:  </a:t>
          </a:r>
          <a:r>
            <a:rPr lang="it-IT" sz="2400" kern="1200" dirty="0"/>
            <a:t>I retailer sviluppano la presenza dei beni dell’industria sul mercato attraverso canali fisici e/o digitali permettendo agli acquirenti di conoscerli, valutarli e selezionarli.</a:t>
          </a:r>
        </a:p>
      </dsp:txBody>
      <dsp:txXfrm>
        <a:off x="547310" y="2152868"/>
        <a:ext cx="9064290" cy="1446717"/>
      </dsp:txXfrm>
    </dsp:sp>
    <dsp:sp modelId="{F7EFDF4C-B9E5-4DDB-87EA-A712F71694B6}">
      <dsp:nvSpPr>
        <dsp:cNvPr id="0" name=""/>
        <dsp:cNvSpPr/>
      </dsp:nvSpPr>
      <dsp:spPr>
        <a:xfrm>
          <a:off x="0" y="5242251"/>
          <a:ext cx="9693305" cy="83447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329DB-DBC8-464D-8DB0-047E5619BE5C}">
      <dsp:nvSpPr>
        <dsp:cNvPr id="0" name=""/>
        <dsp:cNvSpPr/>
      </dsp:nvSpPr>
      <dsp:spPr>
        <a:xfrm>
          <a:off x="461473" y="4121370"/>
          <a:ext cx="9229455" cy="15341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469" tIns="0" rIns="256469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CONSULENZA:  </a:t>
          </a:r>
          <a:r>
            <a:rPr lang="it-IT" sz="2400" kern="1200" dirty="0"/>
            <a:t>Mediante personale addetto alla vendita, i retailer forniscono informazioni dirette sulle caratteristiche dei prodotti.</a:t>
          </a:r>
        </a:p>
      </dsp:txBody>
      <dsp:txXfrm>
        <a:off x="536365" y="4196262"/>
        <a:ext cx="9079671" cy="1384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46DDE-EEBC-4E47-B007-E0D00EE82C2D}">
      <dsp:nvSpPr>
        <dsp:cNvPr id="0" name=""/>
        <dsp:cNvSpPr/>
      </dsp:nvSpPr>
      <dsp:spPr>
        <a:xfrm>
          <a:off x="0" y="1412060"/>
          <a:ext cx="9775125" cy="655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FADBA-4B87-4E1A-A218-70C642904C39}">
      <dsp:nvSpPr>
        <dsp:cNvPr id="0" name=""/>
        <dsp:cNvSpPr/>
      </dsp:nvSpPr>
      <dsp:spPr>
        <a:xfrm>
          <a:off x="468709" y="99233"/>
          <a:ext cx="9297998" cy="16965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634" tIns="0" rIns="25863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PRESENTAZIONE: </a:t>
          </a:r>
          <a:r>
            <a:rPr lang="it-IT" sz="2400" kern="1200" dirty="0"/>
            <a:t>I retailer sono in grado di influenzare gli acquisti, esponendo e presentando i prodotti nel punto vendita.</a:t>
          </a:r>
        </a:p>
      </dsp:txBody>
      <dsp:txXfrm>
        <a:off x="551530" y="182054"/>
        <a:ext cx="9132356" cy="1530945"/>
      </dsp:txXfrm>
    </dsp:sp>
    <dsp:sp modelId="{E48DEE63-15B6-401F-BBB7-7D95F916EE5C}">
      <dsp:nvSpPr>
        <dsp:cNvPr id="0" name=""/>
        <dsp:cNvSpPr/>
      </dsp:nvSpPr>
      <dsp:spPr>
        <a:xfrm>
          <a:off x="0" y="3523834"/>
          <a:ext cx="9775125" cy="655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B41D70-4B43-4391-BF0F-45AA49F73313}">
      <dsp:nvSpPr>
        <dsp:cNvPr id="0" name=""/>
        <dsp:cNvSpPr/>
      </dsp:nvSpPr>
      <dsp:spPr>
        <a:xfrm>
          <a:off x="465368" y="2207660"/>
          <a:ext cx="9307360" cy="16999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634" tIns="0" rIns="25863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POST-VENDITA: </a:t>
          </a:r>
          <a:r>
            <a:rPr lang="it-IT" sz="2400" kern="1200" dirty="0"/>
            <a:t>L’assistenza ai clienti non si limita solo alla fase di vendita, ma riguarda anche la risoluzione di eventuali problemi che possono insorgere successivamente.</a:t>
          </a:r>
        </a:p>
      </dsp:txBody>
      <dsp:txXfrm>
        <a:off x="548352" y="2290644"/>
        <a:ext cx="9141392" cy="1533965"/>
      </dsp:txXfrm>
    </dsp:sp>
    <dsp:sp modelId="{7E881084-73FB-4D77-B1F8-199869D7A135}">
      <dsp:nvSpPr>
        <dsp:cNvPr id="0" name=""/>
        <dsp:cNvSpPr/>
      </dsp:nvSpPr>
      <dsp:spPr>
        <a:xfrm>
          <a:off x="0" y="5745955"/>
          <a:ext cx="9775125" cy="53459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F00C83-52EA-4659-BF05-7C781C06492C}">
      <dsp:nvSpPr>
        <dsp:cNvPr id="0" name=""/>
        <dsp:cNvSpPr/>
      </dsp:nvSpPr>
      <dsp:spPr>
        <a:xfrm>
          <a:off x="465368" y="4319434"/>
          <a:ext cx="9307360" cy="1810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634" tIns="0" rIns="25863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PROMOZIONI: </a:t>
          </a:r>
          <a:r>
            <a:rPr lang="it-IT" sz="2400" kern="1200" dirty="0"/>
            <a:t>I retailer lavorano spesso a stretto contatto con i produttori per sviluppare promozioni, offerte speciali e collaborare al lancio di nuovi prodotti.</a:t>
          </a:r>
        </a:p>
      </dsp:txBody>
      <dsp:txXfrm>
        <a:off x="553739" y="4407805"/>
        <a:ext cx="9130618" cy="16335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493B2-E675-420B-8CE7-639EC2B55B90}">
      <dsp:nvSpPr>
        <dsp:cNvPr id="0" name=""/>
        <dsp:cNvSpPr/>
      </dsp:nvSpPr>
      <dsp:spPr>
        <a:xfrm>
          <a:off x="1567" y="0"/>
          <a:ext cx="3992562" cy="4067795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WHOLESALER</a:t>
          </a:r>
        </a:p>
      </dsp:txBody>
      <dsp:txXfrm rot="16200000">
        <a:off x="-1266972" y="1268539"/>
        <a:ext cx="3335591" cy="798512"/>
      </dsp:txXfrm>
    </dsp:sp>
    <dsp:sp modelId="{C61C1AAB-ED75-414C-BA9A-5661B659FD76}">
      <dsp:nvSpPr>
        <dsp:cNvPr id="0" name=""/>
        <dsp:cNvSpPr/>
      </dsp:nvSpPr>
      <dsp:spPr>
        <a:xfrm>
          <a:off x="800080" y="0"/>
          <a:ext cx="2974459" cy="406779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0" bIns="0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i="1" u="sng" kern="1200" dirty="0">
              <a:solidFill>
                <a:schemeClr val="tx2">
                  <a:lumMod val="60000"/>
                  <a:lumOff val="40000"/>
                </a:schemeClr>
              </a:solidFill>
            </a:rPr>
            <a:t>Intermediari grossisti   </a:t>
          </a:r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800" kern="1200" dirty="0"/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I cui clienti sono rappresentati da altre organizzazioni</a:t>
          </a:r>
          <a:r>
            <a:rPr lang="it-IT" sz="3800" kern="1200" dirty="0"/>
            <a:t>. </a:t>
          </a:r>
        </a:p>
      </dsp:txBody>
      <dsp:txXfrm>
        <a:off x="800080" y="0"/>
        <a:ext cx="2974459" cy="4067795"/>
      </dsp:txXfrm>
    </dsp:sp>
    <dsp:sp modelId="{1606611B-29B8-47A8-9310-05E2485FAC83}">
      <dsp:nvSpPr>
        <dsp:cNvPr id="0" name=""/>
        <dsp:cNvSpPr/>
      </dsp:nvSpPr>
      <dsp:spPr>
        <a:xfrm>
          <a:off x="4133869" y="0"/>
          <a:ext cx="3992562" cy="4067795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RETAILER</a:t>
          </a:r>
        </a:p>
      </dsp:txBody>
      <dsp:txXfrm rot="16200000">
        <a:off x="2865330" y="1268539"/>
        <a:ext cx="3335591" cy="798512"/>
      </dsp:txXfrm>
    </dsp:sp>
    <dsp:sp modelId="{E26147BF-D1BB-4E85-B45A-584B066C3124}">
      <dsp:nvSpPr>
        <dsp:cNvPr id="0" name=""/>
        <dsp:cNvSpPr/>
      </dsp:nvSpPr>
      <dsp:spPr>
        <a:xfrm rot="5400000">
          <a:off x="3854985" y="3187104"/>
          <a:ext cx="597693" cy="59888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788A8-175F-477C-AC99-6F0300BC3453}">
      <dsp:nvSpPr>
        <dsp:cNvPr id="0" name=""/>
        <dsp:cNvSpPr/>
      </dsp:nvSpPr>
      <dsp:spPr>
        <a:xfrm>
          <a:off x="4932382" y="0"/>
          <a:ext cx="2974459" cy="406779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0" bIns="0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i="1" u="sng" kern="1200" dirty="0"/>
            <a:t>Dettaglianti </a:t>
          </a:r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800" kern="1200" dirty="0"/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800" kern="1200" dirty="0"/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Rivendono beni e servizi ai consumatori finali.</a:t>
          </a:r>
        </a:p>
      </dsp:txBody>
      <dsp:txXfrm>
        <a:off x="4932382" y="0"/>
        <a:ext cx="2974459" cy="40677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1C0FE-7F6E-4A76-939D-F97AF074AD97}">
      <dsp:nvSpPr>
        <dsp:cNvPr id="0" name=""/>
        <dsp:cNvSpPr/>
      </dsp:nvSpPr>
      <dsp:spPr>
        <a:xfrm rot="21300000">
          <a:off x="98396" y="1856454"/>
          <a:ext cx="10660392" cy="932663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99CE63-2BF1-47E7-B607-761B3FE3DED8}">
      <dsp:nvSpPr>
        <dsp:cNvPr id="0" name=""/>
        <dsp:cNvSpPr/>
      </dsp:nvSpPr>
      <dsp:spPr>
        <a:xfrm>
          <a:off x="1302862" y="232278"/>
          <a:ext cx="3257155" cy="185822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2901B8-C344-4190-B622-6DB2D2D50A9E}">
      <dsp:nvSpPr>
        <dsp:cNvPr id="0" name=""/>
        <dsp:cNvSpPr/>
      </dsp:nvSpPr>
      <dsp:spPr>
        <a:xfrm>
          <a:off x="4935155" y="0"/>
          <a:ext cx="5112605" cy="195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CLASSICO DEI PUNTI VENDITA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chemeClr val="tx2"/>
              </a:solidFill>
            </a:rPr>
            <a:t>- in sede fissa (negozi o store)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chemeClr val="tx2"/>
              </a:solidFill>
            </a:rPr>
            <a:t>- al di fuori del negozio</a:t>
          </a:r>
        </a:p>
      </dsp:txBody>
      <dsp:txXfrm>
        <a:off x="4935155" y="0"/>
        <a:ext cx="5112605" cy="1951140"/>
      </dsp:txXfrm>
    </dsp:sp>
    <dsp:sp modelId="{E7FCA441-8890-4AA1-8A7D-1C4E922B862E}">
      <dsp:nvSpPr>
        <dsp:cNvPr id="0" name=""/>
        <dsp:cNvSpPr/>
      </dsp:nvSpPr>
      <dsp:spPr>
        <a:xfrm>
          <a:off x="6297167" y="2555064"/>
          <a:ext cx="3257155" cy="185822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DD7F8-85A2-4DFD-8834-46A5DA6EB4C9}">
      <dsp:nvSpPr>
        <dsp:cNvPr id="0" name=""/>
        <dsp:cNvSpPr/>
      </dsp:nvSpPr>
      <dsp:spPr>
        <a:xfrm>
          <a:off x="1140977" y="2694431"/>
          <a:ext cx="4449500" cy="195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ONLINE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800" kern="1200" dirty="0">
              <a:solidFill>
                <a:schemeClr val="tx2"/>
              </a:solidFill>
            </a:rPr>
            <a:t>dedicato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chemeClr val="tx2"/>
              </a:solidFill>
            </a:rPr>
            <a:t>all’e-commerce</a:t>
          </a:r>
        </a:p>
      </dsp:txBody>
      <dsp:txXfrm>
        <a:off x="1140977" y="2694431"/>
        <a:ext cx="4449500" cy="1951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97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968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697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521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445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849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09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257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42812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648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920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2349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6929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9676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7646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2412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81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410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617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246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942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010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195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693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883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63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 MARKETING</a:t>
            </a:r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4" name="Picture 2" descr="UniTE - Il Logo dell'Università degli Studi di Teramo">
            <a:extLst>
              <a:ext uri="{FF2B5EF4-FFF2-40B4-BE49-F238E27FC236}">
                <a16:creationId xmlns:a16="http://schemas.microsoft.com/office/drawing/2014/main" id="{B02C528E-E838-448A-8303-F594736A8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79834" cy="22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39503" y="4865496"/>
            <a:ext cx="3363311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 2024</a:t>
            </a:r>
            <a:b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34548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930BBE2-FEE1-414F-91F1-8F54A44E7725}"/>
              </a:ext>
            </a:extLst>
          </p:cNvPr>
          <p:cNvSpPr txBox="1">
            <a:spLocks/>
          </p:cNvSpPr>
          <p:nvPr/>
        </p:nvSpPr>
        <p:spPr>
          <a:xfrm>
            <a:off x="887494" y="4505094"/>
            <a:ext cx="10260906" cy="94785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1AA61743-0733-4410-9C42-06AEDCF508CA}"/>
              </a:ext>
            </a:extLst>
          </p:cNvPr>
          <p:cNvSpPr txBox="1">
            <a:spLocks/>
          </p:cNvSpPr>
          <p:nvPr/>
        </p:nvSpPr>
        <p:spPr>
          <a:xfrm>
            <a:off x="352871" y="247695"/>
            <a:ext cx="11330152" cy="23335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45720" tIns="45720" rIns="45720" bIns="45720" rtlCol="0">
            <a:normAutofit fontScale="2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sz="1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1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«I retailer sono imprese commerciali impegnate principalmente nella vendita di beni per il consumo personale o domestico e nella prestazione di servizi accessori alla vendita di tali beni» </a:t>
            </a:r>
          </a:p>
          <a:p>
            <a:pPr marL="0" indent="0" algn="r">
              <a:buNone/>
            </a:pPr>
            <a:r>
              <a:rPr lang="it-IT" sz="10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10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Rosenbloom</a:t>
            </a:r>
            <a:r>
              <a:rPr lang="it-IT" sz="10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2013, p.24)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it-IT" sz="1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47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A378F2FE-1348-4D39-81BF-486B3E28D9E9}"/>
              </a:ext>
            </a:extLst>
          </p:cNvPr>
          <p:cNvSpPr/>
          <p:nvPr/>
        </p:nvSpPr>
        <p:spPr>
          <a:xfrm>
            <a:off x="9438290" y="2581218"/>
            <a:ext cx="536028" cy="72521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60CE0029-3ACB-4087-8278-17BC8DF6B026}"/>
              </a:ext>
            </a:extLst>
          </p:cNvPr>
          <p:cNvSpPr txBox="1">
            <a:spLocks/>
          </p:cNvSpPr>
          <p:nvPr/>
        </p:nvSpPr>
        <p:spPr>
          <a:xfrm>
            <a:off x="1876872" y="3781066"/>
            <a:ext cx="9806151" cy="197357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 fontScale="4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5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FORNIRE SERVIZI RITENUTI ESSENZIALI O RILEVANTI_</a:t>
            </a: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5500" dirty="0">
                <a:solidFill>
                  <a:schemeClr val="tx2"/>
                </a:solidFill>
              </a:rPr>
              <a:t>per la costruzione di una proposta di valore (VALUE PROPOSITION), intesa </a:t>
            </a:r>
            <a:r>
              <a:rPr lang="it-IT" sz="5100" dirty="0">
                <a:solidFill>
                  <a:schemeClr val="tx2"/>
                </a:solidFill>
              </a:rPr>
              <a:t>come combinazione di benefici di tipo economico, funzionale, emozionale e simbolico percepiti dai consumatori target, che gli consentono di differenziarsi dalla concorrenza</a:t>
            </a:r>
          </a:p>
        </p:txBody>
      </p:sp>
    </p:spTree>
    <p:extLst>
      <p:ext uri="{BB962C8B-B14F-4D97-AF65-F5344CB8AC3E}">
        <p14:creationId xmlns:p14="http://schemas.microsoft.com/office/powerpoint/2010/main" val="3671943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930BBE2-FEE1-414F-91F1-8F54A44E7725}"/>
              </a:ext>
            </a:extLst>
          </p:cNvPr>
          <p:cNvSpPr txBox="1">
            <a:spLocks/>
          </p:cNvSpPr>
          <p:nvPr/>
        </p:nvSpPr>
        <p:spPr>
          <a:xfrm>
            <a:off x="887494" y="4505094"/>
            <a:ext cx="10260906" cy="94785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1AA61743-0733-4410-9C42-06AEDCF508CA}"/>
              </a:ext>
            </a:extLst>
          </p:cNvPr>
          <p:cNvSpPr txBox="1">
            <a:spLocks/>
          </p:cNvSpPr>
          <p:nvPr/>
        </p:nvSpPr>
        <p:spPr>
          <a:xfrm>
            <a:off x="352871" y="247695"/>
            <a:ext cx="11330152" cy="16094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it-IT" sz="3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Dant</a:t>
            </a: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Brown, 2008 …. Richiamano una certa prudenza nel definire il significato di </a:t>
            </a:r>
            <a:r>
              <a:rPr lang="it-IT" sz="3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retailing</a:t>
            </a: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A378F2FE-1348-4D39-81BF-486B3E28D9E9}"/>
              </a:ext>
            </a:extLst>
          </p:cNvPr>
          <p:cNvSpPr/>
          <p:nvPr/>
        </p:nvSpPr>
        <p:spPr>
          <a:xfrm>
            <a:off x="9595945" y="2222681"/>
            <a:ext cx="536028" cy="72521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60CE0029-3ACB-4087-8278-17BC8DF6B026}"/>
              </a:ext>
            </a:extLst>
          </p:cNvPr>
          <p:cNvSpPr txBox="1">
            <a:spLocks/>
          </p:cNvSpPr>
          <p:nvPr/>
        </p:nvSpPr>
        <p:spPr>
          <a:xfrm>
            <a:off x="2049519" y="3313386"/>
            <a:ext cx="9806151" cy="197357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TO BUSINESS (B2B)_ </a:t>
            </a: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3200" dirty="0">
                <a:solidFill>
                  <a:schemeClr val="tx2"/>
                </a:solidFill>
              </a:rPr>
              <a:t>In molti casi i retailer giocano un ruolo critico nel migliorare l’immagine di marca dei beni industriali e spesso lavorano a stretto contatto con i produttori per sviluppare nuove offerte per il mercato.  </a:t>
            </a:r>
          </a:p>
        </p:txBody>
      </p:sp>
    </p:spTree>
    <p:extLst>
      <p:ext uri="{BB962C8B-B14F-4D97-AF65-F5344CB8AC3E}">
        <p14:creationId xmlns:p14="http://schemas.microsoft.com/office/powerpoint/2010/main" val="3469859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930BBE2-FEE1-414F-91F1-8F54A44E7725}"/>
              </a:ext>
            </a:extLst>
          </p:cNvPr>
          <p:cNvSpPr txBox="1">
            <a:spLocks/>
          </p:cNvSpPr>
          <p:nvPr/>
        </p:nvSpPr>
        <p:spPr>
          <a:xfrm>
            <a:off x="887494" y="4505094"/>
            <a:ext cx="10260906" cy="94785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0D740DC-9AAE-4B87-8059-5F3DC85BDC3E}"/>
              </a:ext>
            </a:extLst>
          </p:cNvPr>
          <p:cNvSpPr txBox="1"/>
          <p:nvPr/>
        </p:nvSpPr>
        <p:spPr>
          <a:xfrm>
            <a:off x="1032326" y="2132189"/>
            <a:ext cx="9971241" cy="206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750"/>
              </a:spcAft>
            </a:pPr>
            <a:r>
              <a:rPr lang="it-IT" sz="40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 retail </a:t>
            </a:r>
            <a:r>
              <a:rPr lang="it-IT" sz="2700" dirty="0">
                <a:solidFill>
                  <a:schemeClr val="tx2"/>
                </a:solidFill>
              </a:rPr>
              <a:t>ha rivoluzionato il modo di concepire logistica, produzione e servizio commerciale ed il trend vede format sempre più orientati all’utente finale ed alla fornitura di servizi accessori.</a:t>
            </a:r>
          </a:p>
        </p:txBody>
      </p:sp>
    </p:spTree>
    <p:extLst>
      <p:ext uri="{BB962C8B-B14F-4D97-AF65-F5344CB8AC3E}">
        <p14:creationId xmlns:p14="http://schemas.microsoft.com/office/powerpoint/2010/main" val="1293102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E5775F-8ED8-4B97-B1F5-4FE755900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547" y="456189"/>
            <a:ext cx="10637874" cy="9478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distributori al dettaglio svolgono una serie di funzioni critiche per i produttori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6ABD663-0EFC-4863-806B-905BAC696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93" y="1786758"/>
            <a:ext cx="11792607" cy="447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091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A2CC48A7-6365-4667-8C0E-6B07C26D4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9979150"/>
              </p:ext>
            </p:extLst>
          </p:nvPr>
        </p:nvGraphicFramePr>
        <p:xfrm>
          <a:off x="1111329" y="252644"/>
          <a:ext cx="9693305" cy="6106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7698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A2CC48A7-6365-4667-8C0E-6B07C26D4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6434277"/>
              </p:ext>
            </p:extLst>
          </p:nvPr>
        </p:nvGraphicFramePr>
        <p:xfrm>
          <a:off x="1208437" y="239110"/>
          <a:ext cx="9775125" cy="6379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6755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538AA175-6849-4CB8-8F5E-3A55089FFD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3518791"/>
              </p:ext>
            </p:extLst>
          </p:nvPr>
        </p:nvGraphicFramePr>
        <p:xfrm>
          <a:off x="2032000" y="2070538"/>
          <a:ext cx="8128000" cy="4067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16F8EA-B1D7-4D2D-A5F0-57D900A11DC4}"/>
              </a:ext>
            </a:extLst>
          </p:cNvPr>
          <p:cNvSpPr txBox="1">
            <a:spLocks/>
          </p:cNvSpPr>
          <p:nvPr/>
        </p:nvSpPr>
        <p:spPr>
          <a:xfrm>
            <a:off x="998483" y="267323"/>
            <a:ext cx="10909738" cy="1499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r>
              <a:rPr lang="it-IT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Quando si fa riferimento al settore della distribuzione commerciale, includiamo l’insieme degli intermediari commerciali di beni fisici e servizi a questi connessi.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51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4BBA69-3F53-49C2-8AA9-7F3008BFBD3B}"/>
              </a:ext>
            </a:extLst>
          </p:cNvPr>
          <p:cNvSpPr txBox="1"/>
          <p:nvPr/>
        </p:nvSpPr>
        <p:spPr>
          <a:xfrm>
            <a:off x="3048000" y="324696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 typeface="Tw Cen MT" panose="020B0602020104020603" pitchFamily="34" charset="0"/>
              <a:buNone/>
            </a:pPr>
            <a:endParaRPr lang="it-IT" sz="1800" dirty="0">
              <a:solidFill>
                <a:schemeClr val="tx2"/>
              </a:solidFill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008DCDDD-D7E2-4240-89EE-DC5FEDC50D28}"/>
              </a:ext>
            </a:extLst>
          </p:cNvPr>
          <p:cNvSpPr txBox="1">
            <a:spLocks/>
          </p:cNvSpPr>
          <p:nvPr/>
        </p:nvSpPr>
        <p:spPr>
          <a:xfrm>
            <a:off x="913697" y="297878"/>
            <a:ext cx="10364605" cy="13207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it-IT" sz="3200" dirty="0">
                <a:solidFill>
                  <a:schemeClr val="tx2"/>
                </a:solidFill>
              </a:rPr>
              <a:t>Le modalità attraverso cui le imprese della distribuzione (grossisti e dettaglianti) svolgono le attività commerciali possono riguardare sia: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</p:txBody>
      </p:sp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8360B83D-DE86-48B6-B5B2-E99B10CD2F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3176211"/>
              </p:ext>
            </p:extLst>
          </p:nvPr>
        </p:nvGraphicFramePr>
        <p:xfrm>
          <a:off x="615557" y="2028498"/>
          <a:ext cx="10857186" cy="4645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4346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736" y="37936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PRINCIPALI TENDENZE EVOLUTIVE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B430CE9-1EDA-4AE2-B762-D593D71479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76" y="1987878"/>
            <a:ext cx="11373795" cy="434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249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42" y="1047092"/>
            <a:ext cx="10795440" cy="4763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COMMERCIO ONLINE: </a:t>
            </a:r>
            <a:r>
              <a:rPr lang="it-IT" sz="2900" dirty="0">
                <a:solidFill>
                  <a:schemeClr val="tx2"/>
                </a:solidFill>
              </a:rPr>
              <a:t>cambiamento più profondo nel comparto delle vendite al dettaglio, che ha visto lo sviluppo di canali commerciali online con lo scopo di integrare, e in alcuni casi sostituire, i negozi fisici al dettaglio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(BRICK and MORTAR)</a:t>
            </a:r>
          </a:p>
          <a:p>
            <a:pPr marL="0" indent="0" algn="ctr">
              <a:buNone/>
            </a:pPr>
            <a:endParaRPr lang="it-IT" sz="29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TECNOLOGIA MOBILE: </a:t>
            </a:r>
            <a:r>
              <a:rPr lang="it-IT" sz="2900" dirty="0">
                <a:solidFill>
                  <a:schemeClr val="tx2"/>
                </a:solidFill>
              </a:rPr>
              <a:t>si lega all’utilizzo di dispositivi portatili (smartphone, tablet, iPad). Permette di effettuare acquisti da remoto garantendo l’accesso a un’intera gamma commerciale di prodotti senza doversi necessariamente recare presso i punti vendita fisici.</a:t>
            </a:r>
          </a:p>
          <a:p>
            <a:pPr marL="0" indent="0">
              <a:buNone/>
            </a:pPr>
            <a:endParaRPr lang="it-IT" sz="2900" dirty="0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0F49DA48-B1E8-4402-ACC6-4C1FF1256956}"/>
              </a:ext>
            </a:extLst>
          </p:cNvPr>
          <p:cNvSpPr/>
          <p:nvPr/>
        </p:nvSpPr>
        <p:spPr>
          <a:xfrm>
            <a:off x="9112469" y="5602014"/>
            <a:ext cx="536028" cy="5885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24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52096" y="4949626"/>
            <a:ext cx="8466082" cy="1463040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</a:pPr>
            <a:r>
              <a:rPr lang="it-I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Testo consigliato: </a:t>
            </a:r>
            <a:br>
              <a:rPr lang="it-IT" sz="2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Sean </a:t>
            </a:r>
            <a:r>
              <a:rPr lang="it-IT" sz="22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Ennis</a:t>
            </a:r>
            <a:r>
              <a:rPr lang="it-IT" sz="2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Mario Risso, Marcello Sansone, Francesco </a:t>
            </a:r>
            <a:r>
              <a:rPr lang="it-IT" sz="22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Scafarto</a:t>
            </a:r>
            <a:r>
              <a:rPr lang="it-IT" sz="2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(2021).</a:t>
            </a:r>
            <a:br>
              <a:rPr lang="it-IT" sz="2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Retail Marketing 1/ed. </a:t>
            </a:r>
            <a:br>
              <a:rPr lang="it-IT" sz="2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 </a:t>
            </a:r>
            <a:r>
              <a:rPr lang="it-IT" sz="22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Graw</a:t>
            </a:r>
            <a:r>
              <a:rPr lang="it-IT" sz="2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Hill</a:t>
            </a:r>
            <a:br>
              <a:rPr lang="it-IT" sz="22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1A53B4B-7C9C-FC3B-B8BA-07C87BD9638B}"/>
              </a:ext>
            </a:extLst>
          </p:cNvPr>
          <p:cNvSpPr txBox="1"/>
          <p:nvPr/>
        </p:nvSpPr>
        <p:spPr>
          <a:xfrm>
            <a:off x="9123680" y="5252720"/>
            <a:ext cx="2529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dirty="0">
                <a:highlight>
                  <a:srgbClr val="FFFF00"/>
                </a:highlight>
              </a:rPr>
              <a:t>Tutto, eccetto capitoli 3,4,7, 9,12 </a:t>
            </a:r>
          </a:p>
        </p:txBody>
      </p:sp>
    </p:spTree>
    <p:extLst>
      <p:ext uri="{BB962C8B-B14F-4D97-AF65-F5344CB8AC3E}">
        <p14:creationId xmlns:p14="http://schemas.microsoft.com/office/powerpoint/2010/main" val="1864903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533" y="2250528"/>
            <a:ext cx="10795440" cy="2468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it-IT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il retailer, tali tecnologie, rappresentano un opportunità su cui far leva per interagire in modo più proattivo con i clienti target.</a:t>
            </a:r>
          </a:p>
          <a:p>
            <a:pPr marL="0" indent="0" algn="ctr"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2900" dirty="0"/>
          </a:p>
        </p:txBody>
      </p:sp>
    </p:spTree>
    <p:extLst>
      <p:ext uri="{BB962C8B-B14F-4D97-AF65-F5344CB8AC3E}">
        <p14:creationId xmlns:p14="http://schemas.microsoft.com/office/powerpoint/2010/main" val="2762669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20" y="827689"/>
            <a:ext cx="11089728" cy="51211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PIATTAFORME DI SOCIAL MEDIA: </a:t>
            </a:r>
            <a:r>
              <a:rPr lang="it-IT" sz="2900" dirty="0">
                <a:solidFill>
                  <a:schemeClr val="tx2"/>
                </a:solidFill>
              </a:rPr>
              <a:t>Media  utilizzati dai consumatori (Twitter, Instagram, Facebook) per comunicare e interagire tra loro in gruppi di discussione e canali social dedicati.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3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moderni retailer </a:t>
            </a:r>
            <a:r>
              <a:rPr lang="it-IT" sz="2900" dirty="0">
                <a:solidFill>
                  <a:schemeClr val="tx2"/>
                </a:solidFill>
              </a:rPr>
              <a:t>hanno iniziato a tenere traccia di questa diffusa tendenza creando una propria presenza online sulle piattaforme di social media, dove sono seguiti da una gran quantità di follower.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A4E2B01B-54A7-4594-91F0-A48F593588F9}"/>
              </a:ext>
            </a:extLst>
          </p:cNvPr>
          <p:cNvSpPr/>
          <p:nvPr/>
        </p:nvSpPr>
        <p:spPr>
          <a:xfrm>
            <a:off x="9354207" y="5423338"/>
            <a:ext cx="609600" cy="6306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558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010" y="2099442"/>
            <a:ext cx="9693166" cy="20206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social media aiutano i retailer a capire le opinioni ed esperienze dei propri clienti, nonché a carpire preziose informazioni sulle aree di soddisfazione e insoddisfazione dei consumatosi così da adattare le politiche commerciali.</a:t>
            </a:r>
          </a:p>
        </p:txBody>
      </p:sp>
    </p:spTree>
    <p:extLst>
      <p:ext uri="{BB962C8B-B14F-4D97-AF65-F5344CB8AC3E}">
        <p14:creationId xmlns:p14="http://schemas.microsoft.com/office/powerpoint/2010/main" val="2013110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53" y="2257095"/>
            <a:ext cx="11100239" cy="2703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MOLTIPLICAZIONE DEI CANALI</a:t>
            </a:r>
          </a:p>
          <a:p>
            <a:pPr marL="0" indent="0" algn="ctr">
              <a:buNone/>
            </a:pPr>
            <a:r>
              <a:rPr lang="it-IT" sz="2900" dirty="0">
                <a:solidFill>
                  <a:schemeClr val="tx2"/>
                </a:solidFill>
              </a:rPr>
              <a:t>Per rispondere alle dinamiche indicate nei punti precedenti, molti retailer hanno dovuto sviluppare una serie di canali commerciali virtuali (web, mobile e social) che gli consentissero di interagire più efficacemente con gli acquirenti, soprattutto per fornirgli un’esperienza d’acquisto positiva.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677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701" y="533399"/>
            <a:ext cx="11100239" cy="5268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2900" dirty="0">
                <a:solidFill>
                  <a:schemeClr val="tx2"/>
                </a:solidFill>
              </a:rPr>
              <a:t>Anche se un consumatore avesse intenzione di compare uno specifico prodotto online, la sua esperienza d’acquisto potrebbe comunque basarsi sull’esigenza di stabilire un contato fisico con il retailer.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it-IT" sz="2900" i="1" u="sng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2900" i="1" u="sng" dirty="0">
                <a:solidFill>
                  <a:schemeClr val="tx2"/>
                </a:solidFill>
              </a:rPr>
              <a:t>Ed è per questo che molte imprese commerciali hanno deciso di creare un canale online per affiancare, piuttosto che sostituire, le attività svolte tramite i punti vendita fisici.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57AEB0A8-E020-4CB6-8184-ADFB0B330376}"/>
              </a:ext>
            </a:extLst>
          </p:cNvPr>
          <p:cNvSpPr/>
          <p:nvPr/>
        </p:nvSpPr>
        <p:spPr>
          <a:xfrm>
            <a:off x="2070538" y="2837793"/>
            <a:ext cx="746234" cy="5912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606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961" y="1847193"/>
            <a:ext cx="11100239" cy="29139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dirty="0">
                <a:solidFill>
                  <a:schemeClr val="tx2"/>
                </a:solidFill>
              </a:rPr>
              <a:t>La questione è molto più complicata, dato che in ogni fase del processo comportamentale d’acquisto gli acquirenti possono utilizzare canali diversi, che fungono quindi da punti di contatto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(TOUCHPOINT). 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655C04D0-B851-4F29-9A48-834A15EE66BD}"/>
              </a:ext>
            </a:extLst>
          </p:cNvPr>
          <p:cNvSpPr/>
          <p:nvPr/>
        </p:nvSpPr>
        <p:spPr>
          <a:xfrm>
            <a:off x="8965324" y="5192110"/>
            <a:ext cx="5360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289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23" y="922281"/>
            <a:ext cx="11100239" cy="526831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29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OMNICANALITA’ ------ </a:t>
            </a:r>
            <a:r>
              <a:rPr lang="it-IT" sz="2900" dirty="0">
                <a:solidFill>
                  <a:schemeClr val="tx2"/>
                </a:solidFill>
              </a:rPr>
              <a:t>questo termine è emerso per indicare l’approccio seguito dai retailer per far fronte alle dinamiche dell’esperienza del consumatore.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2900" i="1" dirty="0">
                <a:solidFill>
                  <a:schemeClr val="tx2"/>
                </a:solidFill>
              </a:rPr>
              <a:t>Svolge un ruolo significativo nelle strategie dei moderni retailer e sarà sempre più pratica in futuro</a:t>
            </a:r>
          </a:p>
          <a:p>
            <a:pPr marL="0" indent="0" algn="ctr">
              <a:buNone/>
            </a:pPr>
            <a:endParaRPr lang="it-IT" sz="35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Esso riconosce la molteplicità di occasioni d’interazione tra clienti e retailer lungo tutto il percorso d’acquisto e mira a creare un’esperienza integrata e senza soluzione di continuità tra i vari canali fruiti.</a:t>
            </a:r>
          </a:p>
        </p:txBody>
      </p:sp>
    </p:spTree>
    <p:extLst>
      <p:ext uri="{BB962C8B-B14F-4D97-AF65-F5344CB8AC3E}">
        <p14:creationId xmlns:p14="http://schemas.microsoft.com/office/powerpoint/2010/main" val="1085749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534" y="1058916"/>
            <a:ext cx="11100239" cy="5268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VISUAL DESIGN INNOVATIVO DEI PUNTI VENDITA</a:t>
            </a:r>
          </a:p>
          <a:p>
            <a:pPr marL="0" indent="0" algn="ctr">
              <a:buNone/>
            </a:pPr>
            <a:endParaRPr lang="it-IT" sz="2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 moderni retailer </a:t>
            </a:r>
            <a:r>
              <a:rPr lang="it-IT" sz="2900" dirty="0">
                <a:solidFill>
                  <a:schemeClr val="tx2"/>
                </a:solidFill>
              </a:rPr>
              <a:t>stanno sempre più sperimentando l’impiego delle nuove tecnologie per migliorare, internamente ed esternamente, il design e il layout dei propri punti vendita fisici, rendendoli più attraenti e interattivi. 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2900" dirty="0">
                <a:solidFill>
                  <a:schemeClr val="tx2"/>
                </a:solidFill>
              </a:rPr>
              <a:t>Ne sono esempi le soluzioni di realtà aumentata </a:t>
            </a:r>
            <a:r>
              <a:rPr lang="it-IT" sz="29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(AUGMENTED REALITY) </a:t>
            </a:r>
            <a:r>
              <a:rPr lang="it-IT" sz="2900" dirty="0">
                <a:solidFill>
                  <a:schemeClr val="tx2"/>
                </a:solidFill>
              </a:rPr>
              <a:t>che integrano la tecnologia mobile con le attività svolte all’interno dei negozi fisici durante lo shopping.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2F455088-C43A-429C-8C69-F50E18F178D7}"/>
              </a:ext>
            </a:extLst>
          </p:cNvPr>
          <p:cNvSpPr/>
          <p:nvPr/>
        </p:nvSpPr>
        <p:spPr>
          <a:xfrm>
            <a:off x="10016359" y="5087007"/>
            <a:ext cx="557048" cy="54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83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80" y="2234761"/>
            <a:ext cx="11100239" cy="238847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000" dirty="0">
                <a:solidFill>
                  <a:schemeClr val="tx2"/>
                </a:solidFill>
              </a:rPr>
              <a:t>La tecnologia digitale offre ai retailer l’opportunità di visualizzare in modo più efficace le promozioni all’interno dei punti vendita. </a:t>
            </a:r>
          </a:p>
          <a:p>
            <a:pPr marL="0" indent="0" algn="ctr">
              <a:buNone/>
            </a:pPr>
            <a:endParaRPr lang="it-IT" sz="3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3000" dirty="0">
                <a:solidFill>
                  <a:schemeClr val="tx2"/>
                </a:solidFill>
              </a:rPr>
              <a:t>Mediante soluzioni di segnaletica digitale </a:t>
            </a:r>
            <a:r>
              <a:rPr lang="it-IT" sz="3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(DIGITAL SIGNAGE) </a:t>
            </a:r>
            <a:r>
              <a:rPr lang="it-IT" sz="3000" dirty="0">
                <a:solidFill>
                  <a:schemeClr val="tx2"/>
                </a:solidFill>
              </a:rPr>
              <a:t>le informazioni relative a variazioni di prezzo e offerte speciali possono essere modificate in tempo reale.</a:t>
            </a:r>
          </a:p>
        </p:txBody>
      </p:sp>
    </p:spTree>
    <p:extLst>
      <p:ext uri="{BB962C8B-B14F-4D97-AF65-F5344CB8AC3E}">
        <p14:creationId xmlns:p14="http://schemas.microsoft.com/office/powerpoint/2010/main" val="3783366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941785"/>
            <a:ext cx="11100239" cy="32503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SHOWROOMING E WEBROOMING</a:t>
            </a:r>
          </a:p>
          <a:p>
            <a:pPr marL="0" indent="0" algn="ctr">
              <a:buNone/>
            </a:pPr>
            <a:endParaRPr lang="it-IT" sz="29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it-IT" sz="2900" dirty="0">
                <a:solidFill>
                  <a:schemeClr val="tx2"/>
                </a:solidFill>
              </a:rPr>
              <a:t>Si verifica quando gli acquirenti si recano presso un punto vendita fisico per ottenere informazioni sulle caratteristiche di un prodotto, esaminarlo, confrontarlo o beneficiare di dimostrazioni, salvo poi completare l’acquisto tramite un canale commerciale online che in molti casi appartiene a un retailer diverso da quello a cui hanno fatto originariamente visita.</a:t>
            </a:r>
          </a:p>
        </p:txBody>
      </p:sp>
    </p:spTree>
    <p:extLst>
      <p:ext uri="{BB962C8B-B14F-4D97-AF65-F5344CB8AC3E}">
        <p14:creationId xmlns:p14="http://schemas.microsoft.com/office/powerpoint/2010/main" val="363754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INTRODUZIONE ALLO STUDIO DEL RETAILING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4F35403A-B9DB-4DB1-B096-FE77259E0F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9414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278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4 Tips On How To Identify A Reliable Courier Service Company To ...">
            <a:extLst>
              <a:ext uri="{FF2B5EF4-FFF2-40B4-BE49-F238E27FC236}">
                <a16:creationId xmlns:a16="http://schemas.microsoft.com/office/drawing/2014/main" id="{A897841C-55EB-4F23-8885-541A1FE90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97" y="1"/>
            <a:ext cx="4842642" cy="285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DE68DB56-69E0-40B2-9455-031BFA86B0C4}"/>
              </a:ext>
            </a:extLst>
          </p:cNvPr>
          <p:cNvSpPr txBox="1">
            <a:spLocks/>
          </p:cNvSpPr>
          <p:nvPr/>
        </p:nvSpPr>
        <p:spPr>
          <a:xfrm>
            <a:off x="472968" y="2399946"/>
            <a:ext cx="4193628" cy="126983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it-IT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 Venditori ambulanti ai Centri Commerciali … 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Segrate: arriva il centro commerciale più grande d'Europa | YOUparti">
            <a:extLst>
              <a:ext uri="{FF2B5EF4-FFF2-40B4-BE49-F238E27FC236}">
                <a16:creationId xmlns:a16="http://schemas.microsoft.com/office/drawing/2014/main" id="{AFC12373-16FE-4BED-ACC6-D77EB6C44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97" y="3429000"/>
            <a:ext cx="9214945" cy="320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42E4375-407E-4D92-B650-FC99DF157F21}"/>
              </a:ext>
            </a:extLst>
          </p:cNvPr>
          <p:cNvSpPr txBox="1"/>
          <p:nvPr/>
        </p:nvSpPr>
        <p:spPr>
          <a:xfrm>
            <a:off x="5675589" y="376224"/>
            <a:ext cx="6043443" cy="25083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 retail </a:t>
            </a:r>
            <a:r>
              <a:rPr lang="it-IT" sz="2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 subito negli anni una rivoluzione considerevole, modificando il concetto stesso di vendita e di attività imprenditoriale ed orientando le vendite sempre più al consumatore finale ed alla personalizzazione del servizio.</a:t>
            </a:r>
          </a:p>
        </p:txBody>
      </p:sp>
    </p:spTree>
    <p:extLst>
      <p:ext uri="{BB962C8B-B14F-4D97-AF65-F5344CB8AC3E}">
        <p14:creationId xmlns:p14="http://schemas.microsoft.com/office/powerpoint/2010/main" val="379325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7D17D8F-D56E-41A0-B400-7F542C26E258}"/>
              </a:ext>
            </a:extLst>
          </p:cNvPr>
          <p:cNvSpPr txBox="1"/>
          <p:nvPr/>
        </p:nvSpPr>
        <p:spPr>
          <a:xfrm>
            <a:off x="1093076" y="2005726"/>
            <a:ext cx="10258096" cy="28465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Retail</a:t>
            </a:r>
            <a:r>
              <a:rPr lang="it-IT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 </a:t>
            </a:r>
          </a:p>
          <a:p>
            <a:pPr algn="ctr"/>
            <a:endParaRPr lang="it-IT" sz="2600" dirty="0">
              <a:solidFill>
                <a:schemeClr val="tx2"/>
              </a:solidFill>
              <a:latin typeface="Open sans" panose="020B0606030504020204" pitchFamily="34" charset="0"/>
            </a:endParaRPr>
          </a:p>
          <a:p>
            <a:pPr algn="ctr"/>
            <a:endParaRPr lang="it-IT" sz="2600" dirty="0">
              <a:solidFill>
                <a:schemeClr val="tx2"/>
              </a:solidFill>
              <a:latin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it-IT" sz="2600" dirty="0">
                <a:solidFill>
                  <a:schemeClr val="tx2"/>
                </a:solidFill>
                <a:latin typeface="Open sans" panose="020B0606030504020204" pitchFamily="34" charset="0"/>
              </a:rPr>
              <a:t>Ha rivoluzionato il modo di concepire logistica, produzione e 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it-IT" sz="2600" dirty="0">
                <a:solidFill>
                  <a:schemeClr val="tx2"/>
                </a:solidFill>
                <a:latin typeface="Open sans" panose="020B0606030504020204" pitchFamily="34" charset="0"/>
              </a:rPr>
              <a:t>servizio commerciale.</a:t>
            </a:r>
          </a:p>
          <a:p>
            <a:pPr algn="ctr"/>
            <a:endParaRPr lang="it-IT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110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7D17D8F-D56E-41A0-B400-7F542C26E258}"/>
              </a:ext>
            </a:extLst>
          </p:cNvPr>
          <p:cNvSpPr txBox="1"/>
          <p:nvPr/>
        </p:nvSpPr>
        <p:spPr>
          <a:xfrm>
            <a:off x="5414631" y="713350"/>
            <a:ext cx="6443329" cy="5743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it-IT" sz="26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La comodità data dalle nuove tecnologie 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" panose="020B0606030504020204" pitchFamily="34" charset="0"/>
              </a:rPr>
              <a:t>ha avuto un enorme impatto sul consumatore e sulle sue abitudini di acquisto. 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it-IT" sz="2600" dirty="0">
              <a:solidFill>
                <a:schemeClr val="tx2"/>
              </a:solidFill>
              <a:latin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it-IT" sz="2300" dirty="0">
                <a:solidFill>
                  <a:schemeClr val="tx2"/>
                </a:solidFill>
                <a:latin typeface="Open sans" panose="020B0606030504020204" pitchFamily="34" charset="0"/>
              </a:rPr>
              <a:t>Per questa ragione i negozi fisici di maggior successo hanno escogitato tattiche e modalità gestionali sempre più atte alla soddisfazione del cliente finale ed alla personalizzazione della sua esperienza di acquisto.</a:t>
            </a:r>
          </a:p>
          <a:p>
            <a:pPr algn="ctr"/>
            <a:endParaRPr lang="it-IT" sz="2600" dirty="0">
              <a:solidFill>
                <a:schemeClr val="tx2"/>
              </a:solidFill>
            </a:endParaRPr>
          </a:p>
        </p:txBody>
      </p:sp>
      <p:pic>
        <p:nvPicPr>
          <p:cNvPr id="3074" name="Picture 2" descr="Risultato immagine per Immagini Sulle Nuove Tecnologie">
            <a:extLst>
              <a:ext uri="{FF2B5EF4-FFF2-40B4-BE49-F238E27FC236}">
                <a16:creationId xmlns:a16="http://schemas.microsoft.com/office/drawing/2014/main" id="{BBA166F3-1FA8-4668-B9B1-C18C4466C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83" y="1822529"/>
            <a:ext cx="4567569" cy="321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65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930BBE2-FEE1-414F-91F1-8F54A44E7725}"/>
              </a:ext>
            </a:extLst>
          </p:cNvPr>
          <p:cNvSpPr txBox="1">
            <a:spLocks/>
          </p:cNvSpPr>
          <p:nvPr/>
        </p:nvSpPr>
        <p:spPr>
          <a:xfrm>
            <a:off x="887494" y="4505094"/>
            <a:ext cx="10260906" cy="94785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4043A2-C5EC-4F9B-B841-8B9092A07A13}"/>
              </a:ext>
            </a:extLst>
          </p:cNvPr>
          <p:cNvSpPr txBox="1">
            <a:spLocks/>
          </p:cNvSpPr>
          <p:nvPr/>
        </p:nvSpPr>
        <p:spPr>
          <a:xfrm>
            <a:off x="515007" y="349467"/>
            <a:ext cx="11330152" cy="18787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45720" tIns="45720" rIns="45720" bIns="45720" rtlCol="0"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sz="43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Tw Cen MT" panose="020B0602020104020603" pitchFamily="34" charset="0"/>
              <a:buNone/>
            </a:pPr>
            <a:r>
              <a:rPr lang="it-IT" sz="4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«L’insieme delle attività commerciali che aggiungono valore ai prodotti e ai servizi venduti ai consumatori per uso personale o familiare»</a:t>
            </a: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(Levy e Weitz, 2004, p. 6)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34092948-10F4-4722-BFE1-74F9D7B683AB}"/>
              </a:ext>
            </a:extLst>
          </p:cNvPr>
          <p:cNvSpPr/>
          <p:nvPr/>
        </p:nvSpPr>
        <p:spPr>
          <a:xfrm>
            <a:off x="9895488" y="2641429"/>
            <a:ext cx="536028" cy="72521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2197123A-3707-4B0A-810D-EFDED24401A9}"/>
              </a:ext>
            </a:extLst>
          </p:cNvPr>
          <p:cNvSpPr txBox="1">
            <a:spLocks/>
          </p:cNvSpPr>
          <p:nvPr/>
        </p:nvSpPr>
        <p:spPr>
          <a:xfrm>
            <a:off x="1918137" y="3870178"/>
            <a:ext cx="9806151" cy="12698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Tw Cen MT" panose="020B0602020104020603" pitchFamily="34" charset="0"/>
              <a:buNone/>
            </a:pPr>
            <a:r>
              <a:rPr lang="it-IT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AGGIUNTO_  </a:t>
            </a: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3200" dirty="0">
                <a:solidFill>
                  <a:schemeClr val="tx2"/>
                </a:solidFill>
              </a:rPr>
              <a:t>importanza di ottimizzare l’offerta commerciale per il consumatore finale </a:t>
            </a:r>
            <a:r>
              <a:rPr lang="it-IT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(SHOPPER)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9984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930BBE2-FEE1-414F-91F1-8F54A44E7725}"/>
              </a:ext>
            </a:extLst>
          </p:cNvPr>
          <p:cNvSpPr txBox="1">
            <a:spLocks/>
          </p:cNvSpPr>
          <p:nvPr/>
        </p:nvSpPr>
        <p:spPr>
          <a:xfrm>
            <a:off x="887494" y="4505094"/>
            <a:ext cx="10260906" cy="94785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7EAED909-F207-40FE-AB60-E879598F3E85}"/>
              </a:ext>
            </a:extLst>
          </p:cNvPr>
          <p:cNvSpPr txBox="1">
            <a:spLocks/>
          </p:cNvSpPr>
          <p:nvPr/>
        </p:nvSpPr>
        <p:spPr>
          <a:xfrm>
            <a:off x="241738" y="358053"/>
            <a:ext cx="11330152" cy="16094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45720" tIns="45720" rIns="45720" bIns="45720" rtlCol="0">
            <a:normAutofit fontScale="4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sz="47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Tw Cen MT" panose="020B0602020104020603" pitchFamily="34" charset="0"/>
              <a:buNone/>
            </a:pPr>
            <a:r>
              <a:rPr lang="it-IT" sz="6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«Il </a:t>
            </a:r>
            <a:r>
              <a:rPr lang="it-IT" sz="63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retailing</a:t>
            </a:r>
            <a:r>
              <a:rPr lang="it-IT" sz="6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consiste nelle attività di vendita ai consumatori finali di beni e servizi per consumo personale» </a:t>
            </a: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4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46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Coughlin</a:t>
            </a:r>
            <a:r>
              <a:rPr lang="it-IT" sz="4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al., 2006, p. 425)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5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5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7E9FBD7D-D9A3-48FE-878C-1A1DB85085AA}"/>
              </a:ext>
            </a:extLst>
          </p:cNvPr>
          <p:cNvSpPr/>
          <p:nvPr/>
        </p:nvSpPr>
        <p:spPr>
          <a:xfrm>
            <a:off x="10152992" y="2602464"/>
            <a:ext cx="536028" cy="72521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BC25DBEF-47E2-4953-AF1B-0674809BCA9C}"/>
              </a:ext>
            </a:extLst>
          </p:cNvPr>
          <p:cNvSpPr txBox="1">
            <a:spLocks/>
          </p:cNvSpPr>
          <p:nvPr/>
        </p:nvSpPr>
        <p:spPr>
          <a:xfrm>
            <a:off x="2280745" y="3870178"/>
            <a:ext cx="9806151" cy="12698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Tw Cen MT" panose="020B0602020104020603" pitchFamily="34" charset="0"/>
              <a:buNone/>
            </a:pPr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ATTIVITA’ DI VENDITA_ </a:t>
            </a: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3000" dirty="0">
                <a:solidFill>
                  <a:schemeClr val="tx2"/>
                </a:solidFill>
              </a:rPr>
              <a:t>come ruolo fondamentale e area di responsabilità del retailer</a:t>
            </a:r>
            <a:endParaRPr lang="it-IT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702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1312</TotalTime>
  <Words>1347</Words>
  <Application>Microsoft Office PowerPoint</Application>
  <PresentationFormat>Widescreen</PresentationFormat>
  <Paragraphs>131</Paragraphs>
  <Slides>29</Slides>
  <Notes>26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8" baseType="lpstr">
      <vt:lpstr>Algerian</vt:lpstr>
      <vt:lpstr>Arial</vt:lpstr>
      <vt:lpstr>Calibri</vt:lpstr>
      <vt:lpstr>Open sans</vt:lpstr>
      <vt:lpstr>Times New Roman</vt:lpstr>
      <vt:lpstr>Tw Cen MT</vt:lpstr>
      <vt:lpstr>Tw Cen MT Condensed</vt:lpstr>
      <vt:lpstr>Wingdings 3</vt:lpstr>
      <vt:lpstr>Integrale</vt:lpstr>
      <vt:lpstr>  RETAIL MARKETING  </vt:lpstr>
      <vt:lpstr>   Testo consigliato:   Sean Ennis, Mario Risso, Marcello Sansone, Francesco Scafarto (2021).  Retail Marketing 1/ed.  Mc Graw Hill </vt:lpstr>
      <vt:lpstr>   INTRODUZIONE ALLO STUDIO DEL RETAILING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PRINCIPALI TENDENZE EVOLUTIVE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89</cp:revision>
  <dcterms:created xsi:type="dcterms:W3CDTF">2023-02-17T15:38:06Z</dcterms:created>
  <dcterms:modified xsi:type="dcterms:W3CDTF">2024-04-16T22:33:54Z</dcterms:modified>
</cp:coreProperties>
</file>