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09" r:id="rId3"/>
    <p:sldId id="311" r:id="rId4"/>
    <p:sldId id="314" r:id="rId5"/>
    <p:sldId id="348" r:id="rId6"/>
    <p:sldId id="357" r:id="rId7"/>
    <p:sldId id="367" r:id="rId8"/>
    <p:sldId id="368" r:id="rId9"/>
    <p:sldId id="312" r:id="rId10"/>
    <p:sldId id="369" r:id="rId11"/>
    <p:sldId id="317" r:id="rId12"/>
    <p:sldId id="356" r:id="rId13"/>
    <p:sldId id="370" r:id="rId14"/>
    <p:sldId id="315" r:id="rId15"/>
    <p:sldId id="371" r:id="rId16"/>
    <p:sldId id="372" r:id="rId17"/>
    <p:sldId id="373" r:id="rId18"/>
    <p:sldId id="374" r:id="rId19"/>
    <p:sldId id="316" r:id="rId20"/>
    <p:sldId id="375" r:id="rId21"/>
    <p:sldId id="376" r:id="rId22"/>
    <p:sldId id="377" r:id="rId23"/>
    <p:sldId id="378" r:id="rId24"/>
    <p:sldId id="381" r:id="rId25"/>
    <p:sldId id="379" r:id="rId26"/>
    <p:sldId id="383" r:id="rId27"/>
    <p:sldId id="380" r:id="rId28"/>
    <p:sldId id="382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9FF"/>
    <a:srgbClr val="712178"/>
    <a:srgbClr val="2E379E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0"/>
    <p:restoredTop sz="94153"/>
  </p:normalViewPr>
  <p:slideViewPr>
    <p:cSldViewPr snapToGrid="0">
      <p:cViewPr>
        <p:scale>
          <a:sx n="98" d="100"/>
          <a:sy n="98" d="100"/>
        </p:scale>
        <p:origin x="88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74D22-5072-E84E-B480-64A762CBB498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D5AEF-C83F-624A-8ACF-FAE17F20E2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2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D5AEF-C83F-624A-8ACF-FAE17F20E2B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5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E264E0-FB52-675E-10EC-892D51753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32C996-E79E-2C48-DF26-B08E53557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C53D7-3D19-D54D-C822-6EE48A1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023046-EE20-AF7B-43FB-A44A71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86C73-13D0-9555-666D-0C9100C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37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28C98A-4BE2-E3F5-7D4A-0C27030E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A1432C-4BE0-7AB4-1276-9D42EF4D9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2A8715-3FFC-025D-99E0-8C8C76E1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D65120-40F8-FEBB-F29C-3454B343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54B8B9-64BA-A9C8-5213-7EC9C0D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44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03C5752-6194-68DD-4110-1FEB7FE5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24EB9C-1C59-64A6-112C-6E9437FC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FBE0-FAC8-B699-922A-D6930485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2A6EEC-ABB0-703C-6C3B-23192246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8B7AAB-EDBB-9BDB-BE79-00479C0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19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F37EA-63AE-4BF2-9536-92D24CEF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461603-7059-BBF3-E461-B1E8A2B8A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1F477C-F76B-FF60-2C93-002639E5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3A0AEC-8D68-F215-C190-2273646F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741A7A-EA3C-0F5A-F3D1-94900EF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31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D7F1-C1F4-A164-7CDE-ADF3AE9B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43E651B-0264-B48A-4B06-C4FA9497B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073EC7-DCF1-1F30-1618-457906F29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74791D-1513-0670-5500-4FD0F6B0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489D82-6404-E16A-F857-A1DD1FDF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3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BF2F4-0636-111A-DED8-5082EB1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7DC82D-C8BE-58F1-6792-604F6974F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5C0171-D259-F5D0-D47F-16650EE6A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CEC8C2-07B3-3F77-8CBD-FAC8D1BB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8E2941-0619-39CD-0E95-C8F5320F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887E02-B5C4-57C4-AF3A-10B0468C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9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FF58B-9A82-1302-43E2-1C713767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B045473-0D65-EA4C-B8E2-B0F25AA8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B443DEE-4AF0-0FA9-3518-BD165F25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6FCA57-EB7A-D9FB-D4EB-BCDB6250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1A2C54-F752-6F08-D225-41A4252E7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5130EA-212F-774F-28E1-8B0D4D8C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294161-ACA2-D2A4-B4F0-F4AEB0E4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C205BE2-9DD1-86FF-9C18-7D794F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7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1AECD-A598-8930-FD05-14067668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383197-44CD-8102-1336-3AFC75F0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54DDCB-3F24-5816-AF82-31638D33E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79B6E4-00A5-0C7C-874B-9811BD4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46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2250683-4690-B7F9-FA8B-3D5FB22CB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5B1F87-0C25-BB7D-E018-41DD563D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926DC4-CB7C-8720-6182-711C7814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11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125B4-A08A-7245-001D-6BF03EF1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5F4BD8-0817-6686-544C-E24E91B8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1CAF3-8524-7B9C-9979-D4DA2B75B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822C58-AF2C-30BF-0387-29185E5F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683E744-C862-B8F1-A3D7-35A7BD76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87502F-4AA8-B788-DDB9-F9D847E9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51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96545-4A3A-3D91-E125-87CA205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8E9926-02DD-E435-D785-7A81F74E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E86364-A417-E2C8-96BE-143FF0AE2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3D60C8-46C4-CBED-4750-1367632C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CCB4-A755-DE4A-A5AD-C73E95AD64A4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DCD6E4-37E6-F981-E514-55C4F1BD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1B3317-D12B-F6ED-E997-9DFA3CE76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8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61F03-C014-8FC4-6DD0-7A81D3126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84472C-4F80-DA5C-0B0A-60610954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3C37F7-72D4-46A9-B303-5337BA42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8CCB4-A755-DE4A-A5AD-C73E95AD64A4}" type="datetimeFigureOut">
              <a:rPr lang="it-IT" smtClean="0"/>
              <a:t>16/11/25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11F0C3-A87C-2E45-7D52-FC35A713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6EC302-A175-F046-F0FE-FFBA6732C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2B785-C1C9-3D49-9F61-B6941BA97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0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7A83D-1E24-3C21-4698-CDA383EDA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743" y="1129627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it-IT" sz="5400" b="1" dirty="0">
                <a:solidFill>
                  <a:srgbClr val="002060"/>
                </a:solidFill>
              </a:rPr>
              <a:t>3.4. Il processo di decolonizzazione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2CCCD7-0122-0B10-CBD5-BA48D8F81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it-IT" sz="1700" dirty="0"/>
          </a:p>
          <a:p>
            <a:pPr algn="r"/>
            <a:endParaRPr lang="it-IT" dirty="0"/>
          </a:p>
          <a:p>
            <a:pPr algn="r"/>
            <a:r>
              <a:rPr lang="it-IT" sz="1500" dirty="0"/>
              <a:t>Storia contemporanea</a:t>
            </a:r>
          </a:p>
          <a:p>
            <a:pPr algn="r"/>
            <a:r>
              <a:rPr lang="it-IT" sz="1500" dirty="0"/>
              <a:t>Prof.ssa Maddalena Carli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A84D5F-22F6-B09A-81C6-ADDA83004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1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000" y="5342611"/>
            <a:ext cx="504000" cy="50400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57905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964F5D-794E-7366-4952-0CF234321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A5129E06-FA74-802F-93F6-347C3B07B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1955: </a:t>
            </a:r>
            <a:r>
              <a:rPr lang="it-IT" sz="20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Conferenza di Bandung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movimento dei paesi non allineati (Nehru, Tito, Nasser, Sukarno)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 ‘60: Africa subsahariana: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tra il 1956 e il 1968, 35 nuovi stati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1960: ‘anno dell’Africa’ (Senegal, Mauritania, 	Mali, Niger, Ciad, Somalia, Camerun,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Congo, Gabon, Nigeria, Costa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d’Avorio)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poi, Africa centrale, fino al 1974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(Mozambico, Guinea e Angola si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decolonizzano dal Portogallo)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48AB4D1-DC1F-EDCA-C5A4-1235AB819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 Latina: </a:t>
            </a:r>
            <a:r>
              <a:rPr lang="it-IT" sz="20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imperialismo ‘informale’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degli Stati Uniti &gt; creazione di nuovi stati e dittature autoritarie di stampo militare tra gli anni ‘50 e ’60</a:t>
            </a:r>
          </a:p>
          <a:p>
            <a:pPr>
              <a:buFont typeface="Wingdings" pitchFamily="2" charset="2"/>
              <a:buChar char="v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Cile di Pinochet, Argentina di Peron, Cuba di Batista (rivoluzione di Fidel Castro e Che Guevara, tra il 1953 e il 1959)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00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5" descr="sud america (1800-1850).gif">
            <a:extLst>
              <a:ext uri="{FF2B5EF4-FFF2-40B4-BE49-F238E27FC236}">
                <a16:creationId xmlns:a16="http://schemas.microsoft.com/office/drawing/2014/main" id="{4216D000-E443-BAA2-02A8-E819BB8BD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81" r="-56581"/>
          <a:stretch>
            <a:fillRect/>
          </a:stretch>
        </p:blipFill>
        <p:spPr>
          <a:xfrm>
            <a:off x="-2260735" y="0"/>
            <a:ext cx="10515600" cy="4351338"/>
          </a:xfrm>
          <a:prstGeom prst="rect">
            <a:avLst/>
          </a:prstGeom>
        </p:spPr>
      </p:pic>
      <p:pic>
        <p:nvPicPr>
          <p:cNvPr id="5" name="Picture 2" descr="America Latina: la geografia come destino - Limes">
            <a:extLst>
              <a:ext uri="{FF2B5EF4-FFF2-40B4-BE49-F238E27FC236}">
                <a16:creationId xmlns:a16="http://schemas.microsoft.com/office/drawing/2014/main" id="{CCC4DAFD-7DD3-AA79-F4F1-45F95FE6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88" y="0"/>
            <a:ext cx="4678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5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7B1538B-C58C-FE10-F5C9-DF19B9F9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0"/>
            <a:ext cx="9912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8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E2A31-AE0D-E1E9-8F6A-42DE47078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8AD0E53-8BD4-CAD4-61F2-9CEF2E8B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L’indipendenza dell’India e la partizione del subcontinente indiano</a:t>
            </a:r>
            <a:br>
              <a:rPr lang="it-IT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94302E4-499E-7667-840F-041FB7AE5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Subcontinente indiano: India, Pakistan, Nepal, Bangladesh e Kashmir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Indipendenza: processo cinquantennale che trova i propri eventi acceleratori nel primo e nel secondo conflitto mondiale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di liberazione dall’Impero britannico e guerra civile tra indù e musulmani</a:t>
            </a:r>
          </a:p>
          <a:p>
            <a:pPr marL="0" indent="0">
              <a:buNone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protagonisti:</a:t>
            </a:r>
          </a:p>
          <a:p>
            <a:pPr marL="514350" indent="-514350">
              <a:buAutoNum type="alphaLcParenR"/>
            </a:pPr>
            <a:r>
              <a:rPr lang="it-IT" sz="14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nazionalismo </a:t>
            </a:r>
            <a:r>
              <a:rPr lang="it-IT" sz="1400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</a:t>
            </a:r>
            <a:r>
              <a:rPr lang="it-IT" sz="14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il suo principale esponente politico, il </a:t>
            </a:r>
            <a:r>
              <a:rPr lang="it-IT" sz="14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Partito del Congresso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(fondato nel 1885, vi appartengono Gandhi e Nehru)</a:t>
            </a:r>
          </a:p>
          <a:p>
            <a:pPr marL="514350" indent="-514350">
              <a:buAutoNum type="alphaLcParenR"/>
            </a:pPr>
            <a:r>
              <a:rPr lang="it-IT" sz="14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nazionalismo musulmano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il suo principale esponente politico, la </a:t>
            </a:r>
            <a:r>
              <a:rPr lang="it-IT" sz="14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 musulmana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(fondata nel 1906, ma fino agli anni Venti i leader musulmani fanno parte anche del Partito del Congresso; vi appartiene Ali Jinnah)</a:t>
            </a:r>
          </a:p>
          <a:p>
            <a:pPr marL="514350" indent="-514350">
              <a:buClr>
                <a:srgbClr val="8089FF"/>
              </a:buClr>
              <a:buAutoNum type="alphaLcParenR"/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4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 britannica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la sua politica del </a:t>
            </a:r>
            <a:r>
              <a:rPr lang="it-IT" sz="14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et impera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fomentare i conflitti tra la comunità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quella musulmana al fine di indebolirle e governarle al meglio</a:t>
            </a:r>
          </a:p>
          <a:p>
            <a:pPr marL="0" indent="0" algn="ctr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[Carta di Laura Canali]">
            <a:extLst>
              <a:ext uri="{FF2B5EF4-FFF2-40B4-BE49-F238E27FC236}">
                <a16:creationId xmlns:a16="http://schemas.microsoft.com/office/drawing/2014/main" id="{72A36ECE-8A11-9949-C741-872E2D739B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6969" y="1825625"/>
            <a:ext cx="295206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'impero indiano britannico nel 19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73" r="-24473"/>
          <a:stretch>
            <a:fillRect/>
          </a:stretch>
        </p:blipFill>
        <p:spPr>
          <a:xfrm>
            <a:off x="-1134291" y="101328"/>
            <a:ext cx="10515600" cy="4351338"/>
          </a:xfrm>
        </p:spPr>
      </p:pic>
      <p:pic>
        <p:nvPicPr>
          <p:cNvPr id="3" name="Segnaposto contenuto 3" descr="L'impero indiano britannico nel 1909.jpg">
            <a:extLst>
              <a:ext uri="{FF2B5EF4-FFF2-40B4-BE49-F238E27FC236}">
                <a16:creationId xmlns:a16="http://schemas.microsoft.com/office/drawing/2014/main" id="{40442063-FA94-3140-F2C7-72E3BD59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73" r="-24473"/>
          <a:stretch>
            <a:fillRect/>
          </a:stretch>
        </p:blipFill>
        <p:spPr>
          <a:xfrm>
            <a:off x="-1238794" y="0"/>
            <a:ext cx="10515600" cy="435133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002A649-C004-9BB7-7E31-86B3161E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045" y="3638274"/>
            <a:ext cx="7772400" cy="32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3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251DBC-EEF1-EF9F-9506-FF03404DB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E75A4858-E496-F1A3-1E5E-FF5054543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 della conquista britannica (che ha inizio a metà del ‘700): </a:t>
            </a:r>
            <a:r>
              <a:rPr lang="it-IT" sz="20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Impero Moghul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(dinastia turco-mongola musulmana che unifica il subcontinente)</a:t>
            </a:r>
          </a:p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Conquista britannica:</a:t>
            </a:r>
          </a:p>
          <a:p>
            <a:pPr>
              <a:buFont typeface="Font di sistema regolare"/>
              <a:buChar char="✓"/>
            </a:pP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Compagnia delle Indie</a:t>
            </a:r>
          </a:p>
          <a:p>
            <a:pPr>
              <a:buFont typeface="Font di sistema regolare"/>
              <a:buChar char="✓"/>
            </a:pP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1877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regina Vittoria diviene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imperatrice delle Indie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(rette da un viceré nominato a Londra e in stretto rapporto con il ministero per l’India)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BC795DA9-ACF9-2F7B-DE74-321732AB3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Colonialismo inglese</a:t>
            </a:r>
          </a:p>
          <a:p>
            <a:pPr>
              <a:buFont typeface="Font di sistema regolare"/>
              <a:buChar char="✓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saccheggio e depressione dello sviluppo indigeno</a:t>
            </a:r>
          </a:p>
          <a:p>
            <a:pPr>
              <a:buFont typeface="Font di sistema regolare"/>
              <a:buChar char="✓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modernizzazione</a:t>
            </a:r>
          </a:p>
          <a:p>
            <a:pPr>
              <a:buFont typeface="Font di sistema regolare"/>
              <a:buChar char="✓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impulso alla nascita di un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nazionalismo indiano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(presa di coscienza della “diversità” tra colonizzatori e colonizzati + creazione di un’élite indiana da cooptare nell’amministrazione dell’Impero (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Indian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service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di un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nazionalismo musulmano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240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CCF82E-C9BC-AD50-F3C8-950D0A5DD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CA56034E-9E2A-B675-3747-9793E26EF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1915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Gandhi, quarantenne, torna in India dal Sudafrica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[modello dei ‘rinunciatari’ induisti: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disobbedienza civile, non violenza]</a:t>
            </a:r>
          </a:p>
          <a:p>
            <a:pPr>
              <a:spcBef>
                <a:spcPts val="0"/>
              </a:spcBef>
              <a:buFontTx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inserzione nella scena politica indiana: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campagne di </a:t>
            </a:r>
            <a:r>
              <a:rPr lang="it-IT" sz="20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cooperazione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campagne di </a:t>
            </a:r>
            <a:r>
              <a:rPr lang="it-IT" sz="20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disobbedienza civile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politica di pacificazione con i musulmani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campagne di disobbedienza civile nazionali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[la prima, nel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1919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risposta alla promulgazione dei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Rowlatt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Acts (proroga, in tempo di pace, delle misure restrittive prese in tempo di guerra)]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6DFAF23A-75AA-E0FE-B410-C4633D31E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meccanismo innescato dalla protesta gandhiana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campagne di non cooperazione (dagli anni Trenta, di disobbedienza civile)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sollevazioni in tutta l’India che si trasformano in episodi di guerra civile tra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musulmani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repressione inglese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Gandhi arresta la protesta e si ritira improvvisamente dalla vita politica (o viene arrestato)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concessioni marginali della Corona britannica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0818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7759EF-781A-9F83-D0DE-A0C52A77C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95E8EC2D-EE77-C95A-2561-82B269FED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anni Venti</a:t>
            </a:r>
          </a:p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radicalizzazione delle posizioni dei tre attori</a:t>
            </a:r>
          </a:p>
          <a:p>
            <a:pPr marL="514350" indent="-514350"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governo inglese insiste sulla via della repressione e delle riforme dall’alto</a:t>
            </a:r>
          </a:p>
          <a:p>
            <a:pPr marL="514350" indent="-514350"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Partito del Congresso si avvia verso la rivendicazione della totale indipendenza, sotto la guida di Gandhi e Nehru</a:t>
            </a:r>
          </a:p>
          <a:p>
            <a:pPr marL="514350" indent="-514350">
              <a:buAutoNum type="alphaLcParenR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Lega musulmana si fa partigiana della fondazione di uno stato autonomo, il Pakistan (Terra dei puri)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5BE7FD52-1C2C-E860-B1DF-1C3ADC24C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 Trenta e Quaranta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1930-1931: primo movimento di disobbedienza civile (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marcia del sale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1931: Gandhi a Londra per partecipare alla Seconda tavola per le riforme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1932-1933: secondo movimento di disobbedienza civile. I membri del Congresso vengono arrestati e il partito dichiarato fuori legge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1939-1945: seconda guerra mondiale: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Font di sistema regolare"/>
              <a:buChar char="✓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1940: movimento </a:t>
            </a:r>
            <a:r>
              <a:rPr lang="it-IT" sz="2000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Quit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India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Font di sistema regolare"/>
              <a:buChar char="✓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1943: carestia del Bengala</a:t>
            </a:r>
          </a:p>
        </p:txBody>
      </p:sp>
    </p:spTree>
    <p:extLst>
      <p:ext uri="{BB962C8B-B14F-4D97-AF65-F5344CB8AC3E}">
        <p14:creationId xmlns:p14="http://schemas.microsoft.com/office/powerpoint/2010/main" val="4230983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43B91F-986C-2F33-7FDD-6090574D3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0F407B76-125E-1D65-7D3C-1C311A3A5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1945/1947: verso l’indipendenza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1946: si riacutizzano gli scontri tra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musulmani, mentre il Primo ministro inglese Attlee annuncia l’intenzione di abbandonare l’India nel giugno 1948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giugno 1947: piano di partizione del subcontinente indiano</a:t>
            </a:r>
          </a:p>
          <a:p>
            <a:pPr>
              <a:buFont typeface="Wingdings" charset="0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poteri britannici trasferiti a un dominion indiano, dal quale avrebbero potuto staccarsi quelle zone in cui la maggioranza dei cittadini avesse votato in tal senso &gt;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Pakistan</a:t>
            </a:r>
          </a:p>
          <a:p>
            <a:pPr>
              <a:buFont typeface="Wingdings" charset="0"/>
              <a:buChar char="Ø"/>
            </a:pP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Commissione Radcliffe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i confini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egnaposto contenuto 3" descr="India-Pakistan Partition.JPG">
            <a:extLst>
              <a:ext uri="{FF2B5EF4-FFF2-40B4-BE49-F238E27FC236}">
                <a16:creationId xmlns:a16="http://schemas.microsoft.com/office/drawing/2014/main" id="{389FACA4-F7FB-13AA-9484-F92848E188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334" r="-49334"/>
          <a:stretch>
            <a:fillRect/>
          </a:stretch>
        </p:blipFill>
        <p:spPr>
          <a:xfrm>
            <a:off x="5323094" y="1820963"/>
            <a:ext cx="7920574" cy="4356000"/>
          </a:xfrm>
        </p:spPr>
      </p:pic>
    </p:spTree>
    <p:extLst>
      <p:ext uri="{BB962C8B-B14F-4D97-AF65-F5344CB8AC3E}">
        <p14:creationId xmlns:p14="http://schemas.microsoft.com/office/powerpoint/2010/main" val="333383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ndadori Education">
            <a:extLst>
              <a:ext uri="{FF2B5EF4-FFF2-40B4-BE49-F238E27FC236}">
                <a16:creationId xmlns:a16="http://schemas.microsoft.com/office/drawing/2014/main" id="{026704F0-CD40-799D-86DF-6058F4FCF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0"/>
            <a:ext cx="8866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40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l mondo coloniale nel 191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0063"/>
            <a:ext cx="5181600" cy="3722461"/>
          </a:xfrm>
          <a:ln w="19050">
            <a:solidFill>
              <a:schemeClr val="accent1"/>
            </a:solidFill>
          </a:ln>
        </p:spPr>
      </p:pic>
      <p:pic>
        <p:nvPicPr>
          <p:cNvPr id="7" name="Segnaposto contenuto 5" descr="il colonialismo in asia.jpeg">
            <a:extLst>
              <a:ext uri="{FF2B5EF4-FFF2-40B4-BE49-F238E27FC236}">
                <a16:creationId xmlns:a16="http://schemas.microsoft.com/office/drawing/2014/main" id="{432CC38A-ACA5-015A-04B8-FED369885F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2" r="-9112"/>
          <a:stretch>
            <a:fillRect/>
          </a:stretch>
        </p:blipFill>
        <p:spPr>
          <a:xfrm>
            <a:off x="6172200" y="2576862"/>
            <a:ext cx="5181600" cy="2848863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412563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FCD6E2-B584-0526-352E-ADAFD4CD6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87E88E43-F0C9-7990-57CE-C50DA38DE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estate 1947: approvazione dell’</a:t>
            </a:r>
            <a:r>
              <a:rPr lang="it-IT" sz="2000" i="1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</a:t>
            </a:r>
            <a:r>
              <a:rPr lang="it-IT" sz="2000" i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i="1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Indipendent</a:t>
            </a:r>
            <a:r>
              <a:rPr lang="it-IT" sz="2000" i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esodo di 10.000.000 di persone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agosto 1947: India e Pakistan indipendenti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gennaio 1948: assassinio di Gandhi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gennaio 1950: nascita della Repubblica indiana, presidente Nehru</a:t>
            </a:r>
          </a:p>
          <a:p>
            <a:pPr>
              <a:buFont typeface="Wingdings" pitchFamily="2" charset="2"/>
              <a:buChar char="v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Kashmir</a:t>
            </a:r>
          </a:p>
          <a:p>
            <a:pPr>
              <a:buFont typeface="Wingdings" pitchFamily="2" charset="2"/>
              <a:buChar char="v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(1971)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egnaposto contenuto 3" descr="gandhi-funerale - 1.jpg">
            <a:extLst>
              <a:ext uri="{FF2B5EF4-FFF2-40B4-BE49-F238E27FC236}">
                <a16:creationId xmlns:a16="http://schemas.microsoft.com/office/drawing/2014/main" id="{D9873098-B8A1-DA96-FBE7-A91B23DCEE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76" r="-87276"/>
          <a:stretch>
            <a:fillRect/>
          </a:stretch>
        </p:blipFill>
        <p:spPr>
          <a:xfrm>
            <a:off x="5218589" y="1825625"/>
            <a:ext cx="8116914" cy="4464000"/>
          </a:xfrm>
        </p:spPr>
      </p:pic>
    </p:spTree>
    <p:extLst>
      <p:ext uri="{BB962C8B-B14F-4D97-AF65-F5344CB8AC3E}">
        <p14:creationId xmlns:p14="http://schemas.microsoft.com/office/powerpoint/2010/main" val="3807173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4D23BA-01CB-9C89-CF6A-10140C623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0A7A10-7EE8-7518-A94B-64F5F7A6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guerra d’Algeria (1954-1962)</a:t>
            </a:r>
            <a:br>
              <a:rPr lang="it-IT" sz="3600" b="1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3600" b="1" dirty="0">
              <a:solidFill>
                <a:srgbClr val="808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Nordafrica">
            <a:extLst>
              <a:ext uri="{FF2B5EF4-FFF2-40B4-BE49-F238E27FC236}">
                <a16:creationId xmlns:a16="http://schemas.microsoft.com/office/drawing/2014/main" id="{91A7D475-C6AC-C820-C594-8F3D8293C2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97" r="-48997"/>
          <a:stretch>
            <a:fillRect/>
          </a:stretch>
        </p:blipFill>
        <p:spPr bwMode="auto">
          <a:xfrm>
            <a:off x="838200" y="2576456"/>
            <a:ext cx="5181600" cy="28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017">
            <a:extLst>
              <a:ext uri="{FF2B5EF4-FFF2-40B4-BE49-F238E27FC236}">
                <a16:creationId xmlns:a16="http://schemas.microsoft.com/office/drawing/2014/main" id="{073FF7AA-D1ED-EF89-D2A5-101A64548F8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7" b="5747"/>
          <a:stretch>
            <a:fillRect/>
          </a:stretch>
        </p:blipFill>
        <p:spPr bwMode="auto">
          <a:xfrm>
            <a:off x="6172200" y="2577104"/>
            <a:ext cx="5181600" cy="284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031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CEC165-1C60-91A1-E3C2-8FC1E7A9A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E01AA44D-0E6F-AD8B-D08B-D8C4930F5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 ‘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innominabile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8089FF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grado di violenza (2.000.000 di soldati mobilitati, 500.000 i ‘morti ufficiali’)</a:t>
            </a:r>
          </a:p>
          <a:p>
            <a:pPr>
              <a:buClr>
                <a:srgbClr val="8089FF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qualità della violenza</a:t>
            </a:r>
          </a:p>
          <a:p>
            <a:pPr>
              <a:buClr>
                <a:srgbClr val="8089FF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Francia repubblicana fa ufficialmente ricorso alla tortura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CF8A06A7-69A7-C298-2E99-5D53F773A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protagonisti: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fronte del ribelli algerini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FLN (Fronte di liberazione nazionale) e ALN (Esercito di liberazione nazionale)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governo e l’esercito francese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pieds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-noirs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 </a:t>
            </a:r>
            <a:r>
              <a:rPr lang="it-IT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harkis</a:t>
            </a:r>
            <a:endParaRPr lang="it-IT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opinione pubblica francese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popolazione algerina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1042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394E19-B41F-1B5E-34C2-8DB87F08D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D8BFD43F-4ED4-72AA-BF0E-1A16F2337B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“L’Algeria è la Francia”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Algeria parte integrante del territorio francese, corrispondente a </a:t>
            </a:r>
            <a:r>
              <a:rPr lang="it-IT" sz="16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 Dipartimenti (d’Oltremare)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Dipende dal </a:t>
            </a:r>
            <a:r>
              <a:rPr lang="it-IT" sz="16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ministero dell’Interno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non delle Colonie e </a:t>
            </a:r>
            <a:r>
              <a:rPr lang="it-IT" sz="16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vota per l’elezione del Parlamento francese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endParaRPr lang="it-IT" sz="1600" dirty="0">
              <a:solidFill>
                <a:srgbClr val="808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0"/>
              <a:buChar char="Ø"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Algeria </a:t>
            </a:r>
            <a:r>
              <a:rPr lang="it-IT" sz="16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colonia di popolamento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0"/>
              <a:buChar char="Ø"/>
            </a:pPr>
            <a:endParaRPr lang="it-IT" sz="1600" dirty="0">
              <a:solidFill>
                <a:srgbClr val="808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charset="0"/>
              <a:buChar char="Ø"/>
            </a:pPr>
            <a:r>
              <a:rPr lang="it-IT" sz="16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petrolio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deserto sahariano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C913D8E9-4833-279D-7587-D28EB0D79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scoppio dell’insurrezione: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it-IT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novembre 1954</a:t>
            </a: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Algeri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novembre 1954: il governo francese da’ inizio alla repressione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1955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operazioni dell’esercito francese e </a:t>
            </a:r>
            <a:r>
              <a:rPr lang="it-IT" sz="29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legislazione d’emergenza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aprile 1955: Conferenza di Bandung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settembre 1955: </a:t>
            </a:r>
            <a:r>
              <a:rPr lang="it-IT" sz="29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discussione all’Onu </a:t>
            </a: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sull’Algeria e internazionalizzazione del conflitto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agosto 1955: massacri di europei nel </a:t>
            </a:r>
            <a:r>
              <a:rPr lang="it-IT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Constantinois</a:t>
            </a: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fine del mito delle operazioni di ‘ripristino dell’ordine” in Algeria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novembre 1955: a </a:t>
            </a:r>
            <a:r>
              <a:rPr lang="it-IT" sz="29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Parigi</a:t>
            </a:r>
            <a:r>
              <a:rPr lang="it-IT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manifestazione di soldati per la pace</a:t>
            </a:r>
          </a:p>
        </p:txBody>
      </p:sp>
    </p:spTree>
    <p:extLst>
      <p:ext uri="{BB962C8B-B14F-4D97-AF65-F5344CB8AC3E}">
        <p14:creationId xmlns:p14="http://schemas.microsoft.com/office/powerpoint/2010/main" val="1484865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1E805-4A54-3D4C-2501-475898715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algeria">
            <a:extLst>
              <a:ext uri="{FF2B5EF4-FFF2-40B4-BE49-F238E27FC236}">
                <a16:creationId xmlns:a16="http://schemas.microsoft.com/office/drawing/2014/main" id="{0AA79E0E-8ABA-DA71-138D-03DA8CEF85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08" b="-20508"/>
          <a:stretch>
            <a:fillRect/>
          </a:stretch>
        </p:blipFill>
        <p:spPr bwMode="auto">
          <a:xfrm>
            <a:off x="2139968" y="1825625"/>
            <a:ext cx="791206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725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1720B8-212C-2A64-150F-623AD212F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A0F76086-1DC5-7B97-0FB6-31A44334F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marzo 1956: legge dei ‘</a:t>
            </a:r>
            <a:r>
              <a:rPr lang="it-IT" sz="18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poteri speciali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per “favorire lo sradicamento dei ribelli” [il territorio algerino viene diviso in: a) zona di pacificazione; b) zona operativa; c) zona vietata &gt; sospensione delle libertà individuali]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maggio 1956: massacro di soldati francesi a Palestro.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settembre 1956: ha inizio la </a:t>
            </a:r>
            <a:r>
              <a:rPr lang="it-IT" sz="18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“battaglia di Algeri”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novembre 1956: mentre scoppia la crisi di Suez, il generale </a:t>
            </a:r>
            <a:r>
              <a:rPr lang="it-IT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Salan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veterano d’Indocina, viene nominato Comandante in capo dell’Algeria. Verrà affiancato, nel gennaio 1957, dal generale Massoud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09F08080-8D3F-D7D4-DDE1-368F96524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1957-1958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continuano le ‘operazioni’ in Algeria, mentre la questione della </a:t>
            </a:r>
            <a:r>
              <a:rPr lang="it-IT" sz="19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tortura</a:t>
            </a: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divide la Francia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aprile-maggio 1958: manifestazioni per l’Algeria francese e tentativo di colpo di Stato. </a:t>
            </a:r>
            <a:r>
              <a:rPr lang="it-IT" sz="19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Appello a De Gaulle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1° giugno 1958: governo De Gaulle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it-IT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settembre 1958: nuova Costituzione e, dall’8 gennaio 1959, </a:t>
            </a:r>
            <a:r>
              <a:rPr lang="it-IT" sz="19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Repubblica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185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C55228-245E-E054-12E5-851AF5C90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peration-jumelles-Kabylie">
            <a:extLst>
              <a:ext uri="{FF2B5EF4-FFF2-40B4-BE49-F238E27FC236}">
                <a16:creationId xmlns:a16="http://schemas.microsoft.com/office/drawing/2014/main" id="{1F5147A0-9754-8AAA-BD2D-72890822C7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6" r="-10186"/>
          <a:stretch>
            <a:fillRect/>
          </a:stretch>
        </p:blipFill>
        <p:spPr bwMode="auto">
          <a:xfrm>
            <a:off x="838200" y="2576453"/>
            <a:ext cx="5181600" cy="28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3068573">
            <a:extLst>
              <a:ext uri="{FF2B5EF4-FFF2-40B4-BE49-F238E27FC236}">
                <a16:creationId xmlns:a16="http://schemas.microsoft.com/office/drawing/2014/main" id="{66036F18-E16B-D976-C3C2-FBBCB0FAF3E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5" b="8225"/>
          <a:stretch>
            <a:fillRect/>
          </a:stretch>
        </p:blipFill>
        <p:spPr bwMode="auto">
          <a:xfrm>
            <a:off x="6172200" y="2576054"/>
            <a:ext cx="5181600" cy="285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590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444DD8-4B00-E953-B6B0-D9758F2C7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6E0175BC-5F28-FB3F-F25F-D1E8921814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settembre 1959: De Gaulle riconosce il diritto all’autodeterminazione del popolo algerino. Radicalizzazione dei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pieds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-noirs (OAS, Organizzazione armata segreta)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C03B512C-E277-E57E-8D8F-CCE61A230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1960-1961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sedizione di Algeri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iniziano i </a:t>
            </a:r>
            <a:r>
              <a:rPr lang="it-IT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pourparler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 De Gaulle ed esponenti del nazionalismo algerino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gennaio 1961: referendum sulla politica algerina del generale De Gaulle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marzo 1961: prima conferenza di Evian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aprile 1961: putsch ad Algeri, represso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ottobre 1961: ha luogo la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“battaglia di Parigi”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3710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9D8CB9-F31F-FF38-B1CC-D7755DE37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1742B8AD-2E59-0C19-6796-34A86C2D9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marzo 1962: seconda conferenza di Evian: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cessate il fuoco il 19 marzo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liberazione dei combattenti e dei detenuti politici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scrutinio per l’autodeterminazione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agli algerini, doppia nazionalità per tre anni e poi decisione su quale adottare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interessi francesi nel Sahara per cinque anni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F67B9C40-9DA3-11C9-075A-5C8D61A13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intensificano le violenze, contro 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pieds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-noirs e gli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harkis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dei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pieds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-noirs sugli algerini</a:t>
            </a:r>
          </a:p>
          <a:p>
            <a:pPr>
              <a:buFontTx/>
              <a:buChar char="-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charset="0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1° luglio 1962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referendum sull’indipendenza algerina</a:t>
            </a:r>
          </a:p>
          <a:p>
            <a:pPr>
              <a:buFont typeface="Wingdings" charset="0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sì vincono (90%)</a:t>
            </a:r>
          </a:p>
          <a:p>
            <a:pPr>
              <a:buFont typeface="Wingdings" charset="0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Presidente dell’Algeria, Ben Bella (fino al 1965)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8946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l mondo colonia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4" r="-7044"/>
          <a:stretch>
            <a:fillRect/>
          </a:stretch>
        </p:blipFill>
        <p:spPr>
          <a:xfrm>
            <a:off x="838200" y="1828799"/>
            <a:ext cx="10507927" cy="4348163"/>
          </a:xfr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68032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'imperialismo statunitense nel 189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" r="-1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566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degli imperi coloniali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progressiva affermazione del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mondo post-coloniale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(negli anni ‘50: «terzo mondo»)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interazione tra il processo di decolonizzazione e la guerra fredda</a:t>
            </a:r>
          </a:p>
          <a:p>
            <a:pPr>
              <a:buFont typeface="Wingdings" pitchFamily="2" charset="2"/>
              <a:buChar char="§"/>
            </a:pPr>
            <a:r>
              <a:rPr lang="it-IT" sz="2000" dirty="0" err="1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post-colonial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l’ottica dei paesi che si liberano dagli imperi e degli imperi che si dissolvono</a:t>
            </a: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arco cronologico di medio periodo: dall’immediato secondo dopoguerra alla metà degli anni Settanta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dimensione spaziale globale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trend e due esempi: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partizione del subcontinente indiano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(1947) e </a:t>
            </a:r>
            <a:r>
              <a:rPr lang="it-IT" sz="2000" dirty="0">
                <a:solidFill>
                  <a:srgbClr val="808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guerra d’Algeria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(1954-1962)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3381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C5A6D03-E1F6-6F5D-A3BE-4ED6D5749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charset="0"/>
              <a:buChar char="Ø"/>
            </a:pPr>
            <a:r>
              <a:rPr lang="it-IT" sz="24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nazioni sovrane all’ONU nel 1951, 120 nel 1965</a:t>
            </a:r>
          </a:p>
          <a:p>
            <a:pPr>
              <a:buClr>
                <a:schemeClr val="tx1"/>
              </a:buClr>
              <a:buFont typeface="Wingdings" charset="0"/>
              <a:buChar char="Ø"/>
            </a:pPr>
            <a:endParaRPr lang="it-IT" sz="2400" dirty="0">
              <a:solidFill>
                <a:srgbClr val="7121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principio di autodeterminazione dei popoli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diritti umani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forze nazionaliste e indipendentiste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“eredità” degli imperi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2C87DE44-35A5-8439-8496-10A8FDC9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 lnSpcReduction="10000"/>
          </a:bodyPr>
          <a:lstStyle/>
          <a:p>
            <a:pPr>
              <a:buClr>
                <a:srgbClr val="8089FF"/>
              </a:buClr>
              <a:buFont typeface="Wingdings" pitchFamily="2" charset="2"/>
              <a:buChar char="q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contributo delle colonie alla lotta contro il nazifascismo</a:t>
            </a:r>
          </a:p>
          <a:p>
            <a:pPr>
              <a:buClr>
                <a:srgbClr val="8089FF"/>
              </a:buClr>
              <a:buFont typeface="Wingdings" pitchFamily="2" charset="2"/>
              <a:buChar char="q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indicazioni della </a:t>
            </a:r>
            <a:r>
              <a:rPr lang="it-IT" sz="2400" i="1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Carta delle Nazioni Unite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approvata nel 1945</a:t>
            </a:r>
          </a:p>
          <a:p>
            <a:pPr>
              <a:buClr>
                <a:srgbClr val="8089FF"/>
              </a:buClr>
              <a:buFont typeface="Wingdings" pitchFamily="2" charset="2"/>
              <a:buChar char="q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riconoscimento di un percorso verso l’indipendenza</a:t>
            </a:r>
          </a:p>
          <a:p>
            <a:pPr>
              <a:buClr>
                <a:srgbClr val="8089FF"/>
              </a:buClr>
              <a:buFont typeface="Wingdings" pitchFamily="2" charset="2"/>
              <a:buChar char="q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“</a:t>
            </a:r>
            <a:r>
              <a:rPr lang="it-IT" sz="24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mandato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occidentale come transizione amministrativa temporanea verso la creazione di stati autonomi</a:t>
            </a:r>
          </a:p>
          <a:p>
            <a:pPr>
              <a:buClr>
                <a:srgbClr val="8089FF"/>
              </a:buClr>
              <a:buFont typeface="Wingdings" pitchFamily="2" charset="2"/>
              <a:buChar char="q"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crisi delle grandi potenze coloniali e la necessità di trasformazione degli imperi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7319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DDAAA-8191-111F-4C79-178C1E357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88B98B48-42BF-9ED3-B3B0-69D5BC787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 modalità di ‘decolonizzazione’ (in sintonia con i differenti modelli coloniali: </a:t>
            </a:r>
            <a:r>
              <a:rPr lang="it-IT" sz="2000" dirty="0" err="1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assimilazionismo</a:t>
            </a:r>
            <a:r>
              <a:rPr lang="it-IT" sz="2000" dirty="0">
                <a:solidFill>
                  <a:srgbClr val="2E37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associazionismo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514350" indent="-514350">
              <a:buClr>
                <a:srgbClr val="8089FF"/>
              </a:buClr>
              <a:buFont typeface="+mj-lt"/>
              <a:buAutoNum type="alphaL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 e proprie ‘</a:t>
            </a:r>
            <a:r>
              <a:rPr lang="it-IT" sz="2000" dirty="0">
                <a:solidFill>
                  <a:srgbClr val="71217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guerre di liberazione nazionale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(che si intersecano con la guerra fredda, divenendone uno dei principali teatri)</a:t>
            </a:r>
          </a:p>
          <a:p>
            <a:pPr marL="514350" indent="-514350">
              <a:buClr>
                <a:srgbClr val="8089FF"/>
              </a:buClr>
              <a:buAutoNum type="alphaLcPeriod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collaborazione delle nuove élites locali con le amministrazioni imperiali</a:t>
            </a:r>
          </a:p>
          <a:p>
            <a:pPr>
              <a:buFont typeface="Wingdings" charset="0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entrambi i casi: 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violenza, che sfocia spesso in guerra civile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responsabilità degli imperi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inadeguatezza della leadership postcoloniale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0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7DAFE7-9EF2-073D-9EE4-192ED660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F286FBDA-095A-8066-1688-ADE87071C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929292"/>
            </a:solidFill>
          </a:ln>
        </p:spPr>
        <p:txBody>
          <a:bodyPr>
            <a:noAutofit/>
          </a:bodyPr>
          <a:lstStyle/>
          <a:p>
            <a:pPr>
              <a:buFont typeface="Wingdings" charset="0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trend: dall’Asia al Medio Oriente, dal Nord Africa al Sud Africa</a:t>
            </a:r>
          </a:p>
          <a:p>
            <a:pPr>
              <a:buFont typeface="Wingdings" charset="0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tappe principali</a:t>
            </a:r>
          </a:p>
          <a:p>
            <a:pPr marL="0" indent="0"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1947: India e Pakistan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1948: Sri Lanka, Birmania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1949: Repubblica popolare cinese, Indonesia</a:t>
            </a:r>
          </a:p>
          <a:p>
            <a:pPr marL="0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1953/54: Penisola indocinese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egnaposto contenuto 16">
            <a:extLst>
              <a:ext uri="{FF2B5EF4-FFF2-40B4-BE49-F238E27FC236}">
                <a16:creationId xmlns:a16="http://schemas.microsoft.com/office/drawing/2014/main" id="{349D39CA-64C1-CBDC-0B53-BF3A9EBF4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929292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1948: creazione dello Stato di Israele (a seguito della fine del mandato britannico in Palestina) e inizio dei conflitti arabo-israeliani (1948; 1956; 1967; 1973)</a:t>
            </a:r>
          </a:p>
          <a:p>
            <a:pPr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anni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50: Nord Africa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Siria e Libano (1946)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Libia (1951)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Egitto (1952)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Marocco e Tunisia (1954)</a:t>
            </a:r>
          </a:p>
          <a:p>
            <a:pPr marL="0" indent="0">
              <a:spcBef>
                <a:spcPts val="0"/>
              </a:spcBef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Algeria (1954-1962)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54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L 'GRANDE GESTO' DELL'ITALIA VERSO LA LIBIA - Limes">
            <a:extLst>
              <a:ext uri="{FF2B5EF4-FFF2-40B4-BE49-F238E27FC236}">
                <a16:creationId xmlns:a16="http://schemas.microsoft.com/office/drawing/2014/main" id="{212F2286-9540-01A6-B2C7-A3025D72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8" y="0"/>
            <a:ext cx="4614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994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1676</Words>
  <Application>Microsoft Macintosh PowerPoint</Application>
  <PresentationFormat>Widescreen</PresentationFormat>
  <Paragraphs>178</Paragraphs>
  <Slides>28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Font di sistema regolare</vt:lpstr>
      <vt:lpstr>Times New Roman</vt:lpstr>
      <vt:lpstr>Wingdings</vt:lpstr>
      <vt:lpstr>Tema di Office</vt:lpstr>
      <vt:lpstr>3.4. Il processo di decolonizzazione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L’indipendenza dell’India e la partizione del subcontinente indiano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guerra d’Algeria (1954-1962)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maddalena carli</dc:creator>
  <cp:lastModifiedBy>maddalena carli</cp:lastModifiedBy>
  <cp:revision>98</cp:revision>
  <dcterms:created xsi:type="dcterms:W3CDTF">2025-05-28T06:59:09Z</dcterms:created>
  <dcterms:modified xsi:type="dcterms:W3CDTF">2025-11-16T21:03:50Z</dcterms:modified>
</cp:coreProperties>
</file>