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335" r:id="rId2"/>
    <p:sldId id="392" r:id="rId3"/>
    <p:sldId id="416" r:id="rId4"/>
    <p:sldId id="417" r:id="rId5"/>
    <p:sldId id="418" r:id="rId6"/>
    <p:sldId id="419" r:id="rId7"/>
    <p:sldId id="355" r:id="rId8"/>
    <p:sldId id="348" r:id="rId9"/>
    <p:sldId id="421" r:id="rId10"/>
    <p:sldId id="422" r:id="rId11"/>
    <p:sldId id="423" r:id="rId12"/>
    <p:sldId id="424" r:id="rId13"/>
    <p:sldId id="425" r:id="rId14"/>
    <p:sldId id="426" r:id="rId1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A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5781"/>
  </p:normalViewPr>
  <p:slideViewPr>
    <p:cSldViewPr snapToGrid="0">
      <p:cViewPr varScale="1">
        <p:scale>
          <a:sx n="85" d="100"/>
          <a:sy n="85" d="100"/>
        </p:scale>
        <p:origin x="192" y="7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CA80CC-20A3-C344-B06D-E9D596BF494B}" type="datetimeFigureOut">
              <a:rPr lang="it-IT" smtClean="0"/>
              <a:t>17/03/25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82D968-9B0B-C141-B041-8A419C610F8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8158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A168A-61D4-FFA8-8073-8B113514F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33F24C7C-F9AE-37D4-7916-639B83782F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78DA0A5D-BAC1-6231-25FF-C79C520B55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0D2ABB0-65E2-83C1-F146-325C1B00B9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3047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20383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74895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1845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36479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41412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20836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14461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89964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66856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43534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1456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57865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10753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2ECC72-280E-72C2-E2B3-2F41D58E58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D44E9CE-69A3-29A1-5AF6-6DD7B66EE4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6F349DE-8CBE-779B-A2B8-725146DDC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17/03/25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165AB88-27BE-6551-CEA1-2E5FD4301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A126DFB-E67D-104D-E92C-6B481273B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3161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A4BCF8-B44D-75F6-05F6-C51F42D76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6950FA2-3CA6-EC55-018D-FC99DCE488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FA36E9-0A85-B334-9BF5-E95E8FDD2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17/03/25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2F4449E-A309-30FC-E172-8B6E05F2B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3FD431D-B051-D7FD-CF35-A802BBE0D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86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43160DE-C0F2-241D-A089-6DBD3CDD0D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4C2FF80-ED34-BC9E-9C4A-6EF48C078F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D75C88F-9995-28B1-DB86-B48F4273F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17/03/25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DCFADBB-B403-A9DF-C4E8-1D2E8FD6E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23251D9-4DE2-1CB8-5940-ED4B6BB10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0290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BB0A04-BBE7-D343-BF4A-4CC426B845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6353" y="1672314"/>
            <a:ext cx="11189995" cy="547200"/>
          </a:xfrm>
        </p:spPr>
        <p:txBody>
          <a:bodyPr lIns="0" tIns="0" rIns="0" bIns="0" anchor="t" anchorCtr="0">
            <a:spAutoFit/>
          </a:bodyPr>
          <a:lstStyle>
            <a:lvl1pPr algn="l">
              <a:defRPr sz="3800" b="1" i="0">
                <a:solidFill>
                  <a:srgbClr val="003A70"/>
                </a:solidFill>
                <a:latin typeface="Luiss Sans" pitchFamily="2" charset="0"/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0679AF4-40BB-0349-820B-505BF6BB12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8261" y="2243181"/>
            <a:ext cx="11189994" cy="619850"/>
          </a:xfrm>
        </p:spPr>
        <p:txBody>
          <a:bodyPr lIns="0" tIns="0" rIns="0" bIns="0" anchor="t">
            <a:spAutoFit/>
          </a:bodyPr>
          <a:lstStyle>
            <a:lvl1pPr marL="0" indent="0" algn="l">
              <a:buNone/>
              <a:defRPr sz="3800">
                <a:solidFill>
                  <a:srgbClr val="003A70"/>
                </a:solidFill>
                <a:latin typeface="Luiss Sans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71A5510-EE32-3446-8828-82083C2039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2271" y="3891534"/>
            <a:ext cx="5565913" cy="547200"/>
          </a:xfrm>
        </p:spPr>
        <p:txBody>
          <a:bodyPr lIns="0" tIns="0" rIns="0" bIns="0" anchor="b"/>
          <a:lstStyle>
            <a:lvl1pPr algn="l">
              <a:defRPr sz="2200" b="1" i="0">
                <a:solidFill>
                  <a:srgbClr val="003A70"/>
                </a:solidFill>
                <a:latin typeface="Luiss Sans" pitchFamily="2" charset="0"/>
              </a:defRPr>
            </a:lvl1pPr>
          </a:lstStyle>
          <a:p>
            <a:fld id="{90A97C65-1B54-DB47-A604-7DF0E350DE20}" type="datetime4">
              <a:rPr lang="it-IT" smtClean="0"/>
              <a:pPr/>
              <a:t>17 marzo 2025</a:t>
            </a:fld>
            <a:endParaRPr lang="it-IT" dirty="0"/>
          </a:p>
        </p:txBody>
      </p:sp>
      <p:grpSp>
        <p:nvGrpSpPr>
          <p:cNvPr id="82" name="Gruppo 81">
            <a:extLst>
              <a:ext uri="{FF2B5EF4-FFF2-40B4-BE49-F238E27FC236}">
                <a16:creationId xmlns:a16="http://schemas.microsoft.com/office/drawing/2014/main" id="{5540BA0A-A2F8-1E48-AF86-D2449D532D96}"/>
              </a:ext>
            </a:extLst>
          </p:cNvPr>
          <p:cNvGrpSpPr/>
          <p:nvPr userDrawn="1"/>
        </p:nvGrpSpPr>
        <p:grpSpPr>
          <a:xfrm>
            <a:off x="530087" y="6138000"/>
            <a:ext cx="11131826" cy="720000"/>
            <a:chOff x="530087" y="6138000"/>
            <a:chExt cx="11131826" cy="720000"/>
          </a:xfrm>
        </p:grpSpPr>
        <p:sp>
          <p:nvSpPr>
            <p:cNvPr id="54" name="Rettangolo 53">
              <a:extLst>
                <a:ext uri="{FF2B5EF4-FFF2-40B4-BE49-F238E27FC236}">
                  <a16:creationId xmlns:a16="http://schemas.microsoft.com/office/drawing/2014/main" id="{A5FC1A69-9F52-EF47-8F85-0B6FB45ADFC0}"/>
                </a:ext>
              </a:extLst>
            </p:cNvPr>
            <p:cNvSpPr/>
            <p:nvPr userDrawn="1"/>
          </p:nvSpPr>
          <p:spPr>
            <a:xfrm>
              <a:off x="53008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5" name="Rettangolo 54">
              <a:extLst>
                <a:ext uri="{FF2B5EF4-FFF2-40B4-BE49-F238E27FC236}">
                  <a16:creationId xmlns:a16="http://schemas.microsoft.com/office/drawing/2014/main" id="{E7ECF867-CD1F-A544-93A7-59F02B7EB3F9}"/>
                </a:ext>
              </a:extLst>
            </p:cNvPr>
            <p:cNvSpPr/>
            <p:nvPr userDrawn="1"/>
          </p:nvSpPr>
          <p:spPr>
            <a:xfrm>
              <a:off x="1590261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7" name="Rettangolo 56">
              <a:extLst>
                <a:ext uri="{FF2B5EF4-FFF2-40B4-BE49-F238E27FC236}">
                  <a16:creationId xmlns:a16="http://schemas.microsoft.com/office/drawing/2014/main" id="{E112286F-F6FC-FB40-A761-246E00D4D855}"/>
                </a:ext>
              </a:extLst>
            </p:cNvPr>
            <p:cNvSpPr/>
            <p:nvPr userDrawn="1"/>
          </p:nvSpPr>
          <p:spPr>
            <a:xfrm>
              <a:off x="2650435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9" name="Rettangolo 58">
              <a:extLst>
                <a:ext uri="{FF2B5EF4-FFF2-40B4-BE49-F238E27FC236}">
                  <a16:creationId xmlns:a16="http://schemas.microsoft.com/office/drawing/2014/main" id="{61B4BD18-F688-0F4E-93F6-53DE176B107F}"/>
                </a:ext>
              </a:extLst>
            </p:cNvPr>
            <p:cNvSpPr/>
            <p:nvPr userDrawn="1"/>
          </p:nvSpPr>
          <p:spPr>
            <a:xfrm>
              <a:off x="3710609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1" name="Rettangolo 60">
              <a:extLst>
                <a:ext uri="{FF2B5EF4-FFF2-40B4-BE49-F238E27FC236}">
                  <a16:creationId xmlns:a16="http://schemas.microsoft.com/office/drawing/2014/main" id="{35B704C4-AEA3-C647-9999-62D70618425C}"/>
                </a:ext>
              </a:extLst>
            </p:cNvPr>
            <p:cNvSpPr/>
            <p:nvPr userDrawn="1"/>
          </p:nvSpPr>
          <p:spPr>
            <a:xfrm>
              <a:off x="4770783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3" name="Rettangolo 62">
              <a:extLst>
                <a:ext uri="{FF2B5EF4-FFF2-40B4-BE49-F238E27FC236}">
                  <a16:creationId xmlns:a16="http://schemas.microsoft.com/office/drawing/2014/main" id="{B5B290BF-9576-1543-872D-91DDB5937065}"/>
                </a:ext>
              </a:extLst>
            </p:cNvPr>
            <p:cNvSpPr/>
            <p:nvPr userDrawn="1"/>
          </p:nvSpPr>
          <p:spPr>
            <a:xfrm>
              <a:off x="583095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5" name="Rettangolo 64">
              <a:extLst>
                <a:ext uri="{FF2B5EF4-FFF2-40B4-BE49-F238E27FC236}">
                  <a16:creationId xmlns:a16="http://schemas.microsoft.com/office/drawing/2014/main" id="{0DCA18FE-2923-3B4E-A5C2-85D922F38FD0}"/>
                </a:ext>
              </a:extLst>
            </p:cNvPr>
            <p:cNvSpPr/>
            <p:nvPr userDrawn="1"/>
          </p:nvSpPr>
          <p:spPr>
            <a:xfrm>
              <a:off x="6891130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7" name="Rettangolo 66">
              <a:extLst>
                <a:ext uri="{FF2B5EF4-FFF2-40B4-BE49-F238E27FC236}">
                  <a16:creationId xmlns:a16="http://schemas.microsoft.com/office/drawing/2014/main" id="{1E45AD85-CF93-2846-BC0C-2BA8D4DB418A}"/>
                </a:ext>
              </a:extLst>
            </p:cNvPr>
            <p:cNvSpPr/>
            <p:nvPr userDrawn="1"/>
          </p:nvSpPr>
          <p:spPr>
            <a:xfrm>
              <a:off x="7951304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9" name="Rettangolo 68">
              <a:extLst>
                <a:ext uri="{FF2B5EF4-FFF2-40B4-BE49-F238E27FC236}">
                  <a16:creationId xmlns:a16="http://schemas.microsoft.com/office/drawing/2014/main" id="{0CF0D82F-31DB-C64B-8A03-2D08FA7E79D9}"/>
                </a:ext>
              </a:extLst>
            </p:cNvPr>
            <p:cNvSpPr/>
            <p:nvPr userDrawn="1"/>
          </p:nvSpPr>
          <p:spPr>
            <a:xfrm>
              <a:off x="9011478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1" name="Rettangolo 70">
              <a:extLst>
                <a:ext uri="{FF2B5EF4-FFF2-40B4-BE49-F238E27FC236}">
                  <a16:creationId xmlns:a16="http://schemas.microsoft.com/office/drawing/2014/main" id="{324BE938-9044-8E47-9BA4-80AF2F19990B}"/>
                </a:ext>
              </a:extLst>
            </p:cNvPr>
            <p:cNvSpPr/>
            <p:nvPr userDrawn="1"/>
          </p:nvSpPr>
          <p:spPr>
            <a:xfrm>
              <a:off x="10071652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3" name="Rettangolo 72">
              <a:extLst>
                <a:ext uri="{FF2B5EF4-FFF2-40B4-BE49-F238E27FC236}">
                  <a16:creationId xmlns:a16="http://schemas.microsoft.com/office/drawing/2014/main" id="{EDAFE086-4A55-2347-8DE3-D7DF548A3C4F}"/>
                </a:ext>
              </a:extLst>
            </p:cNvPr>
            <p:cNvSpPr/>
            <p:nvPr userDrawn="1"/>
          </p:nvSpPr>
          <p:spPr>
            <a:xfrm>
              <a:off x="11131826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81" name="Gruppo 80">
            <a:extLst>
              <a:ext uri="{FF2B5EF4-FFF2-40B4-BE49-F238E27FC236}">
                <a16:creationId xmlns:a16="http://schemas.microsoft.com/office/drawing/2014/main" id="{A4C5C7EC-083B-CD48-A862-19F4ED944048}"/>
              </a:ext>
            </a:extLst>
          </p:cNvPr>
          <p:cNvGrpSpPr/>
          <p:nvPr userDrawn="1"/>
        </p:nvGrpSpPr>
        <p:grpSpPr>
          <a:xfrm>
            <a:off x="1060174" y="6138000"/>
            <a:ext cx="10071652" cy="720000"/>
            <a:chOff x="1060174" y="6138000"/>
            <a:chExt cx="10071652" cy="720000"/>
          </a:xfrm>
          <a:solidFill>
            <a:srgbClr val="006298"/>
          </a:solidFill>
        </p:grpSpPr>
        <p:sp>
          <p:nvSpPr>
            <p:cNvPr id="56" name="Rettangolo 55">
              <a:extLst>
                <a:ext uri="{FF2B5EF4-FFF2-40B4-BE49-F238E27FC236}">
                  <a16:creationId xmlns:a16="http://schemas.microsoft.com/office/drawing/2014/main" id="{0C028009-61B6-504A-86BF-75FC39DE243E}"/>
                </a:ext>
              </a:extLst>
            </p:cNvPr>
            <p:cNvSpPr/>
            <p:nvPr userDrawn="1"/>
          </p:nvSpPr>
          <p:spPr>
            <a:xfrm>
              <a:off x="1060174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8" name="Rettangolo 57">
              <a:extLst>
                <a:ext uri="{FF2B5EF4-FFF2-40B4-BE49-F238E27FC236}">
                  <a16:creationId xmlns:a16="http://schemas.microsoft.com/office/drawing/2014/main" id="{359FF146-AD7A-8345-996B-F028DF33A537}"/>
                </a:ext>
              </a:extLst>
            </p:cNvPr>
            <p:cNvSpPr/>
            <p:nvPr userDrawn="1"/>
          </p:nvSpPr>
          <p:spPr>
            <a:xfrm>
              <a:off x="2120348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0" name="Rettangolo 59">
              <a:extLst>
                <a:ext uri="{FF2B5EF4-FFF2-40B4-BE49-F238E27FC236}">
                  <a16:creationId xmlns:a16="http://schemas.microsoft.com/office/drawing/2014/main" id="{C3BE867D-189E-E140-90A2-9C373B76323D}"/>
                </a:ext>
              </a:extLst>
            </p:cNvPr>
            <p:cNvSpPr/>
            <p:nvPr userDrawn="1"/>
          </p:nvSpPr>
          <p:spPr>
            <a:xfrm>
              <a:off x="3180522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2" name="Rettangolo 61">
              <a:extLst>
                <a:ext uri="{FF2B5EF4-FFF2-40B4-BE49-F238E27FC236}">
                  <a16:creationId xmlns:a16="http://schemas.microsoft.com/office/drawing/2014/main" id="{B3968CAB-E9C9-C448-BAED-1164B67B83D6}"/>
                </a:ext>
              </a:extLst>
            </p:cNvPr>
            <p:cNvSpPr/>
            <p:nvPr userDrawn="1"/>
          </p:nvSpPr>
          <p:spPr>
            <a:xfrm>
              <a:off x="4240696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4" name="Rettangolo 63">
              <a:extLst>
                <a:ext uri="{FF2B5EF4-FFF2-40B4-BE49-F238E27FC236}">
                  <a16:creationId xmlns:a16="http://schemas.microsoft.com/office/drawing/2014/main" id="{DD7E810C-6698-4141-AE4D-FED7B888FB8E}"/>
                </a:ext>
              </a:extLst>
            </p:cNvPr>
            <p:cNvSpPr/>
            <p:nvPr userDrawn="1"/>
          </p:nvSpPr>
          <p:spPr>
            <a:xfrm>
              <a:off x="5300870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6" name="Rettangolo 65">
              <a:extLst>
                <a:ext uri="{FF2B5EF4-FFF2-40B4-BE49-F238E27FC236}">
                  <a16:creationId xmlns:a16="http://schemas.microsoft.com/office/drawing/2014/main" id="{9B0258DC-87FE-6E48-B377-3E2FDBC08326}"/>
                </a:ext>
              </a:extLst>
            </p:cNvPr>
            <p:cNvSpPr/>
            <p:nvPr userDrawn="1"/>
          </p:nvSpPr>
          <p:spPr>
            <a:xfrm>
              <a:off x="6361043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8" name="Rettangolo 67">
              <a:extLst>
                <a:ext uri="{FF2B5EF4-FFF2-40B4-BE49-F238E27FC236}">
                  <a16:creationId xmlns:a16="http://schemas.microsoft.com/office/drawing/2014/main" id="{922BA846-4255-384A-97F0-52FD5A3C3965}"/>
                </a:ext>
              </a:extLst>
            </p:cNvPr>
            <p:cNvSpPr/>
            <p:nvPr userDrawn="1"/>
          </p:nvSpPr>
          <p:spPr>
            <a:xfrm>
              <a:off x="7421217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0" name="Rettangolo 69">
              <a:extLst>
                <a:ext uri="{FF2B5EF4-FFF2-40B4-BE49-F238E27FC236}">
                  <a16:creationId xmlns:a16="http://schemas.microsoft.com/office/drawing/2014/main" id="{D2E5825D-0B98-D043-890F-554D5B9AF97E}"/>
                </a:ext>
              </a:extLst>
            </p:cNvPr>
            <p:cNvSpPr/>
            <p:nvPr userDrawn="1"/>
          </p:nvSpPr>
          <p:spPr>
            <a:xfrm>
              <a:off x="8481391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2" name="Rettangolo 71">
              <a:extLst>
                <a:ext uri="{FF2B5EF4-FFF2-40B4-BE49-F238E27FC236}">
                  <a16:creationId xmlns:a16="http://schemas.microsoft.com/office/drawing/2014/main" id="{888D3338-3950-944B-84B7-796D95024907}"/>
                </a:ext>
              </a:extLst>
            </p:cNvPr>
            <p:cNvSpPr/>
            <p:nvPr userDrawn="1"/>
          </p:nvSpPr>
          <p:spPr>
            <a:xfrm>
              <a:off x="9541565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4" name="Rettangolo 73">
              <a:extLst>
                <a:ext uri="{FF2B5EF4-FFF2-40B4-BE49-F238E27FC236}">
                  <a16:creationId xmlns:a16="http://schemas.microsoft.com/office/drawing/2014/main" id="{CE370570-6F3F-4D47-9CB5-970BC89BA15D}"/>
                </a:ext>
              </a:extLst>
            </p:cNvPr>
            <p:cNvSpPr/>
            <p:nvPr userDrawn="1"/>
          </p:nvSpPr>
          <p:spPr>
            <a:xfrm>
              <a:off x="10601739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75" name="Immagine 74">
            <a:extLst>
              <a:ext uri="{FF2B5EF4-FFF2-40B4-BE49-F238E27FC236}">
                <a16:creationId xmlns:a16="http://schemas.microsoft.com/office/drawing/2014/main" id="{F496A682-0F52-234A-8803-BDFAFDE999A5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>
            <a:off x="515508" y="5066132"/>
            <a:ext cx="3257143" cy="547200"/>
          </a:xfrm>
          <a:prstGeom prst="rect">
            <a:avLst/>
          </a:prstGeom>
        </p:spPr>
      </p:pic>
      <p:sp>
        <p:nvSpPr>
          <p:cNvPr id="32" name="Segnaposto testo 77">
            <a:extLst>
              <a:ext uri="{FF2B5EF4-FFF2-40B4-BE49-F238E27FC236}">
                <a16:creationId xmlns:a16="http://schemas.microsoft.com/office/drawing/2014/main" id="{11E9754D-4544-094C-90CE-D95DEC303D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0225" y="795857"/>
            <a:ext cx="6889750" cy="724967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lang="it-IT" sz="2000" b="0" i="0" smtClean="0">
                <a:solidFill>
                  <a:srgbClr val="003A70"/>
                </a:solidFill>
                <a:effectLst/>
                <a:latin typeface="Luiss Sans" pitchFamily="2" charset="0"/>
              </a:defRPr>
            </a:lvl1pPr>
          </a:lstStyle>
          <a:p>
            <a:r>
              <a:rPr lang="it-IT" dirty="0"/>
              <a:t>Specifica, Dipartimento, School</a:t>
            </a:r>
            <a:endParaRPr lang="it-IT" dirty="0">
              <a:solidFill>
                <a:srgbClr val="004274"/>
              </a:solidFill>
              <a:effectLst/>
              <a:latin typeface="Luiss type" pitchFamily="2" charset="77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F48BF19-5644-BB43-8AD2-AEB567996144}"/>
              </a:ext>
            </a:extLst>
          </p:cNvPr>
          <p:cNvSpPr txBox="1"/>
          <p:nvPr userDrawn="1"/>
        </p:nvSpPr>
        <p:spPr>
          <a:xfrm>
            <a:off x="527023" y="500698"/>
            <a:ext cx="5553075" cy="26467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l"/>
            <a:r>
              <a:rPr lang="it-IT" sz="2000" b="1" i="0" dirty="0">
                <a:solidFill>
                  <a:srgbClr val="003A70"/>
                </a:solidFill>
                <a:latin typeface="Luiss Sans" pitchFamily="2" charset="0"/>
              </a:rPr>
              <a:t>Luiss</a:t>
            </a:r>
          </a:p>
        </p:txBody>
      </p:sp>
    </p:spTree>
    <p:extLst>
      <p:ext uri="{BB962C8B-B14F-4D97-AF65-F5344CB8AC3E}">
        <p14:creationId xmlns:p14="http://schemas.microsoft.com/office/powerpoint/2010/main" val="32809441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864">
          <p15:clr>
            <a:srgbClr val="FBAE40"/>
          </p15:clr>
        </p15:guide>
        <p15:guide id="5" orient="horz" pos="3517">
          <p15:clr>
            <a:srgbClr val="FBAE40"/>
          </p15:clr>
        </p15:guide>
        <p15:guide id="7" orient="horz" pos="2742">
          <p15:clr>
            <a:srgbClr val="FBAE40"/>
          </p15:clr>
        </p15:guide>
        <p15:guide id="8" orient="horz" pos="1091">
          <p15:clr>
            <a:srgbClr val="FBAE40"/>
          </p15:clr>
        </p15:guide>
        <p15:guide id="10" pos="5011">
          <p15:clr>
            <a:srgbClr val="FBAE40"/>
          </p15:clr>
        </p15:guide>
        <p15:guide id="11" pos="467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DA9BEF-80A2-2331-DC94-EBB0C2858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D19C77-4BE8-2E96-C0B8-733DE692E4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F85FAC5-3CEB-E7E8-0C26-134619395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17/03/25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2A447C6-BBB5-AE5F-213C-A75B55A31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0170495-A64D-9581-65F3-209633DE8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3498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0DBE94-C5A7-7146-5DF9-B7AE84427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5495F73-6741-4E8D-C2F4-35124625B3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5B4F62-E436-DCD4-5D5B-80B9D88F5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17/03/25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E8E0835-B3FC-ED34-1FF8-BF1E940D8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4662F94-BC73-17CD-5247-355D5A549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2982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F0D406D-7C0D-5EA4-D71A-8F5038314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A46FA6B-3F0C-218F-C39C-212A702CC0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A09847B-C27A-8415-A22C-D745743509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151B669-6778-1071-378A-FCF068101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17/03/25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9866B33-D405-6AA2-04DD-8D1A4A8C7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AC9CED0-7C38-A680-A3E8-79967908D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5159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BFFFC2-9497-EE80-67E2-95617E1A9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63221A3-3F79-CE47-AF15-BE1883619C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92B4A25-4702-E7AF-1318-918274CAF1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E371380-C290-51C9-BF6A-DB6754F26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48FF730-5359-B6A8-B12D-A36D5C2F2F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BFF7F4F-D638-4C9A-8225-D0E96B3A2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17/03/25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B7A56874-A21B-AD3C-00FA-F73655AEF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6F0A97E2-611F-6021-6B95-F37F906B9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7136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654111-F026-CDC0-4656-B719E1D1A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752540F-E4FE-8F35-FFC5-574203D84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17/03/25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6D46E13-2E96-77A9-462A-3E8D64C38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BCDD7D3-6592-93E6-0D4D-2BDD17C36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5439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94E561C-1D2F-5C79-09C0-3D8544DF8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17/03/25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F675F10-CBB4-3D3F-3CBF-6B255BB4E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E2CDB5B-B609-4500-47F1-2A34113DD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4005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6ECC02-1330-B1DC-C297-5E4569F69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7EBE631-1F5E-974F-F0D9-B1BB4012C8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6E9B07D-A11A-F80A-0F10-BFB1AD2746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DC8AF56-3003-6CD2-099B-C437A1B92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17/03/25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A64C94F-F4C9-4E16-C2CC-06D44F647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858C6C2-503B-F1F4-C5B7-CE60FD4ED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7424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D4A6A7-397A-029E-4F1F-518C7DD2E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7C1659A-5181-3716-91F0-E512EC0385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104660F-3444-29CE-0022-A347C1BB8E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CDFF5B3-9EA7-28FC-8CB4-8EE9CB903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17/03/25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A5424BD-8406-7085-3A44-2B6AC1F04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AC46EAB-6271-89BD-988F-1683B8088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7732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5F06D29-4895-B3EE-1718-BD95BD40D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5E5F458-6B28-8315-C74D-7DB77A5A33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92741B5-7DDD-D058-E233-735285CD5B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F286A0-824A-5942-B62D-2CDCFA938951}" type="datetimeFigureOut">
              <a:rPr lang="it-IT" smtClean="0"/>
              <a:t>17/03/25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61DB45D-58C4-C289-B768-AE08237F66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CC36594-999E-2C84-4402-3F6FB517C7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3341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4E4BF2-12BC-D68B-DB54-3E9069791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6A8F5F-E5AD-743A-2736-31A5C5BE10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it-IT" sz="6000" dirty="0"/>
              <a:t>Riserve ai trattati</a:t>
            </a:r>
            <a:r>
              <a:rPr lang="it-IT" sz="5800" b="1" dirty="0"/>
              <a:t>
</a:t>
            </a:r>
            <a:endParaRPr lang="en-US" sz="5800" b="1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85D1090-A6BF-477D-00A1-C98788112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1814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marL="0" indent="0" algn="just">
              <a:buNone/>
            </a:pPr>
            <a:endParaRPr lang="en-US" sz="4400" dirty="0"/>
          </a:p>
          <a:p>
            <a:pPr marL="0" indent="0" algn="just">
              <a:buNone/>
            </a:pPr>
            <a:r>
              <a:rPr lang="en-US" sz="4400" b="1" dirty="0"/>
              <a:t>se </a:t>
            </a:r>
            <a:r>
              <a:rPr lang="en-US" sz="4400" b="1" dirty="0" err="1"/>
              <a:t>una</a:t>
            </a:r>
            <a:r>
              <a:rPr lang="en-US" sz="4400" b="1" dirty="0"/>
              <a:t> </a:t>
            </a:r>
            <a:r>
              <a:rPr lang="en-US" sz="4400" b="1" dirty="0" err="1"/>
              <a:t>parte</a:t>
            </a:r>
            <a:r>
              <a:rPr lang="en-US" sz="4400" b="1" dirty="0"/>
              <a:t> </a:t>
            </a:r>
            <a:r>
              <a:rPr lang="en-US" sz="4400" b="1" dirty="0" err="1"/>
              <a:t>della</a:t>
            </a:r>
            <a:r>
              <a:rPr lang="en-US" sz="4400" b="1" dirty="0"/>
              <a:t> </a:t>
            </a:r>
            <a:r>
              <a:rPr lang="en-US" sz="4400" b="1" dirty="0" err="1"/>
              <a:t>Convenzione</a:t>
            </a:r>
            <a:r>
              <a:rPr lang="en-US" sz="4400" b="1" dirty="0"/>
              <a:t> </a:t>
            </a:r>
            <a:r>
              <a:rPr lang="en-US" sz="4400" b="1" dirty="0" err="1"/>
              <a:t>si</a:t>
            </a:r>
            <a:r>
              <a:rPr lang="en-US" sz="4400" b="1" dirty="0"/>
              <a:t> </a:t>
            </a:r>
            <a:r>
              <a:rPr lang="en-US" sz="4400" b="1" dirty="0" err="1"/>
              <a:t>oppone</a:t>
            </a:r>
            <a:r>
              <a:rPr lang="en-US" sz="4400" b="1" dirty="0"/>
              <a:t> a </a:t>
            </a:r>
            <a:r>
              <a:rPr lang="en-US" sz="4400" b="1" dirty="0" err="1"/>
              <a:t>una</a:t>
            </a:r>
            <a:r>
              <a:rPr lang="en-US" sz="4400" b="1" dirty="0"/>
              <a:t> </a:t>
            </a:r>
            <a:r>
              <a:rPr lang="en-US" sz="4400" b="1" dirty="0" err="1"/>
              <a:t>riserva</a:t>
            </a:r>
            <a:r>
              <a:rPr lang="en-US" sz="4400" dirty="0"/>
              <a:t> </a:t>
            </a:r>
            <a:r>
              <a:rPr lang="en-US" sz="4400" dirty="0" err="1"/>
              <a:t>che</a:t>
            </a:r>
            <a:r>
              <a:rPr lang="en-US" sz="4400" dirty="0"/>
              <a:t> </a:t>
            </a:r>
            <a:r>
              <a:rPr lang="en-US" sz="4400" dirty="0" err="1"/>
              <a:t>considera</a:t>
            </a:r>
            <a:r>
              <a:rPr lang="en-US" sz="4400" dirty="0"/>
              <a:t> </a:t>
            </a:r>
            <a:r>
              <a:rPr lang="en-US" sz="4400" dirty="0" err="1"/>
              <a:t>incompatibile</a:t>
            </a:r>
            <a:r>
              <a:rPr lang="en-US" sz="4400" dirty="0"/>
              <a:t> con </a:t>
            </a:r>
            <a:r>
              <a:rPr lang="en-US" sz="4400" dirty="0" err="1"/>
              <a:t>l’oggetto</a:t>
            </a:r>
            <a:r>
              <a:rPr lang="en-US" sz="4400" dirty="0"/>
              <a:t> e lo </a:t>
            </a:r>
            <a:r>
              <a:rPr lang="en-US" sz="4400" dirty="0" err="1"/>
              <a:t>scopo</a:t>
            </a:r>
            <a:r>
              <a:rPr lang="en-US" sz="4400" dirty="0"/>
              <a:t> </a:t>
            </a:r>
            <a:r>
              <a:rPr lang="en-US" sz="4400" dirty="0" err="1"/>
              <a:t>della</a:t>
            </a:r>
            <a:r>
              <a:rPr lang="en-US" sz="4400" dirty="0"/>
              <a:t> </a:t>
            </a:r>
            <a:r>
              <a:rPr lang="en-US" sz="4400" dirty="0" err="1"/>
              <a:t>Convenzione</a:t>
            </a:r>
            <a:r>
              <a:rPr lang="en-US" sz="4400" dirty="0"/>
              <a:t>, </a:t>
            </a:r>
            <a:r>
              <a:rPr lang="en-US" sz="4400" b="1" dirty="0" err="1"/>
              <a:t>può</a:t>
            </a:r>
            <a:r>
              <a:rPr lang="en-US" sz="4400" b="1" dirty="0"/>
              <a:t> </a:t>
            </a:r>
            <a:r>
              <a:rPr lang="en-US" sz="4400" b="1" dirty="0" err="1"/>
              <a:t>ritenere</a:t>
            </a:r>
            <a:r>
              <a:rPr lang="en-US" sz="4400" b="1" dirty="0"/>
              <a:t> </a:t>
            </a:r>
            <a:r>
              <a:rPr lang="en-US" sz="4400" b="1" dirty="0" err="1"/>
              <a:t>che</a:t>
            </a:r>
            <a:r>
              <a:rPr lang="en-US" sz="4400" b="1" dirty="0"/>
              <a:t> lo </a:t>
            </a:r>
            <a:r>
              <a:rPr lang="en-US" sz="4400" b="1" dirty="0" err="1"/>
              <a:t>Stato</a:t>
            </a:r>
            <a:r>
              <a:rPr lang="en-US" sz="4400" b="1" dirty="0"/>
              <a:t> </a:t>
            </a:r>
            <a:r>
              <a:rPr lang="en-US" sz="4400" b="1" dirty="0" err="1"/>
              <a:t>che</a:t>
            </a:r>
            <a:r>
              <a:rPr lang="en-US" sz="4400" b="1" dirty="0"/>
              <a:t> </a:t>
            </a:r>
            <a:r>
              <a:rPr lang="en-US" sz="4400" b="1" dirty="0" err="1"/>
              <a:t>appone</a:t>
            </a:r>
            <a:r>
              <a:rPr lang="en-US" sz="4400" b="1" dirty="0"/>
              <a:t> la </a:t>
            </a:r>
            <a:r>
              <a:rPr lang="en-US" sz="4400" b="1" dirty="0" err="1"/>
              <a:t>riserva</a:t>
            </a:r>
            <a:r>
              <a:rPr lang="en-US" sz="4400" b="1" dirty="0"/>
              <a:t> non </a:t>
            </a:r>
            <a:r>
              <a:rPr lang="en-US" sz="4400" b="1" dirty="0" err="1"/>
              <a:t>sia</a:t>
            </a:r>
            <a:r>
              <a:rPr lang="en-US" sz="4400" b="1" dirty="0"/>
              <a:t> </a:t>
            </a:r>
            <a:r>
              <a:rPr lang="en-US" sz="4400" b="1" dirty="0" err="1"/>
              <a:t>parte</a:t>
            </a:r>
            <a:r>
              <a:rPr lang="en-US" sz="4400" b="1" dirty="0"/>
              <a:t> </a:t>
            </a:r>
            <a:r>
              <a:rPr lang="en-US" sz="4400" b="1" dirty="0" err="1"/>
              <a:t>della</a:t>
            </a:r>
            <a:r>
              <a:rPr lang="en-US" sz="4400" b="1" dirty="0"/>
              <a:t> </a:t>
            </a:r>
            <a:r>
              <a:rPr lang="en-US" sz="4400" b="1" dirty="0" err="1"/>
              <a:t>Convenzione</a:t>
            </a:r>
            <a:r>
              <a:rPr lang="en-US" sz="4400" dirty="0"/>
              <a:t>; […] se, </a:t>
            </a:r>
            <a:r>
              <a:rPr lang="en-US" sz="4400" dirty="0" err="1"/>
              <a:t>d’altro</a:t>
            </a:r>
            <a:r>
              <a:rPr lang="en-US" sz="4400" dirty="0"/>
              <a:t> canto, uno </a:t>
            </a:r>
            <a:r>
              <a:rPr lang="en-US" sz="4400" dirty="0" err="1"/>
              <a:t>Stato</a:t>
            </a:r>
            <a:r>
              <a:rPr lang="en-US" sz="4400" dirty="0"/>
              <a:t> </a:t>
            </a:r>
            <a:r>
              <a:rPr lang="en-US" sz="4400" dirty="0" err="1"/>
              <a:t>accetta</a:t>
            </a:r>
            <a:r>
              <a:rPr lang="en-US" sz="4400" dirty="0"/>
              <a:t> la </a:t>
            </a:r>
            <a:r>
              <a:rPr lang="en-US" sz="4400" dirty="0" err="1"/>
              <a:t>riserva</a:t>
            </a:r>
            <a:r>
              <a:rPr lang="en-US" sz="4400" dirty="0"/>
              <a:t> come </a:t>
            </a:r>
            <a:r>
              <a:rPr lang="en-US" sz="4400" dirty="0" err="1"/>
              <a:t>compatibile</a:t>
            </a:r>
            <a:r>
              <a:rPr lang="en-US" sz="4400" dirty="0"/>
              <a:t> con </a:t>
            </a:r>
            <a:r>
              <a:rPr lang="en-US" sz="4400" dirty="0" err="1"/>
              <a:t>l’oggetto</a:t>
            </a:r>
            <a:r>
              <a:rPr lang="en-US" sz="4400" dirty="0"/>
              <a:t> e lo </a:t>
            </a:r>
            <a:r>
              <a:rPr lang="en-US" sz="4400" dirty="0" err="1"/>
              <a:t>scopo</a:t>
            </a:r>
            <a:r>
              <a:rPr lang="en-US" sz="4400" dirty="0"/>
              <a:t> </a:t>
            </a:r>
            <a:r>
              <a:rPr lang="en-US" sz="4400" dirty="0" err="1"/>
              <a:t>della</a:t>
            </a:r>
            <a:r>
              <a:rPr lang="en-US" sz="4400" dirty="0"/>
              <a:t> </a:t>
            </a:r>
            <a:r>
              <a:rPr lang="en-US" sz="4400" dirty="0" err="1"/>
              <a:t>Convenzione</a:t>
            </a:r>
            <a:r>
              <a:rPr lang="en-US" sz="4400" dirty="0"/>
              <a:t>, </a:t>
            </a:r>
            <a:r>
              <a:rPr lang="en-US" sz="4400" dirty="0" err="1"/>
              <a:t>può</a:t>
            </a:r>
            <a:r>
              <a:rPr lang="en-US" sz="4400" dirty="0"/>
              <a:t> </a:t>
            </a:r>
            <a:r>
              <a:rPr lang="en-US" sz="4400" dirty="0" err="1"/>
              <a:t>ritenere</a:t>
            </a:r>
            <a:r>
              <a:rPr lang="en-US" sz="4400" dirty="0"/>
              <a:t> </a:t>
            </a:r>
            <a:r>
              <a:rPr lang="en-US" sz="4400" dirty="0" err="1"/>
              <a:t>che</a:t>
            </a:r>
            <a:r>
              <a:rPr lang="en-US" sz="4400" dirty="0"/>
              <a:t> lo </a:t>
            </a:r>
            <a:r>
              <a:rPr lang="en-US" sz="4400" dirty="0" err="1"/>
              <a:t>Stato</a:t>
            </a:r>
            <a:r>
              <a:rPr lang="en-US" sz="4400" dirty="0"/>
              <a:t> </a:t>
            </a:r>
            <a:r>
              <a:rPr lang="en-US" sz="4400" dirty="0" err="1"/>
              <a:t>che</a:t>
            </a:r>
            <a:r>
              <a:rPr lang="en-US" sz="4400" dirty="0"/>
              <a:t> </a:t>
            </a:r>
            <a:r>
              <a:rPr lang="en-US" sz="4400" dirty="0" err="1"/>
              <a:t>appone</a:t>
            </a:r>
            <a:r>
              <a:rPr lang="en-US" sz="4400" dirty="0"/>
              <a:t> la </a:t>
            </a:r>
            <a:r>
              <a:rPr lang="en-US" sz="4400" dirty="0" err="1"/>
              <a:t>riserva</a:t>
            </a:r>
            <a:r>
              <a:rPr lang="en-US" sz="4400" dirty="0"/>
              <a:t> </a:t>
            </a:r>
            <a:r>
              <a:rPr lang="en-US" sz="4400" dirty="0" err="1"/>
              <a:t>sia</a:t>
            </a:r>
            <a:r>
              <a:rPr lang="en-US" sz="4400" dirty="0"/>
              <a:t> </a:t>
            </a:r>
            <a:r>
              <a:rPr lang="en-US" sz="4400" dirty="0" err="1"/>
              <a:t>parte</a:t>
            </a:r>
            <a:r>
              <a:rPr lang="en-US" sz="4400" dirty="0"/>
              <a:t> </a:t>
            </a:r>
            <a:r>
              <a:rPr lang="en-US" sz="4400" dirty="0" err="1"/>
              <a:t>della</a:t>
            </a:r>
            <a:r>
              <a:rPr lang="en-US" sz="4400" dirty="0"/>
              <a:t> </a:t>
            </a:r>
            <a:r>
              <a:rPr lang="en-US" sz="4400" dirty="0" err="1"/>
              <a:t>Convenzione</a:t>
            </a:r>
            <a:r>
              <a:rPr lang="en-US" sz="44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976859" y="399307"/>
            <a:ext cx="102382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it-IT" sz="4000" i="1" dirty="0"/>
              <a:t>Riserve alla Convenzione sul genocidio</a:t>
            </a:r>
          </a:p>
          <a:p>
            <a:pPr lvl="0" algn="ctr">
              <a:defRPr/>
            </a:pPr>
            <a:r>
              <a:rPr lang="it-IT" sz="4000" dirty="0"/>
              <a:t>Parere consultivo della CIG, 1951</a:t>
            </a:r>
            <a:endParaRPr kumimoji="0" lang="it-IT" sz="4000" b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38801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endParaRPr lang="it-IT" sz="3600" dirty="0"/>
          </a:p>
          <a:p>
            <a:pPr marL="0" indent="0" algn="just">
              <a:buNone/>
            </a:pPr>
            <a:r>
              <a:rPr lang="it-IT" sz="4000" dirty="0"/>
              <a:t>Un’obiezione da parte di un altro Stato contraente ad una riserva non preclude l’entrata in vigore del trattato tra lo Stato che si oppone e lo Stato che ha apposto la riserva, a meno che lo Stato che si oppone non esprima in modo definitivo un’intenzione contraria.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it-IT" sz="4000" dirty="0"/>
              <a:t>Convenzione di Vienna sul diritto dei trattati</a:t>
            </a:r>
            <a:br>
              <a:rPr lang="it-IT" sz="4000" dirty="0"/>
            </a:br>
            <a:r>
              <a:rPr lang="it-IT" sz="4000" dirty="0"/>
              <a:t>Articolo 20, par. 4, lett. b)</a:t>
            </a:r>
            <a:endParaRPr kumimoji="0" lang="it-IT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7020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83633"/>
            <a:ext cx="10515600" cy="4093330"/>
          </a:xfr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0" indent="0" algn="just">
              <a:buNone/>
            </a:pPr>
            <a:r>
              <a:rPr lang="en-US" sz="5100" dirty="0"/>
              <a:t>Il </a:t>
            </a:r>
            <a:r>
              <a:rPr lang="en-US" sz="5100" dirty="0" err="1"/>
              <a:t>Governo</a:t>
            </a:r>
            <a:r>
              <a:rPr lang="en-US" sz="5100" dirty="0"/>
              <a:t> </a:t>
            </a:r>
            <a:r>
              <a:rPr lang="en-US" sz="5100" dirty="0" err="1"/>
              <a:t>della</a:t>
            </a:r>
            <a:r>
              <a:rPr lang="en-US" sz="5100" dirty="0"/>
              <a:t> Repubblica </a:t>
            </a:r>
            <a:r>
              <a:rPr lang="en-US" sz="5100" dirty="0" err="1"/>
              <a:t>italiana</a:t>
            </a:r>
            <a:r>
              <a:rPr lang="en-US" sz="5100" dirty="0"/>
              <a:t> </a:t>
            </a:r>
            <a:r>
              <a:rPr lang="en-US" sz="5100" dirty="0" err="1"/>
              <a:t>ritiene</a:t>
            </a:r>
            <a:r>
              <a:rPr lang="en-US" sz="5100" dirty="0"/>
              <a:t> </a:t>
            </a:r>
            <a:r>
              <a:rPr lang="en-US" sz="5100" dirty="0" err="1"/>
              <a:t>che</a:t>
            </a:r>
            <a:r>
              <a:rPr lang="en-US" sz="5100" dirty="0"/>
              <a:t> tale </a:t>
            </a:r>
            <a:r>
              <a:rPr lang="en-US" sz="5100" dirty="0" err="1"/>
              <a:t>riserva</a:t>
            </a:r>
            <a:r>
              <a:rPr lang="en-US" sz="5100" dirty="0"/>
              <a:t>, </a:t>
            </a:r>
            <a:r>
              <a:rPr lang="en-US" sz="5100" dirty="0" err="1"/>
              <a:t>che</a:t>
            </a:r>
            <a:r>
              <a:rPr lang="en-US" sz="5100" dirty="0"/>
              <a:t> </a:t>
            </a:r>
            <a:r>
              <a:rPr lang="en-US" sz="5100" dirty="0" err="1"/>
              <a:t>mira</a:t>
            </a:r>
            <a:r>
              <a:rPr lang="en-US" sz="5100" dirty="0"/>
              <a:t> a </a:t>
            </a:r>
            <a:r>
              <a:rPr lang="en-US" sz="5100" dirty="0" err="1"/>
              <a:t>limitare</a:t>
            </a:r>
            <a:r>
              <a:rPr lang="en-US" sz="5100" dirty="0"/>
              <a:t> le </a:t>
            </a:r>
            <a:r>
              <a:rPr lang="en-US" sz="5100" dirty="0" err="1"/>
              <a:t>responsabilità</a:t>
            </a:r>
            <a:r>
              <a:rPr lang="en-US" sz="5100" dirty="0"/>
              <a:t> del Qatar ai sensi </a:t>
            </a:r>
            <a:r>
              <a:rPr lang="en-US" sz="5100" dirty="0" err="1"/>
              <a:t>della</a:t>
            </a:r>
            <a:r>
              <a:rPr lang="en-US" sz="5100" dirty="0"/>
              <a:t> </a:t>
            </a:r>
            <a:r>
              <a:rPr lang="en-US" sz="5100" dirty="0" err="1"/>
              <a:t>Convenzione</a:t>
            </a:r>
            <a:r>
              <a:rPr lang="en-US" sz="5100" dirty="0"/>
              <a:t> </a:t>
            </a:r>
            <a:r>
              <a:rPr lang="en-US" sz="5100" dirty="0" err="1"/>
              <a:t>invocando</a:t>
            </a:r>
            <a:r>
              <a:rPr lang="en-US" sz="5100" dirty="0"/>
              <a:t> </a:t>
            </a:r>
            <a:r>
              <a:rPr lang="en-US" sz="5100" dirty="0" err="1"/>
              <a:t>principi</a:t>
            </a:r>
            <a:r>
              <a:rPr lang="en-US" sz="5100" dirty="0"/>
              <a:t> </a:t>
            </a:r>
            <a:r>
              <a:rPr lang="en-US" sz="5100" dirty="0" err="1"/>
              <a:t>generali</a:t>
            </a:r>
            <a:r>
              <a:rPr lang="en-US" sz="5100" dirty="0"/>
              <a:t> del </a:t>
            </a:r>
            <a:r>
              <a:rPr lang="en-US" sz="5100" dirty="0" err="1"/>
              <a:t>diritto</a:t>
            </a:r>
            <a:r>
              <a:rPr lang="en-US" sz="5100" dirty="0"/>
              <a:t> </a:t>
            </a:r>
            <a:r>
              <a:rPr lang="en-US" sz="5100" dirty="0" err="1"/>
              <a:t>nazionale</a:t>
            </a:r>
            <a:r>
              <a:rPr lang="en-US" sz="5100" dirty="0"/>
              <a:t>, </a:t>
            </a:r>
            <a:r>
              <a:rPr lang="en-US" sz="5100" dirty="0" err="1"/>
              <a:t>possa</a:t>
            </a:r>
            <a:r>
              <a:rPr lang="en-US" sz="5100" dirty="0"/>
              <a:t> </a:t>
            </a:r>
            <a:r>
              <a:rPr lang="en-US" sz="5100" dirty="0" err="1"/>
              <a:t>sollevare</a:t>
            </a:r>
            <a:r>
              <a:rPr lang="en-US" sz="5100" dirty="0"/>
              <a:t> </a:t>
            </a:r>
            <a:r>
              <a:rPr lang="en-US" sz="5100" dirty="0" err="1"/>
              <a:t>dubbi</a:t>
            </a:r>
            <a:r>
              <a:rPr lang="en-US" sz="5100" dirty="0"/>
              <a:t> circa </a:t>
            </a:r>
            <a:r>
              <a:rPr lang="en-US" sz="5100" dirty="0" err="1"/>
              <a:t>l’impegno</a:t>
            </a:r>
            <a:r>
              <a:rPr lang="en-US" sz="5100" dirty="0"/>
              <a:t> del Qatar </a:t>
            </a:r>
            <a:r>
              <a:rPr lang="en-US" sz="5100" dirty="0" err="1"/>
              <a:t>nei</a:t>
            </a:r>
            <a:r>
              <a:rPr lang="en-US" sz="5100" dirty="0"/>
              <a:t> </a:t>
            </a:r>
            <a:r>
              <a:rPr lang="en-US" sz="5100" dirty="0" err="1"/>
              <a:t>confronti</a:t>
            </a:r>
            <a:r>
              <a:rPr lang="en-US" sz="5100" dirty="0"/>
              <a:t> </a:t>
            </a:r>
            <a:r>
              <a:rPr lang="en-US" sz="5100" dirty="0" err="1"/>
              <a:t>dell’oggetto</a:t>
            </a:r>
            <a:r>
              <a:rPr lang="en-US" sz="5100" dirty="0"/>
              <a:t> e </a:t>
            </a:r>
            <a:r>
              <a:rPr lang="en-US" sz="5100" dirty="0" err="1"/>
              <a:t>dello</a:t>
            </a:r>
            <a:r>
              <a:rPr lang="en-US" sz="5100" dirty="0"/>
              <a:t> </a:t>
            </a:r>
            <a:r>
              <a:rPr lang="en-US" sz="5100" dirty="0" err="1"/>
              <a:t>scopo</a:t>
            </a:r>
            <a:r>
              <a:rPr lang="en-US" sz="5100" dirty="0"/>
              <a:t> </a:t>
            </a:r>
            <a:r>
              <a:rPr lang="en-US" sz="5100" dirty="0" err="1"/>
              <a:t>della</a:t>
            </a:r>
            <a:r>
              <a:rPr lang="en-US" sz="5100" dirty="0"/>
              <a:t> </a:t>
            </a:r>
            <a:r>
              <a:rPr lang="en-US" sz="5100" dirty="0" err="1"/>
              <a:t>Convenzione</a:t>
            </a:r>
            <a:r>
              <a:rPr lang="en-US" sz="5100" dirty="0"/>
              <a:t> [...] Il </a:t>
            </a:r>
            <a:r>
              <a:rPr lang="en-US" sz="5100" dirty="0" err="1"/>
              <a:t>governo</a:t>
            </a:r>
            <a:r>
              <a:rPr lang="en-US" sz="5100" dirty="0"/>
              <a:t> </a:t>
            </a:r>
            <a:r>
              <a:rPr lang="en-US" sz="5100" dirty="0" err="1"/>
              <a:t>della</a:t>
            </a:r>
            <a:r>
              <a:rPr lang="en-US" sz="5100" dirty="0"/>
              <a:t> Repubblica </a:t>
            </a:r>
            <a:r>
              <a:rPr lang="en-US" sz="5100" dirty="0" err="1"/>
              <a:t>italiana</a:t>
            </a:r>
            <a:r>
              <a:rPr lang="en-US" sz="5100" dirty="0"/>
              <a:t> </a:t>
            </a:r>
            <a:r>
              <a:rPr lang="en-US" sz="5100" dirty="0" err="1"/>
              <a:t>si</a:t>
            </a:r>
            <a:r>
              <a:rPr lang="en-US" sz="5100" dirty="0"/>
              <a:t> </a:t>
            </a:r>
            <a:r>
              <a:rPr lang="en-US" sz="5100" dirty="0" err="1"/>
              <a:t>oppone</a:t>
            </a:r>
            <a:r>
              <a:rPr lang="en-US" sz="5100" dirty="0"/>
              <a:t> </a:t>
            </a:r>
            <a:r>
              <a:rPr lang="en-US" sz="5100" dirty="0" err="1"/>
              <a:t>pertanto</a:t>
            </a:r>
            <a:r>
              <a:rPr lang="en-US" sz="5100" dirty="0"/>
              <a:t> a tale </a:t>
            </a:r>
            <a:r>
              <a:rPr lang="en-US" sz="5100" dirty="0" err="1"/>
              <a:t>riserva</a:t>
            </a:r>
            <a:r>
              <a:rPr lang="en-US" sz="5100" dirty="0"/>
              <a:t>. Tale </a:t>
            </a:r>
            <a:r>
              <a:rPr lang="en-US" sz="5100" dirty="0" err="1"/>
              <a:t>obiezione</a:t>
            </a:r>
            <a:r>
              <a:rPr lang="en-US" sz="5100" dirty="0"/>
              <a:t> non </a:t>
            </a:r>
            <a:r>
              <a:rPr lang="en-US" sz="5100" dirty="0" err="1"/>
              <a:t>costituisce</a:t>
            </a:r>
            <a:r>
              <a:rPr lang="en-US" sz="5100" dirty="0"/>
              <a:t> un </a:t>
            </a:r>
            <a:r>
              <a:rPr lang="en-US" sz="5100" dirty="0" err="1"/>
              <a:t>ostacolo</a:t>
            </a:r>
            <a:r>
              <a:rPr lang="en-US" sz="5100" dirty="0"/>
              <a:t> </a:t>
            </a:r>
            <a:r>
              <a:rPr lang="en-US" sz="5100" dirty="0" err="1"/>
              <a:t>all’entrata</a:t>
            </a:r>
            <a:r>
              <a:rPr lang="en-US" sz="5100" dirty="0"/>
              <a:t> in </a:t>
            </a:r>
            <a:r>
              <a:rPr lang="en-US" sz="5100" dirty="0" err="1"/>
              <a:t>vigore</a:t>
            </a:r>
            <a:r>
              <a:rPr lang="en-US" sz="5100" dirty="0"/>
              <a:t> </a:t>
            </a:r>
            <a:r>
              <a:rPr lang="en-US" sz="5100" dirty="0" err="1"/>
              <a:t>della</a:t>
            </a:r>
            <a:r>
              <a:rPr lang="en-US" sz="5100" dirty="0"/>
              <a:t> </a:t>
            </a:r>
            <a:r>
              <a:rPr lang="en-US" sz="5100" dirty="0" err="1"/>
              <a:t>Convenzione</a:t>
            </a:r>
            <a:r>
              <a:rPr lang="en-US" sz="5100" dirty="0"/>
              <a:t> </a:t>
            </a:r>
            <a:r>
              <a:rPr lang="en-US" sz="5100" dirty="0" err="1"/>
              <a:t>tra</a:t>
            </a:r>
            <a:r>
              <a:rPr lang="en-US" sz="5100" dirty="0"/>
              <a:t> il </a:t>
            </a:r>
            <a:r>
              <a:rPr lang="en-US" sz="5100" dirty="0" err="1"/>
              <a:t>Governo</a:t>
            </a:r>
            <a:r>
              <a:rPr lang="en-US" sz="5100" dirty="0"/>
              <a:t> </a:t>
            </a:r>
            <a:r>
              <a:rPr lang="en-US" sz="5100" dirty="0" err="1"/>
              <a:t>della</a:t>
            </a:r>
            <a:r>
              <a:rPr lang="en-US" sz="5100" dirty="0"/>
              <a:t> Repubblica </a:t>
            </a:r>
            <a:r>
              <a:rPr lang="en-US" sz="5100" dirty="0" err="1"/>
              <a:t>Italiana</a:t>
            </a:r>
            <a:r>
              <a:rPr lang="en-US" sz="5100" dirty="0"/>
              <a:t> e lo </a:t>
            </a:r>
            <a:r>
              <a:rPr lang="en-US" sz="5100" dirty="0" err="1"/>
              <a:t>Stato</a:t>
            </a:r>
            <a:r>
              <a:rPr lang="en-US" sz="5100" dirty="0"/>
              <a:t> del Qatar.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976859" y="399307"/>
            <a:ext cx="10238282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it-IT" sz="4400" dirty="0"/>
              <a:t>Convenzione sui diritti del bambino (1989)</a:t>
            </a:r>
          </a:p>
          <a:p>
            <a:pPr lvl="0" algn="ctr">
              <a:defRPr/>
            </a:pPr>
            <a:r>
              <a:rPr lang="it-IT" sz="4400" dirty="0"/>
              <a:t>Obiezione italiana alla riserva del Qatar</a:t>
            </a:r>
            <a:endParaRPr kumimoji="0" lang="it-IT" sz="4400" b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06213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383435"/>
            <a:ext cx="10515600" cy="3793527"/>
          </a:xfrm>
        </p:spPr>
        <p:txBody>
          <a:bodyPr vert="horz" lIns="91440" tIns="45720" rIns="91440" bIns="45720" rtlCol="0">
            <a:normAutofit fontScale="62500" lnSpcReduction="20000"/>
          </a:bodyPr>
          <a:lstStyle/>
          <a:p>
            <a:pPr marL="0" lvl="0" indent="0" algn="just">
              <a:buNone/>
            </a:pPr>
            <a:r>
              <a:rPr lang="en-US" sz="5800" dirty="0" err="1"/>
              <a:t>Considerato</a:t>
            </a:r>
            <a:r>
              <a:rPr lang="en-US" sz="5800" dirty="0"/>
              <a:t> </a:t>
            </a:r>
            <a:r>
              <a:rPr lang="en-US" sz="5800" dirty="0" err="1"/>
              <a:t>che</a:t>
            </a:r>
            <a:r>
              <a:rPr lang="en-US" sz="5800" dirty="0"/>
              <a:t> il </a:t>
            </a:r>
            <a:r>
              <a:rPr lang="en-US" sz="5800" dirty="0" err="1"/>
              <a:t>governo</a:t>
            </a:r>
            <a:r>
              <a:rPr lang="en-US" sz="5800" dirty="0"/>
              <a:t> </a:t>
            </a:r>
            <a:r>
              <a:rPr lang="en-US" sz="5800" dirty="0" err="1"/>
              <a:t>dello</a:t>
            </a:r>
            <a:r>
              <a:rPr lang="en-US" sz="5800" dirty="0"/>
              <a:t> </a:t>
            </a:r>
            <a:r>
              <a:rPr lang="en-US" sz="5800" dirty="0" err="1"/>
              <a:t>Stato</a:t>
            </a:r>
            <a:r>
              <a:rPr lang="en-US" sz="5800" dirty="0"/>
              <a:t> del Qatar ha </a:t>
            </a:r>
            <a:r>
              <a:rPr lang="en-US" sz="5800" dirty="0" err="1"/>
              <a:t>ratificato</a:t>
            </a:r>
            <a:r>
              <a:rPr lang="en-US" sz="5800" dirty="0"/>
              <a:t> la </a:t>
            </a:r>
            <a:r>
              <a:rPr lang="en-US" sz="5800" dirty="0" err="1"/>
              <a:t>Convenzione</a:t>
            </a:r>
            <a:r>
              <a:rPr lang="en-US" sz="5800" dirty="0"/>
              <a:t> sui </a:t>
            </a:r>
            <a:r>
              <a:rPr lang="en-US" sz="5800" dirty="0" err="1"/>
              <a:t>diritti</a:t>
            </a:r>
            <a:r>
              <a:rPr lang="en-US" sz="5800" dirty="0"/>
              <a:t> del </a:t>
            </a:r>
            <a:r>
              <a:rPr lang="en-US" sz="5800" dirty="0" err="1"/>
              <a:t>fanciullo</a:t>
            </a:r>
            <a:r>
              <a:rPr lang="en-US" sz="5800" dirty="0"/>
              <a:t> del 1989 il 3 </a:t>
            </a:r>
            <a:r>
              <a:rPr lang="en-US" sz="5800" dirty="0" err="1"/>
              <a:t>aprile</a:t>
            </a:r>
            <a:r>
              <a:rPr lang="en-US" sz="5800" dirty="0"/>
              <a:t> 1995 e ha </a:t>
            </a:r>
            <a:r>
              <a:rPr lang="en-US" sz="5800" dirty="0" err="1"/>
              <a:t>formulato</a:t>
            </a:r>
            <a:r>
              <a:rPr lang="en-US" sz="5800" dirty="0"/>
              <a:t> </a:t>
            </a:r>
            <a:r>
              <a:rPr lang="en-US" sz="5800" dirty="0" err="1"/>
              <a:t>una</a:t>
            </a:r>
            <a:r>
              <a:rPr lang="en-US" sz="5800" dirty="0"/>
              <a:t> </a:t>
            </a:r>
            <a:r>
              <a:rPr lang="en-US" sz="5800" dirty="0" err="1"/>
              <a:t>riserva</a:t>
            </a:r>
            <a:r>
              <a:rPr lang="en-US" sz="5800" dirty="0"/>
              <a:t> </a:t>
            </a:r>
            <a:r>
              <a:rPr lang="en-US" sz="5800" dirty="0" err="1"/>
              <a:t>generale</a:t>
            </a:r>
            <a:r>
              <a:rPr lang="en-US" sz="5800" dirty="0"/>
              <a:t> </a:t>
            </a:r>
            <a:r>
              <a:rPr lang="en-US" sz="5800" dirty="0" err="1"/>
              <a:t>riguardo</a:t>
            </a:r>
            <a:r>
              <a:rPr lang="en-US" sz="5800" dirty="0"/>
              <a:t> a </a:t>
            </a:r>
            <a:r>
              <a:rPr lang="en-US" sz="5800" dirty="0" err="1"/>
              <a:t>qualsiasi</a:t>
            </a:r>
            <a:r>
              <a:rPr lang="en-US" sz="5800" dirty="0"/>
              <a:t> </a:t>
            </a:r>
            <a:r>
              <a:rPr lang="en-US" sz="5800" dirty="0" err="1"/>
              <a:t>sua</a:t>
            </a:r>
            <a:r>
              <a:rPr lang="en-US" sz="5800" dirty="0"/>
              <a:t> </a:t>
            </a:r>
            <a:r>
              <a:rPr lang="en-US" sz="5800" dirty="0" err="1"/>
              <a:t>disposizione</a:t>
            </a:r>
            <a:r>
              <a:rPr lang="en-US" sz="5800" dirty="0"/>
              <a:t> </a:t>
            </a:r>
            <a:r>
              <a:rPr lang="en-US" sz="5800" dirty="0" err="1"/>
              <a:t>che</a:t>
            </a:r>
            <a:r>
              <a:rPr lang="en-US" sz="5800" dirty="0"/>
              <a:t> </a:t>
            </a:r>
            <a:r>
              <a:rPr lang="en-US" sz="5800" dirty="0" err="1"/>
              <a:t>sia</a:t>
            </a:r>
            <a:r>
              <a:rPr lang="en-US" sz="5800" dirty="0"/>
              <a:t> </a:t>
            </a:r>
            <a:r>
              <a:rPr lang="en-US" sz="5800" dirty="0" err="1"/>
              <a:t>incompatibile</a:t>
            </a:r>
            <a:r>
              <a:rPr lang="en-US" sz="5800" dirty="0"/>
              <a:t> con la </a:t>
            </a:r>
            <a:r>
              <a:rPr lang="en-US" sz="5800" i="1" dirty="0"/>
              <a:t>sharia</a:t>
            </a:r>
            <a:r>
              <a:rPr lang="en-US" sz="5800" dirty="0"/>
              <a:t> </a:t>
            </a:r>
            <a:r>
              <a:rPr lang="en-US" sz="5800" dirty="0" err="1"/>
              <a:t>islamica</a:t>
            </a:r>
            <a:r>
              <a:rPr lang="en-US" sz="5800" dirty="0"/>
              <a:t>; […]
</a:t>
            </a:r>
            <a:r>
              <a:rPr lang="en-US" sz="5800" dirty="0" err="1"/>
              <a:t>Dichiariamo</a:t>
            </a:r>
            <a:r>
              <a:rPr lang="en-US" sz="5800" dirty="0"/>
              <a:t>, con il </a:t>
            </a:r>
            <a:r>
              <a:rPr lang="en-US" sz="5800" dirty="0" err="1"/>
              <a:t>presente</a:t>
            </a:r>
            <a:r>
              <a:rPr lang="en-US" sz="5800" dirty="0"/>
              <a:t> </a:t>
            </a:r>
            <a:r>
              <a:rPr lang="en-US" sz="5800" dirty="0" err="1"/>
              <a:t>strumento</a:t>
            </a:r>
            <a:r>
              <a:rPr lang="en-US" sz="5800" dirty="0"/>
              <a:t>, il </a:t>
            </a:r>
            <a:r>
              <a:rPr lang="en-US" sz="5800" dirty="0" err="1"/>
              <a:t>ritiro</a:t>
            </a:r>
            <a:r>
              <a:rPr lang="en-US" sz="5800" dirty="0"/>
              <a:t> </a:t>
            </a:r>
            <a:r>
              <a:rPr lang="en-US" sz="5800" dirty="0" err="1"/>
              <a:t>parziale</a:t>
            </a:r>
            <a:r>
              <a:rPr lang="en-US" sz="5800" dirty="0"/>
              <a:t> da </a:t>
            </a:r>
            <a:r>
              <a:rPr lang="en-US" sz="5800" dirty="0" err="1"/>
              <a:t>parte</a:t>
            </a:r>
            <a:r>
              <a:rPr lang="en-US" sz="5800" dirty="0"/>
              <a:t> </a:t>
            </a:r>
            <a:r>
              <a:rPr lang="en-US" sz="5800" dirty="0" err="1"/>
              <a:t>dello</a:t>
            </a:r>
            <a:r>
              <a:rPr lang="en-US" sz="5800" dirty="0"/>
              <a:t> </a:t>
            </a:r>
            <a:r>
              <a:rPr lang="en-US" sz="5800" dirty="0" err="1"/>
              <a:t>Stato</a:t>
            </a:r>
            <a:r>
              <a:rPr lang="en-US" sz="5800" dirty="0"/>
              <a:t> del Qatar </a:t>
            </a:r>
            <a:r>
              <a:rPr lang="en-US" sz="5800" dirty="0" err="1"/>
              <a:t>della</a:t>
            </a:r>
            <a:r>
              <a:rPr lang="en-US" sz="5800" dirty="0"/>
              <a:t> </a:t>
            </a:r>
            <a:r>
              <a:rPr lang="en-US" sz="5800" dirty="0" err="1"/>
              <a:t>sua</a:t>
            </a:r>
            <a:r>
              <a:rPr lang="en-US" sz="5800" dirty="0"/>
              <a:t> </a:t>
            </a:r>
            <a:r>
              <a:rPr lang="en-US" sz="5800" dirty="0" err="1"/>
              <a:t>riserva</a:t>
            </a:r>
            <a:r>
              <a:rPr lang="en-US" sz="5800" dirty="0"/>
              <a:t> </a:t>
            </a:r>
            <a:r>
              <a:rPr lang="en-US" sz="5800" dirty="0" err="1"/>
              <a:t>generale</a:t>
            </a:r>
            <a:r>
              <a:rPr lang="en-US" sz="5800" dirty="0"/>
              <a:t>, </a:t>
            </a:r>
            <a:r>
              <a:rPr lang="en-US" sz="5800" dirty="0" err="1"/>
              <a:t>che</a:t>
            </a:r>
            <a:r>
              <a:rPr lang="en-US" sz="5800" dirty="0"/>
              <a:t> </a:t>
            </a:r>
            <a:r>
              <a:rPr lang="en-US" sz="5800" dirty="0" err="1"/>
              <a:t>continuerà</a:t>
            </a:r>
            <a:r>
              <a:rPr lang="en-US" sz="5800" dirty="0"/>
              <a:t> ad </a:t>
            </a:r>
            <a:r>
              <a:rPr lang="en-US" sz="5800" dirty="0" err="1"/>
              <a:t>applicarsi</a:t>
            </a:r>
            <a:r>
              <a:rPr lang="en-US" sz="5800" dirty="0"/>
              <a:t> con </a:t>
            </a:r>
            <a:r>
              <a:rPr lang="en-US" sz="5800" dirty="0" err="1"/>
              <a:t>riguardo</a:t>
            </a:r>
            <a:r>
              <a:rPr lang="en-US" sz="5800" dirty="0"/>
              <a:t> alle </a:t>
            </a:r>
            <a:r>
              <a:rPr lang="en-US" sz="5800" dirty="0" err="1"/>
              <a:t>disposizioni</a:t>
            </a:r>
            <a:r>
              <a:rPr lang="en-US" sz="5800" dirty="0"/>
              <a:t> </a:t>
            </a:r>
            <a:r>
              <a:rPr lang="en-US" sz="5800" dirty="0" err="1"/>
              <a:t>degli</a:t>
            </a:r>
            <a:r>
              <a:rPr lang="en-US" sz="5800" dirty="0"/>
              <a:t> </a:t>
            </a:r>
            <a:r>
              <a:rPr lang="en-US" sz="5800" dirty="0" err="1"/>
              <a:t>articoli</a:t>
            </a:r>
            <a:r>
              <a:rPr lang="en-US" sz="5800" dirty="0"/>
              <a:t> 2 e 14 </a:t>
            </a:r>
            <a:r>
              <a:rPr lang="en-US" sz="5800" dirty="0" err="1"/>
              <a:t>della</a:t>
            </a:r>
            <a:r>
              <a:rPr lang="en-US" sz="5800" dirty="0"/>
              <a:t> </a:t>
            </a:r>
            <a:r>
              <a:rPr lang="en-US" sz="5800" dirty="0" err="1"/>
              <a:t>Convenzione</a:t>
            </a:r>
            <a:r>
              <a:rPr lang="en-US" sz="58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976859" y="399307"/>
            <a:ext cx="10238282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it-IT" sz="4400" dirty="0"/>
              <a:t>Convenzione sui diritti del bambino (1989)</a:t>
            </a:r>
          </a:p>
          <a:p>
            <a:pPr lvl="0" algn="ctr">
              <a:defRPr/>
            </a:pPr>
            <a:r>
              <a:rPr lang="it-IT" sz="4400" dirty="0"/>
              <a:t>Dichiarazione del Qatar del 29/4/2009</a:t>
            </a:r>
            <a:endParaRPr kumimoji="0" lang="it-IT" sz="4400" b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44728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698230"/>
            <a:ext cx="10515600" cy="3478732"/>
          </a:xfr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0" indent="0" algn="just">
              <a:buNone/>
            </a:pPr>
            <a:endParaRPr lang="en-US" sz="5800" dirty="0"/>
          </a:p>
          <a:p>
            <a:pPr marL="0" indent="0" algn="just">
              <a:buNone/>
            </a:pPr>
            <a:r>
              <a:rPr lang="en-US" sz="5800" dirty="0"/>
              <a:t>Uno </a:t>
            </a:r>
            <a:r>
              <a:rPr lang="en-US" sz="5800" dirty="0" err="1"/>
              <a:t>Stato</a:t>
            </a:r>
            <a:r>
              <a:rPr lang="en-US" sz="5800" dirty="0"/>
              <a:t> [...] non </a:t>
            </a:r>
            <a:r>
              <a:rPr lang="en-US" sz="5800" dirty="0" err="1"/>
              <a:t>può</a:t>
            </a:r>
            <a:r>
              <a:rPr lang="en-US" sz="5800" dirty="0"/>
              <a:t> </a:t>
            </a:r>
            <a:r>
              <a:rPr lang="en-US" sz="5800" dirty="0" err="1"/>
              <a:t>formulare</a:t>
            </a:r>
            <a:r>
              <a:rPr lang="en-US" sz="5800" dirty="0"/>
              <a:t> </a:t>
            </a:r>
            <a:r>
              <a:rPr lang="en-US" sz="5800" dirty="0" err="1"/>
              <a:t>una</a:t>
            </a:r>
            <a:r>
              <a:rPr lang="en-US" sz="5800" dirty="0"/>
              <a:t> </a:t>
            </a:r>
            <a:r>
              <a:rPr lang="en-US" sz="5800" dirty="0" err="1"/>
              <a:t>riserva</a:t>
            </a:r>
            <a:r>
              <a:rPr lang="en-US" sz="5800" dirty="0"/>
              <a:t> a un </a:t>
            </a:r>
            <a:r>
              <a:rPr lang="en-US" sz="5800" dirty="0" err="1"/>
              <a:t>trattato</a:t>
            </a:r>
            <a:r>
              <a:rPr lang="en-US" sz="5800" dirty="0"/>
              <a:t> dopo aver espresso il </a:t>
            </a:r>
            <a:r>
              <a:rPr lang="en-US" sz="5800" dirty="0" err="1"/>
              <a:t>suo</a:t>
            </a:r>
            <a:r>
              <a:rPr lang="en-US" sz="5800" dirty="0"/>
              <a:t> </a:t>
            </a:r>
            <a:r>
              <a:rPr lang="en-US" sz="5800" dirty="0" err="1"/>
              <a:t>consenso</a:t>
            </a:r>
            <a:r>
              <a:rPr lang="en-US" sz="5800" dirty="0"/>
              <a:t> ad </a:t>
            </a:r>
            <a:r>
              <a:rPr lang="en-US" sz="5800" dirty="0" err="1"/>
              <a:t>essere</a:t>
            </a:r>
            <a:r>
              <a:rPr lang="en-US" sz="5800" dirty="0"/>
              <a:t> </a:t>
            </a:r>
            <a:r>
              <a:rPr lang="en-US" sz="5800" dirty="0" err="1"/>
              <a:t>vincolato</a:t>
            </a:r>
            <a:r>
              <a:rPr lang="en-US" sz="5800" dirty="0"/>
              <a:t> dal </a:t>
            </a:r>
            <a:r>
              <a:rPr lang="en-US" sz="5800" dirty="0" err="1"/>
              <a:t>trattato</a:t>
            </a:r>
            <a:r>
              <a:rPr lang="en-US" sz="5800" dirty="0"/>
              <a:t>, a </a:t>
            </a:r>
            <a:r>
              <a:rPr lang="en-US" sz="5800" dirty="0" err="1"/>
              <a:t>meno</a:t>
            </a:r>
            <a:r>
              <a:rPr lang="en-US" sz="5800" dirty="0"/>
              <a:t> </a:t>
            </a:r>
            <a:r>
              <a:rPr lang="en-US" sz="5800" dirty="0" err="1"/>
              <a:t>che</a:t>
            </a:r>
            <a:r>
              <a:rPr lang="en-US" sz="5800" dirty="0"/>
              <a:t> il </a:t>
            </a:r>
            <a:r>
              <a:rPr lang="en-US" sz="5800" dirty="0" err="1"/>
              <a:t>trattato</a:t>
            </a:r>
            <a:r>
              <a:rPr lang="en-US" sz="5800" dirty="0"/>
              <a:t> non </a:t>
            </a:r>
            <a:r>
              <a:rPr lang="en-US" sz="5800" dirty="0" err="1"/>
              <a:t>disponga</a:t>
            </a:r>
            <a:r>
              <a:rPr lang="en-US" sz="5800" dirty="0"/>
              <a:t> </a:t>
            </a:r>
            <a:r>
              <a:rPr lang="en-US" sz="5800" dirty="0" err="1"/>
              <a:t>diversamente</a:t>
            </a:r>
            <a:r>
              <a:rPr lang="en-US" sz="5800" dirty="0"/>
              <a:t> o </a:t>
            </a:r>
            <a:r>
              <a:rPr lang="en-US" sz="5800" dirty="0" err="1"/>
              <a:t>nessuno</a:t>
            </a:r>
            <a:r>
              <a:rPr lang="en-US" sz="5800" dirty="0"/>
              <a:t> </a:t>
            </a:r>
            <a:r>
              <a:rPr lang="en-US" sz="5800" dirty="0" err="1"/>
              <a:t>degli</a:t>
            </a:r>
            <a:r>
              <a:rPr lang="en-US" sz="5800" dirty="0"/>
              <a:t> </a:t>
            </a:r>
            <a:r>
              <a:rPr lang="en-US" sz="5800" dirty="0" err="1"/>
              <a:t>altri</a:t>
            </a:r>
            <a:r>
              <a:rPr lang="en-US" sz="5800" dirty="0"/>
              <a:t> </a:t>
            </a:r>
            <a:r>
              <a:rPr lang="en-US" sz="5800" dirty="0" err="1"/>
              <a:t>Stati</a:t>
            </a:r>
            <a:r>
              <a:rPr lang="en-US" sz="5800" dirty="0"/>
              <a:t> </a:t>
            </a:r>
            <a:r>
              <a:rPr lang="en-US" sz="5800" dirty="0" err="1"/>
              <a:t>contraenti</a:t>
            </a:r>
            <a:r>
              <a:rPr lang="en-US" sz="5800" dirty="0"/>
              <a:t> [...] </a:t>
            </a:r>
            <a:r>
              <a:rPr lang="en-US" sz="5800" dirty="0" err="1"/>
              <a:t>si</a:t>
            </a:r>
            <a:r>
              <a:rPr lang="en-US" sz="5800" dirty="0"/>
              <a:t> </a:t>
            </a:r>
            <a:r>
              <a:rPr lang="en-US" sz="5800" dirty="0" err="1"/>
              <a:t>opponga</a:t>
            </a:r>
            <a:r>
              <a:rPr lang="en-US" sz="5800" dirty="0"/>
              <a:t> </a:t>
            </a:r>
            <a:r>
              <a:rPr lang="en-US" sz="5800" dirty="0" err="1"/>
              <a:t>alla</a:t>
            </a:r>
            <a:r>
              <a:rPr lang="en-US" sz="5800" dirty="0"/>
              <a:t> </a:t>
            </a:r>
            <a:r>
              <a:rPr lang="en-US" sz="5800" b="1" dirty="0" err="1"/>
              <a:t>formulazione</a:t>
            </a:r>
            <a:r>
              <a:rPr lang="en-US" sz="5800" b="1" dirty="0"/>
              <a:t> </a:t>
            </a:r>
            <a:r>
              <a:rPr lang="en-US" sz="5800" b="1" dirty="0" err="1"/>
              <a:t>tardiva</a:t>
            </a:r>
            <a:r>
              <a:rPr lang="en-US" sz="5800" b="1" dirty="0"/>
              <a:t> </a:t>
            </a:r>
            <a:r>
              <a:rPr lang="en-US" sz="5800" b="1" dirty="0" err="1"/>
              <a:t>della</a:t>
            </a:r>
            <a:r>
              <a:rPr lang="en-US" sz="5800" b="1" dirty="0"/>
              <a:t> </a:t>
            </a:r>
            <a:r>
              <a:rPr lang="en-US" sz="5800" b="1" dirty="0" err="1"/>
              <a:t>riserva</a:t>
            </a:r>
            <a:r>
              <a:rPr lang="en-US" sz="58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976859" y="399307"/>
            <a:ext cx="1023828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it-IT" sz="4400" dirty="0"/>
              <a:t>Guida della CDI alla pratica sulle riserve dei trattati (2011)</a:t>
            </a:r>
            <a:br>
              <a:rPr lang="it-IT" sz="4400" dirty="0"/>
            </a:br>
            <a:r>
              <a:rPr lang="it-IT" sz="4400" dirty="0"/>
              <a:t>Paragrafo 2.3</a:t>
            </a:r>
            <a:endParaRPr kumimoji="0" lang="it-IT" sz="4400" b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72031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514350" indent="-514350" algn="just">
              <a:buFont typeface="Arial" panose="020B0604020202020204" pitchFamily="34" charset="0"/>
              <a:buAutoNum type="arabicPeriod"/>
            </a:pPr>
            <a:endParaRPr lang="it-IT" sz="3600" dirty="0"/>
          </a:p>
          <a:p>
            <a:pPr marL="0" indent="0" algn="just">
              <a:buNone/>
            </a:pPr>
            <a:r>
              <a:rPr lang="it-IT" sz="4400" dirty="0"/>
              <a:t>La condanna a morte non può essere inflitta per i reati commessi da persone di età inferiore ai diciotto anni e non può essere eseguita su donne incinte.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it-IT" sz="4000" dirty="0"/>
              <a:t>Patto sui diritti civili e politici (1966)</a:t>
            </a:r>
            <a:br>
              <a:rPr lang="it-IT" sz="4000" dirty="0"/>
            </a:br>
            <a:r>
              <a:rPr lang="it-IT" sz="4000" dirty="0"/>
              <a:t>Articolo 6</a:t>
            </a:r>
            <a:endParaRPr kumimoji="0" lang="it-IT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2929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514350" indent="-514350" algn="just">
              <a:buFont typeface="Arial" panose="020B0604020202020204" pitchFamily="34" charset="0"/>
              <a:buAutoNum type="arabicPeriod"/>
            </a:pPr>
            <a:endParaRPr lang="it-IT" sz="3600" dirty="0"/>
          </a:p>
          <a:p>
            <a:pPr marL="0" indent="0" algn="just">
              <a:buNone/>
            </a:pPr>
            <a:r>
              <a:rPr lang="it-IT" sz="4400" dirty="0"/>
              <a:t>Gli Stati Uniti si riservano il diritto, fatti salvi i loro vincoli costituzionali, di imporre la pena capitale a qualsiasi persona (diversa da una donna incinta) debitamente condannata in base alle leggi esistenti o future che consentono l’imposizione della pena capitale, compresa la punizione per i crimini commessi da persone di età inferiore ai diciotto anni.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it-IT" sz="4000" dirty="0"/>
              <a:t>Riserva degli Stati Uniti al Patto sui diritti civili e politici</a:t>
            </a:r>
            <a:endParaRPr kumimoji="0" lang="it-IT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22899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66195"/>
            <a:ext cx="10515600" cy="4210768"/>
          </a:xfr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514350" indent="-514350" algn="just">
              <a:buFont typeface="Arial" panose="020B0604020202020204" pitchFamily="34" charset="0"/>
              <a:buAutoNum type="arabicPeriod"/>
            </a:pPr>
            <a:endParaRPr lang="it-IT" sz="3600" dirty="0"/>
          </a:p>
          <a:p>
            <a:pPr marL="0" indent="0" algn="just">
              <a:buNone/>
            </a:pPr>
            <a:r>
              <a:rPr lang="it-IT" sz="4400" dirty="0"/>
              <a:t>Gli Stati Parti adottano tutte le misure appropriate per eliminare la discriminazione contro le donne in tutte le questioni relative al matrimonio e alle relazioni familiari e in particolare assicurano, su una base di uguaglianza tra uomini e donne: [...] </a:t>
            </a:r>
            <a:r>
              <a:rPr lang="it-IT" sz="4400" b="1" dirty="0"/>
              <a:t>Gli stessi diritti di decidere liberamente e responsabilmente il numero e l’intervallo dei propri figli </a:t>
            </a:r>
            <a:r>
              <a:rPr lang="it-IT" sz="4400" dirty="0"/>
              <a:t>e di avere accesso alle informazioni, all’istruzione e ai mezzi per consentire loro di esercitare tali diritti.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838200" y="396534"/>
            <a:ext cx="1062927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it-IT" sz="3200" dirty="0"/>
              <a:t>Convenzione sull’eliminazione di tutte le forme di discriminazione nei confronti della donna (1979)</a:t>
            </a:r>
          </a:p>
          <a:p>
            <a:pPr lvl="0" algn="ctr">
              <a:defRPr/>
            </a:pPr>
            <a:r>
              <a:rPr lang="it-IT" sz="3200" dirty="0"/>
              <a:t>Articolo 16, paragrafo 1, lettera e)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2104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398425"/>
            <a:ext cx="10515600" cy="3778537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endParaRPr lang="it-IT" sz="3600" dirty="0"/>
          </a:p>
          <a:p>
            <a:pPr marL="0" indent="0" algn="just">
              <a:buNone/>
            </a:pPr>
            <a:r>
              <a:rPr lang="it-IT" sz="4000" dirty="0"/>
              <a:t>Il Governo di Malta non si considera vincolato dal paragrafo (1) dell’articolo 16, lettera e), nella misura in cui lo stesso può essere interpretato nel senso di imporre a Malta l’obbligo di legalizzare l'aborto.</a:t>
            </a:r>
            <a:endParaRPr lang="it-IT" sz="48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838200" y="396534"/>
            <a:ext cx="1062927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it-IT" sz="3600" dirty="0"/>
              <a:t>Dichiarazione di Malta relativa alla Convenzione sull’eliminazione di tutte le forme di discriminazione nei confronti della donna</a:t>
            </a:r>
          </a:p>
        </p:txBody>
      </p:sp>
    </p:spTree>
    <p:extLst>
      <p:ext uri="{BB962C8B-B14F-4D97-AF65-F5344CB8AC3E}">
        <p14:creationId xmlns:p14="http://schemas.microsoft.com/office/powerpoint/2010/main" val="25521491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398425"/>
            <a:ext cx="10515600" cy="3778537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endParaRPr lang="it-IT" sz="3600" dirty="0"/>
          </a:p>
          <a:p>
            <a:pPr marL="0" indent="0" algn="just">
              <a:buNone/>
            </a:pPr>
            <a:r>
              <a:rPr lang="it-IT" sz="4000" dirty="0"/>
              <a:t>Il governo della Repubblica francese dichiara che nessuna disposizione della Convenzione deve essere interpretata nel senso di prevalere sulle disposizioni della legislazione francese più favorevoli alle donne che agli uomini.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838200" y="396534"/>
            <a:ext cx="1062927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it-IT" sz="3600" dirty="0"/>
              <a:t>Dichiarazione della Francia relativa alla Convenzione sull’eliminazione di tutte le forme di discriminazione nei confronti della donna</a:t>
            </a:r>
          </a:p>
        </p:txBody>
      </p:sp>
    </p:spTree>
    <p:extLst>
      <p:ext uri="{BB962C8B-B14F-4D97-AF65-F5344CB8AC3E}">
        <p14:creationId xmlns:p14="http://schemas.microsoft.com/office/powerpoint/2010/main" val="41143626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0" indent="0" algn="just">
              <a:buNone/>
            </a:pPr>
            <a:endParaRPr lang="en-US" sz="4400" dirty="0"/>
          </a:p>
          <a:p>
            <a:pPr marL="0" indent="0" algn="just">
              <a:buNone/>
            </a:pPr>
            <a:r>
              <a:rPr lang="en-US" sz="4400" dirty="0"/>
              <a:t>uno </a:t>
            </a:r>
            <a:r>
              <a:rPr lang="en-US" sz="4400" dirty="0" err="1"/>
              <a:t>Stato</a:t>
            </a:r>
            <a:r>
              <a:rPr lang="en-US" sz="4400" dirty="0"/>
              <a:t> </a:t>
            </a:r>
            <a:r>
              <a:rPr lang="en-US" sz="4400" dirty="0" err="1"/>
              <a:t>che</a:t>
            </a:r>
            <a:r>
              <a:rPr lang="en-US" sz="4400" dirty="0"/>
              <a:t> </a:t>
            </a:r>
            <a:r>
              <a:rPr lang="en-US" sz="4400" dirty="0" err="1"/>
              <a:t>abbia</a:t>
            </a:r>
            <a:r>
              <a:rPr lang="en-US" sz="4400" dirty="0"/>
              <a:t> </a:t>
            </a:r>
            <a:r>
              <a:rPr lang="en-US" sz="4400" dirty="0" err="1"/>
              <a:t>formulato</a:t>
            </a:r>
            <a:r>
              <a:rPr lang="en-US" sz="4400" dirty="0"/>
              <a:t> [...] </a:t>
            </a:r>
            <a:r>
              <a:rPr lang="en-US" sz="4400" dirty="0" err="1"/>
              <a:t>una</a:t>
            </a:r>
            <a:r>
              <a:rPr lang="en-US" sz="4400" dirty="0"/>
              <a:t> </a:t>
            </a:r>
            <a:r>
              <a:rPr lang="en-US" sz="4400" dirty="0" err="1"/>
              <a:t>riserva</a:t>
            </a:r>
            <a:r>
              <a:rPr lang="en-US" sz="4400" dirty="0"/>
              <a:t> </a:t>
            </a:r>
            <a:r>
              <a:rPr lang="en-US" sz="4400" dirty="0" err="1"/>
              <a:t>contro</a:t>
            </a:r>
            <a:r>
              <a:rPr lang="en-US" sz="4400" dirty="0"/>
              <a:t> la quale </a:t>
            </a:r>
            <a:r>
              <a:rPr lang="en-US" sz="4400" dirty="0" err="1"/>
              <a:t>una</a:t>
            </a:r>
            <a:r>
              <a:rPr lang="en-US" sz="4400" dirty="0"/>
              <a:t> o </a:t>
            </a:r>
            <a:r>
              <a:rPr lang="en-US" sz="4400" dirty="0" err="1"/>
              <a:t>più</a:t>
            </a:r>
            <a:r>
              <a:rPr lang="en-US" sz="4400" dirty="0"/>
              <a:t> parti </a:t>
            </a:r>
            <a:r>
              <a:rPr lang="en-US" sz="4400" dirty="0" err="1"/>
              <a:t>della</a:t>
            </a:r>
            <a:r>
              <a:rPr lang="en-US" sz="4400" dirty="0"/>
              <a:t> </a:t>
            </a:r>
            <a:r>
              <a:rPr lang="en-US" sz="4400" dirty="0" err="1"/>
              <a:t>Convenzione</a:t>
            </a:r>
            <a:r>
              <a:rPr lang="en-US" sz="4400" dirty="0"/>
              <a:t> </a:t>
            </a:r>
            <a:r>
              <a:rPr lang="en-US" sz="4400" dirty="0" err="1"/>
              <a:t>si</a:t>
            </a:r>
            <a:r>
              <a:rPr lang="en-US" sz="4400" dirty="0"/>
              <a:t> </a:t>
            </a:r>
            <a:r>
              <a:rPr lang="en-US" sz="4400" dirty="0" err="1"/>
              <a:t>sono</a:t>
            </a:r>
            <a:r>
              <a:rPr lang="en-US" sz="4400" dirty="0"/>
              <a:t> </a:t>
            </a:r>
            <a:r>
              <a:rPr lang="en-US" sz="4400" dirty="0" err="1"/>
              <a:t>opposte</a:t>
            </a:r>
            <a:r>
              <a:rPr lang="en-US" sz="4400" dirty="0"/>
              <a:t>, ma non </a:t>
            </a:r>
            <a:r>
              <a:rPr lang="en-US" sz="4400" dirty="0" err="1"/>
              <a:t>altre</a:t>
            </a:r>
            <a:r>
              <a:rPr lang="en-US" sz="4400" dirty="0"/>
              <a:t>, </a:t>
            </a:r>
            <a:r>
              <a:rPr lang="en-US" sz="4400" dirty="0" err="1"/>
              <a:t>può</a:t>
            </a:r>
            <a:r>
              <a:rPr lang="en-US" sz="4400" dirty="0"/>
              <a:t> </a:t>
            </a:r>
            <a:r>
              <a:rPr lang="en-US" sz="4400" dirty="0" err="1"/>
              <a:t>essere</a:t>
            </a:r>
            <a:r>
              <a:rPr lang="en-US" sz="4400" dirty="0"/>
              <a:t> </a:t>
            </a:r>
            <a:r>
              <a:rPr lang="en-US" sz="4400" dirty="0" err="1"/>
              <a:t>considerato</a:t>
            </a:r>
            <a:r>
              <a:rPr lang="en-US" sz="4400" dirty="0"/>
              <a:t> </a:t>
            </a:r>
            <a:r>
              <a:rPr lang="en-US" sz="4400" dirty="0" err="1"/>
              <a:t>parte</a:t>
            </a:r>
            <a:r>
              <a:rPr lang="en-US" sz="4400" dirty="0"/>
              <a:t> </a:t>
            </a:r>
            <a:r>
              <a:rPr lang="en-US" sz="4400" dirty="0" err="1"/>
              <a:t>della</a:t>
            </a:r>
            <a:r>
              <a:rPr lang="en-US" sz="4400" dirty="0"/>
              <a:t> </a:t>
            </a:r>
            <a:r>
              <a:rPr lang="en-US" sz="4400" dirty="0" err="1"/>
              <a:t>Convenzione</a:t>
            </a:r>
            <a:r>
              <a:rPr lang="en-US" sz="4400" dirty="0"/>
              <a:t> </a:t>
            </a:r>
            <a:r>
              <a:rPr lang="en-US" sz="4400" b="1" dirty="0"/>
              <a:t>se la </a:t>
            </a:r>
            <a:r>
              <a:rPr lang="en-US" sz="4400" b="1" dirty="0" err="1"/>
              <a:t>riserva</a:t>
            </a:r>
            <a:r>
              <a:rPr lang="en-US" sz="4400" b="1" dirty="0"/>
              <a:t> </a:t>
            </a:r>
            <a:r>
              <a:rPr lang="en-US" sz="4400" b="1" dirty="0" err="1"/>
              <a:t>è</a:t>
            </a:r>
            <a:r>
              <a:rPr lang="en-US" sz="4400" b="1" dirty="0"/>
              <a:t> </a:t>
            </a:r>
            <a:r>
              <a:rPr lang="en-US" sz="4400" b="1" dirty="0" err="1"/>
              <a:t>compatibile</a:t>
            </a:r>
            <a:r>
              <a:rPr lang="en-US" sz="4400" b="1" dirty="0"/>
              <a:t> con </a:t>
            </a:r>
            <a:r>
              <a:rPr lang="en-US" sz="4400" b="1" dirty="0" err="1"/>
              <a:t>l’oggetto</a:t>
            </a:r>
            <a:r>
              <a:rPr lang="en-US" sz="4400" b="1" dirty="0"/>
              <a:t> e lo </a:t>
            </a:r>
            <a:r>
              <a:rPr lang="en-US" sz="4400" b="1" dirty="0" err="1"/>
              <a:t>scopo</a:t>
            </a:r>
            <a:r>
              <a:rPr lang="en-US" sz="4400" b="1" dirty="0"/>
              <a:t> </a:t>
            </a:r>
            <a:r>
              <a:rPr lang="en-US" sz="4400" b="1" dirty="0" err="1"/>
              <a:t>della</a:t>
            </a:r>
            <a:r>
              <a:rPr lang="en-US" sz="4400" b="1" dirty="0"/>
              <a:t> </a:t>
            </a:r>
            <a:r>
              <a:rPr lang="en-US" sz="4400" b="1" dirty="0" err="1"/>
              <a:t>Convenzione</a:t>
            </a:r>
            <a:r>
              <a:rPr lang="en-US" sz="4400" dirty="0"/>
              <a:t>; in </a:t>
            </a:r>
            <a:r>
              <a:rPr lang="en-US" sz="4400" dirty="0" err="1"/>
              <a:t>caso</a:t>
            </a:r>
            <a:r>
              <a:rPr lang="en-US" sz="4400" dirty="0"/>
              <a:t> </a:t>
            </a:r>
            <a:r>
              <a:rPr lang="en-US" sz="4400" dirty="0" err="1"/>
              <a:t>contrario</a:t>
            </a:r>
            <a:r>
              <a:rPr lang="en-US" sz="4400" dirty="0"/>
              <a:t>, tale </a:t>
            </a:r>
            <a:r>
              <a:rPr lang="en-US" sz="4400" dirty="0" err="1"/>
              <a:t>Stato</a:t>
            </a:r>
            <a:r>
              <a:rPr lang="en-US" sz="4400" dirty="0"/>
              <a:t> non </a:t>
            </a:r>
            <a:r>
              <a:rPr lang="en-US" sz="4400" dirty="0" err="1"/>
              <a:t>può</a:t>
            </a:r>
            <a:r>
              <a:rPr lang="en-US" sz="4400" dirty="0"/>
              <a:t> </a:t>
            </a:r>
            <a:r>
              <a:rPr lang="en-US" sz="4400" dirty="0" err="1"/>
              <a:t>essere</a:t>
            </a:r>
            <a:r>
              <a:rPr lang="en-US" sz="4400" dirty="0"/>
              <a:t> </a:t>
            </a:r>
            <a:r>
              <a:rPr lang="en-US" sz="4400" dirty="0" err="1"/>
              <a:t>considerato</a:t>
            </a:r>
            <a:r>
              <a:rPr lang="en-US" sz="4400" dirty="0"/>
              <a:t> </a:t>
            </a:r>
            <a:r>
              <a:rPr lang="en-US" sz="4400" dirty="0" err="1"/>
              <a:t>parte</a:t>
            </a:r>
            <a:r>
              <a:rPr lang="en-US" sz="4400" dirty="0"/>
              <a:t> </a:t>
            </a:r>
            <a:r>
              <a:rPr lang="en-US" sz="4400" dirty="0" err="1"/>
              <a:t>della</a:t>
            </a:r>
            <a:r>
              <a:rPr lang="en-US" sz="4400" dirty="0"/>
              <a:t> </a:t>
            </a:r>
            <a:r>
              <a:rPr lang="en-US" sz="4400" dirty="0" err="1"/>
              <a:t>Convenzione</a:t>
            </a:r>
            <a:r>
              <a:rPr lang="en-US" sz="44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976859" y="399307"/>
            <a:ext cx="102382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it-IT" sz="4000" i="1" dirty="0"/>
              <a:t>Riserve alla Convenzione sul genocidio</a:t>
            </a:r>
          </a:p>
          <a:p>
            <a:pPr lvl="0" algn="ctr">
              <a:defRPr/>
            </a:pPr>
            <a:r>
              <a:rPr lang="it-IT" sz="4000" dirty="0"/>
              <a:t>Parere consultivo della CIG, 1951</a:t>
            </a:r>
            <a:endParaRPr kumimoji="0" lang="it-IT" sz="4000" b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6645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92500"/>
          </a:bodyPr>
          <a:lstStyle/>
          <a:p>
            <a:pPr marL="0" indent="0" algn="just">
              <a:buNone/>
            </a:pPr>
            <a:endParaRPr lang="it-IT" sz="3600" dirty="0"/>
          </a:p>
          <a:p>
            <a:pPr marL="0" indent="0" algn="just">
              <a:buNone/>
            </a:pPr>
            <a:r>
              <a:rPr lang="it-IT" sz="3600" dirty="0"/>
              <a:t>Uno Stato può [...] formulare una riserva a meno che:</a:t>
            </a:r>
          </a:p>
          <a:p>
            <a:pPr marL="457200" indent="-457200" algn="just">
              <a:buFont typeface="+mj-lt"/>
              <a:buAutoNum type="alphaLcPeriod"/>
            </a:pPr>
            <a:r>
              <a:rPr lang="it-IT" sz="3600" dirty="0"/>
              <a:t>la riserva è vietata dal trattato;
Il trattato prevede che possano essere formulate solo riserve specifiche, che non includano la riserva in questione; o
Nei casi che non rientrano nelle lettere a) e b), </a:t>
            </a:r>
            <a:r>
              <a:rPr lang="it-IT" sz="3600" b="1" dirty="0"/>
              <a:t>la riserva è incompatibile con l’oggetto e lo scopo del trattato</a:t>
            </a:r>
            <a:r>
              <a:rPr lang="it-IT" sz="36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it-IT" sz="4000" dirty="0"/>
              <a:t>Convenzione di Vienna sul diritto dei trattati</a:t>
            </a:r>
            <a:br>
              <a:rPr lang="it-IT" sz="4000" dirty="0"/>
            </a:br>
            <a:r>
              <a:rPr lang="it-IT" sz="4000" dirty="0"/>
              <a:t>Articolo 19</a:t>
            </a:r>
            <a:endParaRPr kumimoji="0" lang="it-IT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94843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endParaRPr lang="en-US" sz="4400" dirty="0"/>
          </a:p>
          <a:p>
            <a:pPr marL="0" indent="0" algn="just">
              <a:buNone/>
            </a:pPr>
            <a:endParaRPr lang="en-US" sz="4400" dirty="0"/>
          </a:p>
          <a:p>
            <a:pPr marL="0" indent="0" algn="just">
              <a:buNone/>
            </a:pPr>
            <a:r>
              <a:rPr lang="en-US" sz="4400" dirty="0"/>
              <a:t>Lo </a:t>
            </a:r>
            <a:r>
              <a:rPr lang="en-US" sz="4400" dirty="0" err="1"/>
              <a:t>Stato</a:t>
            </a:r>
            <a:r>
              <a:rPr lang="en-US" sz="4400" dirty="0"/>
              <a:t> del Qatar </a:t>
            </a:r>
            <a:r>
              <a:rPr lang="en-US" sz="4400" dirty="0" err="1"/>
              <a:t>desidera</a:t>
            </a:r>
            <a:r>
              <a:rPr lang="en-US" sz="4400" dirty="0"/>
              <a:t> </a:t>
            </a:r>
            <a:r>
              <a:rPr lang="en-US" sz="4400" dirty="0" err="1"/>
              <a:t>formulare</a:t>
            </a:r>
            <a:r>
              <a:rPr lang="en-US" sz="4400" dirty="0"/>
              <a:t> </a:t>
            </a:r>
            <a:r>
              <a:rPr lang="en-US" sz="4400" dirty="0" err="1"/>
              <a:t>una</a:t>
            </a:r>
            <a:r>
              <a:rPr lang="en-US" sz="4400" dirty="0"/>
              <a:t> </a:t>
            </a:r>
            <a:r>
              <a:rPr lang="en-US" sz="4400" dirty="0" err="1"/>
              <a:t>riserva</a:t>
            </a:r>
            <a:r>
              <a:rPr lang="en-US" sz="4400" dirty="0"/>
              <a:t> </a:t>
            </a:r>
            <a:r>
              <a:rPr lang="en-US" sz="4400" dirty="0" err="1"/>
              <a:t>generale</a:t>
            </a:r>
            <a:r>
              <a:rPr lang="en-US" sz="4400" dirty="0"/>
              <a:t> </a:t>
            </a:r>
            <a:r>
              <a:rPr lang="en-US" sz="4400" dirty="0" err="1"/>
              <a:t>riguardo</a:t>
            </a:r>
            <a:r>
              <a:rPr lang="en-US" sz="4400" dirty="0"/>
              <a:t> alle </a:t>
            </a:r>
            <a:r>
              <a:rPr lang="en-US" sz="4400" dirty="0" err="1"/>
              <a:t>disposizioni</a:t>
            </a:r>
            <a:r>
              <a:rPr lang="en-US" sz="4400" dirty="0"/>
              <a:t> </a:t>
            </a:r>
            <a:r>
              <a:rPr lang="en-US" sz="4400" dirty="0" err="1"/>
              <a:t>della</a:t>
            </a:r>
            <a:r>
              <a:rPr lang="en-US" sz="4400" dirty="0"/>
              <a:t> </a:t>
            </a:r>
            <a:r>
              <a:rPr lang="en-US" sz="4400" dirty="0" err="1"/>
              <a:t>Convenzione</a:t>
            </a:r>
            <a:r>
              <a:rPr lang="en-US" sz="4400" dirty="0"/>
              <a:t> </a:t>
            </a:r>
            <a:r>
              <a:rPr lang="en-US" sz="4400" dirty="0" err="1"/>
              <a:t>che</a:t>
            </a:r>
            <a:r>
              <a:rPr lang="en-US" sz="4400" dirty="0"/>
              <a:t> </a:t>
            </a:r>
            <a:r>
              <a:rPr lang="en-US" sz="4400" dirty="0" err="1"/>
              <a:t>sono</a:t>
            </a:r>
            <a:r>
              <a:rPr lang="en-US" sz="4400" dirty="0"/>
              <a:t> </a:t>
            </a:r>
            <a:r>
              <a:rPr lang="en-US" sz="4400" dirty="0" err="1"/>
              <a:t>incompatibili</a:t>
            </a:r>
            <a:r>
              <a:rPr lang="en-US" sz="4400" dirty="0"/>
              <a:t> con la </a:t>
            </a:r>
            <a:r>
              <a:rPr lang="en-US" sz="4400" dirty="0" err="1"/>
              <a:t>legge</a:t>
            </a:r>
            <a:r>
              <a:rPr lang="en-US" sz="4400" dirty="0"/>
              <a:t> </a:t>
            </a:r>
            <a:r>
              <a:rPr lang="en-US" sz="4400" dirty="0" err="1"/>
              <a:t>islamica</a:t>
            </a:r>
            <a:r>
              <a:rPr lang="en-US" sz="44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976859" y="399307"/>
            <a:ext cx="10238282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it-IT" sz="4400" dirty="0"/>
              <a:t>Convenzione sui diritti del bambino (1989)</a:t>
            </a:r>
          </a:p>
          <a:p>
            <a:pPr lvl="0" algn="ctr">
              <a:defRPr/>
            </a:pPr>
            <a:r>
              <a:rPr lang="it-IT" sz="4400" dirty="0"/>
              <a:t>Riserva del Qatar</a:t>
            </a:r>
            <a:endParaRPr kumimoji="0" lang="it-IT" sz="4400" b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532082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6647</TotalTime>
  <Words>924</Words>
  <Application>Microsoft Macintosh PowerPoint</Application>
  <PresentationFormat>Widescreen</PresentationFormat>
  <Paragraphs>74</Paragraphs>
  <Slides>14</Slides>
  <Notes>14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Luiss Sans</vt:lpstr>
      <vt:lpstr>Luiss type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State in International Law</dc:title>
  <dc:creator>Pierfrancesco Rossi</dc:creator>
  <cp:lastModifiedBy>Pierfrancesco Rossi</cp:lastModifiedBy>
  <cp:revision>198</cp:revision>
  <dcterms:created xsi:type="dcterms:W3CDTF">2023-02-07T10:10:48Z</dcterms:created>
  <dcterms:modified xsi:type="dcterms:W3CDTF">2025-03-17T13:12:39Z</dcterms:modified>
</cp:coreProperties>
</file>