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335" r:id="rId2"/>
    <p:sldId id="392" r:id="rId3"/>
    <p:sldId id="416" r:id="rId4"/>
    <p:sldId id="417" r:id="rId5"/>
    <p:sldId id="418" r:id="rId6"/>
    <p:sldId id="419" r:id="rId7"/>
    <p:sldId id="355" r:id="rId8"/>
    <p:sldId id="348" r:id="rId9"/>
    <p:sldId id="421" r:id="rId10"/>
    <p:sldId id="422" r:id="rId11"/>
    <p:sldId id="423" r:id="rId12"/>
    <p:sldId id="424" r:id="rId13"/>
    <p:sldId id="425" r:id="rId14"/>
    <p:sldId id="426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781"/>
  </p:normalViewPr>
  <p:slideViewPr>
    <p:cSldViewPr snapToGrid="0">
      <p:cViewPr varScale="1">
        <p:scale>
          <a:sx n="85" d="100"/>
          <a:sy n="85" d="100"/>
        </p:scale>
        <p:origin x="192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A80CC-20A3-C344-B06D-E9D596BF494B}" type="datetimeFigureOut">
              <a:rPr lang="it-IT" smtClean="0"/>
              <a:t>17/03/25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2D968-9B0B-C141-B041-8A419C610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15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A168A-61D4-FFA8-8073-8B113514F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3F24C7C-F9AE-37D4-7916-639B83782F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8DA0A5D-BAC1-6231-25FF-C79C520B55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0D2ABB0-65E2-83C1-F146-325C1B00B9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04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20383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74895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1845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36479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4141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2083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1446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89964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66856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43534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14568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5786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1075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2ECC72-280E-72C2-E2B3-2F41D58E5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D44E9CE-69A3-29A1-5AF6-6DD7B66EE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F349DE-8CBE-779B-A2B8-725146DD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17/03/25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65AB88-27BE-6551-CEA1-2E5FD4301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126DFB-E67D-104D-E92C-6B481273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16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A4BCF8-B44D-75F6-05F6-C51F42D76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6950FA2-3CA6-EC55-018D-FC99DCE48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FA36E9-0A85-B334-9BF5-E95E8FDD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17/03/25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F4449E-A309-30FC-E172-8B6E05F2B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FD431D-B051-D7FD-CF35-A802BBE0D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6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43160DE-C0F2-241D-A089-6DBD3CDD0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C2FF80-ED34-BC9E-9C4A-6EF48C078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75C88F-9995-28B1-DB86-B48F4273F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17/03/25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CFADBB-B403-A9DF-C4E8-1D2E8FD6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3251D9-4DE2-1CB8-5940-ED4B6BB1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0290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17 marzo 2025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280944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DA9BEF-80A2-2331-DC94-EBB0C285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D19C77-4BE8-2E96-C0B8-733DE692E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85FAC5-3CEB-E7E8-0C26-134619395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17/03/25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A447C6-BBB5-AE5F-213C-A75B55A3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170495-A64D-9581-65F3-209633DE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49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0DBE94-C5A7-7146-5DF9-B7AE84427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5495F73-6741-4E8D-C2F4-35124625B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5B4F62-E436-DCD4-5D5B-80B9D88F5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17/03/25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8E0835-B3FC-ED34-1FF8-BF1E940D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662F94-BC73-17CD-5247-355D5A549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298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0D406D-7C0D-5EA4-D71A-8F5038314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46FA6B-3F0C-218F-C39C-212A702CC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09847B-C27A-8415-A22C-D74574350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51B669-6778-1071-378A-FCF068101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17/03/25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9866B33-D405-6AA2-04DD-8D1A4A8C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AC9CED0-7C38-A680-A3E8-79967908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515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BFFFC2-9497-EE80-67E2-95617E1A9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3221A3-3F79-CE47-AF15-BE1883619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2B4A25-4702-E7AF-1318-918274CAF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E371380-C290-51C9-BF6A-DB6754F26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48FF730-5359-B6A8-B12D-A36D5C2F2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BFF7F4F-D638-4C9A-8225-D0E96B3A2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17/03/25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A56874-A21B-AD3C-00FA-F73655AE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F0A97E2-611F-6021-6B95-F37F906B9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13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654111-F026-CDC0-4656-B719E1D1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752540F-E4FE-8F35-FFC5-574203D8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17/03/25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6D46E13-2E96-77A9-462A-3E8D64C3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CDD7D3-6592-93E6-0D4D-2BDD17C36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43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94E561C-1D2F-5C79-09C0-3D8544DF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17/03/25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675F10-CBB4-3D3F-3CBF-6B255BB4E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2CDB5B-B609-4500-47F1-2A34113D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400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6ECC02-1330-B1DC-C297-5E4569F69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EBE631-1F5E-974F-F0D9-B1BB4012C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E9B07D-A11A-F80A-0F10-BFB1AD274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DC8AF56-3003-6CD2-099B-C437A1B9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17/03/25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64C94F-F4C9-4E16-C2CC-06D44F647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8C6C2-503B-F1F4-C5B7-CE60FD4ED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42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D4A6A7-397A-029E-4F1F-518C7DD2E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7C1659A-5181-3716-91F0-E512EC0385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04660F-3444-29CE-0022-A347C1BB8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DFF5B3-9EA7-28FC-8CB4-8EE9CB903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17/03/25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5424BD-8406-7085-3A44-2B6AC1F0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C46EAB-6271-89BD-988F-1683B808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773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5F06D29-4895-B3EE-1718-BD95BD40D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E5F458-6B28-8315-C74D-7DB77A5A3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2741B5-7DDD-D058-E233-735285CD5B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286A0-824A-5942-B62D-2CDCFA938951}" type="datetimeFigureOut">
              <a:rPr lang="it-IT" smtClean="0"/>
              <a:t>17/03/25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1DB45D-58C4-C289-B768-AE08237F6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C36594-999E-2C84-4402-3F6FB517C7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3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4E4BF2-12BC-D68B-DB54-3E9069791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6A8F5F-E5AD-743A-2736-31A5C5BE1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it-IT" sz="6000" dirty="0"/>
              <a:t>Riserve ai trattati</a:t>
            </a:r>
            <a:r>
              <a:rPr lang="it-IT" sz="5800" b="1" dirty="0"/>
              <a:t>
</a:t>
            </a:r>
            <a:endParaRPr lang="en-US" sz="5800" b="1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D1090-A6BF-477D-00A1-C98788112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814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b="1" dirty="0"/>
              <a:t>se </a:t>
            </a:r>
            <a:r>
              <a:rPr lang="en-US" sz="4400" b="1" dirty="0" err="1"/>
              <a:t>una</a:t>
            </a:r>
            <a:r>
              <a:rPr lang="en-US" sz="4400" b="1" dirty="0"/>
              <a:t> </a:t>
            </a:r>
            <a:r>
              <a:rPr lang="en-US" sz="4400" b="1" dirty="0" err="1"/>
              <a:t>parte</a:t>
            </a:r>
            <a:r>
              <a:rPr lang="en-US" sz="4400" b="1" dirty="0"/>
              <a:t> </a:t>
            </a:r>
            <a:r>
              <a:rPr lang="en-US" sz="4400" b="1" dirty="0" err="1"/>
              <a:t>della</a:t>
            </a:r>
            <a:r>
              <a:rPr lang="en-US" sz="4400" b="1" dirty="0"/>
              <a:t> </a:t>
            </a:r>
            <a:r>
              <a:rPr lang="en-US" sz="4400" b="1" dirty="0" err="1"/>
              <a:t>Convenzione</a:t>
            </a:r>
            <a:r>
              <a:rPr lang="en-US" sz="4400" b="1" dirty="0"/>
              <a:t> </a:t>
            </a:r>
            <a:r>
              <a:rPr lang="en-US" sz="4400" b="1" dirty="0" err="1"/>
              <a:t>si</a:t>
            </a:r>
            <a:r>
              <a:rPr lang="en-US" sz="4400" b="1" dirty="0"/>
              <a:t> </a:t>
            </a:r>
            <a:r>
              <a:rPr lang="en-US" sz="4400" b="1" dirty="0" err="1"/>
              <a:t>oppone</a:t>
            </a:r>
            <a:r>
              <a:rPr lang="en-US" sz="4400" b="1" dirty="0"/>
              <a:t> a </a:t>
            </a:r>
            <a:r>
              <a:rPr lang="en-US" sz="4400" b="1" dirty="0" err="1"/>
              <a:t>una</a:t>
            </a:r>
            <a:r>
              <a:rPr lang="en-US" sz="4400" b="1" dirty="0"/>
              <a:t> </a:t>
            </a:r>
            <a:r>
              <a:rPr lang="en-US" sz="4400" b="1" dirty="0" err="1"/>
              <a:t>riserva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considera</a:t>
            </a:r>
            <a:r>
              <a:rPr lang="en-US" sz="4400" dirty="0"/>
              <a:t> </a:t>
            </a:r>
            <a:r>
              <a:rPr lang="en-US" sz="4400" dirty="0" err="1"/>
              <a:t>incompatibile</a:t>
            </a:r>
            <a:r>
              <a:rPr lang="en-US" sz="4400" dirty="0"/>
              <a:t> con </a:t>
            </a:r>
            <a:r>
              <a:rPr lang="en-US" sz="4400" dirty="0" err="1"/>
              <a:t>l’oggetto</a:t>
            </a:r>
            <a:r>
              <a:rPr lang="en-US" sz="4400" dirty="0"/>
              <a:t> e lo </a:t>
            </a:r>
            <a:r>
              <a:rPr lang="en-US" sz="4400" dirty="0" err="1"/>
              <a:t>scopo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Convenzione</a:t>
            </a:r>
            <a:r>
              <a:rPr lang="en-US" sz="4400" dirty="0"/>
              <a:t>, </a:t>
            </a:r>
            <a:r>
              <a:rPr lang="en-US" sz="4400" b="1" dirty="0" err="1"/>
              <a:t>può</a:t>
            </a:r>
            <a:r>
              <a:rPr lang="en-US" sz="4400" b="1" dirty="0"/>
              <a:t> </a:t>
            </a:r>
            <a:r>
              <a:rPr lang="en-US" sz="4400" b="1" dirty="0" err="1"/>
              <a:t>ritenere</a:t>
            </a:r>
            <a:r>
              <a:rPr lang="en-US" sz="4400" b="1" dirty="0"/>
              <a:t> </a:t>
            </a:r>
            <a:r>
              <a:rPr lang="en-US" sz="4400" b="1" dirty="0" err="1"/>
              <a:t>che</a:t>
            </a:r>
            <a:r>
              <a:rPr lang="en-US" sz="4400" b="1" dirty="0"/>
              <a:t> lo </a:t>
            </a:r>
            <a:r>
              <a:rPr lang="en-US" sz="4400" b="1" dirty="0" err="1"/>
              <a:t>Stato</a:t>
            </a:r>
            <a:r>
              <a:rPr lang="en-US" sz="4400" b="1" dirty="0"/>
              <a:t> </a:t>
            </a:r>
            <a:r>
              <a:rPr lang="en-US" sz="4400" b="1" dirty="0" err="1"/>
              <a:t>che</a:t>
            </a:r>
            <a:r>
              <a:rPr lang="en-US" sz="4400" b="1" dirty="0"/>
              <a:t> </a:t>
            </a:r>
            <a:r>
              <a:rPr lang="en-US" sz="4400" b="1" dirty="0" err="1"/>
              <a:t>appone</a:t>
            </a:r>
            <a:r>
              <a:rPr lang="en-US" sz="4400" b="1" dirty="0"/>
              <a:t> la </a:t>
            </a:r>
            <a:r>
              <a:rPr lang="en-US" sz="4400" b="1" dirty="0" err="1"/>
              <a:t>riserva</a:t>
            </a:r>
            <a:r>
              <a:rPr lang="en-US" sz="4400" b="1" dirty="0"/>
              <a:t> non </a:t>
            </a:r>
            <a:r>
              <a:rPr lang="en-US" sz="4400" b="1" dirty="0" err="1"/>
              <a:t>sia</a:t>
            </a:r>
            <a:r>
              <a:rPr lang="en-US" sz="4400" b="1" dirty="0"/>
              <a:t> </a:t>
            </a:r>
            <a:r>
              <a:rPr lang="en-US" sz="4400" b="1" dirty="0" err="1"/>
              <a:t>parte</a:t>
            </a:r>
            <a:r>
              <a:rPr lang="en-US" sz="4400" b="1" dirty="0"/>
              <a:t> </a:t>
            </a:r>
            <a:r>
              <a:rPr lang="en-US" sz="4400" b="1" dirty="0" err="1"/>
              <a:t>della</a:t>
            </a:r>
            <a:r>
              <a:rPr lang="en-US" sz="4400" b="1" dirty="0"/>
              <a:t> </a:t>
            </a:r>
            <a:r>
              <a:rPr lang="en-US" sz="4400" b="1" dirty="0" err="1"/>
              <a:t>Convenzione</a:t>
            </a:r>
            <a:r>
              <a:rPr lang="en-US" sz="4400" dirty="0"/>
              <a:t>; […] se, </a:t>
            </a:r>
            <a:r>
              <a:rPr lang="en-US" sz="4400" dirty="0" err="1"/>
              <a:t>d’altro</a:t>
            </a:r>
            <a:r>
              <a:rPr lang="en-US" sz="4400" dirty="0"/>
              <a:t> canto, uno </a:t>
            </a:r>
            <a:r>
              <a:rPr lang="en-US" sz="4400" dirty="0" err="1"/>
              <a:t>Stato</a:t>
            </a:r>
            <a:r>
              <a:rPr lang="en-US" sz="4400" dirty="0"/>
              <a:t> </a:t>
            </a:r>
            <a:r>
              <a:rPr lang="en-US" sz="4400" dirty="0" err="1"/>
              <a:t>accetta</a:t>
            </a:r>
            <a:r>
              <a:rPr lang="en-US" sz="4400" dirty="0"/>
              <a:t> la </a:t>
            </a:r>
            <a:r>
              <a:rPr lang="en-US" sz="4400" dirty="0" err="1"/>
              <a:t>riserva</a:t>
            </a:r>
            <a:r>
              <a:rPr lang="en-US" sz="4400" dirty="0"/>
              <a:t> come </a:t>
            </a:r>
            <a:r>
              <a:rPr lang="en-US" sz="4400" dirty="0" err="1"/>
              <a:t>compatibile</a:t>
            </a:r>
            <a:r>
              <a:rPr lang="en-US" sz="4400" dirty="0"/>
              <a:t> con </a:t>
            </a:r>
            <a:r>
              <a:rPr lang="en-US" sz="4400" dirty="0" err="1"/>
              <a:t>l’oggetto</a:t>
            </a:r>
            <a:r>
              <a:rPr lang="en-US" sz="4400" dirty="0"/>
              <a:t> e lo </a:t>
            </a:r>
            <a:r>
              <a:rPr lang="en-US" sz="4400" dirty="0" err="1"/>
              <a:t>scopo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Convenzione</a:t>
            </a:r>
            <a:r>
              <a:rPr lang="en-US" sz="4400" dirty="0"/>
              <a:t>, </a:t>
            </a:r>
            <a:r>
              <a:rPr lang="en-US" sz="4400" dirty="0" err="1"/>
              <a:t>può</a:t>
            </a:r>
            <a:r>
              <a:rPr lang="en-US" sz="4400" dirty="0"/>
              <a:t> </a:t>
            </a:r>
            <a:r>
              <a:rPr lang="en-US" sz="4400" dirty="0" err="1"/>
              <a:t>ritenere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lo </a:t>
            </a:r>
            <a:r>
              <a:rPr lang="en-US" sz="4400" dirty="0" err="1"/>
              <a:t>Stato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appone</a:t>
            </a:r>
            <a:r>
              <a:rPr lang="en-US" sz="4400" dirty="0"/>
              <a:t> la </a:t>
            </a:r>
            <a:r>
              <a:rPr lang="en-US" sz="4400" dirty="0" err="1"/>
              <a:t>riserva</a:t>
            </a:r>
            <a:r>
              <a:rPr lang="en-US" sz="4400" dirty="0"/>
              <a:t> </a:t>
            </a:r>
            <a:r>
              <a:rPr lang="en-US" sz="4400" dirty="0" err="1"/>
              <a:t>sia</a:t>
            </a:r>
            <a:r>
              <a:rPr lang="en-US" sz="4400" dirty="0"/>
              <a:t> </a:t>
            </a:r>
            <a:r>
              <a:rPr lang="en-US" sz="4400" dirty="0" err="1"/>
              <a:t>parte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Convenzione</a:t>
            </a:r>
            <a:r>
              <a:rPr lang="en-US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976859" y="399307"/>
            <a:ext cx="102382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i="1" dirty="0"/>
              <a:t>Riserve alla Convenzione sul genocidio</a:t>
            </a:r>
          </a:p>
          <a:p>
            <a:pPr lvl="0" algn="ctr">
              <a:defRPr/>
            </a:pPr>
            <a:r>
              <a:rPr lang="it-IT" sz="4000" dirty="0"/>
              <a:t>Parere consultivo della CIG, 1951</a:t>
            </a:r>
            <a:endParaRPr kumimoji="0" lang="it-IT" sz="4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3880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endParaRPr lang="it-IT" sz="3600" dirty="0"/>
          </a:p>
          <a:p>
            <a:pPr marL="0" indent="0" algn="just">
              <a:buNone/>
            </a:pPr>
            <a:r>
              <a:rPr lang="it-IT" sz="4000" dirty="0"/>
              <a:t>Un’obiezione da parte di un altro Stato contraente ad una riserva non preclude l’entrata in vigore del trattato tra lo Stato che si oppone e lo Stato che ha apposto la riserva, a meno che lo Stato che si oppone non esprima in modo definitivo un’intenzione contraria.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20, par. 4, lett. b)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702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83633"/>
            <a:ext cx="10515600" cy="4093330"/>
          </a:xfr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sz="5100" dirty="0"/>
              <a:t>Il </a:t>
            </a:r>
            <a:r>
              <a:rPr lang="en-US" sz="5100" dirty="0" err="1"/>
              <a:t>Governo</a:t>
            </a:r>
            <a:r>
              <a:rPr lang="en-US" sz="5100" dirty="0"/>
              <a:t> </a:t>
            </a:r>
            <a:r>
              <a:rPr lang="en-US" sz="5100" dirty="0" err="1"/>
              <a:t>della</a:t>
            </a:r>
            <a:r>
              <a:rPr lang="en-US" sz="5100" dirty="0"/>
              <a:t> Repubblica </a:t>
            </a:r>
            <a:r>
              <a:rPr lang="en-US" sz="5100" dirty="0" err="1"/>
              <a:t>italiana</a:t>
            </a:r>
            <a:r>
              <a:rPr lang="en-US" sz="5100" dirty="0"/>
              <a:t> </a:t>
            </a:r>
            <a:r>
              <a:rPr lang="en-US" sz="5100" dirty="0" err="1"/>
              <a:t>ritiene</a:t>
            </a:r>
            <a:r>
              <a:rPr lang="en-US" sz="5100" dirty="0"/>
              <a:t> </a:t>
            </a:r>
            <a:r>
              <a:rPr lang="en-US" sz="5100" dirty="0" err="1"/>
              <a:t>che</a:t>
            </a:r>
            <a:r>
              <a:rPr lang="en-US" sz="5100" dirty="0"/>
              <a:t> tale </a:t>
            </a:r>
            <a:r>
              <a:rPr lang="en-US" sz="5100" dirty="0" err="1"/>
              <a:t>riserva</a:t>
            </a:r>
            <a:r>
              <a:rPr lang="en-US" sz="5100" dirty="0"/>
              <a:t>, </a:t>
            </a:r>
            <a:r>
              <a:rPr lang="en-US" sz="5100" dirty="0" err="1"/>
              <a:t>che</a:t>
            </a:r>
            <a:r>
              <a:rPr lang="en-US" sz="5100" dirty="0"/>
              <a:t> </a:t>
            </a:r>
            <a:r>
              <a:rPr lang="en-US" sz="5100" dirty="0" err="1"/>
              <a:t>mira</a:t>
            </a:r>
            <a:r>
              <a:rPr lang="en-US" sz="5100" dirty="0"/>
              <a:t> a </a:t>
            </a:r>
            <a:r>
              <a:rPr lang="en-US" sz="5100" dirty="0" err="1"/>
              <a:t>limitare</a:t>
            </a:r>
            <a:r>
              <a:rPr lang="en-US" sz="5100" dirty="0"/>
              <a:t> le </a:t>
            </a:r>
            <a:r>
              <a:rPr lang="en-US" sz="5100" dirty="0" err="1"/>
              <a:t>responsabilità</a:t>
            </a:r>
            <a:r>
              <a:rPr lang="en-US" sz="5100" dirty="0"/>
              <a:t> del Qatar ai sensi </a:t>
            </a:r>
            <a:r>
              <a:rPr lang="en-US" sz="5100" dirty="0" err="1"/>
              <a:t>della</a:t>
            </a:r>
            <a:r>
              <a:rPr lang="en-US" sz="5100" dirty="0"/>
              <a:t> </a:t>
            </a:r>
            <a:r>
              <a:rPr lang="en-US" sz="5100" dirty="0" err="1"/>
              <a:t>Convenzione</a:t>
            </a:r>
            <a:r>
              <a:rPr lang="en-US" sz="5100" dirty="0"/>
              <a:t> </a:t>
            </a:r>
            <a:r>
              <a:rPr lang="en-US" sz="5100" dirty="0" err="1"/>
              <a:t>invocando</a:t>
            </a:r>
            <a:r>
              <a:rPr lang="en-US" sz="5100" dirty="0"/>
              <a:t> </a:t>
            </a:r>
            <a:r>
              <a:rPr lang="en-US" sz="5100" dirty="0" err="1"/>
              <a:t>principi</a:t>
            </a:r>
            <a:r>
              <a:rPr lang="en-US" sz="5100" dirty="0"/>
              <a:t> </a:t>
            </a:r>
            <a:r>
              <a:rPr lang="en-US" sz="5100" dirty="0" err="1"/>
              <a:t>generali</a:t>
            </a:r>
            <a:r>
              <a:rPr lang="en-US" sz="5100" dirty="0"/>
              <a:t> del </a:t>
            </a:r>
            <a:r>
              <a:rPr lang="en-US" sz="5100" dirty="0" err="1"/>
              <a:t>diritto</a:t>
            </a:r>
            <a:r>
              <a:rPr lang="en-US" sz="5100" dirty="0"/>
              <a:t> </a:t>
            </a:r>
            <a:r>
              <a:rPr lang="en-US" sz="5100" dirty="0" err="1"/>
              <a:t>nazionale</a:t>
            </a:r>
            <a:r>
              <a:rPr lang="en-US" sz="5100" dirty="0"/>
              <a:t>, </a:t>
            </a:r>
            <a:r>
              <a:rPr lang="en-US" sz="5100" dirty="0" err="1"/>
              <a:t>possa</a:t>
            </a:r>
            <a:r>
              <a:rPr lang="en-US" sz="5100" dirty="0"/>
              <a:t> </a:t>
            </a:r>
            <a:r>
              <a:rPr lang="en-US" sz="5100" dirty="0" err="1"/>
              <a:t>sollevare</a:t>
            </a:r>
            <a:r>
              <a:rPr lang="en-US" sz="5100" dirty="0"/>
              <a:t> </a:t>
            </a:r>
            <a:r>
              <a:rPr lang="en-US" sz="5100" dirty="0" err="1"/>
              <a:t>dubbi</a:t>
            </a:r>
            <a:r>
              <a:rPr lang="en-US" sz="5100" dirty="0"/>
              <a:t> circa </a:t>
            </a:r>
            <a:r>
              <a:rPr lang="en-US" sz="5100" dirty="0" err="1"/>
              <a:t>l’impegno</a:t>
            </a:r>
            <a:r>
              <a:rPr lang="en-US" sz="5100" dirty="0"/>
              <a:t> del Qatar </a:t>
            </a:r>
            <a:r>
              <a:rPr lang="en-US" sz="5100" dirty="0" err="1"/>
              <a:t>nei</a:t>
            </a:r>
            <a:r>
              <a:rPr lang="en-US" sz="5100" dirty="0"/>
              <a:t> </a:t>
            </a:r>
            <a:r>
              <a:rPr lang="en-US" sz="5100" dirty="0" err="1"/>
              <a:t>confronti</a:t>
            </a:r>
            <a:r>
              <a:rPr lang="en-US" sz="5100" dirty="0"/>
              <a:t> </a:t>
            </a:r>
            <a:r>
              <a:rPr lang="en-US" sz="5100" dirty="0" err="1"/>
              <a:t>dell’oggetto</a:t>
            </a:r>
            <a:r>
              <a:rPr lang="en-US" sz="5100" dirty="0"/>
              <a:t> e </a:t>
            </a:r>
            <a:r>
              <a:rPr lang="en-US" sz="5100" dirty="0" err="1"/>
              <a:t>dello</a:t>
            </a:r>
            <a:r>
              <a:rPr lang="en-US" sz="5100" dirty="0"/>
              <a:t> </a:t>
            </a:r>
            <a:r>
              <a:rPr lang="en-US" sz="5100" dirty="0" err="1"/>
              <a:t>scopo</a:t>
            </a:r>
            <a:r>
              <a:rPr lang="en-US" sz="5100" dirty="0"/>
              <a:t> </a:t>
            </a:r>
            <a:r>
              <a:rPr lang="en-US" sz="5100" dirty="0" err="1"/>
              <a:t>della</a:t>
            </a:r>
            <a:r>
              <a:rPr lang="en-US" sz="5100" dirty="0"/>
              <a:t> </a:t>
            </a:r>
            <a:r>
              <a:rPr lang="en-US" sz="5100" dirty="0" err="1"/>
              <a:t>Convenzione</a:t>
            </a:r>
            <a:r>
              <a:rPr lang="en-US" sz="5100" dirty="0"/>
              <a:t> [...] Il </a:t>
            </a:r>
            <a:r>
              <a:rPr lang="en-US" sz="5100" dirty="0" err="1"/>
              <a:t>governo</a:t>
            </a:r>
            <a:r>
              <a:rPr lang="en-US" sz="5100" dirty="0"/>
              <a:t> </a:t>
            </a:r>
            <a:r>
              <a:rPr lang="en-US" sz="5100" dirty="0" err="1"/>
              <a:t>della</a:t>
            </a:r>
            <a:r>
              <a:rPr lang="en-US" sz="5100" dirty="0"/>
              <a:t> Repubblica </a:t>
            </a:r>
            <a:r>
              <a:rPr lang="en-US" sz="5100" dirty="0" err="1"/>
              <a:t>italiana</a:t>
            </a:r>
            <a:r>
              <a:rPr lang="en-US" sz="5100" dirty="0"/>
              <a:t> </a:t>
            </a:r>
            <a:r>
              <a:rPr lang="en-US" sz="5100" dirty="0" err="1"/>
              <a:t>si</a:t>
            </a:r>
            <a:r>
              <a:rPr lang="en-US" sz="5100" dirty="0"/>
              <a:t> </a:t>
            </a:r>
            <a:r>
              <a:rPr lang="en-US" sz="5100" dirty="0" err="1"/>
              <a:t>oppone</a:t>
            </a:r>
            <a:r>
              <a:rPr lang="en-US" sz="5100" dirty="0"/>
              <a:t> </a:t>
            </a:r>
            <a:r>
              <a:rPr lang="en-US" sz="5100" dirty="0" err="1"/>
              <a:t>pertanto</a:t>
            </a:r>
            <a:r>
              <a:rPr lang="en-US" sz="5100" dirty="0"/>
              <a:t> a tale </a:t>
            </a:r>
            <a:r>
              <a:rPr lang="en-US" sz="5100" dirty="0" err="1"/>
              <a:t>riserva</a:t>
            </a:r>
            <a:r>
              <a:rPr lang="en-US" sz="5100" dirty="0"/>
              <a:t>. Tale </a:t>
            </a:r>
            <a:r>
              <a:rPr lang="en-US" sz="5100" dirty="0" err="1"/>
              <a:t>obiezione</a:t>
            </a:r>
            <a:r>
              <a:rPr lang="en-US" sz="5100" dirty="0"/>
              <a:t> non </a:t>
            </a:r>
            <a:r>
              <a:rPr lang="en-US" sz="5100" dirty="0" err="1"/>
              <a:t>costituisce</a:t>
            </a:r>
            <a:r>
              <a:rPr lang="en-US" sz="5100" dirty="0"/>
              <a:t> un </a:t>
            </a:r>
            <a:r>
              <a:rPr lang="en-US" sz="5100" dirty="0" err="1"/>
              <a:t>ostacolo</a:t>
            </a:r>
            <a:r>
              <a:rPr lang="en-US" sz="5100" dirty="0"/>
              <a:t> </a:t>
            </a:r>
            <a:r>
              <a:rPr lang="en-US" sz="5100" dirty="0" err="1"/>
              <a:t>all’entrata</a:t>
            </a:r>
            <a:r>
              <a:rPr lang="en-US" sz="5100" dirty="0"/>
              <a:t> in </a:t>
            </a:r>
            <a:r>
              <a:rPr lang="en-US" sz="5100" dirty="0" err="1"/>
              <a:t>vigore</a:t>
            </a:r>
            <a:r>
              <a:rPr lang="en-US" sz="5100" dirty="0"/>
              <a:t> </a:t>
            </a:r>
            <a:r>
              <a:rPr lang="en-US" sz="5100" dirty="0" err="1"/>
              <a:t>della</a:t>
            </a:r>
            <a:r>
              <a:rPr lang="en-US" sz="5100" dirty="0"/>
              <a:t> </a:t>
            </a:r>
            <a:r>
              <a:rPr lang="en-US" sz="5100" dirty="0" err="1"/>
              <a:t>Convenzione</a:t>
            </a:r>
            <a:r>
              <a:rPr lang="en-US" sz="5100" dirty="0"/>
              <a:t> </a:t>
            </a:r>
            <a:r>
              <a:rPr lang="en-US" sz="5100" dirty="0" err="1"/>
              <a:t>tra</a:t>
            </a:r>
            <a:r>
              <a:rPr lang="en-US" sz="5100" dirty="0"/>
              <a:t> il </a:t>
            </a:r>
            <a:r>
              <a:rPr lang="en-US" sz="5100" dirty="0" err="1"/>
              <a:t>Governo</a:t>
            </a:r>
            <a:r>
              <a:rPr lang="en-US" sz="5100" dirty="0"/>
              <a:t> </a:t>
            </a:r>
            <a:r>
              <a:rPr lang="en-US" sz="5100" dirty="0" err="1"/>
              <a:t>della</a:t>
            </a:r>
            <a:r>
              <a:rPr lang="en-US" sz="5100" dirty="0"/>
              <a:t> Repubblica </a:t>
            </a:r>
            <a:r>
              <a:rPr lang="en-US" sz="5100" dirty="0" err="1"/>
              <a:t>Italiana</a:t>
            </a:r>
            <a:r>
              <a:rPr lang="en-US" sz="5100" dirty="0"/>
              <a:t> e lo </a:t>
            </a:r>
            <a:r>
              <a:rPr lang="en-US" sz="5100" dirty="0" err="1"/>
              <a:t>Stato</a:t>
            </a:r>
            <a:r>
              <a:rPr lang="en-US" sz="5100" dirty="0"/>
              <a:t> del Qatar.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976859" y="399307"/>
            <a:ext cx="10238282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400" dirty="0"/>
              <a:t>Convenzione sui diritti del bambino (1989)</a:t>
            </a:r>
          </a:p>
          <a:p>
            <a:pPr lvl="0" algn="ctr">
              <a:defRPr/>
            </a:pPr>
            <a:r>
              <a:rPr lang="it-IT" sz="4400" dirty="0"/>
              <a:t>Obiezione italiana alla riserva del Qatar</a:t>
            </a:r>
            <a:endParaRPr kumimoji="0" lang="it-IT" sz="44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0621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83435"/>
            <a:ext cx="10515600" cy="3793527"/>
          </a:xfr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lvl="0" indent="0" algn="just">
              <a:buNone/>
            </a:pPr>
            <a:r>
              <a:rPr lang="en-US" sz="5800" dirty="0" err="1"/>
              <a:t>Considerato</a:t>
            </a:r>
            <a:r>
              <a:rPr lang="en-US" sz="5800" dirty="0"/>
              <a:t> </a:t>
            </a:r>
            <a:r>
              <a:rPr lang="en-US" sz="5800" dirty="0" err="1"/>
              <a:t>che</a:t>
            </a:r>
            <a:r>
              <a:rPr lang="en-US" sz="5800" dirty="0"/>
              <a:t> il </a:t>
            </a:r>
            <a:r>
              <a:rPr lang="en-US" sz="5800" dirty="0" err="1"/>
              <a:t>governo</a:t>
            </a:r>
            <a:r>
              <a:rPr lang="en-US" sz="5800" dirty="0"/>
              <a:t> </a:t>
            </a:r>
            <a:r>
              <a:rPr lang="en-US" sz="5800" dirty="0" err="1"/>
              <a:t>dello</a:t>
            </a:r>
            <a:r>
              <a:rPr lang="en-US" sz="5800" dirty="0"/>
              <a:t> </a:t>
            </a:r>
            <a:r>
              <a:rPr lang="en-US" sz="5800" dirty="0" err="1"/>
              <a:t>Stato</a:t>
            </a:r>
            <a:r>
              <a:rPr lang="en-US" sz="5800" dirty="0"/>
              <a:t> del Qatar ha </a:t>
            </a:r>
            <a:r>
              <a:rPr lang="en-US" sz="5800" dirty="0" err="1"/>
              <a:t>ratificato</a:t>
            </a:r>
            <a:r>
              <a:rPr lang="en-US" sz="5800" dirty="0"/>
              <a:t> la </a:t>
            </a:r>
            <a:r>
              <a:rPr lang="en-US" sz="5800" dirty="0" err="1"/>
              <a:t>Convenzione</a:t>
            </a:r>
            <a:r>
              <a:rPr lang="en-US" sz="5800" dirty="0"/>
              <a:t> sui </a:t>
            </a:r>
            <a:r>
              <a:rPr lang="en-US" sz="5800" dirty="0" err="1"/>
              <a:t>diritti</a:t>
            </a:r>
            <a:r>
              <a:rPr lang="en-US" sz="5800" dirty="0"/>
              <a:t> del </a:t>
            </a:r>
            <a:r>
              <a:rPr lang="en-US" sz="5800" dirty="0" err="1"/>
              <a:t>fanciullo</a:t>
            </a:r>
            <a:r>
              <a:rPr lang="en-US" sz="5800" dirty="0"/>
              <a:t> del 1989 il 3 </a:t>
            </a:r>
            <a:r>
              <a:rPr lang="en-US" sz="5800" dirty="0" err="1"/>
              <a:t>aprile</a:t>
            </a:r>
            <a:r>
              <a:rPr lang="en-US" sz="5800" dirty="0"/>
              <a:t> 1995 e ha </a:t>
            </a:r>
            <a:r>
              <a:rPr lang="en-US" sz="5800" dirty="0" err="1"/>
              <a:t>formulato</a:t>
            </a:r>
            <a:r>
              <a:rPr lang="en-US" sz="5800" dirty="0"/>
              <a:t> </a:t>
            </a:r>
            <a:r>
              <a:rPr lang="en-US" sz="5800" dirty="0" err="1"/>
              <a:t>una</a:t>
            </a:r>
            <a:r>
              <a:rPr lang="en-US" sz="5800" dirty="0"/>
              <a:t> </a:t>
            </a:r>
            <a:r>
              <a:rPr lang="en-US" sz="5800" dirty="0" err="1"/>
              <a:t>riserva</a:t>
            </a:r>
            <a:r>
              <a:rPr lang="en-US" sz="5800" dirty="0"/>
              <a:t> </a:t>
            </a:r>
            <a:r>
              <a:rPr lang="en-US" sz="5800" dirty="0" err="1"/>
              <a:t>generale</a:t>
            </a:r>
            <a:r>
              <a:rPr lang="en-US" sz="5800" dirty="0"/>
              <a:t> </a:t>
            </a:r>
            <a:r>
              <a:rPr lang="en-US" sz="5800" dirty="0" err="1"/>
              <a:t>riguardo</a:t>
            </a:r>
            <a:r>
              <a:rPr lang="en-US" sz="5800" dirty="0"/>
              <a:t> a </a:t>
            </a:r>
            <a:r>
              <a:rPr lang="en-US" sz="5800" dirty="0" err="1"/>
              <a:t>qualsiasi</a:t>
            </a:r>
            <a:r>
              <a:rPr lang="en-US" sz="5800" dirty="0"/>
              <a:t> </a:t>
            </a:r>
            <a:r>
              <a:rPr lang="en-US" sz="5800" dirty="0" err="1"/>
              <a:t>sua</a:t>
            </a:r>
            <a:r>
              <a:rPr lang="en-US" sz="5800" dirty="0"/>
              <a:t> </a:t>
            </a:r>
            <a:r>
              <a:rPr lang="en-US" sz="5800" dirty="0" err="1"/>
              <a:t>disposizione</a:t>
            </a:r>
            <a:r>
              <a:rPr lang="en-US" sz="5800" dirty="0"/>
              <a:t> </a:t>
            </a:r>
            <a:r>
              <a:rPr lang="en-US" sz="5800" dirty="0" err="1"/>
              <a:t>che</a:t>
            </a:r>
            <a:r>
              <a:rPr lang="en-US" sz="5800" dirty="0"/>
              <a:t> </a:t>
            </a:r>
            <a:r>
              <a:rPr lang="en-US" sz="5800" dirty="0" err="1"/>
              <a:t>sia</a:t>
            </a:r>
            <a:r>
              <a:rPr lang="en-US" sz="5800" dirty="0"/>
              <a:t> </a:t>
            </a:r>
            <a:r>
              <a:rPr lang="en-US" sz="5800" dirty="0" err="1"/>
              <a:t>incompatibile</a:t>
            </a:r>
            <a:r>
              <a:rPr lang="en-US" sz="5800" dirty="0"/>
              <a:t> con la </a:t>
            </a:r>
            <a:r>
              <a:rPr lang="en-US" sz="5800" i="1" dirty="0"/>
              <a:t>sharia</a:t>
            </a:r>
            <a:r>
              <a:rPr lang="en-US" sz="5800" dirty="0"/>
              <a:t> </a:t>
            </a:r>
            <a:r>
              <a:rPr lang="en-US" sz="5800" dirty="0" err="1"/>
              <a:t>islamica</a:t>
            </a:r>
            <a:r>
              <a:rPr lang="en-US" sz="5800" dirty="0"/>
              <a:t>; […]
</a:t>
            </a:r>
            <a:r>
              <a:rPr lang="en-US" sz="5800" dirty="0" err="1"/>
              <a:t>Dichiariamo</a:t>
            </a:r>
            <a:r>
              <a:rPr lang="en-US" sz="5800" dirty="0"/>
              <a:t>, con il </a:t>
            </a:r>
            <a:r>
              <a:rPr lang="en-US" sz="5800" dirty="0" err="1"/>
              <a:t>presente</a:t>
            </a:r>
            <a:r>
              <a:rPr lang="en-US" sz="5800" dirty="0"/>
              <a:t> </a:t>
            </a:r>
            <a:r>
              <a:rPr lang="en-US" sz="5800" dirty="0" err="1"/>
              <a:t>strumento</a:t>
            </a:r>
            <a:r>
              <a:rPr lang="en-US" sz="5800" dirty="0"/>
              <a:t>, il </a:t>
            </a:r>
            <a:r>
              <a:rPr lang="en-US" sz="5800" dirty="0" err="1"/>
              <a:t>ritiro</a:t>
            </a:r>
            <a:r>
              <a:rPr lang="en-US" sz="5800" dirty="0"/>
              <a:t> </a:t>
            </a:r>
            <a:r>
              <a:rPr lang="en-US" sz="5800" dirty="0" err="1"/>
              <a:t>parziale</a:t>
            </a:r>
            <a:r>
              <a:rPr lang="en-US" sz="5800" dirty="0"/>
              <a:t> da </a:t>
            </a:r>
            <a:r>
              <a:rPr lang="en-US" sz="5800" dirty="0" err="1"/>
              <a:t>parte</a:t>
            </a:r>
            <a:r>
              <a:rPr lang="en-US" sz="5800" dirty="0"/>
              <a:t> </a:t>
            </a:r>
            <a:r>
              <a:rPr lang="en-US" sz="5800" dirty="0" err="1"/>
              <a:t>dello</a:t>
            </a:r>
            <a:r>
              <a:rPr lang="en-US" sz="5800" dirty="0"/>
              <a:t> </a:t>
            </a:r>
            <a:r>
              <a:rPr lang="en-US" sz="5800" dirty="0" err="1"/>
              <a:t>Stato</a:t>
            </a:r>
            <a:r>
              <a:rPr lang="en-US" sz="5800" dirty="0"/>
              <a:t> del Qatar </a:t>
            </a:r>
            <a:r>
              <a:rPr lang="en-US" sz="5800" dirty="0" err="1"/>
              <a:t>della</a:t>
            </a:r>
            <a:r>
              <a:rPr lang="en-US" sz="5800" dirty="0"/>
              <a:t> </a:t>
            </a:r>
            <a:r>
              <a:rPr lang="en-US" sz="5800" dirty="0" err="1"/>
              <a:t>sua</a:t>
            </a:r>
            <a:r>
              <a:rPr lang="en-US" sz="5800" dirty="0"/>
              <a:t> </a:t>
            </a:r>
            <a:r>
              <a:rPr lang="en-US" sz="5800" dirty="0" err="1"/>
              <a:t>riserva</a:t>
            </a:r>
            <a:r>
              <a:rPr lang="en-US" sz="5800" dirty="0"/>
              <a:t> </a:t>
            </a:r>
            <a:r>
              <a:rPr lang="en-US" sz="5800" dirty="0" err="1"/>
              <a:t>generale</a:t>
            </a:r>
            <a:r>
              <a:rPr lang="en-US" sz="5800" dirty="0"/>
              <a:t>, </a:t>
            </a:r>
            <a:r>
              <a:rPr lang="en-US" sz="5800" dirty="0" err="1"/>
              <a:t>che</a:t>
            </a:r>
            <a:r>
              <a:rPr lang="en-US" sz="5800" dirty="0"/>
              <a:t> </a:t>
            </a:r>
            <a:r>
              <a:rPr lang="en-US" sz="5800" dirty="0" err="1"/>
              <a:t>continuerà</a:t>
            </a:r>
            <a:r>
              <a:rPr lang="en-US" sz="5800" dirty="0"/>
              <a:t> ad </a:t>
            </a:r>
            <a:r>
              <a:rPr lang="en-US" sz="5800" dirty="0" err="1"/>
              <a:t>applicarsi</a:t>
            </a:r>
            <a:r>
              <a:rPr lang="en-US" sz="5800" dirty="0"/>
              <a:t> con </a:t>
            </a:r>
            <a:r>
              <a:rPr lang="en-US" sz="5800" dirty="0" err="1"/>
              <a:t>riguardo</a:t>
            </a:r>
            <a:r>
              <a:rPr lang="en-US" sz="5800" dirty="0"/>
              <a:t> alle </a:t>
            </a:r>
            <a:r>
              <a:rPr lang="en-US" sz="5800" dirty="0" err="1"/>
              <a:t>disposizioni</a:t>
            </a:r>
            <a:r>
              <a:rPr lang="en-US" sz="5800" dirty="0"/>
              <a:t> </a:t>
            </a:r>
            <a:r>
              <a:rPr lang="en-US" sz="5800" dirty="0" err="1"/>
              <a:t>degli</a:t>
            </a:r>
            <a:r>
              <a:rPr lang="en-US" sz="5800" dirty="0"/>
              <a:t> </a:t>
            </a:r>
            <a:r>
              <a:rPr lang="en-US" sz="5800" dirty="0" err="1"/>
              <a:t>articoli</a:t>
            </a:r>
            <a:r>
              <a:rPr lang="en-US" sz="5800" dirty="0"/>
              <a:t> 2 e 14 </a:t>
            </a:r>
            <a:r>
              <a:rPr lang="en-US" sz="5800" dirty="0" err="1"/>
              <a:t>della</a:t>
            </a:r>
            <a:r>
              <a:rPr lang="en-US" sz="5800" dirty="0"/>
              <a:t> </a:t>
            </a:r>
            <a:r>
              <a:rPr lang="en-US" sz="5800" dirty="0" err="1"/>
              <a:t>Convenzione</a:t>
            </a:r>
            <a:r>
              <a:rPr lang="en-US" sz="58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976859" y="399307"/>
            <a:ext cx="10238282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400" dirty="0"/>
              <a:t>Convenzione sui diritti del bambino (1989)</a:t>
            </a:r>
          </a:p>
          <a:p>
            <a:pPr lvl="0" algn="ctr">
              <a:defRPr/>
            </a:pPr>
            <a:r>
              <a:rPr lang="it-IT" sz="4400" dirty="0"/>
              <a:t>Dichiarazione del Qatar del 29/4/2009</a:t>
            </a:r>
            <a:endParaRPr kumimoji="0" lang="it-IT" sz="44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4472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98230"/>
            <a:ext cx="10515600" cy="3478732"/>
          </a:xfr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indent="0" algn="just">
              <a:buNone/>
            </a:pPr>
            <a:endParaRPr lang="en-US" sz="5800" dirty="0"/>
          </a:p>
          <a:p>
            <a:pPr marL="0" indent="0" algn="just">
              <a:buNone/>
            </a:pPr>
            <a:r>
              <a:rPr lang="en-US" sz="5800" dirty="0"/>
              <a:t>Uno </a:t>
            </a:r>
            <a:r>
              <a:rPr lang="en-US" sz="5800" dirty="0" err="1"/>
              <a:t>Stato</a:t>
            </a:r>
            <a:r>
              <a:rPr lang="en-US" sz="5800" dirty="0"/>
              <a:t> [...] non </a:t>
            </a:r>
            <a:r>
              <a:rPr lang="en-US" sz="5800" dirty="0" err="1"/>
              <a:t>può</a:t>
            </a:r>
            <a:r>
              <a:rPr lang="en-US" sz="5800" dirty="0"/>
              <a:t> </a:t>
            </a:r>
            <a:r>
              <a:rPr lang="en-US" sz="5800" dirty="0" err="1"/>
              <a:t>formulare</a:t>
            </a:r>
            <a:r>
              <a:rPr lang="en-US" sz="5800" dirty="0"/>
              <a:t> </a:t>
            </a:r>
            <a:r>
              <a:rPr lang="en-US" sz="5800" dirty="0" err="1"/>
              <a:t>una</a:t>
            </a:r>
            <a:r>
              <a:rPr lang="en-US" sz="5800" dirty="0"/>
              <a:t> </a:t>
            </a:r>
            <a:r>
              <a:rPr lang="en-US" sz="5800" dirty="0" err="1"/>
              <a:t>riserva</a:t>
            </a:r>
            <a:r>
              <a:rPr lang="en-US" sz="5800" dirty="0"/>
              <a:t> a un </a:t>
            </a:r>
            <a:r>
              <a:rPr lang="en-US" sz="5800" dirty="0" err="1"/>
              <a:t>trattato</a:t>
            </a:r>
            <a:r>
              <a:rPr lang="en-US" sz="5800" dirty="0"/>
              <a:t> dopo aver espresso il </a:t>
            </a:r>
            <a:r>
              <a:rPr lang="en-US" sz="5800" dirty="0" err="1"/>
              <a:t>suo</a:t>
            </a:r>
            <a:r>
              <a:rPr lang="en-US" sz="5800" dirty="0"/>
              <a:t> </a:t>
            </a:r>
            <a:r>
              <a:rPr lang="en-US" sz="5800" dirty="0" err="1"/>
              <a:t>consenso</a:t>
            </a:r>
            <a:r>
              <a:rPr lang="en-US" sz="5800" dirty="0"/>
              <a:t> ad </a:t>
            </a:r>
            <a:r>
              <a:rPr lang="en-US" sz="5800" dirty="0" err="1"/>
              <a:t>essere</a:t>
            </a:r>
            <a:r>
              <a:rPr lang="en-US" sz="5800" dirty="0"/>
              <a:t> </a:t>
            </a:r>
            <a:r>
              <a:rPr lang="en-US" sz="5800" dirty="0" err="1"/>
              <a:t>vincolato</a:t>
            </a:r>
            <a:r>
              <a:rPr lang="en-US" sz="5800" dirty="0"/>
              <a:t> dal </a:t>
            </a:r>
            <a:r>
              <a:rPr lang="en-US" sz="5800" dirty="0" err="1"/>
              <a:t>trattato</a:t>
            </a:r>
            <a:r>
              <a:rPr lang="en-US" sz="5800" dirty="0"/>
              <a:t>, a </a:t>
            </a:r>
            <a:r>
              <a:rPr lang="en-US" sz="5800" dirty="0" err="1"/>
              <a:t>meno</a:t>
            </a:r>
            <a:r>
              <a:rPr lang="en-US" sz="5800" dirty="0"/>
              <a:t> </a:t>
            </a:r>
            <a:r>
              <a:rPr lang="en-US" sz="5800" dirty="0" err="1"/>
              <a:t>che</a:t>
            </a:r>
            <a:r>
              <a:rPr lang="en-US" sz="5800" dirty="0"/>
              <a:t> il </a:t>
            </a:r>
            <a:r>
              <a:rPr lang="en-US" sz="5800" dirty="0" err="1"/>
              <a:t>trattato</a:t>
            </a:r>
            <a:r>
              <a:rPr lang="en-US" sz="5800" dirty="0"/>
              <a:t> non </a:t>
            </a:r>
            <a:r>
              <a:rPr lang="en-US" sz="5800" dirty="0" err="1"/>
              <a:t>disponga</a:t>
            </a:r>
            <a:r>
              <a:rPr lang="en-US" sz="5800" dirty="0"/>
              <a:t> </a:t>
            </a:r>
            <a:r>
              <a:rPr lang="en-US" sz="5800" dirty="0" err="1"/>
              <a:t>diversamente</a:t>
            </a:r>
            <a:r>
              <a:rPr lang="en-US" sz="5800" dirty="0"/>
              <a:t> o </a:t>
            </a:r>
            <a:r>
              <a:rPr lang="en-US" sz="5800" dirty="0" err="1"/>
              <a:t>nessuno</a:t>
            </a:r>
            <a:r>
              <a:rPr lang="en-US" sz="5800" dirty="0"/>
              <a:t> </a:t>
            </a:r>
            <a:r>
              <a:rPr lang="en-US" sz="5800" dirty="0" err="1"/>
              <a:t>degli</a:t>
            </a:r>
            <a:r>
              <a:rPr lang="en-US" sz="5800" dirty="0"/>
              <a:t> </a:t>
            </a:r>
            <a:r>
              <a:rPr lang="en-US" sz="5800" dirty="0" err="1"/>
              <a:t>altri</a:t>
            </a:r>
            <a:r>
              <a:rPr lang="en-US" sz="5800" dirty="0"/>
              <a:t> </a:t>
            </a:r>
            <a:r>
              <a:rPr lang="en-US" sz="5800" dirty="0" err="1"/>
              <a:t>Stati</a:t>
            </a:r>
            <a:r>
              <a:rPr lang="en-US" sz="5800" dirty="0"/>
              <a:t> </a:t>
            </a:r>
            <a:r>
              <a:rPr lang="en-US" sz="5800" dirty="0" err="1"/>
              <a:t>contraenti</a:t>
            </a:r>
            <a:r>
              <a:rPr lang="en-US" sz="5800" dirty="0"/>
              <a:t> [...] </a:t>
            </a:r>
            <a:r>
              <a:rPr lang="en-US" sz="5800" dirty="0" err="1"/>
              <a:t>si</a:t>
            </a:r>
            <a:r>
              <a:rPr lang="en-US" sz="5800" dirty="0"/>
              <a:t> </a:t>
            </a:r>
            <a:r>
              <a:rPr lang="en-US" sz="5800" dirty="0" err="1"/>
              <a:t>opponga</a:t>
            </a:r>
            <a:r>
              <a:rPr lang="en-US" sz="5800" dirty="0"/>
              <a:t> </a:t>
            </a:r>
            <a:r>
              <a:rPr lang="en-US" sz="5800" dirty="0" err="1"/>
              <a:t>alla</a:t>
            </a:r>
            <a:r>
              <a:rPr lang="en-US" sz="5800" dirty="0"/>
              <a:t> </a:t>
            </a:r>
            <a:r>
              <a:rPr lang="en-US" sz="5800" b="1" dirty="0" err="1"/>
              <a:t>formulazione</a:t>
            </a:r>
            <a:r>
              <a:rPr lang="en-US" sz="5800" b="1" dirty="0"/>
              <a:t> </a:t>
            </a:r>
            <a:r>
              <a:rPr lang="en-US" sz="5800" b="1" dirty="0" err="1"/>
              <a:t>tardiva</a:t>
            </a:r>
            <a:r>
              <a:rPr lang="en-US" sz="5800" b="1" dirty="0"/>
              <a:t> </a:t>
            </a:r>
            <a:r>
              <a:rPr lang="en-US" sz="5800" b="1" dirty="0" err="1"/>
              <a:t>della</a:t>
            </a:r>
            <a:r>
              <a:rPr lang="en-US" sz="5800" b="1" dirty="0"/>
              <a:t> </a:t>
            </a:r>
            <a:r>
              <a:rPr lang="en-US" sz="5800" b="1" dirty="0" err="1"/>
              <a:t>riserva</a:t>
            </a:r>
            <a:r>
              <a:rPr lang="en-US" sz="58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976859" y="399307"/>
            <a:ext cx="10238282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400" dirty="0"/>
              <a:t>Guida della CDI alla pratica sulle riserve dei trattati (2011)</a:t>
            </a:r>
            <a:br>
              <a:rPr lang="it-IT" sz="4400" dirty="0"/>
            </a:br>
            <a:r>
              <a:rPr lang="it-IT" sz="4400" dirty="0"/>
              <a:t>Paragrafo 2.3</a:t>
            </a:r>
            <a:endParaRPr kumimoji="0" lang="it-IT" sz="44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7203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it-IT" sz="3600" dirty="0"/>
          </a:p>
          <a:p>
            <a:pPr marL="0" indent="0" algn="just">
              <a:buNone/>
            </a:pPr>
            <a:r>
              <a:rPr lang="it-IT" sz="4400" dirty="0"/>
              <a:t>La condanna a morte non può essere inflitta per i reati commessi da persone di età inferiore ai diciotto anni e non può essere eseguita su donne incinte.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Patto sui diritti civili e politici (1966)</a:t>
            </a:r>
            <a:br>
              <a:rPr lang="it-IT" sz="4000" dirty="0"/>
            </a:br>
            <a:r>
              <a:rPr lang="it-IT" sz="4000" dirty="0"/>
              <a:t>Articolo 6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2929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it-IT" sz="3600" dirty="0"/>
          </a:p>
          <a:p>
            <a:pPr marL="0" indent="0" algn="just">
              <a:buNone/>
            </a:pPr>
            <a:r>
              <a:rPr lang="it-IT" sz="4400" dirty="0"/>
              <a:t>Gli Stati Uniti si riservano il diritto, fatti salvi i loro vincoli costituzionali, di imporre la pena capitale a qualsiasi persona (diversa da una donna incinta) debitamente condannata in base alle leggi esistenti o future che consentono l’imposizione della pena capitale, compresa la punizione per i crimini commessi da persone di età inferiore ai diciotto anni.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Riserva degli Stati Uniti al Patto sui diritti civili e politici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2289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195"/>
            <a:ext cx="10515600" cy="4210768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514350" indent="-514350" algn="just">
              <a:buFont typeface="Arial" panose="020B0604020202020204" pitchFamily="34" charset="0"/>
              <a:buAutoNum type="arabicPeriod"/>
            </a:pPr>
            <a:endParaRPr lang="it-IT" sz="3600" dirty="0"/>
          </a:p>
          <a:p>
            <a:pPr marL="0" indent="0" algn="just">
              <a:buNone/>
            </a:pPr>
            <a:r>
              <a:rPr lang="it-IT" sz="4400" dirty="0"/>
              <a:t>Gli Stati Parti adottano tutte le misure appropriate per eliminare la discriminazione contro le donne in tutte le questioni relative al matrimonio e alle relazioni familiari e in particolare assicurano, su una base di uguaglianza tra uomini e donne: [...] </a:t>
            </a:r>
            <a:r>
              <a:rPr lang="it-IT" sz="4400" b="1" dirty="0"/>
              <a:t>Gli stessi diritti di decidere liberamente e responsabilmente il numero e l’intervallo dei propri figli </a:t>
            </a:r>
            <a:r>
              <a:rPr lang="it-IT" sz="4400" dirty="0"/>
              <a:t>e di avere accesso alle informazioni, all’istruzione e ai mezzi per consentire loro di esercitare tali diritti.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838200" y="396534"/>
            <a:ext cx="1062927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3200" dirty="0"/>
              <a:t>Convenzione sull’eliminazione di tutte le forme di discriminazione nei confronti della donna (1979)</a:t>
            </a:r>
          </a:p>
          <a:p>
            <a:pPr lvl="0" algn="ctr">
              <a:defRPr/>
            </a:pPr>
            <a:r>
              <a:rPr lang="it-IT" sz="3200" dirty="0"/>
              <a:t>Articolo 16, paragrafo 1, lettera e)</a:t>
            </a: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104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98425"/>
            <a:ext cx="10515600" cy="377853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endParaRPr lang="it-IT" sz="3600" dirty="0"/>
          </a:p>
          <a:p>
            <a:pPr marL="0" indent="0" algn="just">
              <a:buNone/>
            </a:pPr>
            <a:r>
              <a:rPr lang="it-IT" sz="4000" dirty="0"/>
              <a:t>Il Governo di Malta non si considera vincolato dal paragrafo (1) dell’articolo 16, lettera e), nella misura in cui lo stesso può essere interpretato nel senso di imporre a Malta l’obbligo di legalizzare l'aborto.</a:t>
            </a:r>
            <a:endParaRPr lang="it-IT" sz="48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838200" y="396534"/>
            <a:ext cx="1062927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3600" dirty="0"/>
              <a:t>Dichiarazione di Malta relativa alla Convenzione sull’eliminazione di tutte le forme di discriminazione nei confronti della donna</a:t>
            </a:r>
          </a:p>
        </p:txBody>
      </p:sp>
    </p:spTree>
    <p:extLst>
      <p:ext uri="{BB962C8B-B14F-4D97-AF65-F5344CB8AC3E}">
        <p14:creationId xmlns:p14="http://schemas.microsoft.com/office/powerpoint/2010/main" val="2552149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98425"/>
            <a:ext cx="10515600" cy="377853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endParaRPr lang="it-IT" sz="3600" dirty="0"/>
          </a:p>
          <a:p>
            <a:pPr marL="0" indent="0" algn="just">
              <a:buNone/>
            </a:pPr>
            <a:r>
              <a:rPr lang="it-IT" sz="4000" dirty="0"/>
              <a:t>Il governo della Repubblica francese dichiara che nessuna disposizione della Convenzione deve essere interpretata nel senso di prevalere sulle disposizioni della legislazione francese più favorevoli alle donne che agli uomini.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838200" y="396534"/>
            <a:ext cx="1062927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3600" dirty="0"/>
              <a:t>Dichiarazione della Francia relativa alla Convenzione sull’eliminazione di tutte le forme di discriminazione nei confronti della donna</a:t>
            </a:r>
          </a:p>
        </p:txBody>
      </p:sp>
    </p:spTree>
    <p:extLst>
      <p:ext uri="{BB962C8B-B14F-4D97-AF65-F5344CB8AC3E}">
        <p14:creationId xmlns:p14="http://schemas.microsoft.com/office/powerpoint/2010/main" val="4114362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dirty="0"/>
              <a:t>uno </a:t>
            </a:r>
            <a:r>
              <a:rPr lang="en-US" sz="4400" dirty="0" err="1"/>
              <a:t>Stato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abbia</a:t>
            </a:r>
            <a:r>
              <a:rPr lang="en-US" sz="4400" dirty="0"/>
              <a:t> </a:t>
            </a:r>
            <a:r>
              <a:rPr lang="en-US" sz="4400" dirty="0" err="1"/>
              <a:t>formulato</a:t>
            </a:r>
            <a:r>
              <a:rPr lang="en-US" sz="4400" dirty="0"/>
              <a:t> [...] </a:t>
            </a:r>
            <a:r>
              <a:rPr lang="en-US" sz="4400" dirty="0" err="1"/>
              <a:t>una</a:t>
            </a:r>
            <a:r>
              <a:rPr lang="en-US" sz="4400" dirty="0"/>
              <a:t> </a:t>
            </a:r>
            <a:r>
              <a:rPr lang="en-US" sz="4400" dirty="0" err="1"/>
              <a:t>riserva</a:t>
            </a:r>
            <a:r>
              <a:rPr lang="en-US" sz="4400" dirty="0"/>
              <a:t> </a:t>
            </a:r>
            <a:r>
              <a:rPr lang="en-US" sz="4400" dirty="0" err="1"/>
              <a:t>contro</a:t>
            </a:r>
            <a:r>
              <a:rPr lang="en-US" sz="4400" dirty="0"/>
              <a:t> la quale </a:t>
            </a:r>
            <a:r>
              <a:rPr lang="en-US" sz="4400" dirty="0" err="1"/>
              <a:t>una</a:t>
            </a:r>
            <a:r>
              <a:rPr lang="en-US" sz="4400" dirty="0"/>
              <a:t> o </a:t>
            </a:r>
            <a:r>
              <a:rPr lang="en-US" sz="4400" dirty="0" err="1"/>
              <a:t>più</a:t>
            </a:r>
            <a:r>
              <a:rPr lang="en-US" sz="4400" dirty="0"/>
              <a:t> parti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Convenzione</a:t>
            </a:r>
            <a:r>
              <a:rPr lang="en-US" sz="4400" dirty="0"/>
              <a:t> </a:t>
            </a:r>
            <a:r>
              <a:rPr lang="en-US" sz="4400" dirty="0" err="1"/>
              <a:t>si</a:t>
            </a:r>
            <a:r>
              <a:rPr lang="en-US" sz="4400" dirty="0"/>
              <a:t> </a:t>
            </a:r>
            <a:r>
              <a:rPr lang="en-US" sz="4400" dirty="0" err="1"/>
              <a:t>sono</a:t>
            </a:r>
            <a:r>
              <a:rPr lang="en-US" sz="4400" dirty="0"/>
              <a:t> </a:t>
            </a:r>
            <a:r>
              <a:rPr lang="en-US" sz="4400" dirty="0" err="1"/>
              <a:t>opposte</a:t>
            </a:r>
            <a:r>
              <a:rPr lang="en-US" sz="4400" dirty="0"/>
              <a:t>, ma non </a:t>
            </a:r>
            <a:r>
              <a:rPr lang="en-US" sz="4400" dirty="0" err="1"/>
              <a:t>altre</a:t>
            </a:r>
            <a:r>
              <a:rPr lang="en-US" sz="4400" dirty="0"/>
              <a:t>, </a:t>
            </a:r>
            <a:r>
              <a:rPr lang="en-US" sz="4400" dirty="0" err="1"/>
              <a:t>può</a:t>
            </a:r>
            <a:r>
              <a:rPr lang="en-US" sz="4400" dirty="0"/>
              <a:t> </a:t>
            </a:r>
            <a:r>
              <a:rPr lang="en-US" sz="4400" dirty="0" err="1"/>
              <a:t>essere</a:t>
            </a:r>
            <a:r>
              <a:rPr lang="en-US" sz="4400" dirty="0"/>
              <a:t> </a:t>
            </a:r>
            <a:r>
              <a:rPr lang="en-US" sz="4400" dirty="0" err="1"/>
              <a:t>considerato</a:t>
            </a:r>
            <a:r>
              <a:rPr lang="en-US" sz="4400" dirty="0"/>
              <a:t> </a:t>
            </a:r>
            <a:r>
              <a:rPr lang="en-US" sz="4400" dirty="0" err="1"/>
              <a:t>parte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Convenzione</a:t>
            </a:r>
            <a:r>
              <a:rPr lang="en-US" sz="4400" dirty="0"/>
              <a:t> </a:t>
            </a:r>
            <a:r>
              <a:rPr lang="en-US" sz="4400" b="1" dirty="0"/>
              <a:t>se la </a:t>
            </a:r>
            <a:r>
              <a:rPr lang="en-US" sz="4400" b="1" dirty="0" err="1"/>
              <a:t>riserva</a:t>
            </a:r>
            <a:r>
              <a:rPr lang="en-US" sz="4400" b="1" dirty="0"/>
              <a:t> </a:t>
            </a:r>
            <a:r>
              <a:rPr lang="en-US" sz="4400" b="1" dirty="0" err="1"/>
              <a:t>è</a:t>
            </a:r>
            <a:r>
              <a:rPr lang="en-US" sz="4400" b="1" dirty="0"/>
              <a:t> </a:t>
            </a:r>
            <a:r>
              <a:rPr lang="en-US" sz="4400" b="1" dirty="0" err="1"/>
              <a:t>compatibile</a:t>
            </a:r>
            <a:r>
              <a:rPr lang="en-US" sz="4400" b="1" dirty="0"/>
              <a:t> con </a:t>
            </a:r>
            <a:r>
              <a:rPr lang="en-US" sz="4400" b="1" dirty="0" err="1"/>
              <a:t>l’oggetto</a:t>
            </a:r>
            <a:r>
              <a:rPr lang="en-US" sz="4400" b="1" dirty="0"/>
              <a:t> e lo </a:t>
            </a:r>
            <a:r>
              <a:rPr lang="en-US" sz="4400" b="1" dirty="0" err="1"/>
              <a:t>scopo</a:t>
            </a:r>
            <a:r>
              <a:rPr lang="en-US" sz="4400" b="1" dirty="0"/>
              <a:t> </a:t>
            </a:r>
            <a:r>
              <a:rPr lang="en-US" sz="4400" b="1" dirty="0" err="1"/>
              <a:t>della</a:t>
            </a:r>
            <a:r>
              <a:rPr lang="en-US" sz="4400" b="1" dirty="0"/>
              <a:t> </a:t>
            </a:r>
            <a:r>
              <a:rPr lang="en-US" sz="4400" b="1" dirty="0" err="1"/>
              <a:t>Convenzione</a:t>
            </a:r>
            <a:r>
              <a:rPr lang="en-US" sz="4400" dirty="0"/>
              <a:t>; in </a:t>
            </a:r>
            <a:r>
              <a:rPr lang="en-US" sz="4400" dirty="0" err="1"/>
              <a:t>caso</a:t>
            </a:r>
            <a:r>
              <a:rPr lang="en-US" sz="4400" dirty="0"/>
              <a:t> </a:t>
            </a:r>
            <a:r>
              <a:rPr lang="en-US" sz="4400" dirty="0" err="1"/>
              <a:t>contrario</a:t>
            </a:r>
            <a:r>
              <a:rPr lang="en-US" sz="4400" dirty="0"/>
              <a:t>, tale </a:t>
            </a:r>
            <a:r>
              <a:rPr lang="en-US" sz="4400" dirty="0" err="1"/>
              <a:t>Stato</a:t>
            </a:r>
            <a:r>
              <a:rPr lang="en-US" sz="4400" dirty="0"/>
              <a:t> non </a:t>
            </a:r>
            <a:r>
              <a:rPr lang="en-US" sz="4400" dirty="0" err="1"/>
              <a:t>può</a:t>
            </a:r>
            <a:r>
              <a:rPr lang="en-US" sz="4400" dirty="0"/>
              <a:t> </a:t>
            </a:r>
            <a:r>
              <a:rPr lang="en-US" sz="4400" dirty="0" err="1"/>
              <a:t>essere</a:t>
            </a:r>
            <a:r>
              <a:rPr lang="en-US" sz="4400" dirty="0"/>
              <a:t> </a:t>
            </a:r>
            <a:r>
              <a:rPr lang="en-US" sz="4400" dirty="0" err="1"/>
              <a:t>considerato</a:t>
            </a:r>
            <a:r>
              <a:rPr lang="en-US" sz="4400" dirty="0"/>
              <a:t> </a:t>
            </a:r>
            <a:r>
              <a:rPr lang="en-US" sz="4400" dirty="0" err="1"/>
              <a:t>parte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Convenzione</a:t>
            </a:r>
            <a:r>
              <a:rPr lang="en-US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976859" y="399307"/>
            <a:ext cx="102382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i="1" dirty="0"/>
              <a:t>Riserve alla Convenzione sul genocidio</a:t>
            </a:r>
          </a:p>
          <a:p>
            <a:pPr lvl="0" algn="ctr">
              <a:defRPr/>
            </a:pPr>
            <a:r>
              <a:rPr lang="it-IT" sz="4000" dirty="0"/>
              <a:t>Parere consultivo della CIG, 1951</a:t>
            </a:r>
            <a:endParaRPr kumimoji="0" lang="it-IT" sz="4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6645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marL="0" indent="0" algn="just">
              <a:buNone/>
            </a:pPr>
            <a:endParaRPr lang="it-IT" sz="3600" dirty="0"/>
          </a:p>
          <a:p>
            <a:pPr marL="0" indent="0" algn="just">
              <a:buNone/>
            </a:pPr>
            <a:r>
              <a:rPr lang="it-IT" sz="3600" dirty="0"/>
              <a:t>Uno Stato può [...] formulare una riserva a meno che:</a:t>
            </a:r>
          </a:p>
          <a:p>
            <a:pPr marL="457200" indent="-457200" algn="just">
              <a:buFont typeface="+mj-lt"/>
              <a:buAutoNum type="alphaLcPeriod"/>
            </a:pPr>
            <a:r>
              <a:rPr lang="it-IT" sz="3600" dirty="0"/>
              <a:t>la riserva è vietata dal trattato;
Il trattato prevede che possano essere formulate solo riserve specifiche, che non includano la riserva in questione; o
Nei casi che non rientrano nelle lettere a) e b), </a:t>
            </a:r>
            <a:r>
              <a:rPr lang="it-IT" sz="3600" b="1" dirty="0"/>
              <a:t>la riserva è incompatibile con l’oggetto e lo scopo del trattato</a:t>
            </a:r>
            <a:r>
              <a:rPr lang="it-IT" sz="36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19</a:t>
            </a:r>
            <a:endParaRPr kumimoji="0" lang="it-IT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9484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dirty="0"/>
              <a:t>Lo </a:t>
            </a:r>
            <a:r>
              <a:rPr lang="en-US" sz="4400" dirty="0" err="1"/>
              <a:t>Stato</a:t>
            </a:r>
            <a:r>
              <a:rPr lang="en-US" sz="4400" dirty="0"/>
              <a:t> del Qatar </a:t>
            </a:r>
            <a:r>
              <a:rPr lang="en-US" sz="4400" dirty="0" err="1"/>
              <a:t>desidera</a:t>
            </a:r>
            <a:r>
              <a:rPr lang="en-US" sz="4400" dirty="0"/>
              <a:t> </a:t>
            </a:r>
            <a:r>
              <a:rPr lang="en-US" sz="4400" dirty="0" err="1"/>
              <a:t>formulare</a:t>
            </a:r>
            <a:r>
              <a:rPr lang="en-US" sz="4400" dirty="0"/>
              <a:t> </a:t>
            </a:r>
            <a:r>
              <a:rPr lang="en-US" sz="4400" dirty="0" err="1"/>
              <a:t>una</a:t>
            </a:r>
            <a:r>
              <a:rPr lang="en-US" sz="4400" dirty="0"/>
              <a:t> </a:t>
            </a:r>
            <a:r>
              <a:rPr lang="en-US" sz="4400" dirty="0" err="1"/>
              <a:t>riserva</a:t>
            </a:r>
            <a:r>
              <a:rPr lang="en-US" sz="4400" dirty="0"/>
              <a:t> </a:t>
            </a:r>
            <a:r>
              <a:rPr lang="en-US" sz="4400" dirty="0" err="1"/>
              <a:t>generale</a:t>
            </a:r>
            <a:r>
              <a:rPr lang="en-US" sz="4400" dirty="0"/>
              <a:t> </a:t>
            </a:r>
            <a:r>
              <a:rPr lang="en-US" sz="4400" dirty="0" err="1"/>
              <a:t>riguardo</a:t>
            </a:r>
            <a:r>
              <a:rPr lang="en-US" sz="4400" dirty="0"/>
              <a:t> alle </a:t>
            </a:r>
            <a:r>
              <a:rPr lang="en-US" sz="4400" dirty="0" err="1"/>
              <a:t>disposizioni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Convenzione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sono</a:t>
            </a:r>
            <a:r>
              <a:rPr lang="en-US" sz="4400" dirty="0"/>
              <a:t> </a:t>
            </a:r>
            <a:r>
              <a:rPr lang="en-US" sz="4400" dirty="0" err="1"/>
              <a:t>incompatibili</a:t>
            </a:r>
            <a:r>
              <a:rPr lang="en-US" sz="4400" dirty="0"/>
              <a:t> con la </a:t>
            </a:r>
            <a:r>
              <a:rPr lang="en-US" sz="4400" dirty="0" err="1"/>
              <a:t>legge</a:t>
            </a:r>
            <a:r>
              <a:rPr lang="en-US" sz="4400" dirty="0"/>
              <a:t> </a:t>
            </a:r>
            <a:r>
              <a:rPr lang="en-US" sz="4400" dirty="0" err="1"/>
              <a:t>islamica</a:t>
            </a:r>
            <a:r>
              <a:rPr lang="en-US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976859" y="399307"/>
            <a:ext cx="10238282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400" dirty="0"/>
              <a:t>Convenzione sui diritti del bambino (1989)</a:t>
            </a:r>
          </a:p>
          <a:p>
            <a:pPr lvl="0" algn="ctr">
              <a:defRPr/>
            </a:pPr>
            <a:r>
              <a:rPr lang="it-IT" sz="4400" dirty="0"/>
              <a:t>Riserva del Qatar</a:t>
            </a:r>
            <a:endParaRPr kumimoji="0" lang="it-IT" sz="44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53208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6647</TotalTime>
  <Words>924</Words>
  <Application>Microsoft Macintosh PowerPoint</Application>
  <PresentationFormat>Widescreen</PresentationFormat>
  <Paragraphs>74</Paragraphs>
  <Slides>14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Luiss Sans</vt:lpstr>
      <vt:lpstr>Luiss type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in International Law</dc:title>
  <dc:creator>Pierfrancesco Rossi</dc:creator>
  <cp:lastModifiedBy>Pierfrancesco Rossi</cp:lastModifiedBy>
  <cp:revision>198</cp:revision>
  <dcterms:created xsi:type="dcterms:W3CDTF">2023-02-07T10:10:48Z</dcterms:created>
  <dcterms:modified xsi:type="dcterms:W3CDTF">2025-03-17T13:12:39Z</dcterms:modified>
</cp:coreProperties>
</file>