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2" r:id="rId1"/>
  </p:sldMasterIdLst>
  <p:sldIdLst>
    <p:sldId id="256" r:id="rId2"/>
    <p:sldId id="257" r:id="rId3"/>
    <p:sldId id="258" r:id="rId4"/>
    <p:sldId id="260" r:id="rId5"/>
    <p:sldId id="261" r:id="rId6"/>
    <p:sldId id="262" r:id="rId7"/>
    <p:sldId id="263" r:id="rId8"/>
    <p:sldId id="264" r:id="rId9"/>
    <p:sldId id="265"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453"/>
  </p:normalViewPr>
  <p:slideViewPr>
    <p:cSldViewPr snapToGrid="0">
      <p:cViewPr varScale="1">
        <p:scale>
          <a:sx n="101" d="100"/>
          <a:sy n="101" d="100"/>
        </p:scale>
        <p:origin x="904"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01/07/25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85437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01/07/25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13756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01/07/25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353302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01/07/25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935841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370E104C-F7BC-3743-9129-BABE01727AEB}" type="datetimeFigureOut">
              <a:rPr lang="it-IT" smtClean="0"/>
              <a:t>01/07/25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54851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370E104C-F7BC-3743-9129-BABE01727AEB}" type="datetimeFigureOut">
              <a:rPr lang="it-IT" smtClean="0"/>
              <a:t>01/07/25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655088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370E104C-F7BC-3743-9129-BABE01727AEB}" type="datetimeFigureOut">
              <a:rPr lang="it-IT" smtClean="0"/>
              <a:t>01/07/25</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9955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370E104C-F7BC-3743-9129-BABE01727AEB}" type="datetimeFigureOut">
              <a:rPr lang="it-IT" smtClean="0"/>
              <a:t>01/07/25</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78109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0E104C-F7BC-3743-9129-BABE01727AEB}" type="datetimeFigureOut">
              <a:rPr lang="it-IT" smtClean="0"/>
              <a:t>01/07/25</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810473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01/07/25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99954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01/07/25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338923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0E104C-F7BC-3743-9129-BABE01727AEB}" type="datetimeFigureOut">
              <a:rPr lang="it-IT" smtClean="0"/>
              <a:t>01/07/25</a:t>
            </a:fld>
            <a:endParaRPr lang="it-IT"/>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910CFB-EEE0-D549-BD71-C5EB18030C94}" type="slidenum">
              <a:rPr lang="it-IT" smtClean="0"/>
              <a:t>‹N›</a:t>
            </a:fld>
            <a:endParaRPr lang="it-IT"/>
          </a:p>
        </p:txBody>
      </p:sp>
    </p:spTree>
    <p:extLst>
      <p:ext uri="{BB962C8B-B14F-4D97-AF65-F5344CB8AC3E}">
        <p14:creationId xmlns:p14="http://schemas.microsoft.com/office/powerpoint/2010/main" val="130927579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11222D-2129-BAAE-00EC-2F84CEC3954F}"/>
              </a:ext>
            </a:extLst>
          </p:cNvPr>
          <p:cNvSpPr>
            <a:spLocks noGrp="1"/>
          </p:cNvSpPr>
          <p:nvPr>
            <p:ph type="title"/>
          </p:nvPr>
        </p:nvSpPr>
        <p:spPr/>
        <p:txBody>
          <a:bodyPr>
            <a:noAutofit/>
          </a:bodyPr>
          <a:lstStyle/>
          <a:p>
            <a:pPr algn="l"/>
            <a:r>
              <a:rPr lang="it-IT" sz="4000" b="1" dirty="0">
                <a:solidFill>
                  <a:srgbClr val="FF0000"/>
                </a:solidFill>
              </a:rPr>
              <a:t>Diritto del Mercato Unico Europeo</a:t>
            </a:r>
            <a:br>
              <a:rPr lang="it-IT" sz="4000" b="1" dirty="0">
                <a:solidFill>
                  <a:srgbClr val="FF0000"/>
                </a:solidFill>
              </a:rPr>
            </a:br>
            <a:r>
              <a:rPr lang="it-IT" sz="4000" b="1" dirty="0">
                <a:solidFill>
                  <a:schemeClr val="bg1">
                    <a:lumMod val="50000"/>
                  </a:schemeClr>
                </a:solidFill>
              </a:rPr>
              <a:t>Prof. Dr. Alessandro Nato</a:t>
            </a:r>
          </a:p>
        </p:txBody>
      </p:sp>
      <p:sp>
        <p:nvSpPr>
          <p:cNvPr id="3" name="Sottotitolo 2">
            <a:extLst>
              <a:ext uri="{FF2B5EF4-FFF2-40B4-BE49-F238E27FC236}">
                <a16:creationId xmlns:a16="http://schemas.microsoft.com/office/drawing/2014/main" id="{217CB69F-F640-CEDA-212E-18CE2713562F}"/>
              </a:ext>
            </a:extLst>
          </p:cNvPr>
          <p:cNvSpPr>
            <a:spLocks noGrp="1"/>
          </p:cNvSpPr>
          <p:nvPr>
            <p:ph idx="1"/>
          </p:nvPr>
        </p:nvSpPr>
        <p:spPr>
          <a:xfrm>
            <a:off x="838200" y="2607275"/>
            <a:ext cx="10515600" cy="3569687"/>
          </a:xfrm>
        </p:spPr>
        <p:txBody>
          <a:bodyPr>
            <a:normAutofit/>
          </a:bodyPr>
          <a:lstStyle/>
          <a:p>
            <a:pPr algn="l"/>
            <a:r>
              <a:rPr lang="it-IT" sz="3200" b="1">
                <a:solidFill>
                  <a:srgbClr val="FF0000"/>
                </a:solidFill>
              </a:rPr>
              <a:t>Lezione 11</a:t>
            </a:r>
            <a:endParaRPr lang="it-IT" sz="3200" b="1" dirty="0">
              <a:solidFill>
                <a:srgbClr val="FF0000"/>
              </a:solidFill>
            </a:endParaRPr>
          </a:p>
          <a:p>
            <a:pPr algn="l"/>
            <a:r>
              <a:rPr lang="it-IT" sz="3200" b="1" dirty="0">
                <a:solidFill>
                  <a:schemeClr val="bg1">
                    <a:lumMod val="50000"/>
                  </a:schemeClr>
                </a:solidFill>
              </a:rPr>
              <a:t>Diritto di stabilimento e libera circolazione dei servizi (approfondimento sulla casistica dinanzi alla Corte di giustizia)</a:t>
            </a:r>
          </a:p>
          <a:p>
            <a:pPr algn="l"/>
            <a:endParaRPr lang="it-IT" sz="3200" b="1" dirty="0">
              <a:solidFill>
                <a:schemeClr val="bg1">
                  <a:lumMod val="50000"/>
                </a:schemeClr>
              </a:solidFill>
            </a:endParaRPr>
          </a:p>
          <a:p>
            <a:pPr algn="l"/>
            <a:endParaRPr lang="it-IT" sz="3200" b="1" dirty="0"/>
          </a:p>
        </p:txBody>
      </p:sp>
      <p:pic>
        <p:nvPicPr>
          <p:cNvPr id="6" name="Immagine 5">
            <a:extLst>
              <a:ext uri="{FF2B5EF4-FFF2-40B4-BE49-F238E27FC236}">
                <a16:creationId xmlns:a16="http://schemas.microsoft.com/office/drawing/2014/main" id="{1EDF75BB-5B35-B06F-64E1-59B34AD44195}"/>
              </a:ext>
            </a:extLst>
          </p:cNvPr>
          <p:cNvPicPr>
            <a:picLocks noChangeAspect="1"/>
          </p:cNvPicPr>
          <p:nvPr/>
        </p:nvPicPr>
        <p:blipFill>
          <a:blip r:embed="rId2"/>
          <a:stretch>
            <a:fillRect/>
          </a:stretch>
        </p:blipFill>
        <p:spPr>
          <a:xfrm>
            <a:off x="7979078" y="201634"/>
            <a:ext cx="4021029" cy="1629825"/>
          </a:xfrm>
          <a:prstGeom prst="rect">
            <a:avLst/>
          </a:prstGeom>
        </p:spPr>
      </p:pic>
      <p:pic>
        <p:nvPicPr>
          <p:cNvPr id="7" name="Immagine 6">
            <a:extLst>
              <a:ext uri="{FF2B5EF4-FFF2-40B4-BE49-F238E27FC236}">
                <a16:creationId xmlns:a16="http://schemas.microsoft.com/office/drawing/2014/main" id="{3B24BD02-0CEA-FFA0-7761-9D268AFF0F88}"/>
              </a:ext>
            </a:extLst>
          </p:cNvPr>
          <p:cNvPicPr>
            <a:picLocks noChangeAspect="1"/>
          </p:cNvPicPr>
          <p:nvPr/>
        </p:nvPicPr>
        <p:blipFill>
          <a:blip r:embed="rId3"/>
          <a:stretch>
            <a:fillRect/>
          </a:stretch>
        </p:blipFill>
        <p:spPr>
          <a:xfrm>
            <a:off x="2590800" y="4716165"/>
            <a:ext cx="7010400" cy="1724300"/>
          </a:xfrm>
          <a:prstGeom prst="rect">
            <a:avLst/>
          </a:prstGeom>
        </p:spPr>
      </p:pic>
    </p:spTree>
    <p:extLst>
      <p:ext uri="{BB962C8B-B14F-4D97-AF65-F5344CB8AC3E}">
        <p14:creationId xmlns:p14="http://schemas.microsoft.com/office/powerpoint/2010/main" val="22647644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9125BC9F-C704-A636-9712-C2953B6FEB81}"/>
              </a:ext>
            </a:extLst>
          </p:cNvPr>
          <p:cNvSpPr>
            <a:spLocks noGrp="1"/>
          </p:cNvSpPr>
          <p:nvPr>
            <p:ph type="title"/>
          </p:nvPr>
        </p:nvSpPr>
        <p:spPr/>
        <p:txBody>
          <a:bodyPr/>
          <a:lstStyle/>
          <a:p>
            <a:r>
              <a:rPr lang="it-IT" b="1" dirty="0">
                <a:solidFill>
                  <a:srgbClr val="FF0000"/>
                </a:solidFill>
              </a:rPr>
              <a:t>Caratteristiche principali delle due libertà</a:t>
            </a:r>
          </a:p>
        </p:txBody>
      </p:sp>
      <p:sp>
        <p:nvSpPr>
          <p:cNvPr id="5" name="Segnaposto contenuto 4">
            <a:extLst>
              <a:ext uri="{FF2B5EF4-FFF2-40B4-BE49-F238E27FC236}">
                <a16:creationId xmlns:a16="http://schemas.microsoft.com/office/drawing/2014/main" id="{D75F96AA-7C6B-AE59-CCDD-5CF9969AFA56}"/>
              </a:ext>
            </a:extLst>
          </p:cNvPr>
          <p:cNvSpPr>
            <a:spLocks noGrp="1"/>
          </p:cNvSpPr>
          <p:nvPr>
            <p:ph idx="1"/>
          </p:nvPr>
        </p:nvSpPr>
        <p:spPr>
          <a:xfrm>
            <a:off x="838200" y="1690688"/>
            <a:ext cx="10515600" cy="4486275"/>
          </a:xfrm>
        </p:spPr>
        <p:txBody>
          <a:bodyPr>
            <a:normAutofit/>
          </a:bodyPr>
          <a:lstStyle/>
          <a:p>
            <a:pPr>
              <a:buFont typeface="Wingdings" pitchFamily="2" charset="2"/>
              <a:buChar char="Ø"/>
            </a:pPr>
            <a:r>
              <a:rPr lang="it-IT" altLang="it-IT" sz="2800" dirty="0"/>
              <a:t> Libertà di Stabilimento e libera circolazione dei servizi:</a:t>
            </a:r>
          </a:p>
          <a:p>
            <a:r>
              <a:rPr lang="it-IT" altLang="it-IT" dirty="0"/>
              <a:t>Stessi beneficiari</a:t>
            </a:r>
          </a:p>
          <a:p>
            <a:r>
              <a:rPr lang="it-IT" altLang="it-IT" dirty="0"/>
              <a:t> Differenza: carattere stabile o temporaneo dell’attività in altro SM</a:t>
            </a:r>
          </a:p>
          <a:p>
            <a:r>
              <a:rPr lang="it-IT" altLang="it-IT" dirty="0"/>
              <a:t>Divieto di restrizioni</a:t>
            </a:r>
          </a:p>
          <a:p>
            <a:pPr>
              <a:buFont typeface="Wingdings" pitchFamily="2" charset="2"/>
              <a:buChar char="Ø"/>
            </a:pPr>
            <a:r>
              <a:rPr lang="it-IT" altLang="it-IT" dirty="0"/>
              <a:t>Casi della Corte di giustizia utili a dipanare le incertezze</a:t>
            </a:r>
          </a:p>
          <a:p>
            <a:pPr eaLnBrk="1" hangingPunct="1">
              <a:buFont typeface="Wingdings" pitchFamily="2" charset="2"/>
              <a:buChar char="§"/>
            </a:pPr>
            <a:endParaRPr lang="it-IT" altLang="it-IT" dirty="0">
              <a:latin typeface="Baskerville Old Face" panose="02020602080505020303" pitchFamily="18" charset="77"/>
            </a:endParaRPr>
          </a:p>
          <a:p>
            <a:endParaRPr lang="it-IT" dirty="0"/>
          </a:p>
        </p:txBody>
      </p:sp>
    </p:spTree>
    <p:extLst>
      <p:ext uri="{BB962C8B-B14F-4D97-AF65-F5344CB8AC3E}">
        <p14:creationId xmlns:p14="http://schemas.microsoft.com/office/powerpoint/2010/main" val="10019806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86C6E3-6847-0293-0DE0-918E2F530DA2}"/>
              </a:ext>
            </a:extLst>
          </p:cNvPr>
          <p:cNvSpPr>
            <a:spLocks noGrp="1"/>
          </p:cNvSpPr>
          <p:nvPr>
            <p:ph type="title"/>
          </p:nvPr>
        </p:nvSpPr>
        <p:spPr>
          <a:xfrm>
            <a:off x="838200" y="365125"/>
            <a:ext cx="10515600" cy="1006475"/>
          </a:xfrm>
        </p:spPr>
        <p:txBody>
          <a:bodyPr/>
          <a:lstStyle/>
          <a:p>
            <a:r>
              <a:rPr lang="it-IT" b="1" dirty="0">
                <a:solidFill>
                  <a:srgbClr val="FF0000"/>
                </a:solidFill>
              </a:rPr>
              <a:t>Dentisti in Italia</a:t>
            </a:r>
          </a:p>
        </p:txBody>
      </p:sp>
      <p:sp>
        <p:nvSpPr>
          <p:cNvPr id="3" name="Segnaposto contenuto 2">
            <a:extLst>
              <a:ext uri="{FF2B5EF4-FFF2-40B4-BE49-F238E27FC236}">
                <a16:creationId xmlns:a16="http://schemas.microsoft.com/office/drawing/2014/main" id="{5102FB98-BE30-B8E0-8547-3E3EFB38E0AF}"/>
              </a:ext>
            </a:extLst>
          </p:cNvPr>
          <p:cNvSpPr>
            <a:spLocks noGrp="1"/>
          </p:cNvSpPr>
          <p:nvPr>
            <p:ph idx="1"/>
          </p:nvPr>
        </p:nvSpPr>
        <p:spPr/>
        <p:txBody>
          <a:bodyPr>
            <a:normAutofit fontScale="92500" lnSpcReduction="10000"/>
          </a:bodyPr>
          <a:lstStyle/>
          <a:p>
            <a:r>
              <a:rPr lang="it-IT" b="1" dirty="0">
                <a:solidFill>
                  <a:schemeClr val="tx1">
                    <a:lumMod val="85000"/>
                    <a:lumOff val="15000"/>
                  </a:schemeClr>
                </a:solidFill>
              </a:rPr>
              <a:t>Esempio 1: dentisti in Italia</a:t>
            </a:r>
          </a:p>
          <a:p>
            <a:pPr algn="just"/>
            <a:r>
              <a:rPr lang="it-IT" altLang="it-IT" dirty="0">
                <a:solidFill>
                  <a:schemeClr val="tx1">
                    <a:lumMod val="85000"/>
                    <a:lumOff val="15000"/>
                  </a:schemeClr>
                </a:solidFill>
              </a:rPr>
              <a:t>La normativa italiana </a:t>
            </a:r>
            <a:r>
              <a:rPr lang="it-IT" altLang="it-IT" u="sng" dirty="0">
                <a:solidFill>
                  <a:schemeClr val="tx1">
                    <a:lumMod val="85000"/>
                    <a:lumOff val="15000"/>
                  </a:schemeClr>
                </a:solidFill>
              </a:rPr>
              <a:t>riserva(va) ai dentisti di cittadinanza italiana</a:t>
            </a:r>
            <a:r>
              <a:rPr lang="it-IT" altLang="it-IT" dirty="0">
                <a:solidFill>
                  <a:schemeClr val="tx1">
                    <a:lumMod val="85000"/>
                    <a:lumOff val="15000"/>
                  </a:schemeClr>
                </a:solidFill>
              </a:rPr>
              <a:t>, in caso di trasferimento della residenza in un altro Stato membro, </a:t>
            </a:r>
            <a:r>
              <a:rPr lang="it-IT" altLang="it-IT" u="sng" dirty="0">
                <a:solidFill>
                  <a:schemeClr val="tx1">
                    <a:lumMod val="85000"/>
                    <a:lumOff val="15000"/>
                  </a:schemeClr>
                </a:solidFill>
              </a:rPr>
              <a:t>il diritto di chiedere il mantenimento dell’iscrizione all’albo professionale. </a:t>
            </a:r>
          </a:p>
          <a:p>
            <a:pPr algn="just"/>
            <a:r>
              <a:rPr lang="it-IT" altLang="it-IT" dirty="0">
                <a:solidFill>
                  <a:schemeClr val="tx1">
                    <a:lumMod val="85000"/>
                    <a:lumOff val="15000"/>
                  </a:schemeClr>
                </a:solidFill>
                <a:cs typeface="Calibri" panose="020F0502020204030204" pitchFamily="34" charset="0"/>
              </a:rPr>
              <a:t>impossibile per i dentisti (non italiani) stabiliti e residenti in un altro Stato membro l’esercizio della professione in Italia</a:t>
            </a:r>
          </a:p>
          <a:p>
            <a:r>
              <a:rPr lang="it-IT" b="1" u="sng" dirty="0">
                <a:solidFill>
                  <a:srgbClr val="00B050"/>
                </a:solidFill>
              </a:rPr>
              <a:t>Risposta CGUE</a:t>
            </a:r>
            <a:r>
              <a:rPr lang="it-IT" dirty="0"/>
              <a:t>:</a:t>
            </a:r>
          </a:p>
          <a:p>
            <a:pPr algn="just">
              <a:buFont typeface="Wingdings" pitchFamily="2" charset="2"/>
              <a:buChar char="Ø"/>
            </a:pPr>
            <a:r>
              <a:rPr lang="en-US" altLang="it-IT" dirty="0" err="1"/>
              <a:t>Libertà</a:t>
            </a:r>
            <a:r>
              <a:rPr lang="en-US" altLang="it-IT" dirty="0"/>
              <a:t> di </a:t>
            </a:r>
            <a:r>
              <a:rPr lang="en-US" altLang="it-IT" dirty="0" err="1"/>
              <a:t>stabilimento</a:t>
            </a:r>
            <a:endParaRPr lang="en-US" altLang="it-IT" dirty="0"/>
          </a:p>
          <a:p>
            <a:pPr algn="just">
              <a:buFont typeface="Wingdings" pitchFamily="2" charset="2"/>
              <a:buChar char="Ø"/>
            </a:pPr>
            <a:r>
              <a:rPr lang="en-US" altLang="it-IT" dirty="0"/>
              <a:t>La </a:t>
            </a:r>
            <a:r>
              <a:rPr lang="en-US" altLang="it-IT" dirty="0" err="1"/>
              <a:t>restrizione</a:t>
            </a:r>
            <a:r>
              <a:rPr lang="en-US" altLang="it-IT" dirty="0"/>
              <a:t> </a:t>
            </a:r>
            <a:r>
              <a:rPr lang="en-US" altLang="it-IT" dirty="0" err="1"/>
              <a:t>consiste</a:t>
            </a:r>
            <a:r>
              <a:rPr lang="en-US" altLang="it-IT" dirty="0"/>
              <a:t> in </a:t>
            </a:r>
            <a:r>
              <a:rPr lang="en-US" altLang="it-IT" dirty="0" err="1"/>
              <a:t>una</a:t>
            </a:r>
            <a:r>
              <a:rPr lang="en-US" altLang="it-IT" dirty="0"/>
              <a:t> </a:t>
            </a:r>
            <a:r>
              <a:rPr lang="en-US" altLang="it-IT" dirty="0" err="1"/>
              <a:t>discriminazione</a:t>
            </a:r>
            <a:r>
              <a:rPr lang="en-US" altLang="it-IT" dirty="0"/>
              <a:t> </a:t>
            </a:r>
            <a:r>
              <a:rPr lang="en-US" altLang="it-IT" dirty="0" err="1"/>
              <a:t>sulla</a:t>
            </a:r>
            <a:r>
              <a:rPr lang="en-US" altLang="it-IT" dirty="0"/>
              <a:t> base </a:t>
            </a:r>
            <a:r>
              <a:rPr lang="en-US" altLang="it-IT" dirty="0" err="1"/>
              <a:t>della</a:t>
            </a:r>
            <a:r>
              <a:rPr lang="en-US" altLang="it-IT" dirty="0"/>
              <a:t> </a:t>
            </a:r>
            <a:r>
              <a:rPr lang="en-US" altLang="it-IT" dirty="0" err="1"/>
              <a:t>nazionalità</a:t>
            </a:r>
            <a:endParaRPr lang="en-US" altLang="it-IT" dirty="0"/>
          </a:p>
          <a:p>
            <a:pPr algn="just">
              <a:buFont typeface="Wingdings" pitchFamily="2" charset="2"/>
              <a:buChar char="Ø"/>
            </a:pPr>
            <a:r>
              <a:rPr lang="en-US" altLang="it-IT" i="1" dirty="0" err="1"/>
              <a:t>Commissione</a:t>
            </a:r>
            <a:r>
              <a:rPr lang="en-US" altLang="it-IT" i="1" dirty="0"/>
              <a:t> c. Italia</a:t>
            </a:r>
            <a:r>
              <a:rPr lang="en-US" altLang="it-IT" dirty="0"/>
              <a:t>, C-162/99</a:t>
            </a:r>
          </a:p>
          <a:p>
            <a:pPr algn="just"/>
            <a:endParaRPr lang="it-IT" altLang="it-IT" dirty="0">
              <a:solidFill>
                <a:schemeClr val="tx1">
                  <a:lumMod val="85000"/>
                  <a:lumOff val="15000"/>
                </a:schemeClr>
              </a:solidFill>
            </a:endParaRPr>
          </a:p>
          <a:p>
            <a:endParaRPr lang="it-IT" dirty="0"/>
          </a:p>
        </p:txBody>
      </p:sp>
    </p:spTree>
    <p:extLst>
      <p:ext uri="{BB962C8B-B14F-4D97-AF65-F5344CB8AC3E}">
        <p14:creationId xmlns:p14="http://schemas.microsoft.com/office/powerpoint/2010/main" val="15877676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5E8D146-EC0A-A53A-1C06-80964E362AAF}"/>
              </a:ext>
            </a:extLst>
          </p:cNvPr>
          <p:cNvSpPr>
            <a:spLocks noGrp="1"/>
          </p:cNvSpPr>
          <p:nvPr>
            <p:ph type="title"/>
          </p:nvPr>
        </p:nvSpPr>
        <p:spPr/>
        <p:txBody>
          <a:bodyPr/>
          <a:lstStyle/>
          <a:p>
            <a:r>
              <a:rPr lang="it-IT" b="1" dirty="0">
                <a:solidFill>
                  <a:srgbClr val="FF0000"/>
                </a:solidFill>
              </a:rPr>
              <a:t>Gas metano in comune lombardo</a:t>
            </a:r>
          </a:p>
        </p:txBody>
      </p:sp>
      <p:sp>
        <p:nvSpPr>
          <p:cNvPr id="3" name="Segnaposto contenuto 2">
            <a:extLst>
              <a:ext uri="{FF2B5EF4-FFF2-40B4-BE49-F238E27FC236}">
                <a16:creationId xmlns:a16="http://schemas.microsoft.com/office/drawing/2014/main" id="{D1FBA5B0-2ED8-738B-0FF5-9D75EC30CAE2}"/>
              </a:ext>
            </a:extLst>
          </p:cNvPr>
          <p:cNvSpPr>
            <a:spLocks noGrp="1"/>
          </p:cNvSpPr>
          <p:nvPr>
            <p:ph idx="1"/>
          </p:nvPr>
        </p:nvSpPr>
        <p:spPr>
          <a:xfrm>
            <a:off x="838200" y="1690688"/>
            <a:ext cx="10515600" cy="4486275"/>
          </a:xfrm>
        </p:spPr>
        <p:txBody>
          <a:bodyPr>
            <a:normAutofit fontScale="85000" lnSpcReduction="20000"/>
          </a:bodyPr>
          <a:lstStyle/>
          <a:p>
            <a:pPr algn="just"/>
            <a:r>
              <a:rPr lang="en-US" altLang="it-IT" b="1" u="sng" dirty="0" err="1">
                <a:solidFill>
                  <a:srgbClr val="00B050"/>
                </a:solidFill>
              </a:rPr>
              <a:t>Esempio</a:t>
            </a:r>
            <a:r>
              <a:rPr lang="en-US" altLang="it-IT" b="1" u="sng" dirty="0">
                <a:solidFill>
                  <a:srgbClr val="00B050"/>
                </a:solidFill>
              </a:rPr>
              <a:t> 2: gas </a:t>
            </a:r>
            <a:r>
              <a:rPr lang="en-US" altLang="it-IT" b="1" u="sng" dirty="0" err="1">
                <a:solidFill>
                  <a:srgbClr val="00B050"/>
                </a:solidFill>
              </a:rPr>
              <a:t>metano</a:t>
            </a:r>
            <a:endParaRPr lang="en-US" altLang="it-IT" b="1" u="sng" dirty="0">
              <a:solidFill>
                <a:srgbClr val="00B050"/>
              </a:solidFill>
            </a:endParaRPr>
          </a:p>
          <a:p>
            <a:pPr marL="0" indent="0" algn="just">
              <a:buFontTx/>
              <a:buNone/>
            </a:pPr>
            <a:r>
              <a:rPr lang="en-US" altLang="it-IT" dirty="0"/>
              <a:t>Un </a:t>
            </a:r>
            <a:r>
              <a:rPr lang="en-US" altLang="it-IT" dirty="0" err="1"/>
              <a:t>Comune</a:t>
            </a:r>
            <a:r>
              <a:rPr lang="en-US" altLang="it-IT" dirty="0"/>
              <a:t> </a:t>
            </a:r>
            <a:r>
              <a:rPr lang="en-US" altLang="it-IT" dirty="0" err="1"/>
              <a:t>lombardo</a:t>
            </a:r>
            <a:r>
              <a:rPr lang="en-US" altLang="it-IT" dirty="0"/>
              <a:t> </a:t>
            </a:r>
            <a:r>
              <a:rPr lang="en-US" altLang="it-IT" dirty="0" err="1"/>
              <a:t>affida</a:t>
            </a:r>
            <a:r>
              <a:rPr lang="en-US" altLang="it-IT" dirty="0"/>
              <a:t> </a:t>
            </a:r>
            <a:r>
              <a:rPr lang="en-US" altLang="it-IT" dirty="0" err="1"/>
              <a:t>concessione</a:t>
            </a:r>
            <a:r>
              <a:rPr lang="en-US" altLang="it-IT" dirty="0"/>
              <a:t> per </a:t>
            </a:r>
            <a:r>
              <a:rPr lang="en-US" altLang="it-IT" dirty="0" err="1"/>
              <a:t>impianti</a:t>
            </a:r>
            <a:r>
              <a:rPr lang="en-US" altLang="it-IT" dirty="0"/>
              <a:t> di gas </a:t>
            </a:r>
            <a:r>
              <a:rPr lang="en-US" altLang="it-IT" dirty="0" err="1"/>
              <a:t>metano</a:t>
            </a:r>
            <a:r>
              <a:rPr lang="en-US" altLang="it-IT" dirty="0"/>
              <a:t> a </a:t>
            </a:r>
            <a:r>
              <a:rPr lang="en-US" altLang="it-IT" dirty="0" err="1"/>
              <a:t>una</a:t>
            </a:r>
            <a:r>
              <a:rPr lang="en-US" altLang="it-IT" dirty="0"/>
              <a:t> </a:t>
            </a:r>
            <a:r>
              <a:rPr lang="en-US" altLang="it-IT" dirty="0" err="1"/>
              <a:t>società</a:t>
            </a:r>
            <a:r>
              <a:rPr lang="en-US" altLang="it-IT" dirty="0"/>
              <a:t> locale a </a:t>
            </a:r>
            <a:r>
              <a:rPr lang="en-US" altLang="it-IT" dirty="0" err="1"/>
              <a:t>prevalente</a:t>
            </a:r>
            <a:r>
              <a:rPr lang="en-US" altLang="it-IT" dirty="0"/>
              <a:t> </a:t>
            </a:r>
            <a:r>
              <a:rPr lang="en-US" altLang="it-IT" dirty="0" err="1"/>
              <a:t>capitale</a:t>
            </a:r>
            <a:r>
              <a:rPr lang="en-US" altLang="it-IT" dirty="0"/>
              <a:t> </a:t>
            </a:r>
            <a:r>
              <a:rPr lang="en-US" altLang="it-IT" dirty="0" err="1"/>
              <a:t>pubblico</a:t>
            </a:r>
            <a:r>
              <a:rPr lang="en-US" altLang="it-IT" dirty="0"/>
              <a:t> senza </a:t>
            </a:r>
            <a:r>
              <a:rPr lang="en-US" altLang="it-IT" dirty="0" err="1"/>
              <a:t>gara</a:t>
            </a:r>
            <a:r>
              <a:rPr lang="en-US" altLang="it-IT" dirty="0"/>
              <a:t> di </a:t>
            </a:r>
            <a:r>
              <a:rPr lang="en-US" altLang="it-IT" dirty="0" err="1"/>
              <a:t>appalto</a:t>
            </a:r>
            <a:r>
              <a:rPr lang="en-US" altLang="it-IT" dirty="0"/>
              <a:t>.</a:t>
            </a:r>
            <a:endParaRPr lang="en-US" altLang="it-IT" u="sng" dirty="0"/>
          </a:p>
          <a:p>
            <a:pPr marL="0" indent="0" algn="just">
              <a:buFontTx/>
              <a:buNone/>
            </a:pPr>
            <a:r>
              <a:rPr lang="en-US" altLang="it-IT" dirty="0">
                <a:cs typeface="Calibri" panose="020F0502020204030204" pitchFamily="34" charset="0"/>
              </a:rPr>
              <a:t>→ molto difficile per </a:t>
            </a:r>
            <a:r>
              <a:rPr lang="en-US" altLang="it-IT" dirty="0" err="1">
                <a:cs typeface="Calibri" panose="020F0502020204030204" pitchFamily="34" charset="0"/>
              </a:rPr>
              <a:t>imprese</a:t>
            </a:r>
            <a:r>
              <a:rPr lang="en-US" altLang="it-IT" dirty="0">
                <a:cs typeface="Calibri" panose="020F0502020204030204" pitchFamily="34" charset="0"/>
              </a:rPr>
              <a:t> </a:t>
            </a:r>
            <a:r>
              <a:rPr lang="en-US" altLang="it-IT" dirty="0" err="1">
                <a:cs typeface="Calibri" panose="020F0502020204030204" pitchFamily="34" charset="0"/>
              </a:rPr>
              <a:t>che</a:t>
            </a:r>
            <a:r>
              <a:rPr lang="en-US" altLang="it-IT" dirty="0">
                <a:cs typeface="Calibri" panose="020F0502020204030204" pitchFamily="34" charset="0"/>
              </a:rPr>
              <a:t> non </a:t>
            </a:r>
            <a:r>
              <a:rPr lang="en-US" altLang="it-IT" dirty="0" err="1">
                <a:cs typeface="Calibri" panose="020F0502020204030204" pitchFamily="34" charset="0"/>
              </a:rPr>
              <a:t>abbiano</a:t>
            </a:r>
            <a:r>
              <a:rPr lang="en-US" altLang="it-IT" dirty="0">
                <a:cs typeface="Calibri" panose="020F0502020204030204" pitchFamily="34" charset="0"/>
              </a:rPr>
              <a:t> </a:t>
            </a:r>
            <a:r>
              <a:rPr lang="en-US" altLang="it-IT" dirty="0" err="1">
                <a:cs typeface="Calibri" panose="020F0502020204030204" pitchFamily="34" charset="0"/>
              </a:rPr>
              <a:t>conoscenza</a:t>
            </a:r>
            <a:r>
              <a:rPr lang="en-US" altLang="it-IT" dirty="0">
                <a:cs typeface="Calibri" panose="020F0502020204030204" pitchFamily="34" charset="0"/>
              </a:rPr>
              <a:t> del management locale </a:t>
            </a:r>
            <a:r>
              <a:rPr lang="en-US" altLang="it-IT" dirty="0" err="1">
                <a:cs typeface="Calibri" panose="020F0502020204030204" pitchFamily="34" charset="0"/>
              </a:rPr>
              <a:t>ottenere</a:t>
            </a:r>
            <a:r>
              <a:rPr lang="en-US" altLang="it-IT" dirty="0">
                <a:cs typeface="Calibri" panose="020F0502020204030204" pitchFamily="34" charset="0"/>
              </a:rPr>
              <a:t> </a:t>
            </a:r>
            <a:r>
              <a:rPr lang="en-US" altLang="it-IT" dirty="0" err="1">
                <a:cs typeface="Calibri" panose="020F0502020204030204" pitchFamily="34" charset="0"/>
              </a:rPr>
              <a:t>contratti</a:t>
            </a:r>
            <a:r>
              <a:rPr lang="en-US" altLang="it-IT" dirty="0">
                <a:cs typeface="Calibri" panose="020F0502020204030204" pitchFamily="34" charset="0"/>
              </a:rPr>
              <a:t> di </a:t>
            </a:r>
            <a:r>
              <a:rPr lang="en-US" altLang="it-IT" dirty="0" err="1">
                <a:cs typeface="Calibri" panose="020F0502020204030204" pitchFamily="34" charset="0"/>
              </a:rPr>
              <a:t>concessione</a:t>
            </a:r>
            <a:r>
              <a:rPr lang="en-US" altLang="it-IT" dirty="0">
                <a:cs typeface="Calibri" panose="020F0502020204030204" pitchFamily="34" charset="0"/>
              </a:rPr>
              <a:t> del gas </a:t>
            </a:r>
            <a:r>
              <a:rPr lang="en-US" altLang="it-IT" dirty="0" err="1">
                <a:cs typeface="Calibri" panose="020F0502020204030204" pitchFamily="34" charset="0"/>
              </a:rPr>
              <a:t>metano</a:t>
            </a:r>
            <a:endParaRPr lang="en-US" altLang="it-IT" dirty="0">
              <a:cs typeface="Calibri" panose="020F0502020204030204" pitchFamily="34" charset="0"/>
            </a:endParaRPr>
          </a:p>
          <a:p>
            <a:pPr algn="just">
              <a:buFont typeface="Wingdings" pitchFamily="2" charset="2"/>
              <a:buChar char="Ø"/>
            </a:pPr>
            <a:r>
              <a:rPr lang="en-US" altLang="it-IT" b="1" u="sng" dirty="0" err="1">
                <a:solidFill>
                  <a:srgbClr val="00B050"/>
                </a:solidFill>
                <a:cs typeface="Calibri" panose="020F0502020204030204" pitchFamily="34" charset="0"/>
              </a:rPr>
              <a:t>Risposta</a:t>
            </a:r>
            <a:r>
              <a:rPr lang="en-US" altLang="it-IT" b="1" u="sng" dirty="0">
                <a:solidFill>
                  <a:srgbClr val="00B050"/>
                </a:solidFill>
                <a:cs typeface="Calibri" panose="020F0502020204030204" pitchFamily="34" charset="0"/>
              </a:rPr>
              <a:t> CGUE:</a:t>
            </a:r>
          </a:p>
          <a:p>
            <a:pPr algn="just">
              <a:defRPr/>
            </a:pPr>
            <a:r>
              <a:rPr lang="en-US" dirty="0"/>
              <a:t>Libera </a:t>
            </a:r>
            <a:r>
              <a:rPr lang="en-US" dirty="0" err="1"/>
              <a:t>circolazione</a:t>
            </a:r>
            <a:r>
              <a:rPr lang="en-US" dirty="0"/>
              <a:t> </a:t>
            </a:r>
            <a:r>
              <a:rPr lang="en-US" dirty="0" err="1"/>
              <a:t>dei</a:t>
            </a:r>
            <a:r>
              <a:rPr lang="en-US" dirty="0"/>
              <a:t> </a:t>
            </a:r>
            <a:r>
              <a:rPr lang="en-US" dirty="0" err="1"/>
              <a:t>servizi</a:t>
            </a:r>
            <a:endParaRPr lang="en-US" dirty="0"/>
          </a:p>
          <a:p>
            <a:pPr algn="just">
              <a:defRPr/>
            </a:pPr>
            <a:r>
              <a:rPr lang="en-US" dirty="0"/>
              <a:t>La </a:t>
            </a:r>
            <a:r>
              <a:rPr lang="en-US" dirty="0" err="1"/>
              <a:t>restrizione</a:t>
            </a:r>
            <a:r>
              <a:rPr lang="en-US" dirty="0"/>
              <a:t> </a:t>
            </a:r>
            <a:r>
              <a:rPr lang="en-US" dirty="0" err="1"/>
              <a:t>consiste</a:t>
            </a:r>
            <a:r>
              <a:rPr lang="en-US" dirty="0"/>
              <a:t> in </a:t>
            </a:r>
            <a:r>
              <a:rPr lang="en-US" dirty="0" err="1"/>
              <a:t>una</a:t>
            </a:r>
            <a:r>
              <a:rPr lang="en-US" dirty="0"/>
              <a:t> </a:t>
            </a:r>
            <a:r>
              <a:rPr lang="en-US" dirty="0" err="1"/>
              <a:t>restrizione</a:t>
            </a:r>
            <a:r>
              <a:rPr lang="en-US" dirty="0"/>
              <a:t> non </a:t>
            </a:r>
            <a:r>
              <a:rPr lang="en-US" dirty="0" err="1"/>
              <a:t>discriminatoria</a:t>
            </a:r>
            <a:r>
              <a:rPr lang="en-US" dirty="0"/>
              <a:t> </a:t>
            </a:r>
            <a:r>
              <a:rPr lang="en-US" dirty="0" err="1"/>
              <a:t>sulla</a:t>
            </a:r>
            <a:r>
              <a:rPr lang="en-US" dirty="0"/>
              <a:t> base </a:t>
            </a:r>
            <a:r>
              <a:rPr lang="en-US" dirty="0" err="1"/>
              <a:t>della</a:t>
            </a:r>
            <a:r>
              <a:rPr lang="en-US" dirty="0"/>
              <a:t> </a:t>
            </a:r>
            <a:r>
              <a:rPr lang="en-US" dirty="0" err="1"/>
              <a:t>nazionalità</a:t>
            </a:r>
            <a:endParaRPr lang="en-US" dirty="0"/>
          </a:p>
          <a:p>
            <a:pPr algn="just">
              <a:defRPr/>
            </a:pPr>
            <a:r>
              <a:rPr lang="en-US" dirty="0" err="1"/>
              <a:t>Mancanza</a:t>
            </a:r>
            <a:r>
              <a:rPr lang="en-US" dirty="0"/>
              <a:t> di </a:t>
            </a:r>
            <a:r>
              <a:rPr lang="en-US" dirty="0" err="1"/>
              <a:t>trasparenza</a:t>
            </a:r>
            <a:r>
              <a:rPr lang="en-US" dirty="0"/>
              <a:t> </a:t>
            </a:r>
            <a:r>
              <a:rPr lang="en-US" dirty="0" err="1"/>
              <a:t>nell’aggiudicazione</a:t>
            </a:r>
            <a:r>
              <a:rPr lang="en-US" dirty="0"/>
              <a:t> </a:t>
            </a:r>
            <a:r>
              <a:rPr lang="en-US" dirty="0" err="1"/>
              <a:t>dei</a:t>
            </a:r>
            <a:r>
              <a:rPr lang="en-US" dirty="0"/>
              <a:t> </a:t>
            </a:r>
            <a:r>
              <a:rPr lang="en-US" dirty="0" err="1"/>
              <a:t>contratti</a:t>
            </a:r>
            <a:r>
              <a:rPr lang="en-US" dirty="0"/>
              <a:t> </a:t>
            </a:r>
            <a:r>
              <a:rPr lang="en-US" dirty="0" err="1"/>
              <a:t>pregiudica</a:t>
            </a:r>
            <a:r>
              <a:rPr lang="en-US" dirty="0"/>
              <a:t> tutti </a:t>
            </a:r>
            <a:r>
              <a:rPr lang="en-US" dirty="0" err="1"/>
              <a:t>gli</a:t>
            </a:r>
            <a:r>
              <a:rPr lang="en-US" dirty="0"/>
              <a:t> </a:t>
            </a:r>
            <a:r>
              <a:rPr lang="en-US" dirty="0" err="1"/>
              <a:t>operatori</a:t>
            </a:r>
            <a:r>
              <a:rPr lang="en-US" dirty="0"/>
              <a:t> ma, per </a:t>
            </a:r>
            <a:r>
              <a:rPr lang="en-US" dirty="0" err="1"/>
              <a:t>quanto</a:t>
            </a:r>
            <a:r>
              <a:rPr lang="en-US" dirty="0"/>
              <a:t> di interesse UE, </a:t>
            </a:r>
            <a:r>
              <a:rPr lang="en-US" u="sng" dirty="0" err="1"/>
              <a:t>chiude</a:t>
            </a:r>
            <a:r>
              <a:rPr lang="en-US" u="sng" dirty="0"/>
              <a:t> il </a:t>
            </a:r>
            <a:r>
              <a:rPr lang="en-US" u="sng" dirty="0" err="1"/>
              <a:t>mercato</a:t>
            </a:r>
            <a:r>
              <a:rPr lang="en-US" u="sng" dirty="0"/>
              <a:t> </a:t>
            </a:r>
            <a:r>
              <a:rPr lang="en-US" u="sng" dirty="0" err="1"/>
              <a:t>nazionale</a:t>
            </a:r>
            <a:endParaRPr lang="en-US" dirty="0"/>
          </a:p>
          <a:p>
            <a:pPr algn="just">
              <a:defRPr/>
            </a:pPr>
            <a:r>
              <a:rPr lang="en-US" i="1" dirty="0" err="1"/>
              <a:t>Coname</a:t>
            </a:r>
            <a:r>
              <a:rPr lang="en-US" i="1" dirty="0"/>
              <a:t>, C-231/03</a:t>
            </a:r>
            <a:endParaRPr lang="en-US" dirty="0"/>
          </a:p>
          <a:p>
            <a:endParaRPr lang="it-IT" dirty="0"/>
          </a:p>
        </p:txBody>
      </p:sp>
    </p:spTree>
    <p:extLst>
      <p:ext uri="{BB962C8B-B14F-4D97-AF65-F5344CB8AC3E}">
        <p14:creationId xmlns:p14="http://schemas.microsoft.com/office/powerpoint/2010/main" val="13370359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2A0A72D-1393-08B7-D044-57C0283DBF4D}"/>
              </a:ext>
            </a:extLst>
          </p:cNvPr>
          <p:cNvSpPr>
            <a:spLocks noGrp="1"/>
          </p:cNvSpPr>
          <p:nvPr>
            <p:ph type="title"/>
          </p:nvPr>
        </p:nvSpPr>
        <p:spPr>
          <a:xfrm>
            <a:off x="838200" y="365125"/>
            <a:ext cx="10515600" cy="892175"/>
          </a:xfrm>
        </p:spPr>
        <p:txBody>
          <a:bodyPr/>
          <a:lstStyle/>
          <a:p>
            <a:r>
              <a:rPr lang="it-IT" b="1" dirty="0">
                <a:solidFill>
                  <a:srgbClr val="FF0000"/>
                </a:solidFill>
              </a:rPr>
              <a:t>Ottico</a:t>
            </a:r>
          </a:p>
        </p:txBody>
      </p:sp>
      <p:sp>
        <p:nvSpPr>
          <p:cNvPr id="3" name="Segnaposto contenuto 2">
            <a:extLst>
              <a:ext uri="{FF2B5EF4-FFF2-40B4-BE49-F238E27FC236}">
                <a16:creationId xmlns:a16="http://schemas.microsoft.com/office/drawing/2014/main" id="{3B2AB1B8-5B1D-129E-0D69-475049DEE58A}"/>
              </a:ext>
            </a:extLst>
          </p:cNvPr>
          <p:cNvSpPr>
            <a:spLocks noGrp="1"/>
          </p:cNvSpPr>
          <p:nvPr>
            <p:ph idx="1"/>
          </p:nvPr>
        </p:nvSpPr>
        <p:spPr>
          <a:xfrm>
            <a:off x="838200" y="1257300"/>
            <a:ext cx="10515600" cy="4919663"/>
          </a:xfrm>
        </p:spPr>
        <p:txBody>
          <a:bodyPr>
            <a:normAutofit fontScale="70000" lnSpcReduction="20000"/>
          </a:bodyPr>
          <a:lstStyle/>
          <a:p>
            <a:r>
              <a:rPr lang="it-IT" sz="4000" b="1" u="sng" dirty="0">
                <a:solidFill>
                  <a:srgbClr val="00B050"/>
                </a:solidFill>
              </a:rPr>
              <a:t>Esempio 3: nozioni di ottica in Grecia</a:t>
            </a:r>
          </a:p>
          <a:p>
            <a:pPr marL="0" indent="0" algn="just">
              <a:buFontTx/>
              <a:buNone/>
            </a:pPr>
            <a:r>
              <a:rPr lang="en-US" altLang="it-IT" sz="3400" dirty="0"/>
              <a:t>In Grecia, </a:t>
            </a:r>
            <a:r>
              <a:rPr lang="en-US" altLang="it-IT" sz="3400" dirty="0" err="1"/>
              <a:t>ciascun</a:t>
            </a:r>
            <a:r>
              <a:rPr lang="en-US" altLang="it-IT" sz="3400" dirty="0"/>
              <a:t> </a:t>
            </a:r>
            <a:r>
              <a:rPr lang="en-US" altLang="it-IT" sz="3400" dirty="0" err="1"/>
              <a:t>ottico</a:t>
            </a:r>
            <a:r>
              <a:rPr lang="en-US" altLang="it-IT" sz="3400" dirty="0"/>
              <a:t> </a:t>
            </a:r>
            <a:r>
              <a:rPr lang="en-US" altLang="it-IT" sz="3400" dirty="0" err="1"/>
              <a:t>poteva</a:t>
            </a:r>
            <a:r>
              <a:rPr lang="en-US" altLang="it-IT" sz="3400" dirty="0"/>
              <a:t> </a:t>
            </a:r>
            <a:r>
              <a:rPr lang="en-US" altLang="it-IT" sz="3400" dirty="0" err="1"/>
              <a:t>gestire</a:t>
            </a:r>
            <a:r>
              <a:rPr lang="en-US" altLang="it-IT" sz="3400" dirty="0"/>
              <a:t> </a:t>
            </a:r>
            <a:r>
              <a:rPr lang="en-US" altLang="it-IT" sz="3400" dirty="0" err="1"/>
              <a:t>sul</a:t>
            </a:r>
            <a:r>
              <a:rPr lang="en-US" altLang="it-IT" sz="3400" dirty="0"/>
              <a:t> </a:t>
            </a:r>
            <a:r>
              <a:rPr lang="en-US" altLang="it-IT" sz="3400" dirty="0" err="1"/>
              <a:t>territorio</a:t>
            </a:r>
            <a:r>
              <a:rPr lang="en-US" altLang="it-IT" sz="3400" dirty="0"/>
              <a:t> </a:t>
            </a:r>
            <a:r>
              <a:rPr lang="en-US" altLang="it-IT" sz="3400" dirty="0" err="1"/>
              <a:t>greco</a:t>
            </a:r>
            <a:r>
              <a:rPr lang="en-US" altLang="it-IT" sz="3400" dirty="0"/>
              <a:t> al </a:t>
            </a:r>
            <a:r>
              <a:rPr lang="en-US" altLang="it-IT" sz="3400" dirty="0" err="1"/>
              <a:t>massimo</a:t>
            </a:r>
            <a:r>
              <a:rPr lang="en-US" altLang="it-IT" sz="3400" dirty="0"/>
              <a:t> 1 </a:t>
            </a:r>
            <a:r>
              <a:rPr lang="en-US" altLang="it-IT" sz="3400" dirty="0" err="1"/>
              <a:t>negozio</a:t>
            </a:r>
            <a:r>
              <a:rPr lang="en-US" altLang="it-IT" sz="3400" dirty="0"/>
              <a:t> di </a:t>
            </a:r>
            <a:r>
              <a:rPr lang="en-US" altLang="it-IT" sz="3400" dirty="0" err="1"/>
              <a:t>ottica</a:t>
            </a:r>
            <a:r>
              <a:rPr lang="en-US" altLang="it-IT" sz="3400" dirty="0"/>
              <a:t> + </a:t>
            </a:r>
            <a:r>
              <a:rPr lang="en-US" altLang="it-IT" sz="3400" dirty="0" err="1"/>
              <a:t>poteva</a:t>
            </a:r>
            <a:r>
              <a:rPr lang="en-US" altLang="it-IT" sz="3400" dirty="0"/>
              <a:t> </a:t>
            </a:r>
            <a:r>
              <a:rPr lang="en-US" altLang="it-IT" sz="3400" dirty="0" err="1"/>
              <a:t>essere</a:t>
            </a:r>
            <a:r>
              <a:rPr lang="en-US" altLang="it-IT" sz="3400" dirty="0"/>
              <a:t> socio al </a:t>
            </a:r>
            <a:r>
              <a:rPr lang="en-US" altLang="it-IT" sz="3400" dirty="0" err="1"/>
              <a:t>massimo</a:t>
            </a:r>
            <a:r>
              <a:rPr lang="en-US" altLang="it-IT" sz="3400" dirty="0"/>
              <a:t> di 2 </a:t>
            </a:r>
            <a:r>
              <a:rPr lang="en-US" altLang="it-IT" sz="3400" dirty="0" err="1"/>
              <a:t>società</a:t>
            </a:r>
            <a:r>
              <a:rPr lang="en-US" altLang="it-IT" sz="3400" dirty="0"/>
              <a:t> per la </a:t>
            </a:r>
            <a:r>
              <a:rPr lang="en-US" altLang="it-IT" sz="3400" dirty="0" err="1"/>
              <a:t>gestione</a:t>
            </a:r>
            <a:r>
              <a:rPr lang="en-US" altLang="it-IT" sz="3400" dirty="0"/>
              <a:t> di </a:t>
            </a:r>
            <a:r>
              <a:rPr lang="en-US" altLang="it-IT" sz="3400" dirty="0" err="1"/>
              <a:t>altrettanti</a:t>
            </a:r>
            <a:r>
              <a:rPr lang="en-US" altLang="it-IT" sz="3400" dirty="0"/>
              <a:t> </a:t>
            </a:r>
            <a:r>
              <a:rPr lang="en-US" altLang="it-IT" sz="3400" dirty="0" err="1"/>
              <a:t>negozi</a:t>
            </a:r>
            <a:r>
              <a:rPr lang="en-US" altLang="it-IT" sz="3400" dirty="0"/>
              <a:t> di </a:t>
            </a:r>
            <a:r>
              <a:rPr lang="en-US" altLang="it-IT" sz="3400" dirty="0" err="1"/>
              <a:t>ottica</a:t>
            </a:r>
            <a:r>
              <a:rPr lang="en-US" altLang="it-IT" sz="3400" dirty="0"/>
              <a:t> in Grecia</a:t>
            </a:r>
          </a:p>
          <a:p>
            <a:pPr marL="0" indent="0" algn="just">
              <a:buFontTx/>
              <a:buNone/>
            </a:pPr>
            <a:r>
              <a:rPr lang="en-US" altLang="it-IT" sz="3400" dirty="0"/>
              <a:t>→ il </a:t>
            </a:r>
            <a:r>
              <a:rPr lang="en-US" altLang="it-IT" sz="3400" dirty="0" err="1"/>
              <a:t>mercato</a:t>
            </a:r>
            <a:r>
              <a:rPr lang="en-US" altLang="it-IT" sz="3400" dirty="0"/>
              <a:t> </a:t>
            </a:r>
            <a:r>
              <a:rPr lang="en-US" altLang="it-IT" sz="3400" dirty="0" err="1"/>
              <a:t>dei</a:t>
            </a:r>
            <a:r>
              <a:rPr lang="en-US" altLang="it-IT" sz="3400" dirty="0"/>
              <a:t> </a:t>
            </a:r>
            <a:r>
              <a:rPr lang="en-US" altLang="it-IT" sz="3400" dirty="0" err="1"/>
              <a:t>negozi</a:t>
            </a:r>
            <a:r>
              <a:rPr lang="en-US" altLang="it-IT" sz="3400" dirty="0"/>
              <a:t> di </a:t>
            </a:r>
            <a:r>
              <a:rPr lang="en-US" altLang="it-IT" sz="3400" dirty="0" err="1"/>
              <a:t>ottica</a:t>
            </a:r>
            <a:r>
              <a:rPr lang="en-US" altLang="it-IT" sz="3400" dirty="0"/>
              <a:t> non </a:t>
            </a:r>
            <a:r>
              <a:rPr lang="en-US" altLang="it-IT" sz="3400" dirty="0" err="1"/>
              <a:t>consente</a:t>
            </a:r>
            <a:r>
              <a:rPr lang="en-US" altLang="it-IT" sz="3400" dirty="0"/>
              <a:t> </a:t>
            </a:r>
            <a:r>
              <a:rPr lang="en-US" altLang="it-IT" sz="3400" dirty="0" err="1"/>
              <a:t>l’espansione</a:t>
            </a:r>
            <a:r>
              <a:rPr lang="en-US" altLang="it-IT" sz="3400" dirty="0"/>
              <a:t> </a:t>
            </a:r>
            <a:r>
              <a:rPr lang="en-US" altLang="it-IT" sz="3400" dirty="0" err="1"/>
              <a:t>dell’attività</a:t>
            </a:r>
            <a:r>
              <a:rPr lang="en-US" altLang="it-IT" sz="3400" dirty="0"/>
              <a:t> </a:t>
            </a:r>
            <a:r>
              <a:rPr lang="en-US" altLang="it-IT" sz="3400" dirty="0" err="1"/>
              <a:t>economica</a:t>
            </a:r>
            <a:endParaRPr lang="en-US" altLang="it-IT" sz="3400" dirty="0"/>
          </a:p>
          <a:p>
            <a:pPr algn="just"/>
            <a:r>
              <a:rPr lang="en-US" altLang="it-IT" sz="3400" b="1" u="sng" dirty="0" err="1">
                <a:solidFill>
                  <a:srgbClr val="00B050"/>
                </a:solidFill>
              </a:rPr>
              <a:t>Risposta</a:t>
            </a:r>
            <a:r>
              <a:rPr lang="en-US" altLang="it-IT" sz="3400" b="1" u="sng" dirty="0">
                <a:solidFill>
                  <a:srgbClr val="00B050"/>
                </a:solidFill>
              </a:rPr>
              <a:t> CGUE:</a:t>
            </a:r>
          </a:p>
          <a:p>
            <a:pPr marL="0" indent="0" algn="just">
              <a:buFontTx/>
              <a:buNone/>
              <a:defRPr/>
            </a:pPr>
            <a:r>
              <a:rPr lang="en-US" sz="3400" dirty="0" err="1"/>
              <a:t>Libertà</a:t>
            </a:r>
            <a:r>
              <a:rPr lang="en-US" sz="3400" dirty="0"/>
              <a:t> di </a:t>
            </a:r>
            <a:r>
              <a:rPr lang="en-US" sz="3400" dirty="0" err="1"/>
              <a:t>stabilimento</a:t>
            </a:r>
            <a:endParaRPr lang="en-US" sz="3400" dirty="0"/>
          </a:p>
          <a:p>
            <a:pPr marL="0" indent="0" algn="just">
              <a:buFontTx/>
              <a:buNone/>
              <a:defRPr/>
            </a:pPr>
            <a:r>
              <a:rPr lang="en-US" sz="3400" dirty="0"/>
              <a:t>La </a:t>
            </a:r>
            <a:r>
              <a:rPr lang="en-US" sz="3400" dirty="0" err="1"/>
              <a:t>restrizione</a:t>
            </a:r>
            <a:r>
              <a:rPr lang="en-US" sz="3400" dirty="0"/>
              <a:t> </a:t>
            </a:r>
            <a:r>
              <a:rPr lang="en-US" sz="3400" dirty="0" err="1"/>
              <a:t>consiste</a:t>
            </a:r>
            <a:r>
              <a:rPr lang="en-US" sz="3400" dirty="0"/>
              <a:t> in </a:t>
            </a:r>
            <a:r>
              <a:rPr lang="en-US" sz="3400" dirty="0" err="1"/>
              <a:t>una</a:t>
            </a:r>
            <a:r>
              <a:rPr lang="en-US" sz="3400" dirty="0"/>
              <a:t> </a:t>
            </a:r>
            <a:r>
              <a:rPr lang="en-US" sz="3400" dirty="0" err="1"/>
              <a:t>restrizione</a:t>
            </a:r>
            <a:r>
              <a:rPr lang="en-US" sz="3400" dirty="0"/>
              <a:t> non </a:t>
            </a:r>
            <a:r>
              <a:rPr lang="en-US" sz="3400" dirty="0" err="1"/>
              <a:t>discriminatoria</a:t>
            </a:r>
            <a:r>
              <a:rPr lang="en-US" sz="3400" dirty="0"/>
              <a:t> </a:t>
            </a:r>
            <a:r>
              <a:rPr lang="en-US" sz="3400" dirty="0" err="1"/>
              <a:t>sulla</a:t>
            </a:r>
            <a:r>
              <a:rPr lang="en-US" sz="3400" dirty="0"/>
              <a:t> base </a:t>
            </a:r>
            <a:r>
              <a:rPr lang="en-US" sz="3400" dirty="0" err="1"/>
              <a:t>della</a:t>
            </a:r>
            <a:r>
              <a:rPr lang="en-US" sz="3400" dirty="0"/>
              <a:t> </a:t>
            </a:r>
            <a:r>
              <a:rPr lang="en-US" sz="3400" dirty="0" err="1"/>
              <a:t>nazionalità</a:t>
            </a:r>
            <a:r>
              <a:rPr lang="en-US" sz="3400" dirty="0"/>
              <a:t>. Per </a:t>
            </a:r>
            <a:r>
              <a:rPr lang="en-US" sz="3400" dirty="0" err="1"/>
              <a:t>quanto</a:t>
            </a:r>
            <a:r>
              <a:rPr lang="en-US" sz="3400" dirty="0"/>
              <a:t> di interesse UE la </a:t>
            </a:r>
            <a:r>
              <a:rPr lang="en-US" sz="3400" dirty="0" err="1"/>
              <a:t>misura</a:t>
            </a:r>
            <a:r>
              <a:rPr lang="en-US" sz="3400" dirty="0"/>
              <a:t> </a:t>
            </a:r>
            <a:r>
              <a:rPr lang="it-IT" sz="3400" dirty="0"/>
              <a:t>ostacola o scoraggia l’esercizio, in Grecia, della libertà di stabilimento da parte degli ottici di altri Stati membri</a:t>
            </a:r>
            <a:endParaRPr lang="en-US" sz="3400" dirty="0"/>
          </a:p>
          <a:p>
            <a:pPr marL="0" indent="0" algn="just">
              <a:buFontTx/>
              <a:buNone/>
              <a:defRPr/>
            </a:pPr>
            <a:r>
              <a:rPr lang="en-US" sz="3400" dirty="0" err="1"/>
              <a:t>Discriminazione</a:t>
            </a:r>
            <a:r>
              <a:rPr lang="en-US" sz="3400" dirty="0"/>
              <a:t> </a:t>
            </a:r>
            <a:r>
              <a:rPr lang="en-US" sz="3400" dirty="0" err="1"/>
              <a:t>alla</a:t>
            </a:r>
            <a:r>
              <a:rPr lang="en-US" sz="3400" dirty="0"/>
              <a:t> </a:t>
            </a:r>
            <a:r>
              <a:rPr lang="en-US" sz="3400" dirty="0" err="1"/>
              <a:t>rovescia</a:t>
            </a:r>
            <a:r>
              <a:rPr lang="en-US" sz="3400" dirty="0"/>
              <a:t>?</a:t>
            </a:r>
          </a:p>
          <a:p>
            <a:pPr marL="0" indent="0" algn="just">
              <a:buFontTx/>
              <a:buNone/>
              <a:defRPr/>
            </a:pPr>
            <a:r>
              <a:rPr lang="en-US" sz="3400" dirty="0"/>
              <a:t>NB: </a:t>
            </a:r>
            <a:r>
              <a:rPr lang="en-US" sz="3400" dirty="0" err="1"/>
              <a:t>nel</a:t>
            </a:r>
            <a:r>
              <a:rPr lang="en-US" sz="3400" dirty="0"/>
              <a:t> D.UE il </a:t>
            </a:r>
            <a:r>
              <a:rPr lang="en-US" sz="3400" dirty="0" err="1"/>
              <a:t>divieto</a:t>
            </a:r>
            <a:r>
              <a:rPr lang="en-US" sz="3400" dirty="0"/>
              <a:t> di </a:t>
            </a:r>
            <a:r>
              <a:rPr lang="en-US" sz="3400" dirty="0" err="1"/>
              <a:t>discriminazione</a:t>
            </a:r>
            <a:r>
              <a:rPr lang="en-US" sz="3400" dirty="0"/>
              <a:t> </a:t>
            </a:r>
            <a:r>
              <a:rPr lang="en-US" sz="3400" dirty="0" err="1"/>
              <a:t>sulla</a:t>
            </a:r>
            <a:r>
              <a:rPr lang="en-US" sz="3400" dirty="0"/>
              <a:t> base </a:t>
            </a:r>
            <a:r>
              <a:rPr lang="en-US" sz="3400" dirty="0" err="1"/>
              <a:t>della</a:t>
            </a:r>
            <a:r>
              <a:rPr lang="en-US" sz="3400" dirty="0"/>
              <a:t> </a:t>
            </a:r>
            <a:r>
              <a:rPr lang="en-US" sz="3400" dirty="0" err="1"/>
              <a:t>nazionalità</a:t>
            </a:r>
            <a:r>
              <a:rPr lang="en-US" sz="3400" dirty="0"/>
              <a:t> </a:t>
            </a:r>
            <a:r>
              <a:rPr lang="en-US" sz="3400" dirty="0" err="1"/>
              <a:t>protegge</a:t>
            </a:r>
            <a:r>
              <a:rPr lang="en-US" sz="3400" dirty="0"/>
              <a:t> </a:t>
            </a:r>
            <a:r>
              <a:rPr lang="en-US" sz="3400" dirty="0" err="1"/>
              <a:t>esclusivamente</a:t>
            </a:r>
            <a:r>
              <a:rPr lang="en-US" sz="3400" dirty="0"/>
              <a:t> </a:t>
            </a:r>
            <a:r>
              <a:rPr lang="en-US" sz="3400" dirty="0" err="1"/>
              <a:t>i</a:t>
            </a:r>
            <a:r>
              <a:rPr lang="en-US" sz="3400" dirty="0"/>
              <a:t> </a:t>
            </a:r>
            <a:r>
              <a:rPr lang="en-US" sz="3400" dirty="0" err="1"/>
              <a:t>cittadini</a:t>
            </a:r>
            <a:r>
              <a:rPr lang="en-US" sz="3400" dirty="0"/>
              <a:t> di </a:t>
            </a:r>
            <a:r>
              <a:rPr lang="en-US" sz="3400" dirty="0" err="1"/>
              <a:t>altri</a:t>
            </a:r>
            <a:r>
              <a:rPr lang="en-US" sz="3400" dirty="0"/>
              <a:t> SM (art. 18 TFUE + art. 21, par. 2 Carta))</a:t>
            </a:r>
          </a:p>
          <a:p>
            <a:pPr marL="0" indent="0" algn="just">
              <a:buFontTx/>
              <a:buNone/>
              <a:defRPr/>
            </a:pPr>
            <a:r>
              <a:rPr lang="en-US" sz="3400" i="1" dirty="0" err="1"/>
              <a:t>Commissione</a:t>
            </a:r>
            <a:r>
              <a:rPr lang="en-US" sz="3400" i="1" dirty="0"/>
              <a:t> c. Grecia, C-140/03</a:t>
            </a:r>
          </a:p>
          <a:p>
            <a:pPr marL="0" indent="0" algn="just">
              <a:buFontTx/>
              <a:buNone/>
            </a:pPr>
            <a:endParaRPr lang="en-US" altLang="it-IT" dirty="0">
              <a:latin typeface="Baskerville Old Face" panose="02020602080505020303" pitchFamily="18" charset="77"/>
            </a:endParaRPr>
          </a:p>
          <a:p>
            <a:endParaRPr lang="it-IT" dirty="0"/>
          </a:p>
        </p:txBody>
      </p:sp>
    </p:spTree>
    <p:extLst>
      <p:ext uri="{BB962C8B-B14F-4D97-AF65-F5344CB8AC3E}">
        <p14:creationId xmlns:p14="http://schemas.microsoft.com/office/powerpoint/2010/main" val="26874311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12F9DCC-D35C-ABFE-8FEF-2589637FDA5F}"/>
              </a:ext>
            </a:extLst>
          </p:cNvPr>
          <p:cNvSpPr>
            <a:spLocks noGrp="1"/>
          </p:cNvSpPr>
          <p:nvPr>
            <p:ph type="title"/>
          </p:nvPr>
        </p:nvSpPr>
        <p:spPr>
          <a:xfrm>
            <a:off x="838200" y="365125"/>
            <a:ext cx="10515600" cy="993775"/>
          </a:xfrm>
        </p:spPr>
        <p:txBody>
          <a:bodyPr/>
          <a:lstStyle/>
          <a:p>
            <a:r>
              <a:rPr lang="it-IT" b="1" dirty="0">
                <a:solidFill>
                  <a:srgbClr val="FF0000"/>
                </a:solidFill>
              </a:rPr>
              <a:t>Avvocati tra Italia e Spagna</a:t>
            </a:r>
          </a:p>
        </p:txBody>
      </p:sp>
      <p:sp>
        <p:nvSpPr>
          <p:cNvPr id="3" name="Segnaposto contenuto 2">
            <a:extLst>
              <a:ext uri="{FF2B5EF4-FFF2-40B4-BE49-F238E27FC236}">
                <a16:creationId xmlns:a16="http://schemas.microsoft.com/office/drawing/2014/main" id="{9CC1BFDB-2C46-409B-90BC-4F89B2D84489}"/>
              </a:ext>
            </a:extLst>
          </p:cNvPr>
          <p:cNvSpPr>
            <a:spLocks noGrp="1"/>
          </p:cNvSpPr>
          <p:nvPr>
            <p:ph idx="1"/>
          </p:nvPr>
        </p:nvSpPr>
        <p:spPr>
          <a:xfrm>
            <a:off x="838200" y="1358900"/>
            <a:ext cx="10515600" cy="4818063"/>
          </a:xfrm>
        </p:spPr>
        <p:txBody>
          <a:bodyPr>
            <a:normAutofit fontScale="70000" lnSpcReduction="20000"/>
          </a:bodyPr>
          <a:lstStyle/>
          <a:p>
            <a:r>
              <a:rPr lang="it-IT" sz="2900" b="1" u="sng" dirty="0">
                <a:solidFill>
                  <a:srgbClr val="00B050"/>
                </a:solidFill>
              </a:rPr>
              <a:t>Esempio 4: Avvocati tra Italia e Spagna</a:t>
            </a:r>
          </a:p>
          <a:p>
            <a:pPr algn="just">
              <a:buFont typeface="Wingdings" panose="05000000000000000000" pitchFamily="2" charset="2"/>
              <a:buChar char="Ø"/>
              <a:defRPr/>
            </a:pPr>
            <a:r>
              <a:rPr lang="it-IT" sz="2900" dirty="0"/>
              <a:t>2 cittadini italiani conseguono laurea in Giurisprudenza in Italia</a:t>
            </a:r>
          </a:p>
          <a:p>
            <a:pPr algn="just">
              <a:buFont typeface="Wingdings" panose="05000000000000000000" pitchFamily="2" charset="2"/>
              <a:buChar char="Ø"/>
              <a:defRPr/>
            </a:pPr>
            <a:r>
              <a:rPr lang="it-IT" sz="2900" dirty="0"/>
              <a:t>In Spagna, sostengono alcuni esami universitari integrativi e ottengono la qualifica professionale di «</a:t>
            </a:r>
            <a:r>
              <a:rPr lang="it-IT" sz="2900" dirty="0" err="1"/>
              <a:t>abogado</a:t>
            </a:r>
            <a:r>
              <a:rPr lang="it-IT" sz="2900" dirty="0"/>
              <a:t>» (no esame di abilitazione)</a:t>
            </a:r>
          </a:p>
          <a:p>
            <a:pPr algn="just">
              <a:buFont typeface="Wingdings" panose="05000000000000000000" pitchFamily="2" charset="2"/>
              <a:buChar char="Ø"/>
              <a:defRPr/>
            </a:pPr>
            <a:r>
              <a:rPr lang="it-IT" sz="2900" dirty="0"/>
              <a:t>Tornati immediatamente in Italia, chiedono iscrizione all’ordine ai sensi della direttiva 98/5</a:t>
            </a:r>
          </a:p>
          <a:p>
            <a:pPr algn="just">
              <a:defRPr/>
            </a:pPr>
            <a:r>
              <a:rPr lang="it-IT" sz="2900" b="1" u="sng" dirty="0">
                <a:solidFill>
                  <a:srgbClr val="00B050"/>
                </a:solidFill>
              </a:rPr>
              <a:t>Risposta CGUE:</a:t>
            </a:r>
          </a:p>
          <a:p>
            <a:pPr marL="0" indent="0" algn="just">
              <a:buFontTx/>
              <a:buNone/>
              <a:defRPr/>
            </a:pPr>
            <a:r>
              <a:rPr lang="it-IT" sz="2900" dirty="0"/>
              <a:t>Libertà di stabilimento</a:t>
            </a:r>
          </a:p>
          <a:p>
            <a:pPr marL="0" indent="0" algn="just">
              <a:buFontTx/>
              <a:buNone/>
              <a:defRPr/>
            </a:pPr>
            <a:r>
              <a:rPr lang="it-IT" sz="2900" dirty="0"/>
              <a:t>- «il diritto dei cittadini UE di scegliere</a:t>
            </a:r>
          </a:p>
          <a:p>
            <a:pPr marL="0" indent="0" algn="just">
              <a:buFontTx/>
              <a:buNone/>
              <a:defRPr/>
            </a:pPr>
            <a:r>
              <a:rPr lang="it-IT" sz="2900" dirty="0"/>
              <a:t>	- lo Stato membro in cui desiderano acquisire il titolo 	professionale</a:t>
            </a:r>
          </a:p>
          <a:p>
            <a:pPr marL="0" indent="0" algn="just">
              <a:buFontTx/>
              <a:buNone/>
              <a:defRPr/>
            </a:pPr>
            <a:r>
              <a:rPr lang="it-IT" sz="2900" dirty="0"/>
              <a:t>	- lo Stato membro in cui esercitare la professione</a:t>
            </a:r>
          </a:p>
          <a:p>
            <a:pPr marL="0" indent="0" algn="just">
              <a:buFontTx/>
              <a:buNone/>
              <a:defRPr/>
            </a:pPr>
            <a:r>
              <a:rPr lang="it-IT" sz="2900" dirty="0"/>
              <a:t>è inerente all’esercizio, in un mercato unico, delle libertà fondamentali garantite dai Trattati»</a:t>
            </a:r>
          </a:p>
          <a:p>
            <a:pPr marL="0" indent="0" algn="ctr">
              <a:buFontTx/>
              <a:buNone/>
              <a:defRPr/>
            </a:pPr>
            <a:r>
              <a:rPr lang="it-IT" sz="2900" dirty="0"/>
              <a:t>↓</a:t>
            </a:r>
          </a:p>
          <a:p>
            <a:pPr algn="just">
              <a:defRPr/>
            </a:pPr>
            <a:r>
              <a:rPr lang="it-IT" sz="2900" dirty="0"/>
              <a:t>Abuso del diritto? Non può trattarsi di per sé!</a:t>
            </a:r>
          </a:p>
          <a:p>
            <a:pPr marL="0" indent="0" algn="ctr">
              <a:buFontTx/>
              <a:buNone/>
              <a:defRPr/>
            </a:pPr>
            <a:r>
              <a:rPr lang="it-IT" sz="2900" dirty="0"/>
              <a:t>C-58/13 e C-59/13, Torresi</a:t>
            </a:r>
          </a:p>
          <a:p>
            <a:endParaRPr lang="it-IT" dirty="0"/>
          </a:p>
        </p:txBody>
      </p:sp>
    </p:spTree>
    <p:extLst>
      <p:ext uri="{BB962C8B-B14F-4D97-AF65-F5344CB8AC3E}">
        <p14:creationId xmlns:p14="http://schemas.microsoft.com/office/powerpoint/2010/main" val="15604520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4AC29E3-C96A-02EE-82F6-BFD64559D2AC}"/>
              </a:ext>
            </a:extLst>
          </p:cNvPr>
          <p:cNvSpPr>
            <a:spLocks noGrp="1"/>
          </p:cNvSpPr>
          <p:nvPr>
            <p:ph type="title"/>
          </p:nvPr>
        </p:nvSpPr>
        <p:spPr>
          <a:xfrm>
            <a:off x="838200" y="365125"/>
            <a:ext cx="10515600" cy="1006475"/>
          </a:xfrm>
        </p:spPr>
        <p:txBody>
          <a:bodyPr/>
          <a:lstStyle/>
          <a:p>
            <a:r>
              <a:rPr lang="it-IT" b="1" dirty="0">
                <a:solidFill>
                  <a:srgbClr val="FF0000"/>
                </a:solidFill>
              </a:rPr>
              <a:t>Muratori lettoni in Svezia</a:t>
            </a:r>
          </a:p>
        </p:txBody>
      </p:sp>
      <p:sp>
        <p:nvSpPr>
          <p:cNvPr id="3" name="Segnaposto contenuto 2">
            <a:extLst>
              <a:ext uri="{FF2B5EF4-FFF2-40B4-BE49-F238E27FC236}">
                <a16:creationId xmlns:a16="http://schemas.microsoft.com/office/drawing/2014/main" id="{D930F293-B4BE-A2DB-BB5E-31BD12CB1B2E}"/>
              </a:ext>
            </a:extLst>
          </p:cNvPr>
          <p:cNvSpPr>
            <a:spLocks noGrp="1"/>
          </p:cNvSpPr>
          <p:nvPr>
            <p:ph idx="1"/>
          </p:nvPr>
        </p:nvSpPr>
        <p:spPr>
          <a:xfrm>
            <a:off x="838200" y="1524000"/>
            <a:ext cx="10515600" cy="4652963"/>
          </a:xfrm>
        </p:spPr>
        <p:txBody>
          <a:bodyPr>
            <a:normAutofit/>
          </a:bodyPr>
          <a:lstStyle/>
          <a:p>
            <a:r>
              <a:rPr lang="it-IT" b="1" u="sng" dirty="0">
                <a:solidFill>
                  <a:srgbClr val="00B050"/>
                </a:solidFill>
              </a:rPr>
              <a:t>Esempio 5: Muratori lettoni in Svezia</a:t>
            </a:r>
          </a:p>
          <a:p>
            <a:pPr lvl="1" algn="just">
              <a:buFont typeface="Wingdings" panose="05000000000000000000" pitchFamily="2" charset="2"/>
              <a:buChar char="Ø"/>
              <a:defRPr/>
            </a:pPr>
            <a:r>
              <a:rPr lang="en-US" dirty="0"/>
              <a:t>Una </a:t>
            </a:r>
            <a:r>
              <a:rPr lang="it-IT" dirty="0"/>
              <a:t>società di diritto svedese controllata al 100%</a:t>
            </a:r>
            <a:r>
              <a:rPr lang="en-US" dirty="0"/>
              <a:t> da </a:t>
            </a:r>
            <a:r>
              <a:rPr lang="en-US" dirty="0" err="1"/>
              <a:t>una</a:t>
            </a:r>
            <a:r>
              <a:rPr lang="en-US" dirty="0"/>
              <a:t> </a:t>
            </a:r>
            <a:r>
              <a:rPr lang="en-US" dirty="0" err="1"/>
              <a:t>società</a:t>
            </a:r>
            <a:r>
              <a:rPr lang="en-US" dirty="0"/>
              <a:t> di </a:t>
            </a:r>
            <a:r>
              <a:rPr lang="en-US" dirty="0" err="1"/>
              <a:t>diritto</a:t>
            </a:r>
            <a:r>
              <a:rPr lang="en-US" dirty="0"/>
              <a:t> </a:t>
            </a:r>
            <a:r>
              <a:rPr lang="en-US" dirty="0" err="1"/>
              <a:t>lettone</a:t>
            </a:r>
            <a:r>
              <a:rPr lang="en-US" dirty="0"/>
              <a:t> con </a:t>
            </a:r>
            <a:r>
              <a:rPr lang="en-US" dirty="0" err="1"/>
              <a:t>sede</a:t>
            </a:r>
            <a:r>
              <a:rPr lang="en-US" dirty="0"/>
              <a:t> a Riga, </a:t>
            </a:r>
            <a:r>
              <a:rPr lang="en-US" dirty="0" err="1"/>
              <a:t>Lettonia</a:t>
            </a:r>
            <a:r>
              <a:rPr lang="en-US" dirty="0"/>
              <a:t>, </a:t>
            </a:r>
            <a:r>
              <a:rPr lang="en-US" dirty="0" err="1"/>
              <a:t>è</a:t>
            </a:r>
            <a:r>
              <a:rPr lang="en-US" dirty="0"/>
              <a:t> </a:t>
            </a:r>
            <a:r>
              <a:rPr lang="en-US" dirty="0" err="1"/>
              <a:t>incaricata</a:t>
            </a:r>
            <a:r>
              <a:rPr lang="en-US" dirty="0"/>
              <a:t> </a:t>
            </a:r>
            <a:r>
              <a:rPr lang="en-US" dirty="0" err="1"/>
              <a:t>dei</a:t>
            </a:r>
            <a:r>
              <a:rPr lang="en-US" dirty="0"/>
              <a:t> </a:t>
            </a:r>
            <a:r>
              <a:rPr lang="en-US" dirty="0" err="1"/>
              <a:t>lavori</a:t>
            </a:r>
            <a:r>
              <a:rPr lang="en-US" dirty="0"/>
              <a:t> per la </a:t>
            </a:r>
            <a:r>
              <a:rPr lang="en-US" dirty="0" err="1"/>
              <a:t>costruzione</a:t>
            </a:r>
            <a:r>
              <a:rPr lang="en-US" dirty="0"/>
              <a:t> di un </a:t>
            </a:r>
            <a:r>
              <a:rPr lang="en-US" dirty="0" err="1"/>
              <a:t>edificio</a:t>
            </a:r>
            <a:r>
              <a:rPr lang="en-US" dirty="0"/>
              <a:t> </a:t>
            </a:r>
            <a:r>
              <a:rPr lang="en-US" dirty="0" err="1"/>
              <a:t>scolastico</a:t>
            </a:r>
            <a:r>
              <a:rPr lang="en-US" dirty="0"/>
              <a:t> a Vaxholm, </a:t>
            </a:r>
            <a:r>
              <a:rPr lang="en-US" dirty="0" err="1"/>
              <a:t>Svezia</a:t>
            </a:r>
            <a:r>
              <a:rPr lang="en-US" dirty="0"/>
              <a:t>. </a:t>
            </a:r>
          </a:p>
          <a:p>
            <a:pPr lvl="1" algn="just">
              <a:buFont typeface="Wingdings" panose="05000000000000000000" pitchFamily="2" charset="2"/>
              <a:buChar char="Ø"/>
              <a:defRPr/>
            </a:pPr>
            <a:r>
              <a:rPr lang="en-US" dirty="0"/>
              <a:t>Al </a:t>
            </a:r>
            <a:r>
              <a:rPr lang="en-US" dirty="0" err="1"/>
              <a:t>cantiere</a:t>
            </a:r>
            <a:r>
              <a:rPr lang="en-US" dirty="0"/>
              <a:t> </a:t>
            </a:r>
            <a:r>
              <a:rPr lang="en-US" dirty="0" err="1"/>
              <a:t>sono</a:t>
            </a:r>
            <a:r>
              <a:rPr lang="en-US" dirty="0"/>
              <a:t> </a:t>
            </a:r>
            <a:r>
              <a:rPr lang="en-US" dirty="0" err="1"/>
              <a:t>impiegati</a:t>
            </a:r>
            <a:r>
              <a:rPr lang="en-US" dirty="0"/>
              <a:t> </a:t>
            </a:r>
            <a:r>
              <a:rPr lang="en-US" dirty="0" err="1"/>
              <a:t>dipendenti</a:t>
            </a:r>
            <a:r>
              <a:rPr lang="en-US" dirty="0"/>
              <a:t> </a:t>
            </a:r>
            <a:r>
              <a:rPr lang="en-US" dirty="0" err="1"/>
              <a:t>lettoni</a:t>
            </a:r>
            <a:r>
              <a:rPr lang="en-US" dirty="0"/>
              <a:t>, </a:t>
            </a:r>
            <a:r>
              <a:rPr lang="en-US" dirty="0" err="1"/>
              <a:t>che</a:t>
            </a:r>
            <a:r>
              <a:rPr lang="en-US" dirty="0"/>
              <a:t> </a:t>
            </a:r>
            <a:r>
              <a:rPr lang="en-US" dirty="0" err="1"/>
              <a:t>sono</a:t>
            </a:r>
            <a:r>
              <a:rPr lang="en-US" dirty="0"/>
              <a:t> </a:t>
            </a:r>
            <a:r>
              <a:rPr lang="en-US" dirty="0" err="1"/>
              <a:t>membri</a:t>
            </a:r>
            <a:r>
              <a:rPr lang="en-US" dirty="0"/>
              <a:t> del </a:t>
            </a:r>
            <a:r>
              <a:rPr lang="en-US" dirty="0" err="1"/>
              <a:t>sindacato</a:t>
            </a:r>
            <a:r>
              <a:rPr lang="en-US" dirty="0"/>
              <a:t> </a:t>
            </a:r>
            <a:r>
              <a:rPr lang="en-US" dirty="0" err="1"/>
              <a:t>dei</a:t>
            </a:r>
            <a:r>
              <a:rPr lang="en-US" dirty="0"/>
              <a:t> </a:t>
            </a:r>
            <a:r>
              <a:rPr lang="en-US" dirty="0" err="1"/>
              <a:t>lavoratori</a:t>
            </a:r>
            <a:r>
              <a:rPr lang="en-US" dirty="0"/>
              <a:t> </a:t>
            </a:r>
            <a:r>
              <a:rPr lang="en-US" dirty="0" err="1"/>
              <a:t>edili</a:t>
            </a:r>
            <a:r>
              <a:rPr lang="en-US" dirty="0"/>
              <a:t> in </a:t>
            </a:r>
            <a:r>
              <a:rPr lang="en-US" dirty="0" err="1"/>
              <a:t>Lettonia</a:t>
            </a:r>
            <a:r>
              <a:rPr lang="en-US" dirty="0"/>
              <a:t>. </a:t>
            </a:r>
            <a:r>
              <a:rPr lang="it-IT" dirty="0"/>
              <a:t>La società madre lettone aveva firmato, in Lettonia, contratti collettivi con tale sindacato.</a:t>
            </a:r>
          </a:p>
          <a:p>
            <a:pPr lvl="1" algn="just">
              <a:spcBef>
                <a:spcPts val="0"/>
              </a:spcBef>
              <a:buFont typeface="Wingdings" panose="05000000000000000000" pitchFamily="2" charset="2"/>
              <a:buChar char="Ø"/>
              <a:defRPr/>
            </a:pPr>
            <a:r>
              <a:rPr lang="it-IT" dirty="0"/>
              <a:t> Un sindacato edile svedese chiede la sottoscrizione da parte della società madre lettone del contratto collettivo dell'edilizia per il cantiere di </a:t>
            </a:r>
            <a:r>
              <a:rPr lang="it-IT" dirty="0" err="1"/>
              <a:t>Vaxholm</a:t>
            </a:r>
            <a:r>
              <a:rPr lang="it-IT" dirty="0"/>
              <a:t> e, in particolare, la garanzia che i lavoratori distaccati avrebbero percepito una retribuzione oraria di SEK 145 (circa EUR 16), basata su statistiche retributive della regione di Stoccolma (Svezia) per il primo trimestre dell'anno 2004, minacciando scioperi in caso contrario.</a:t>
            </a:r>
          </a:p>
          <a:p>
            <a:endParaRPr lang="it-IT" dirty="0"/>
          </a:p>
        </p:txBody>
      </p:sp>
    </p:spTree>
    <p:extLst>
      <p:ext uri="{BB962C8B-B14F-4D97-AF65-F5344CB8AC3E}">
        <p14:creationId xmlns:p14="http://schemas.microsoft.com/office/powerpoint/2010/main" val="5084693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9D732B5-050C-E876-5B32-AE9493CBD8D9}"/>
              </a:ext>
            </a:extLst>
          </p:cNvPr>
          <p:cNvSpPr>
            <a:spLocks noGrp="1"/>
          </p:cNvSpPr>
          <p:nvPr>
            <p:ph type="title"/>
          </p:nvPr>
        </p:nvSpPr>
        <p:spPr/>
        <p:txBody>
          <a:bodyPr/>
          <a:lstStyle/>
          <a:p>
            <a:r>
              <a:rPr lang="it-IT" b="1" dirty="0">
                <a:solidFill>
                  <a:srgbClr val="FF0000"/>
                </a:solidFill>
              </a:rPr>
              <a:t>Muratori lettoni in Svezia</a:t>
            </a:r>
            <a:endParaRPr lang="it-IT" dirty="0"/>
          </a:p>
        </p:txBody>
      </p:sp>
      <p:sp>
        <p:nvSpPr>
          <p:cNvPr id="3" name="Segnaposto contenuto 2">
            <a:extLst>
              <a:ext uri="{FF2B5EF4-FFF2-40B4-BE49-F238E27FC236}">
                <a16:creationId xmlns:a16="http://schemas.microsoft.com/office/drawing/2014/main" id="{CE2642CE-7916-124A-54E3-4824155310A5}"/>
              </a:ext>
            </a:extLst>
          </p:cNvPr>
          <p:cNvSpPr>
            <a:spLocks noGrp="1"/>
          </p:cNvSpPr>
          <p:nvPr>
            <p:ph idx="1"/>
          </p:nvPr>
        </p:nvSpPr>
        <p:spPr/>
        <p:txBody>
          <a:bodyPr/>
          <a:lstStyle/>
          <a:p>
            <a:pPr marL="0" indent="0" algn="ctr">
              <a:spcBef>
                <a:spcPts val="0"/>
              </a:spcBef>
              <a:buFontTx/>
              <a:buNone/>
              <a:defRPr/>
            </a:pPr>
            <a:r>
              <a:rPr lang="it-IT" sz="2800" dirty="0">
                <a:latin typeface="Calibri" panose="020F0502020204030204" pitchFamily="34" charset="0"/>
                <a:cs typeface="Calibri" panose="020F0502020204030204" pitchFamily="34" charset="0"/>
              </a:rPr>
              <a:t>RIFIUTO DI SOCIETÀ DI ACCOGLIERE LE RICHIESTE</a:t>
            </a:r>
          </a:p>
          <a:p>
            <a:pPr marL="0" indent="0" algn="just">
              <a:spcBef>
                <a:spcPts val="0"/>
              </a:spcBef>
              <a:buFontTx/>
              <a:buNone/>
              <a:defRPr/>
            </a:pPr>
            <a:endParaRPr lang="it-IT" sz="2800" dirty="0">
              <a:latin typeface="Calibri" panose="020F0502020204030204" pitchFamily="34" charset="0"/>
              <a:cs typeface="Calibri" panose="020F0502020204030204" pitchFamily="34" charset="0"/>
            </a:endParaRPr>
          </a:p>
          <a:p>
            <a:pPr marL="0" indent="0" algn="just">
              <a:spcBef>
                <a:spcPts val="0"/>
              </a:spcBef>
              <a:buFontTx/>
              <a:buNone/>
              <a:defRPr/>
            </a:pPr>
            <a:r>
              <a:rPr lang="it-IT" sz="2800" dirty="0">
                <a:latin typeface="Calibri" panose="020F0502020204030204" pitchFamily="34" charset="0"/>
                <a:cs typeface="Calibri" panose="020F0502020204030204" pitchFamily="34" charset="0"/>
              </a:rPr>
              <a:t>→ Blocchi nel cantiere di </a:t>
            </a:r>
            <a:r>
              <a:rPr lang="it-IT" sz="2800" dirty="0" err="1">
                <a:latin typeface="Calibri" panose="020F0502020204030204" pitchFamily="34" charset="0"/>
                <a:cs typeface="Calibri" panose="020F0502020204030204" pitchFamily="34" charset="0"/>
              </a:rPr>
              <a:t>Vaxholm</a:t>
            </a:r>
            <a:r>
              <a:rPr lang="it-IT" sz="2800" dirty="0">
                <a:latin typeface="Calibri" panose="020F0502020204030204" pitchFamily="34" charset="0"/>
                <a:cs typeface="Calibri" panose="020F0502020204030204" pitchFamily="34" charset="0"/>
              </a:rPr>
              <a:t> e in tutti gli altri cantieri svedesi della società lettone</a:t>
            </a:r>
          </a:p>
          <a:p>
            <a:pPr marL="0" indent="0" algn="just">
              <a:spcBef>
                <a:spcPts val="0"/>
              </a:spcBef>
              <a:buFontTx/>
              <a:buNone/>
              <a:defRPr/>
            </a:pPr>
            <a:r>
              <a:rPr lang="it-IT" sz="2800" dirty="0">
                <a:latin typeface="Calibri" panose="020F0502020204030204" pitchFamily="34" charset="0"/>
                <a:cs typeface="Calibri" panose="020F0502020204030204" pitchFamily="34" charset="0"/>
              </a:rPr>
              <a:t>→ tale impresa non è più stata in condizione di svolgere le proprie attività in Svezia.</a:t>
            </a:r>
          </a:p>
          <a:p>
            <a:pPr marL="0" indent="0" algn="just">
              <a:spcBef>
                <a:spcPts val="0"/>
              </a:spcBef>
              <a:buFontTx/>
              <a:buNone/>
              <a:defRPr/>
            </a:pPr>
            <a:r>
              <a:rPr lang="it-IT" sz="2800" dirty="0">
                <a:latin typeface="Calibri" panose="020F0502020204030204" pitchFamily="34" charset="0"/>
                <a:cs typeface="Calibri" panose="020F0502020204030204" pitchFamily="34" charset="0"/>
              </a:rPr>
              <a:t>→  Nel febbraio 2005 il comune di </a:t>
            </a:r>
            <a:r>
              <a:rPr lang="it-IT" sz="2800" dirty="0" err="1">
                <a:latin typeface="Calibri" panose="020F0502020204030204" pitchFamily="34" charset="0"/>
                <a:cs typeface="Calibri" panose="020F0502020204030204" pitchFamily="34" charset="0"/>
              </a:rPr>
              <a:t>Vaxholm</a:t>
            </a:r>
            <a:r>
              <a:rPr lang="it-IT" sz="2800" dirty="0">
                <a:latin typeface="Calibri" panose="020F0502020204030204" pitchFamily="34" charset="0"/>
                <a:cs typeface="Calibri" panose="020F0502020204030204" pitchFamily="34" charset="0"/>
              </a:rPr>
              <a:t> ha chiesto la risoluzione del contratto che lo vincolava alla società-figlia e, in data 24 marzo 2005, quest'ultima è stata dichiarata fallita. </a:t>
            </a:r>
          </a:p>
          <a:p>
            <a:pPr marL="0" indent="0" algn="just">
              <a:spcBef>
                <a:spcPts val="0"/>
              </a:spcBef>
              <a:buFontTx/>
              <a:buNone/>
              <a:defRPr/>
            </a:pPr>
            <a:r>
              <a:rPr lang="it-IT" sz="2800" dirty="0">
                <a:latin typeface="Calibri" panose="020F0502020204030204" pitchFamily="34" charset="0"/>
                <a:cs typeface="Calibri" panose="020F0502020204030204" pitchFamily="34" charset="0"/>
              </a:rPr>
              <a:t>→</a:t>
            </a:r>
            <a:r>
              <a:rPr lang="it-IT" sz="2800" dirty="0">
                <a:solidFill>
                  <a:schemeClr val="tx2"/>
                </a:solidFill>
                <a:latin typeface="Calibri" panose="020F0502020204030204" pitchFamily="34" charset="0"/>
                <a:cs typeface="Calibri" panose="020F0502020204030204" pitchFamily="34" charset="0"/>
              </a:rPr>
              <a:t>La società lettone chiede ai sindacati svedesi il risarcimento del danno</a:t>
            </a:r>
            <a:endParaRPr lang="en-US" sz="2800" dirty="0">
              <a:solidFill>
                <a:schemeClr val="tx2"/>
              </a:solidFill>
              <a:latin typeface="Calibri" panose="020F0502020204030204" pitchFamily="34" charset="0"/>
              <a:cs typeface="Calibri" panose="020F0502020204030204" pitchFamily="34" charset="0"/>
            </a:endParaRPr>
          </a:p>
          <a:p>
            <a:endParaRPr lang="it-IT" dirty="0"/>
          </a:p>
        </p:txBody>
      </p:sp>
    </p:spTree>
    <p:extLst>
      <p:ext uri="{BB962C8B-B14F-4D97-AF65-F5344CB8AC3E}">
        <p14:creationId xmlns:p14="http://schemas.microsoft.com/office/powerpoint/2010/main" val="30349780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3EEEEF0-2932-529C-2C27-644B02DE66C5}"/>
              </a:ext>
            </a:extLst>
          </p:cNvPr>
          <p:cNvSpPr>
            <a:spLocks noGrp="1"/>
          </p:cNvSpPr>
          <p:nvPr>
            <p:ph type="title"/>
          </p:nvPr>
        </p:nvSpPr>
        <p:spPr>
          <a:xfrm>
            <a:off x="838200" y="365125"/>
            <a:ext cx="10515600" cy="917575"/>
          </a:xfrm>
        </p:spPr>
        <p:txBody>
          <a:bodyPr/>
          <a:lstStyle/>
          <a:p>
            <a:r>
              <a:rPr lang="it-IT" b="1" dirty="0">
                <a:solidFill>
                  <a:srgbClr val="FF0000"/>
                </a:solidFill>
              </a:rPr>
              <a:t>Muratori lettoni in Svezia</a:t>
            </a:r>
            <a:endParaRPr lang="it-IT" dirty="0"/>
          </a:p>
        </p:txBody>
      </p:sp>
      <p:sp>
        <p:nvSpPr>
          <p:cNvPr id="3" name="Segnaposto contenuto 2">
            <a:extLst>
              <a:ext uri="{FF2B5EF4-FFF2-40B4-BE49-F238E27FC236}">
                <a16:creationId xmlns:a16="http://schemas.microsoft.com/office/drawing/2014/main" id="{967D80BB-67FA-AE15-1774-CBF14931A0E2}"/>
              </a:ext>
            </a:extLst>
          </p:cNvPr>
          <p:cNvSpPr>
            <a:spLocks noGrp="1"/>
          </p:cNvSpPr>
          <p:nvPr>
            <p:ph idx="1"/>
          </p:nvPr>
        </p:nvSpPr>
        <p:spPr/>
        <p:txBody>
          <a:bodyPr>
            <a:normAutofit fontScale="92500" lnSpcReduction="20000"/>
          </a:bodyPr>
          <a:lstStyle/>
          <a:p>
            <a:r>
              <a:rPr lang="it-IT" b="1" u="sng" dirty="0">
                <a:solidFill>
                  <a:srgbClr val="00B050"/>
                </a:solidFill>
              </a:rPr>
              <a:t>Risposta CGUE</a:t>
            </a:r>
            <a:r>
              <a:rPr lang="it-IT" dirty="0"/>
              <a:t>:</a:t>
            </a:r>
          </a:p>
          <a:p>
            <a:pPr algn="just">
              <a:buFont typeface="Wingdings" panose="05000000000000000000" pitchFamily="2" charset="2"/>
              <a:buChar char="Ø"/>
              <a:defRPr/>
            </a:pPr>
            <a:r>
              <a:rPr lang="it-IT" sz="2800" dirty="0">
                <a:latin typeface="Calibri" panose="020F0502020204030204" pitchFamily="34" charset="0"/>
                <a:cs typeface="Calibri" panose="020F0502020204030204" pitchFamily="34" charset="0"/>
              </a:rPr>
              <a:t>Libera circolazione dei servizi</a:t>
            </a:r>
          </a:p>
          <a:p>
            <a:pPr algn="just">
              <a:buFont typeface="Wingdings" panose="05000000000000000000" pitchFamily="2" charset="2"/>
              <a:buChar char="Ø"/>
              <a:defRPr/>
            </a:pPr>
            <a:r>
              <a:rPr lang="it-IT" sz="2800" dirty="0">
                <a:latin typeface="Calibri" panose="020F0502020204030204" pitchFamily="34" charset="0"/>
                <a:cs typeface="Calibri" panose="020F0502020204030204" pitchFamily="34" charset="0"/>
              </a:rPr>
              <a:t>Restrizione vietata: il fatto che </a:t>
            </a:r>
            <a:r>
              <a:rPr lang="it-IT" sz="2800" dirty="0">
                <a:solidFill>
                  <a:schemeClr val="tx2"/>
                </a:solidFill>
                <a:latin typeface="Calibri" panose="020F0502020204030204" pitchFamily="34" charset="0"/>
                <a:cs typeface="Calibri" panose="020F0502020204030204" pitchFamily="34" charset="0"/>
              </a:rPr>
              <a:t>un’organizzazione sindacale, mediante un'azione collettiva sotto forma di blocco dei cantieri, tenti di costringere il prestatore di servizi stabilito in un altro Stato membro ad avviare con essa una trattativa sulle retribuzioni da pagare ai lavoratori distaccati, nonché a sottoscrivere un contratto collettivo.</a:t>
            </a:r>
          </a:p>
          <a:p>
            <a:pPr marL="0" indent="0" algn="just">
              <a:buFontTx/>
              <a:buNone/>
              <a:defRPr/>
            </a:pPr>
            <a:r>
              <a:rPr lang="it-IT" sz="2800" dirty="0">
                <a:solidFill>
                  <a:schemeClr val="tx2"/>
                </a:solidFill>
                <a:latin typeface="Calibri" panose="020F0502020204030204" pitchFamily="34" charset="0"/>
                <a:cs typeface="Calibri" panose="020F0502020204030204" pitchFamily="34" charset="0"/>
              </a:rPr>
              <a:t>→ delicatissimo il profilo del contrasto tra una libertà fondamentale del mercato e un diritto sociale!</a:t>
            </a:r>
          </a:p>
          <a:p>
            <a:pPr marL="0" indent="0" algn="just">
              <a:buFontTx/>
              <a:buNone/>
              <a:defRPr/>
            </a:pPr>
            <a:r>
              <a:rPr lang="it-IT" sz="2800" dirty="0">
                <a:solidFill>
                  <a:schemeClr val="tx2"/>
                </a:solidFill>
                <a:latin typeface="Calibri" panose="020F0502020204030204" pitchFamily="34" charset="0"/>
                <a:cs typeface="Calibri" panose="020F0502020204030204" pitchFamily="34" charset="0"/>
              </a:rPr>
              <a:t>→ molto contestata la conclusione della Corte per cui la prima prevale!</a:t>
            </a:r>
            <a:endParaRPr lang="it-IT" sz="2800" dirty="0">
              <a:latin typeface="Calibri" panose="020F0502020204030204" pitchFamily="34" charset="0"/>
              <a:cs typeface="Calibri" panose="020F0502020204030204" pitchFamily="34" charset="0"/>
            </a:endParaRPr>
          </a:p>
          <a:p>
            <a:pPr marL="0" indent="0" algn="just">
              <a:buFontTx/>
              <a:buNone/>
              <a:defRPr/>
            </a:pPr>
            <a:endParaRPr lang="it-IT" sz="2800" dirty="0">
              <a:latin typeface="Calibri" panose="020F0502020204030204" pitchFamily="34" charset="0"/>
              <a:cs typeface="Calibri" panose="020F0502020204030204" pitchFamily="34" charset="0"/>
            </a:endParaRPr>
          </a:p>
          <a:p>
            <a:pPr marL="0" indent="0" algn="just">
              <a:buFontTx/>
              <a:buNone/>
              <a:defRPr/>
            </a:pPr>
            <a:r>
              <a:rPr lang="it-IT" sz="2800" dirty="0">
                <a:latin typeface="Calibri" panose="020F0502020204030204" pitchFamily="34" charset="0"/>
                <a:cs typeface="Calibri" panose="020F0502020204030204" pitchFamily="34" charset="0"/>
              </a:rPr>
              <a:t> </a:t>
            </a:r>
            <a:r>
              <a:rPr lang="en-US" sz="2800" dirty="0">
                <a:latin typeface="Calibri" panose="020F0502020204030204" pitchFamily="34" charset="0"/>
                <a:cs typeface="Calibri" panose="020F0502020204030204" pitchFamily="34" charset="0"/>
              </a:rPr>
              <a:t>Causa C-341/05 </a:t>
            </a:r>
            <a:r>
              <a:rPr lang="en-US" sz="2800" i="1" dirty="0">
                <a:latin typeface="Calibri" panose="020F0502020204030204" pitchFamily="34" charset="0"/>
                <a:cs typeface="Calibri" panose="020F0502020204030204" pitchFamily="34" charset="0"/>
              </a:rPr>
              <a:t>Laval</a:t>
            </a:r>
            <a:endParaRPr lang="en-US" sz="2800" dirty="0">
              <a:latin typeface="Calibri" panose="020F0502020204030204" pitchFamily="34" charset="0"/>
              <a:cs typeface="Calibri" panose="020F0502020204030204" pitchFamily="34" charset="0"/>
            </a:endParaRPr>
          </a:p>
          <a:p>
            <a:endParaRPr lang="it-IT" dirty="0"/>
          </a:p>
        </p:txBody>
      </p:sp>
    </p:spTree>
    <p:extLst>
      <p:ext uri="{BB962C8B-B14F-4D97-AF65-F5344CB8AC3E}">
        <p14:creationId xmlns:p14="http://schemas.microsoft.com/office/powerpoint/2010/main" val="1354578039"/>
      </p:ext>
    </p:extLst>
  </p:cSld>
  <p:clrMapOvr>
    <a:masterClrMapping/>
  </p:clrMapOvr>
</p:sld>
</file>

<file path=ppt/theme/theme1.xml><?xml version="1.0" encoding="utf-8"?>
<a:theme xmlns:a="http://schemas.openxmlformats.org/drawingml/2006/main" name="Tema di Office">
  <a:themeElements>
    <a:clrScheme name="Giallo arancion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338</TotalTime>
  <Words>874</Words>
  <Application>Microsoft Macintosh PowerPoint</Application>
  <PresentationFormat>Widescreen</PresentationFormat>
  <Paragraphs>70</Paragraphs>
  <Slides>9</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9</vt:i4>
      </vt:variant>
    </vt:vector>
  </HeadingPairs>
  <TitlesOfParts>
    <vt:vector size="15" baseType="lpstr">
      <vt:lpstr>Arial</vt:lpstr>
      <vt:lpstr>Baskerville Old Face</vt:lpstr>
      <vt:lpstr>Calibri</vt:lpstr>
      <vt:lpstr>Calibri Light</vt:lpstr>
      <vt:lpstr>Wingdings</vt:lpstr>
      <vt:lpstr>Tema di Office</vt:lpstr>
      <vt:lpstr>Diritto del Mercato Unico Europeo Prof. Dr. Alessandro Nato</vt:lpstr>
      <vt:lpstr>Caratteristiche principali delle due libertà</vt:lpstr>
      <vt:lpstr>Dentisti in Italia</vt:lpstr>
      <vt:lpstr>Gas metano in comune lombardo</vt:lpstr>
      <vt:lpstr>Ottico</vt:lpstr>
      <vt:lpstr>Avvocati tra Italia e Spagna</vt:lpstr>
      <vt:lpstr>Muratori lettoni in Svezia</vt:lpstr>
      <vt:lpstr>Muratori lettoni in Svezia</vt:lpstr>
      <vt:lpstr>Muratori lettoni in Svezia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Alessandro Nato</dc:creator>
  <cp:lastModifiedBy>Alessandro Nato</cp:lastModifiedBy>
  <cp:revision>105</cp:revision>
  <dcterms:created xsi:type="dcterms:W3CDTF">2022-09-09T08:27:37Z</dcterms:created>
  <dcterms:modified xsi:type="dcterms:W3CDTF">2025-07-01T10:33:04Z</dcterms:modified>
</cp:coreProperties>
</file>