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86" r:id="rId2"/>
    <p:sldMasterId id="2147483705" r:id="rId3"/>
    <p:sldMasterId id="2147483713" r:id="rId4"/>
  </p:sldMasterIdLst>
  <p:notesMasterIdLst>
    <p:notesMasterId r:id="rId20"/>
  </p:notesMasterIdLst>
  <p:handoutMasterIdLst>
    <p:handoutMasterId r:id="rId21"/>
  </p:handoutMasterIdLst>
  <p:sldIdLst>
    <p:sldId id="285" r:id="rId5"/>
    <p:sldId id="262" r:id="rId6"/>
    <p:sldId id="263" r:id="rId7"/>
    <p:sldId id="264" r:id="rId8"/>
    <p:sldId id="286" r:id="rId9"/>
    <p:sldId id="266" r:id="rId10"/>
    <p:sldId id="301" r:id="rId11"/>
    <p:sldId id="461" r:id="rId12"/>
    <p:sldId id="463" r:id="rId13"/>
    <p:sldId id="464" r:id="rId14"/>
    <p:sldId id="279" r:id="rId15"/>
    <p:sldId id="300" r:id="rId16"/>
    <p:sldId id="465" r:id="rId17"/>
    <p:sldId id="462" r:id="rId18"/>
    <p:sldId id="265" r:id="rId19"/>
  </p:sldIdLst>
  <p:sldSz cx="6858000" cy="9144000" type="screen4x3"/>
  <p:notesSz cx="6888163" cy="96234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99CCFF"/>
    <a:srgbClr val="FF9933"/>
    <a:srgbClr val="FF6699"/>
    <a:srgbClr val="FF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315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F277B23-6E90-C2F1-D719-B9F99C0BECB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15CBE9E-843F-B712-20FD-12110F3ADFD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A485CDB0-74BB-CAC9-70A1-CC986FAA6D1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72BD25F1-8B07-6A54-8696-9F17180FD32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 smtClean="0"/>
            </a:lvl1pPr>
          </a:lstStyle>
          <a:p>
            <a:pPr>
              <a:defRPr/>
            </a:pPr>
            <a:fld id="{C0D49C01-AD50-4D3D-89B2-12CD97D30F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51C80D9-4743-2482-B131-2B7EFF87660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C9DC0DB-6935-7B1D-0B26-7E7565B74E3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9417AD5-9CB0-AB2D-F27B-57400672828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90738" y="722313"/>
            <a:ext cx="2706687" cy="3608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87259F1A-F650-7BA4-8526-DA58074786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A009D49F-BA75-5E26-59B4-4A14DF7C1BB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8CD1E719-CED8-00A9-38B5-A496A2EACE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 smtClean="0"/>
            </a:lvl1pPr>
          </a:lstStyle>
          <a:p>
            <a:pPr>
              <a:defRPr/>
            </a:pPr>
            <a:fld id="{0606C211-95BE-4828-99FA-9A18D1ABEB9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40A51-300F-495A-96C5-157E5169004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2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7B6F63-88DE-49FF-1133-4F2ACDCF07A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245600"/>
            <a:chOff x="0" y="0"/>
            <a:chExt cx="5760" cy="436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D31467E-34DA-D223-30E0-DA6E43EC76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04BCB00-6EB6-7082-B7A9-04C3A0530A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DF0F7D8-AEE5-9E52-20CA-04D6B4B2B5B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B40F108-66DE-D4B1-7A8F-D5D3B4BADFD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E7E4B9C-6D9D-229D-12C2-D3B73D484A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88" y="1"/>
              <a:ext cx="2571" cy="2267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DDF9EA3-7796-A194-10AE-38C3400AAD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CC380A3-E2EB-A8D9-7789-D0E01EA3CD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EEBD74B-C8B8-9354-7258-25FCCCDB322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545"/>
              <a:ext cx="763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D7EE3B8-50A4-D897-1E21-6210D335747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315" y="3431"/>
              <a:ext cx="3181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E5EB510A-45BB-0DF9-DBA0-0333516E043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2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9DF49BD8-C0B6-8E88-8EE5-911ACDFC0B2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CBB8B17-D19B-BBFF-EAAE-11CEA1EA7EB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EB402DF-B473-B533-1A24-19F55EAA0D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9B35D8F-C52D-6480-3C28-6DE741F3F83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EE3540B-6221-2AFE-84E7-1327DBA533B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FC22BDD-067C-D562-142C-A3D34B27FD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8B497E83-6D83-1BA0-21BC-A5232D15BA0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1AAF484F-A7B1-7946-B61A-53827C20B14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60" y="1860"/>
              <a:ext cx="2163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845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438400"/>
            <a:ext cx="5829300" cy="2316163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845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36940967-1BB5-A255-7FB4-F5388F20250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37F81B52-502E-23C5-026B-188DF0419E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98F9C684-85C9-0F60-B792-8003C2A679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2EF149-041B-4E07-9E24-2BF05FB3A5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2285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E5B69EC6-2CDC-D24D-CEFE-9DA395DED2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8EE68081-B2EA-11E1-FE71-950A30E002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CD42D448-0CE3-1BE3-E892-202DC77B42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02732-B9E3-48AD-AA0A-8021589896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643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50" y="369888"/>
            <a:ext cx="1543050" cy="78041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0" y="369888"/>
            <a:ext cx="4476750" cy="78041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31A60CEB-F310-920C-5BFE-C3F5C6277B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395A1F95-C792-989B-8B26-09815E8705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0D9EE2BD-0835-7980-37FC-390FE3A8EE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02883-2B34-4E26-ABB7-9C70C4AD05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384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681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135"/>
            <a:ext cx="5044547" cy="36792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41" y="5658460"/>
            <a:ext cx="1730873" cy="3692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3453437"/>
            <a:ext cx="5044548" cy="221377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5125340" y="3453437"/>
            <a:ext cx="1730874" cy="22137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682" y="3644945"/>
            <a:ext cx="4551951" cy="1830760"/>
          </a:xfrm>
        </p:spPr>
        <p:txBody>
          <a:bodyPr anchor="b">
            <a:no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681" y="5858721"/>
            <a:ext cx="4581076" cy="1490249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16741" y="7914918"/>
            <a:ext cx="1543050" cy="486833"/>
          </a:xfrm>
        </p:spPr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0051" y="7914920"/>
            <a:ext cx="3016250" cy="486833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57800" y="3667116"/>
            <a:ext cx="1027720" cy="1808589"/>
          </a:xfrm>
        </p:spPr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284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880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3637910"/>
            <a:ext cx="6871477" cy="2236047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3826527"/>
            <a:ext cx="5166863" cy="1454384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8729" y="5642897"/>
            <a:ext cx="5166863" cy="227202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24358" y="7914918"/>
            <a:ext cx="1543050" cy="486833"/>
          </a:xfrm>
        </p:spPr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0050" y="7914920"/>
            <a:ext cx="3626005" cy="486833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92329" y="3826529"/>
            <a:ext cx="862377" cy="1454385"/>
          </a:xfrm>
        </p:spPr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992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1004304"/>
            <a:ext cx="5165543" cy="144125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051" y="3115831"/>
            <a:ext cx="2518424" cy="47990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5846" y="3115831"/>
            <a:ext cx="2519746" cy="47990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47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1004308"/>
            <a:ext cx="5172401" cy="144124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0741" y="3115833"/>
            <a:ext cx="2358810" cy="92418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8729" y="4040013"/>
            <a:ext cx="2525284" cy="387490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1985" y="3115831"/>
            <a:ext cx="2359145" cy="9227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45847" y="4040013"/>
            <a:ext cx="2525283" cy="387490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224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066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5787913" y="2631016"/>
            <a:ext cx="1083564" cy="192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83077" y="812800"/>
            <a:ext cx="1074923" cy="18242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58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B02214A9-7870-2481-045C-6A403BB6C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2940551D-B85D-7D73-FA99-42A2674893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8AF40004-F227-9A5B-0529-9B6F8A9671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1DCCA-C59F-4D5F-9372-A7D4E5EBE7B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3321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1004303"/>
            <a:ext cx="5172401" cy="1441253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5789" y="3115833"/>
            <a:ext cx="2935341" cy="47990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0051" y="3115832"/>
            <a:ext cx="2097180" cy="4799089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233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1004304"/>
            <a:ext cx="5172401" cy="1441251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33217" y="3115832"/>
            <a:ext cx="2937913" cy="4799083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29" y="3115833"/>
            <a:ext cx="2098865" cy="4799087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115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6096001"/>
            <a:ext cx="6871477" cy="2236047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2" y="6282156"/>
            <a:ext cx="5171078" cy="725976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8729" y="812798"/>
            <a:ext cx="5172401" cy="4786100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0051" y="7008132"/>
            <a:ext cx="5171079" cy="73042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2329" y="6281748"/>
            <a:ext cx="862377" cy="1454385"/>
          </a:xfrm>
        </p:spPr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42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6096001"/>
            <a:ext cx="6871477" cy="2236047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1" y="812796"/>
            <a:ext cx="5172401" cy="479033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29" y="6280453"/>
            <a:ext cx="5166863" cy="1469019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2329" y="6282156"/>
            <a:ext cx="862377" cy="1454385"/>
          </a:xfrm>
        </p:spPr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35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6096001"/>
            <a:ext cx="6871477" cy="2236047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41" y="822645"/>
            <a:ext cx="4818860" cy="404808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742079" y="4881018"/>
            <a:ext cx="4490798" cy="73195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29" y="6280453"/>
            <a:ext cx="5177939" cy="1469019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2329" y="6279902"/>
            <a:ext cx="862377" cy="1454385"/>
          </a:xfrm>
        </p:spPr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7" name="TextBox 26"/>
          <p:cNvSpPr txBox="1"/>
          <p:nvPr/>
        </p:nvSpPr>
        <p:spPr>
          <a:xfrm>
            <a:off x="203199" y="997488"/>
            <a:ext cx="400050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54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5393" y="3998098"/>
            <a:ext cx="342900" cy="7797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54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3240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6096001"/>
            <a:ext cx="6871477" cy="2236047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8" y="6280453"/>
            <a:ext cx="5172401" cy="78641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29" y="7066867"/>
            <a:ext cx="5172401" cy="682605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2329" y="6279902"/>
            <a:ext cx="862377" cy="1454385"/>
          </a:xfrm>
        </p:spPr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0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98729" y="1004304"/>
            <a:ext cx="5172401" cy="144125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99472" y="3105986"/>
            <a:ext cx="1645920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404833" y="4020387"/>
            <a:ext cx="1645920" cy="388468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58810" y="3115831"/>
            <a:ext cx="1645920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159783" y="4010542"/>
            <a:ext cx="1645920" cy="388468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19602" y="3115831"/>
            <a:ext cx="1645920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3925140" y="4010541"/>
            <a:ext cx="1645920" cy="388468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5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98729" y="1004304"/>
            <a:ext cx="5172401" cy="144125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399294" y="5730004"/>
            <a:ext cx="1644193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399294" y="3115831"/>
            <a:ext cx="1644193" cy="2032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399294" y="6498353"/>
            <a:ext cx="1644193" cy="141656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52873" y="5730004"/>
            <a:ext cx="1661303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152873" y="3115831"/>
            <a:ext cx="1661303" cy="2032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152112" y="6498352"/>
            <a:ext cx="1663503" cy="141656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23271" y="5730004"/>
            <a:ext cx="1645750" cy="768349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3923271" y="3115831"/>
            <a:ext cx="1645750" cy="2032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3923201" y="6498349"/>
            <a:ext cx="1647929" cy="141656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498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812801"/>
            <a:ext cx="6871477" cy="2236047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1004304"/>
            <a:ext cx="5172401" cy="1441251"/>
          </a:xfrm>
        </p:spPr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682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1429901" y="4061963"/>
            <a:ext cx="9150073" cy="102614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98598" y="812796"/>
            <a:ext cx="802202" cy="594924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2681" y="812798"/>
            <a:ext cx="4932269" cy="710211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71858" y="7914918"/>
            <a:ext cx="1543050" cy="486833"/>
          </a:xfrm>
        </p:spPr>
        <p:txBody>
          <a:bodyPr/>
          <a:lstStyle/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2681" y="7914920"/>
            <a:ext cx="3389219" cy="486833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364" y="7243333"/>
            <a:ext cx="862227" cy="1697467"/>
          </a:xfrm>
        </p:spPr>
        <p:txBody>
          <a:bodyPr anchor="t"/>
          <a:lstStyle>
            <a:lvl1pPr algn="ctr">
              <a:defRPr/>
            </a:lvl1pPr>
          </a:lstStyle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83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2704A904-6E97-C576-3903-CDF9C8BA21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8143B7C5-693C-E8CE-543B-A10AA48872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C33C353B-5B5A-370B-8E8F-D0904C3716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DAD13-3862-47C8-A221-FF86E6FD4F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6792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159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05107" y="406061"/>
            <a:ext cx="284778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8700" y="5120640"/>
            <a:ext cx="48006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983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971" y="273066"/>
            <a:ext cx="6252057" cy="415498"/>
          </a:xfrm>
        </p:spPr>
        <p:txBody>
          <a:bodyPr lIns="0" tIns="0" rIns="0" bIns="0"/>
          <a:lstStyle>
            <a:lvl1pPr>
              <a:defRPr sz="27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3231" y="3118019"/>
            <a:ext cx="6051537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2393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971" y="273066"/>
            <a:ext cx="6252057" cy="415498"/>
          </a:xfrm>
        </p:spPr>
        <p:txBody>
          <a:bodyPr lIns="0" tIns="0" rIns="0" bIns="0"/>
          <a:lstStyle>
            <a:lvl1pPr>
              <a:defRPr sz="27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2900" y="2103120"/>
            <a:ext cx="298323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31870" y="2103120"/>
            <a:ext cx="298323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976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971" y="273066"/>
            <a:ext cx="6252057" cy="415498"/>
          </a:xfrm>
        </p:spPr>
        <p:txBody>
          <a:bodyPr lIns="0" tIns="0" rIns="0" bIns="0"/>
          <a:lstStyle>
            <a:lvl1pPr>
              <a:defRPr sz="27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973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594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2971" y="273066"/>
            <a:ext cx="6252057" cy="110799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0" y="2133606"/>
            <a:ext cx="3028950" cy="15696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86150" y="2133606"/>
            <a:ext cx="3028950" cy="15696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>
              <a:defRPr/>
            </a:pPr>
            <a:fld id="{B89376AD-2CC2-49E6-847D-29C34D20A51F}" type="datetimeFigureOut">
              <a:rPr lang="it-IT"/>
              <a:pPr>
                <a:defRPr/>
              </a:pPr>
              <a:t>14/05/2026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>
              <a:defRPr/>
            </a:pPr>
            <a:fld id="{4C6CD855-2F9E-43F0-9F6E-DD9525EBB0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0353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2971" y="273066"/>
            <a:ext cx="6252057" cy="110799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1BBEF-E942-4639-B4AE-EC2E0CD8EB0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68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05107" y="406061"/>
            <a:ext cx="284778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8700" y="5120640"/>
            <a:ext cx="48006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0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971" y="273066"/>
            <a:ext cx="6252057" cy="415498"/>
          </a:xfrm>
        </p:spPr>
        <p:txBody>
          <a:bodyPr lIns="0" tIns="0" rIns="0" bIns="0"/>
          <a:lstStyle>
            <a:lvl1pPr>
              <a:defRPr sz="27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3231" y="3118019"/>
            <a:ext cx="6051537" cy="346249"/>
          </a:xfrm>
        </p:spPr>
        <p:txBody>
          <a:bodyPr lIns="0" tIns="0" rIns="0" bIns="0"/>
          <a:lstStyle>
            <a:lvl1pPr>
              <a:defRPr sz="22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4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40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40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D56C8A8F-D532-03AF-0998-050DEB94C1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F7E47358-E837-34C5-05A6-4D6F2D156B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5DA4C089-425E-D474-0A03-EF3DA34357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2C8E-B1AE-4BAB-9EA7-2158A044922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474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971" y="273066"/>
            <a:ext cx="6252057" cy="415498"/>
          </a:xfrm>
        </p:spPr>
        <p:txBody>
          <a:bodyPr lIns="0" tIns="0" rIns="0" bIns="0"/>
          <a:lstStyle>
            <a:lvl1pPr>
              <a:defRPr sz="27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2900" y="2103120"/>
            <a:ext cx="298323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31870" y="2103120"/>
            <a:ext cx="298323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69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971" y="273066"/>
            <a:ext cx="6252057" cy="415498"/>
          </a:xfrm>
        </p:spPr>
        <p:txBody>
          <a:bodyPr lIns="0" tIns="0" rIns="0" bIns="0"/>
          <a:lstStyle>
            <a:lvl1pPr>
              <a:defRPr sz="27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83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88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2971" y="273066"/>
            <a:ext cx="6252057" cy="110799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0" y="2133606"/>
            <a:ext cx="3028950" cy="15696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86150" y="2133606"/>
            <a:ext cx="3028950" cy="156966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>
              <a:defRPr/>
            </a:pPr>
            <a:fld id="{B89376AD-2CC2-49E6-847D-29C34D20A51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14/05/2026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entury Gothic" pitchFamily="34" charset="0"/>
              </a:defRPr>
            </a:lvl1pPr>
          </a:lstStyle>
          <a:p>
            <a:pPr>
              <a:defRPr/>
            </a:pPr>
            <a:fld id="{4C6CD855-2F9E-43F0-9F6E-DD9525EBB0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96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2971" y="273066"/>
            <a:ext cx="6252057" cy="110799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1BBEF-E942-4639-B4AE-EC2E0CD8EB0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87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83A59FDB-1798-DDC2-F7CC-5207DF9FEB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80829B37-3415-8CEF-530C-48A6D13307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FA05B181-3AFD-5642-2E98-C0C46B4B4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265ED-858A-4253-A99C-6FA7C89FE2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203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05D89ADE-BDF0-6A07-5C58-9D83A45E46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AC9F1613-A337-2517-4673-823B79C716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7A7A927F-43B0-F19A-C5C5-3A9489080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BE51B-942E-48B6-A19F-B03B5D881B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429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>
            <a:extLst>
              <a:ext uri="{FF2B5EF4-FFF2-40B4-BE49-F238E27FC236}">
                <a16:creationId xmlns:a16="http://schemas.microsoft.com/office/drawing/2014/main" id="{CB832A07-BD47-8321-44EF-B67DC78896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C3B2D1D4-F69F-7972-F7EA-7139FDEA53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7A234C7D-4A7E-8743-09AD-DDA7ADF701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62B8B-99B9-4ABD-85A2-33D65D18B3E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812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B3BD9862-0514-73C1-89D6-5AF8DD32BB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A157526A-D46D-CB30-6113-642E607A2E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08DF996C-A5CD-6CE4-4357-6FA2216481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33DB8-B3EF-408B-B651-CE7817CE93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187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65FC7A71-0C94-7B92-4F8F-8D759E10EA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786BDBFD-505E-E805-A04D-6653E87B38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7A09E65B-4066-A418-35B2-EBFCA381AA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24D86-ABC2-44C0-8330-E8AA43172D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561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A13CD61C-121F-F097-E1E4-5835B4D8502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58000" cy="9245600"/>
            <a:chOff x="0" y="0"/>
            <a:chExt cx="5760" cy="4368"/>
          </a:xfrm>
        </p:grpSpPr>
        <p:sp>
          <p:nvSpPr>
            <p:cNvPr id="17411" name="Freeform 3">
              <a:extLst>
                <a:ext uri="{FF2B5EF4-FFF2-40B4-BE49-F238E27FC236}">
                  <a16:creationId xmlns:a16="http://schemas.microsoft.com/office/drawing/2014/main" id="{3108AC72-A5BF-CC91-6E15-3F149FDA3C5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id="{DEA2AF0E-F16F-3AB6-6B03-1A631D01608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" name="Freeform 5">
              <a:extLst>
                <a:ext uri="{FF2B5EF4-FFF2-40B4-BE49-F238E27FC236}">
                  <a16:creationId xmlns:a16="http://schemas.microsoft.com/office/drawing/2014/main" id="{4B1DE2CF-3ECD-28D0-840B-7026410173B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5" name="Freeform 6">
              <a:extLst>
                <a:ext uri="{FF2B5EF4-FFF2-40B4-BE49-F238E27FC236}">
                  <a16:creationId xmlns:a16="http://schemas.microsoft.com/office/drawing/2014/main" id="{CFAB069D-B825-DA52-1991-1B3D80DA3E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6" name="Freeform 7">
              <a:extLst>
                <a:ext uri="{FF2B5EF4-FFF2-40B4-BE49-F238E27FC236}">
                  <a16:creationId xmlns:a16="http://schemas.microsoft.com/office/drawing/2014/main" id="{70E9D12A-BF38-D1C8-D009-172759A507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88" y="1"/>
              <a:ext cx="2571" cy="2267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7" name="Freeform 8">
              <a:extLst>
                <a:ext uri="{FF2B5EF4-FFF2-40B4-BE49-F238E27FC236}">
                  <a16:creationId xmlns:a16="http://schemas.microsoft.com/office/drawing/2014/main" id="{F5A4FB54-44B2-C939-265D-93B8A4CB17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" name="Freeform 9">
              <a:extLst>
                <a:ext uri="{FF2B5EF4-FFF2-40B4-BE49-F238E27FC236}">
                  <a16:creationId xmlns:a16="http://schemas.microsoft.com/office/drawing/2014/main" id="{52B28E3C-11C5-F714-49F1-12A8593E77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" name="Freeform 10">
              <a:extLst>
                <a:ext uri="{FF2B5EF4-FFF2-40B4-BE49-F238E27FC236}">
                  <a16:creationId xmlns:a16="http://schemas.microsoft.com/office/drawing/2014/main" id="{36155BDD-076C-170A-42AC-506BA9327B0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545"/>
              <a:ext cx="763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" name="Freeform 11">
              <a:extLst>
                <a:ext uri="{FF2B5EF4-FFF2-40B4-BE49-F238E27FC236}">
                  <a16:creationId xmlns:a16="http://schemas.microsoft.com/office/drawing/2014/main" id="{49217BF6-44E2-A42E-07C1-69A15ADDF2C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315" y="3431"/>
              <a:ext cx="3181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1" name="Rectangle 12">
              <a:extLst>
                <a:ext uri="{FF2B5EF4-FFF2-40B4-BE49-F238E27FC236}">
                  <a16:creationId xmlns:a16="http://schemas.microsoft.com/office/drawing/2014/main" id="{B45A0637-E9FE-8A6E-AA3D-6CECC78956D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2" y="127"/>
              <a:ext cx="1" cy="2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042" name="Rectangle 13">
              <a:extLst>
                <a:ext uri="{FF2B5EF4-FFF2-40B4-BE49-F238E27FC236}">
                  <a16:creationId xmlns:a16="http://schemas.microsoft.com/office/drawing/2014/main" id="{D78DC19F-452A-691A-ABF5-5BB25AF00C1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7422" name="Freeform 14">
              <a:extLst>
                <a:ext uri="{FF2B5EF4-FFF2-40B4-BE49-F238E27FC236}">
                  <a16:creationId xmlns:a16="http://schemas.microsoft.com/office/drawing/2014/main" id="{D96591BA-0A7B-932D-5C05-EBDF3889E2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7423" name="Freeform 15">
              <a:extLst>
                <a:ext uri="{FF2B5EF4-FFF2-40B4-BE49-F238E27FC236}">
                  <a16:creationId xmlns:a16="http://schemas.microsoft.com/office/drawing/2014/main" id="{EA3590AB-4FF5-E7DA-F78B-4F474B240D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7424" name="Freeform 16">
              <a:extLst>
                <a:ext uri="{FF2B5EF4-FFF2-40B4-BE49-F238E27FC236}">
                  <a16:creationId xmlns:a16="http://schemas.microsoft.com/office/drawing/2014/main" id="{AE4C2D4E-2F31-EA1A-6F86-985DA81C618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046" name="Freeform 17">
              <a:extLst>
                <a:ext uri="{FF2B5EF4-FFF2-40B4-BE49-F238E27FC236}">
                  <a16:creationId xmlns:a16="http://schemas.microsoft.com/office/drawing/2014/main" id="{0CACE32D-7589-128D-1841-37E1B5E8551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7" name="Freeform 18">
              <a:extLst>
                <a:ext uri="{FF2B5EF4-FFF2-40B4-BE49-F238E27FC236}">
                  <a16:creationId xmlns:a16="http://schemas.microsoft.com/office/drawing/2014/main" id="{D7423B52-5C3C-679F-B5E5-08B76F2614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27" name="Freeform 19">
              <a:extLst>
                <a:ext uri="{FF2B5EF4-FFF2-40B4-BE49-F238E27FC236}">
                  <a16:creationId xmlns:a16="http://schemas.microsoft.com/office/drawing/2014/main" id="{C9D66FDF-D00F-29B0-6CB0-3AE2DD304C8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it-IT"/>
            </a:p>
          </p:txBody>
        </p:sp>
        <p:sp>
          <p:nvSpPr>
            <p:cNvPr id="1049" name="Freeform 20">
              <a:extLst>
                <a:ext uri="{FF2B5EF4-FFF2-40B4-BE49-F238E27FC236}">
                  <a16:creationId xmlns:a16="http://schemas.microsoft.com/office/drawing/2014/main" id="{01AAD856-CE1B-03DC-3B75-9E35394664A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60" y="1860"/>
              <a:ext cx="2163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429" name="Rectangle 21">
            <a:extLst>
              <a:ext uri="{FF2B5EF4-FFF2-40B4-BE49-F238E27FC236}">
                <a16:creationId xmlns:a16="http://schemas.microsoft.com/office/drawing/2014/main" id="{3F558DB1-68FC-BD72-0C2C-2B4872908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9888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7430" name="Rectangle 22">
            <a:extLst>
              <a:ext uri="{FF2B5EF4-FFF2-40B4-BE49-F238E27FC236}">
                <a16:creationId xmlns:a16="http://schemas.microsoft.com/office/drawing/2014/main" id="{EAFC7FDD-5C94-C320-6FFC-5F1891786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4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7431" name="Rectangle 23">
            <a:extLst>
              <a:ext uri="{FF2B5EF4-FFF2-40B4-BE49-F238E27FC236}">
                <a16:creationId xmlns:a16="http://schemas.microsoft.com/office/drawing/2014/main" id="{1C65BCDC-9CD4-0214-76B9-9F2BBB1459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3120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32" name="Rectangle 24">
            <a:extLst>
              <a:ext uri="{FF2B5EF4-FFF2-40B4-BE49-F238E27FC236}">
                <a16:creationId xmlns:a16="http://schemas.microsoft.com/office/drawing/2014/main" id="{24D4C707-30D7-1FF6-FCE4-766FE40752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33" name="Rectangle 25">
            <a:extLst>
              <a:ext uri="{FF2B5EF4-FFF2-40B4-BE49-F238E27FC236}">
                <a16:creationId xmlns:a16="http://schemas.microsoft.com/office/drawing/2014/main" id="{6B8FF091-2339-64B0-BADF-D78814689B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B2A5EF1-75B6-4BE8-A0D6-5CA9BFEA4A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8729" y="1004304"/>
            <a:ext cx="5172401" cy="1441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3115831"/>
            <a:ext cx="5165542" cy="479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25911" y="7914918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D80F0-453B-4B7D-AE62-AC5B1E670E57}" type="datetimeFigureOut">
              <a:rPr lang="it-IT" smtClean="0"/>
              <a:pPr/>
              <a:t>14/05/2026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0050" y="7914920"/>
            <a:ext cx="362600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86450" y="1004305"/>
            <a:ext cx="868256" cy="1454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2F8AC-68B5-4BBF-A628-668CF22F6F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939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971" y="273066"/>
            <a:ext cx="625205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3231" y="3118019"/>
            <a:ext cx="605153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1720" y="8503920"/>
            <a:ext cx="21945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0" y="8503920"/>
            <a:ext cx="15773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37760" y="8503920"/>
            <a:ext cx="15773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46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971" y="273066"/>
            <a:ext cx="625205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FF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3231" y="3118019"/>
            <a:ext cx="605153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1720" y="8503920"/>
            <a:ext cx="21945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0" y="8503920"/>
            <a:ext cx="15773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37760" y="8503920"/>
            <a:ext cx="15773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20687" y="2249739"/>
            <a:ext cx="5616416" cy="705321"/>
          </a:xfrm>
          <a:prstGeom prst="rect">
            <a:avLst/>
          </a:prstGeom>
          <a:ln w="9525">
            <a:solidFill>
              <a:srgbClr val="CCEB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858" algn="ctr" defTabSz="685800" eaLnBrk="1" fontAlgn="auto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700" b="1" spc="-4" dirty="0">
                <a:solidFill>
                  <a:srgbClr val="FFFF00"/>
                </a:solidFill>
                <a:latin typeface="Calibri"/>
                <a:cs typeface="Calibri"/>
              </a:rPr>
              <a:t>Mal</a:t>
            </a:r>
            <a:r>
              <a:rPr sz="2700" b="1" spc="-38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FFFF00"/>
                </a:solidFill>
                <a:latin typeface="Calibri"/>
                <a:cs typeface="Calibri"/>
              </a:rPr>
              <a:t>dell’esca</a:t>
            </a:r>
            <a:endParaRPr sz="2700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685800" eaLnBrk="1" fontAlgn="auto" hangingPunct="1">
              <a:lnSpc>
                <a:spcPts val="2636"/>
              </a:lnSpc>
              <a:spcBef>
                <a:spcPts val="26"/>
              </a:spcBef>
              <a:spcAft>
                <a:spcPts val="0"/>
              </a:spcAft>
              <a:defRPr/>
            </a:pPr>
            <a:r>
              <a:rPr sz="2250" b="1" spc="-4" dirty="0">
                <a:solidFill>
                  <a:srgbClr val="FFFF00"/>
                </a:solidFill>
                <a:latin typeface="Calibri"/>
                <a:cs typeface="Calibri"/>
              </a:rPr>
              <a:t>tracheomicosi</a:t>
            </a:r>
            <a:r>
              <a:rPr sz="2250" b="1" spc="-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FFFF00"/>
                </a:solidFill>
                <a:latin typeface="Calibri"/>
                <a:cs typeface="Calibri"/>
              </a:rPr>
              <a:t>+</a:t>
            </a:r>
            <a:r>
              <a:rPr sz="2250" b="1"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250" b="1" spc="-4" dirty="0">
                <a:solidFill>
                  <a:srgbClr val="FFFF00"/>
                </a:solidFill>
                <a:latin typeface="Calibri"/>
                <a:cs typeface="Calibri"/>
              </a:rPr>
              <a:t>carie</a:t>
            </a:r>
            <a:endParaRPr sz="225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582888" y="4442459"/>
            <a:ext cx="1042988" cy="881063"/>
            <a:chOff x="7443851" y="3256279"/>
            <a:chExt cx="1390650" cy="11747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3376" y="3265804"/>
              <a:ext cx="1371600" cy="11557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53376" y="3265804"/>
              <a:ext cx="1371600" cy="1155700"/>
            </a:xfrm>
            <a:custGeom>
              <a:avLst/>
              <a:gdLst/>
              <a:ahLst/>
              <a:cxnLst/>
              <a:rect l="l" t="t" r="r" b="b"/>
              <a:pathLst>
                <a:path w="1371600" h="1155700">
                  <a:moveTo>
                    <a:pt x="0" y="1155700"/>
                  </a:moveTo>
                  <a:lnTo>
                    <a:pt x="1371600" y="1155700"/>
                  </a:lnTo>
                  <a:lnTo>
                    <a:pt x="1371600" y="0"/>
                  </a:lnTo>
                  <a:lnTo>
                    <a:pt x="0" y="0"/>
                  </a:lnTo>
                  <a:lnTo>
                    <a:pt x="0" y="115570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789565" y="2951798"/>
            <a:ext cx="5836444" cy="2581275"/>
            <a:chOff x="1052753" y="1268730"/>
            <a:chExt cx="7781925" cy="34417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0800" y="3365817"/>
              <a:ext cx="1512824" cy="11350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851275" y="3356292"/>
              <a:ext cx="1532255" cy="1154430"/>
            </a:xfrm>
            <a:custGeom>
              <a:avLst/>
              <a:gdLst/>
              <a:ahLst/>
              <a:cxnLst/>
              <a:rect l="l" t="t" r="r" b="b"/>
              <a:pathLst>
                <a:path w="1532254" h="1154429">
                  <a:moveTo>
                    <a:pt x="0" y="1154112"/>
                  </a:moveTo>
                  <a:lnTo>
                    <a:pt x="1532001" y="1154112"/>
                  </a:lnTo>
                  <a:lnTo>
                    <a:pt x="1532001" y="0"/>
                  </a:lnTo>
                  <a:lnTo>
                    <a:pt x="0" y="0"/>
                  </a:lnTo>
                  <a:lnTo>
                    <a:pt x="0" y="1154112"/>
                  </a:lnTo>
                  <a:close/>
                </a:path>
              </a:pathLst>
            </a:custGeom>
            <a:ln w="190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5900" y="2140267"/>
              <a:ext cx="1093787" cy="115411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16375" y="2130742"/>
              <a:ext cx="1113155" cy="1173480"/>
            </a:xfrm>
            <a:custGeom>
              <a:avLst/>
              <a:gdLst/>
              <a:ahLst/>
              <a:cxnLst/>
              <a:rect l="l" t="t" r="r" b="b"/>
              <a:pathLst>
                <a:path w="1113154" h="1173479">
                  <a:moveTo>
                    <a:pt x="0" y="1173162"/>
                  </a:moveTo>
                  <a:lnTo>
                    <a:pt x="1112837" y="1173162"/>
                  </a:lnTo>
                  <a:lnTo>
                    <a:pt x="1112837" y="0"/>
                  </a:lnTo>
                  <a:lnTo>
                    <a:pt x="0" y="0"/>
                  </a:lnTo>
                  <a:lnTo>
                    <a:pt x="0" y="1173162"/>
                  </a:lnTo>
                  <a:close/>
                </a:path>
              </a:pathLst>
            </a:custGeom>
            <a:ln w="190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515611" y="1268730"/>
              <a:ext cx="114300" cy="871855"/>
            </a:xfrm>
            <a:custGeom>
              <a:avLst/>
              <a:gdLst/>
              <a:ahLst/>
              <a:cxnLst/>
              <a:rect l="l" t="t" r="r" b="b"/>
              <a:pathLst>
                <a:path w="114300" h="871855">
                  <a:moveTo>
                    <a:pt x="38100" y="757301"/>
                  </a:moveTo>
                  <a:lnTo>
                    <a:pt x="0" y="757301"/>
                  </a:lnTo>
                  <a:lnTo>
                    <a:pt x="57150" y="871601"/>
                  </a:lnTo>
                  <a:lnTo>
                    <a:pt x="104775" y="776351"/>
                  </a:lnTo>
                  <a:lnTo>
                    <a:pt x="38100" y="776351"/>
                  </a:lnTo>
                  <a:lnTo>
                    <a:pt x="38100" y="757301"/>
                  </a:lnTo>
                  <a:close/>
                </a:path>
                <a:path w="114300" h="871855">
                  <a:moveTo>
                    <a:pt x="38100" y="435737"/>
                  </a:moveTo>
                  <a:lnTo>
                    <a:pt x="38100" y="776351"/>
                  </a:lnTo>
                  <a:lnTo>
                    <a:pt x="76200" y="776351"/>
                  </a:lnTo>
                  <a:lnTo>
                    <a:pt x="76200" y="454787"/>
                  </a:lnTo>
                  <a:lnTo>
                    <a:pt x="57150" y="454787"/>
                  </a:lnTo>
                  <a:lnTo>
                    <a:pt x="38100" y="435737"/>
                  </a:lnTo>
                  <a:close/>
                </a:path>
                <a:path w="114300" h="871855">
                  <a:moveTo>
                    <a:pt x="114300" y="757301"/>
                  </a:moveTo>
                  <a:lnTo>
                    <a:pt x="76200" y="757301"/>
                  </a:lnTo>
                  <a:lnTo>
                    <a:pt x="76200" y="776351"/>
                  </a:lnTo>
                  <a:lnTo>
                    <a:pt x="104775" y="776351"/>
                  </a:lnTo>
                  <a:lnTo>
                    <a:pt x="114300" y="757301"/>
                  </a:lnTo>
                  <a:close/>
                </a:path>
                <a:path w="114300" h="871855">
                  <a:moveTo>
                    <a:pt x="75184" y="0"/>
                  </a:moveTo>
                  <a:lnTo>
                    <a:pt x="37084" y="0"/>
                  </a:lnTo>
                  <a:lnTo>
                    <a:pt x="37084" y="454787"/>
                  </a:lnTo>
                  <a:lnTo>
                    <a:pt x="38100" y="454787"/>
                  </a:lnTo>
                  <a:lnTo>
                    <a:pt x="38100" y="435737"/>
                  </a:lnTo>
                  <a:lnTo>
                    <a:pt x="75184" y="435737"/>
                  </a:lnTo>
                  <a:lnTo>
                    <a:pt x="56134" y="416687"/>
                  </a:lnTo>
                  <a:lnTo>
                    <a:pt x="75184" y="416687"/>
                  </a:lnTo>
                  <a:lnTo>
                    <a:pt x="75184" y="0"/>
                  </a:lnTo>
                  <a:close/>
                </a:path>
                <a:path w="114300" h="871855">
                  <a:moveTo>
                    <a:pt x="76200" y="416687"/>
                  </a:moveTo>
                  <a:lnTo>
                    <a:pt x="75184" y="416687"/>
                  </a:lnTo>
                  <a:lnTo>
                    <a:pt x="75184" y="435737"/>
                  </a:lnTo>
                  <a:lnTo>
                    <a:pt x="38100" y="435737"/>
                  </a:lnTo>
                  <a:lnTo>
                    <a:pt x="57150" y="454787"/>
                  </a:lnTo>
                  <a:lnTo>
                    <a:pt x="76200" y="454787"/>
                  </a:lnTo>
                  <a:lnTo>
                    <a:pt x="76200" y="416687"/>
                  </a:lnTo>
                  <a:close/>
                </a:path>
                <a:path w="114300" h="871855">
                  <a:moveTo>
                    <a:pt x="75184" y="416687"/>
                  </a:moveTo>
                  <a:lnTo>
                    <a:pt x="56134" y="416687"/>
                  </a:lnTo>
                  <a:lnTo>
                    <a:pt x="75184" y="435737"/>
                  </a:lnTo>
                  <a:lnTo>
                    <a:pt x="75184" y="4166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53375" y="2138680"/>
              <a:ext cx="1371600" cy="10287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53375" y="2138680"/>
              <a:ext cx="1371600" cy="1028700"/>
            </a:xfrm>
            <a:custGeom>
              <a:avLst/>
              <a:gdLst/>
              <a:ahLst/>
              <a:cxnLst/>
              <a:rect l="l" t="t" r="r" b="b"/>
              <a:pathLst>
                <a:path w="1371600" h="1028700">
                  <a:moveTo>
                    <a:pt x="0" y="1028700"/>
                  </a:moveTo>
                  <a:lnTo>
                    <a:pt x="1371600" y="1028700"/>
                  </a:lnTo>
                  <a:lnTo>
                    <a:pt x="1371600" y="0"/>
                  </a:lnTo>
                  <a:lnTo>
                    <a:pt x="0" y="0"/>
                  </a:lnTo>
                  <a:lnTo>
                    <a:pt x="0" y="1028700"/>
                  </a:lnTo>
                  <a:close/>
                </a:path>
              </a:pathLst>
            </a:custGeom>
            <a:ln w="190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570349" y="1676273"/>
              <a:ext cx="3629025" cy="462915"/>
            </a:xfrm>
            <a:custGeom>
              <a:avLst/>
              <a:gdLst/>
              <a:ahLst/>
              <a:cxnLst/>
              <a:rect l="l" t="t" r="r" b="b"/>
              <a:pathLst>
                <a:path w="3629025" h="462914">
                  <a:moveTo>
                    <a:pt x="3552825" y="348106"/>
                  </a:moveTo>
                  <a:lnTo>
                    <a:pt x="3514725" y="348106"/>
                  </a:lnTo>
                  <a:lnTo>
                    <a:pt x="3571875" y="462406"/>
                  </a:lnTo>
                  <a:lnTo>
                    <a:pt x="3619500" y="367156"/>
                  </a:lnTo>
                  <a:lnTo>
                    <a:pt x="3552825" y="367156"/>
                  </a:lnTo>
                  <a:lnTo>
                    <a:pt x="3552825" y="348106"/>
                  </a:lnTo>
                  <a:close/>
                </a:path>
                <a:path w="3629025" h="462914">
                  <a:moveTo>
                    <a:pt x="3552825" y="19050"/>
                  </a:moveTo>
                  <a:lnTo>
                    <a:pt x="3552825" y="367156"/>
                  </a:lnTo>
                  <a:lnTo>
                    <a:pt x="3590925" y="367156"/>
                  </a:lnTo>
                  <a:lnTo>
                    <a:pt x="3590925" y="38100"/>
                  </a:lnTo>
                  <a:lnTo>
                    <a:pt x="3571875" y="38100"/>
                  </a:lnTo>
                  <a:lnTo>
                    <a:pt x="3552825" y="19050"/>
                  </a:lnTo>
                  <a:close/>
                </a:path>
                <a:path w="3629025" h="462914">
                  <a:moveTo>
                    <a:pt x="3629025" y="348106"/>
                  </a:moveTo>
                  <a:lnTo>
                    <a:pt x="3590925" y="348106"/>
                  </a:lnTo>
                  <a:lnTo>
                    <a:pt x="3590925" y="367156"/>
                  </a:lnTo>
                  <a:lnTo>
                    <a:pt x="3619500" y="367156"/>
                  </a:lnTo>
                  <a:lnTo>
                    <a:pt x="3629025" y="348106"/>
                  </a:lnTo>
                  <a:close/>
                </a:path>
                <a:path w="3629025" h="462914">
                  <a:moveTo>
                    <a:pt x="3590925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3552825" y="38100"/>
                  </a:lnTo>
                  <a:lnTo>
                    <a:pt x="3552825" y="19050"/>
                  </a:lnTo>
                  <a:lnTo>
                    <a:pt x="3590925" y="19050"/>
                  </a:lnTo>
                  <a:lnTo>
                    <a:pt x="3590925" y="0"/>
                  </a:lnTo>
                  <a:close/>
                </a:path>
                <a:path w="3629025" h="462914">
                  <a:moveTo>
                    <a:pt x="3590925" y="19050"/>
                  </a:moveTo>
                  <a:lnTo>
                    <a:pt x="3552825" y="19050"/>
                  </a:lnTo>
                  <a:lnTo>
                    <a:pt x="3571875" y="38100"/>
                  </a:lnTo>
                  <a:lnTo>
                    <a:pt x="3590925" y="38100"/>
                  </a:lnTo>
                  <a:lnTo>
                    <a:pt x="3590925" y="190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70200" y="2141855"/>
              <a:ext cx="1049337" cy="25495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360675" y="2132330"/>
              <a:ext cx="1068705" cy="2568575"/>
            </a:xfrm>
            <a:custGeom>
              <a:avLst/>
              <a:gdLst/>
              <a:ahLst/>
              <a:cxnLst/>
              <a:rect l="l" t="t" r="r" b="b"/>
              <a:pathLst>
                <a:path w="1068704" h="2568575">
                  <a:moveTo>
                    <a:pt x="0" y="2568575"/>
                  </a:moveTo>
                  <a:lnTo>
                    <a:pt x="1068387" y="2568575"/>
                  </a:lnTo>
                  <a:lnTo>
                    <a:pt x="1068387" y="0"/>
                  </a:lnTo>
                  <a:lnTo>
                    <a:pt x="0" y="0"/>
                  </a:lnTo>
                  <a:lnTo>
                    <a:pt x="0" y="2568575"/>
                  </a:lnTo>
                  <a:close/>
                </a:path>
              </a:pathLst>
            </a:custGeom>
            <a:ln w="190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052753" y="1268729"/>
              <a:ext cx="5419725" cy="873125"/>
            </a:xfrm>
            <a:custGeom>
              <a:avLst/>
              <a:gdLst/>
              <a:ahLst/>
              <a:cxnLst/>
              <a:rect l="l" t="t" r="r" b="b"/>
              <a:pathLst>
                <a:path w="5419725" h="873125">
                  <a:moveTo>
                    <a:pt x="5419420" y="746125"/>
                  </a:moveTo>
                  <a:lnTo>
                    <a:pt x="5381320" y="746125"/>
                  </a:lnTo>
                  <a:lnTo>
                    <a:pt x="5381320" y="454025"/>
                  </a:lnTo>
                  <a:lnTo>
                    <a:pt x="5381320" y="415925"/>
                  </a:lnTo>
                  <a:lnTo>
                    <a:pt x="3564458" y="415925"/>
                  </a:lnTo>
                  <a:lnTo>
                    <a:pt x="3564458" y="407543"/>
                  </a:lnTo>
                  <a:lnTo>
                    <a:pt x="3538296" y="407543"/>
                  </a:lnTo>
                  <a:lnTo>
                    <a:pt x="3538296" y="0"/>
                  </a:lnTo>
                  <a:lnTo>
                    <a:pt x="3538042" y="0"/>
                  </a:lnTo>
                  <a:lnTo>
                    <a:pt x="3500196" y="0"/>
                  </a:lnTo>
                  <a:lnTo>
                    <a:pt x="3499942" y="0"/>
                  </a:lnTo>
                  <a:lnTo>
                    <a:pt x="3499942" y="407543"/>
                  </a:lnTo>
                  <a:lnTo>
                    <a:pt x="38100" y="407543"/>
                  </a:lnTo>
                  <a:lnTo>
                    <a:pt x="38100" y="749300"/>
                  </a:lnTo>
                  <a:lnTo>
                    <a:pt x="0" y="749300"/>
                  </a:lnTo>
                  <a:lnTo>
                    <a:pt x="57150" y="863600"/>
                  </a:lnTo>
                  <a:lnTo>
                    <a:pt x="104775" y="768350"/>
                  </a:lnTo>
                  <a:lnTo>
                    <a:pt x="114300" y="749300"/>
                  </a:lnTo>
                  <a:lnTo>
                    <a:pt x="76200" y="749300"/>
                  </a:lnTo>
                  <a:lnTo>
                    <a:pt x="76200" y="445643"/>
                  </a:lnTo>
                  <a:lnTo>
                    <a:pt x="1823034" y="445643"/>
                  </a:lnTo>
                  <a:lnTo>
                    <a:pt x="1823034" y="758825"/>
                  </a:lnTo>
                  <a:lnTo>
                    <a:pt x="1784934" y="758825"/>
                  </a:lnTo>
                  <a:lnTo>
                    <a:pt x="1842084" y="873125"/>
                  </a:lnTo>
                  <a:lnTo>
                    <a:pt x="1889709" y="777875"/>
                  </a:lnTo>
                  <a:lnTo>
                    <a:pt x="1899234" y="758825"/>
                  </a:lnTo>
                  <a:lnTo>
                    <a:pt x="1861134" y="758825"/>
                  </a:lnTo>
                  <a:lnTo>
                    <a:pt x="1861134" y="455676"/>
                  </a:lnTo>
                  <a:lnTo>
                    <a:pt x="3538042" y="455676"/>
                  </a:lnTo>
                  <a:lnTo>
                    <a:pt x="3538042" y="454025"/>
                  </a:lnTo>
                  <a:lnTo>
                    <a:pt x="5343220" y="454025"/>
                  </a:lnTo>
                  <a:lnTo>
                    <a:pt x="5343220" y="746125"/>
                  </a:lnTo>
                  <a:lnTo>
                    <a:pt x="5305120" y="746125"/>
                  </a:lnTo>
                  <a:lnTo>
                    <a:pt x="5362270" y="860425"/>
                  </a:lnTo>
                  <a:lnTo>
                    <a:pt x="5409895" y="765175"/>
                  </a:lnTo>
                  <a:lnTo>
                    <a:pt x="5419420" y="7461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51499" y="2159380"/>
              <a:ext cx="1595374" cy="119697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641974" y="2149855"/>
              <a:ext cx="1614805" cy="1216025"/>
            </a:xfrm>
            <a:custGeom>
              <a:avLst/>
              <a:gdLst/>
              <a:ahLst/>
              <a:cxnLst/>
              <a:rect l="l" t="t" r="r" b="b"/>
              <a:pathLst>
                <a:path w="1614804" h="1216025">
                  <a:moveTo>
                    <a:pt x="0" y="1216025"/>
                  </a:moveTo>
                  <a:lnTo>
                    <a:pt x="1614551" y="1216025"/>
                  </a:lnTo>
                  <a:lnTo>
                    <a:pt x="1614551" y="0"/>
                  </a:lnTo>
                  <a:lnTo>
                    <a:pt x="0" y="0"/>
                  </a:lnTo>
                  <a:lnTo>
                    <a:pt x="0" y="1216025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888457" y="5537702"/>
            <a:ext cx="1141762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37624" algn="ctr" defTabSz="685800" eaLnBrk="1" fontAlgn="auto" hangingPunct="1">
              <a:spcBef>
                <a:spcPts val="71"/>
              </a:spcBef>
              <a:spcAft>
                <a:spcPts val="0"/>
              </a:spcAft>
              <a:defRPr/>
            </a:pPr>
            <a:r>
              <a:rPr sz="1200" b="1" spc="-263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00" b="1" spc="-4" dirty="0" err="1">
                <a:solidFill>
                  <a:srgbClr val="FFFF00"/>
                </a:solidFill>
                <a:latin typeface="Calibri"/>
                <a:cs typeface="Calibri"/>
              </a:rPr>
              <a:t>Mala</a:t>
            </a:r>
            <a:r>
              <a:rPr sz="1200" b="1" spc="-30" dirty="0" err="1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1200" b="1" spc="-4" dirty="0" err="1">
                <a:solidFill>
                  <a:srgbClr val="FFFF00"/>
                </a:solidFill>
                <a:latin typeface="Calibri"/>
                <a:cs typeface="Calibri"/>
              </a:rPr>
              <a:t>tia</a:t>
            </a:r>
            <a:r>
              <a:rPr sz="1200" b="1" spc="-26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lang="it-IT" sz="1200" b="1" spc="-8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1200" b="1" dirty="0" err="1">
                <a:solidFill>
                  <a:srgbClr val="FFFF00"/>
                </a:solidFill>
                <a:latin typeface="Calibri"/>
                <a:cs typeface="Calibri"/>
              </a:rPr>
              <a:t>l</a:t>
            </a:r>
            <a:r>
              <a:rPr sz="1200" b="1" spc="-4" dirty="0" err="1">
                <a:solidFill>
                  <a:srgbClr val="FFFF00"/>
                </a:solidFill>
                <a:latin typeface="Calibri"/>
                <a:cs typeface="Calibri"/>
              </a:rPr>
              <a:t>le</a:t>
            </a:r>
            <a:r>
              <a:rPr sz="1200" b="1" spc="-4" dirty="0">
                <a:solidFill>
                  <a:srgbClr val="FFFF00"/>
                </a:solidFill>
                <a:latin typeface="Calibri"/>
                <a:cs typeface="Calibri"/>
              </a:rPr>
              <a:t>  </a:t>
            </a:r>
            <a:r>
              <a:rPr sz="1200" b="1" spc="-8" dirty="0">
                <a:solidFill>
                  <a:srgbClr val="FFFF00"/>
                </a:solidFill>
                <a:latin typeface="Calibri"/>
                <a:cs typeface="Calibri"/>
              </a:rPr>
              <a:t>foglie</a:t>
            </a:r>
            <a:r>
              <a:rPr sz="1200" b="1" spc="-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FFFF00"/>
                </a:solidFill>
                <a:latin typeface="Calibri"/>
                <a:cs typeface="Calibri"/>
              </a:rPr>
              <a:t>striate</a:t>
            </a:r>
            <a:endParaRPr sz="12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36819" y="5583211"/>
            <a:ext cx="100441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 eaLnBrk="1" fontAlgn="auto" hangingPunct="1">
              <a:spcBef>
                <a:spcPts val="71"/>
              </a:spcBef>
              <a:spcAft>
                <a:spcPts val="0"/>
              </a:spcAft>
              <a:defRPr/>
            </a:pPr>
            <a:r>
              <a:rPr sz="1200" b="1" spc="-15" dirty="0">
                <a:solidFill>
                  <a:srgbClr val="FFFF00"/>
                </a:solidFill>
                <a:latin typeface="Calibri"/>
                <a:cs typeface="Calibri"/>
              </a:rPr>
              <a:t>Venature</a:t>
            </a:r>
            <a:r>
              <a:rPr sz="1200" b="1" spc="-49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FFFF00"/>
                </a:solidFill>
                <a:latin typeface="Calibri"/>
                <a:cs typeface="Calibri"/>
              </a:rPr>
              <a:t>brune</a:t>
            </a:r>
            <a:endParaRPr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9565" y="6519790"/>
            <a:ext cx="684848" cy="22842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 eaLnBrk="1" fontAlgn="auto" hangingPunct="1">
              <a:spcBef>
                <a:spcPts val="71"/>
              </a:spcBef>
              <a:spcAft>
                <a:spcPts val="0"/>
              </a:spcAft>
              <a:defRPr/>
            </a:pPr>
            <a:r>
              <a:rPr sz="1425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425" b="1" spc="-23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25" b="1" spc="-139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425" b="1" spc="4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25" b="1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25" b="1" spc="4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sz="1425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77556" y="6519789"/>
            <a:ext cx="915197" cy="22842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 eaLnBrk="1" fontAlgn="auto" hangingPunct="1">
              <a:spcBef>
                <a:spcPts val="71"/>
              </a:spcBef>
              <a:spcAft>
                <a:spcPts val="0"/>
              </a:spcAft>
              <a:tabLst>
                <a:tab pos="987266" algn="l"/>
              </a:tabLst>
              <a:defRPr/>
            </a:pPr>
            <a:r>
              <a:rPr sz="1425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425" b="1" spc="-23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25" b="1" spc="56" dirty="0">
                <a:solidFill>
                  <a:srgbClr val="FFFFFF"/>
                </a:solidFill>
                <a:latin typeface="Times New Roman"/>
                <a:cs typeface="Times New Roman"/>
              </a:rPr>
              <a:t>GNE</a:t>
            </a:r>
            <a:r>
              <a:rPr sz="1425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25" b="1" spc="4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sz="1425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600200" y="6588132"/>
            <a:ext cx="3133249" cy="99536"/>
          </a:xfrm>
          <a:custGeom>
            <a:avLst/>
            <a:gdLst/>
            <a:ahLst/>
            <a:cxnLst/>
            <a:rect l="l" t="t" r="r" b="b"/>
            <a:pathLst>
              <a:path w="4177665" h="132714">
                <a:moveTo>
                  <a:pt x="4120821" y="66324"/>
                </a:moveTo>
                <a:lnTo>
                  <a:pt x="4049395" y="107975"/>
                </a:lnTo>
                <a:lnTo>
                  <a:pt x="4047109" y="116712"/>
                </a:lnTo>
                <a:lnTo>
                  <a:pt x="4051173" y="123532"/>
                </a:lnTo>
                <a:lnTo>
                  <a:pt x="4055110" y="130352"/>
                </a:lnTo>
                <a:lnTo>
                  <a:pt x="4063873" y="132651"/>
                </a:lnTo>
                <a:lnTo>
                  <a:pt x="4153031" y="80619"/>
                </a:lnTo>
                <a:lnTo>
                  <a:pt x="4149216" y="80619"/>
                </a:lnTo>
                <a:lnTo>
                  <a:pt x="4149216" y="78663"/>
                </a:lnTo>
                <a:lnTo>
                  <a:pt x="4141978" y="78663"/>
                </a:lnTo>
                <a:lnTo>
                  <a:pt x="4120821" y="66324"/>
                </a:lnTo>
                <a:close/>
              </a:path>
              <a:path w="4177665" h="132714">
                <a:moveTo>
                  <a:pt x="4096339" y="52044"/>
                </a:moveTo>
                <a:lnTo>
                  <a:pt x="0" y="52044"/>
                </a:lnTo>
                <a:lnTo>
                  <a:pt x="0" y="80619"/>
                </a:lnTo>
                <a:lnTo>
                  <a:pt x="4096307" y="80619"/>
                </a:lnTo>
                <a:lnTo>
                  <a:pt x="4120821" y="66324"/>
                </a:lnTo>
                <a:lnTo>
                  <a:pt x="4096339" y="52044"/>
                </a:lnTo>
                <a:close/>
              </a:path>
              <a:path w="4177665" h="132714">
                <a:moveTo>
                  <a:pt x="4153036" y="52044"/>
                </a:moveTo>
                <a:lnTo>
                  <a:pt x="4149216" y="52044"/>
                </a:lnTo>
                <a:lnTo>
                  <a:pt x="4149216" y="80619"/>
                </a:lnTo>
                <a:lnTo>
                  <a:pt x="4153031" y="80619"/>
                </a:lnTo>
                <a:lnTo>
                  <a:pt x="4177538" y="66332"/>
                </a:lnTo>
                <a:lnTo>
                  <a:pt x="4153036" y="52044"/>
                </a:lnTo>
                <a:close/>
              </a:path>
              <a:path w="4177665" h="132714">
                <a:moveTo>
                  <a:pt x="4141978" y="53987"/>
                </a:moveTo>
                <a:lnTo>
                  <a:pt x="4120821" y="66324"/>
                </a:lnTo>
                <a:lnTo>
                  <a:pt x="4141978" y="78663"/>
                </a:lnTo>
                <a:lnTo>
                  <a:pt x="4141978" y="53987"/>
                </a:lnTo>
                <a:close/>
              </a:path>
              <a:path w="4177665" h="132714">
                <a:moveTo>
                  <a:pt x="4149216" y="53987"/>
                </a:moveTo>
                <a:lnTo>
                  <a:pt x="4141978" y="53987"/>
                </a:lnTo>
                <a:lnTo>
                  <a:pt x="4141978" y="78663"/>
                </a:lnTo>
                <a:lnTo>
                  <a:pt x="4149216" y="78663"/>
                </a:lnTo>
                <a:lnTo>
                  <a:pt x="4149216" y="53987"/>
                </a:lnTo>
                <a:close/>
              </a:path>
              <a:path w="4177665" h="132714">
                <a:moveTo>
                  <a:pt x="4063873" y="0"/>
                </a:moveTo>
                <a:lnTo>
                  <a:pt x="4055110" y="2311"/>
                </a:lnTo>
                <a:lnTo>
                  <a:pt x="4051173" y="9118"/>
                </a:lnTo>
                <a:lnTo>
                  <a:pt x="4047109" y="15938"/>
                </a:lnTo>
                <a:lnTo>
                  <a:pt x="4049395" y="24688"/>
                </a:lnTo>
                <a:lnTo>
                  <a:pt x="4120821" y="66324"/>
                </a:lnTo>
                <a:lnTo>
                  <a:pt x="4141978" y="53987"/>
                </a:lnTo>
                <a:lnTo>
                  <a:pt x="4149216" y="53987"/>
                </a:lnTo>
                <a:lnTo>
                  <a:pt x="4149216" y="52044"/>
                </a:lnTo>
                <a:lnTo>
                  <a:pt x="4153036" y="52044"/>
                </a:lnTo>
                <a:lnTo>
                  <a:pt x="40638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81193" y="5518643"/>
            <a:ext cx="1267301" cy="257282"/>
          </a:xfrm>
          <a:prstGeom prst="rect">
            <a:avLst/>
          </a:prstGeom>
        </p:spPr>
        <p:txBody>
          <a:bodyPr vert="horz" wrap="square" lIns="0" tIns="71914" rIns="0" bIns="0" rtlCol="0">
            <a:spAutoFit/>
          </a:bodyPr>
          <a:lstStyle/>
          <a:p>
            <a:pPr marL="20003" algn="ctr" defTabSz="685800" eaLnBrk="1" fontAlgn="auto" hangingPunct="1">
              <a:spcBef>
                <a:spcPts val="566"/>
              </a:spcBef>
              <a:spcAft>
                <a:spcPts val="0"/>
              </a:spcAft>
              <a:defRPr/>
            </a:pPr>
            <a:r>
              <a:rPr sz="1200" b="1" spc="-8" dirty="0">
                <a:solidFill>
                  <a:srgbClr val="FFFF00"/>
                </a:solidFill>
                <a:latin typeface="Calibri"/>
                <a:cs typeface="Calibri"/>
              </a:rPr>
              <a:t>Malattia</a:t>
            </a:r>
            <a:r>
              <a:rPr sz="1200" b="1" spc="-38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FFFF00"/>
                </a:solidFill>
                <a:latin typeface="Calibri"/>
                <a:cs typeface="Calibri"/>
              </a:rPr>
              <a:t>di</a:t>
            </a:r>
            <a:r>
              <a:rPr sz="1200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00" b="1" spc="-11" dirty="0">
                <a:solidFill>
                  <a:srgbClr val="FFFF00"/>
                </a:solidFill>
                <a:latin typeface="Calibri"/>
                <a:cs typeface="Calibri"/>
              </a:rPr>
              <a:t>Petri</a:t>
            </a:r>
            <a:endParaRPr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72956" y="5494207"/>
            <a:ext cx="860584" cy="542617"/>
          </a:xfrm>
          <a:prstGeom prst="rect">
            <a:avLst/>
          </a:prstGeom>
        </p:spPr>
        <p:txBody>
          <a:bodyPr vert="horz" wrap="square" lIns="0" tIns="62389" rIns="0" bIns="0" rtlCol="0">
            <a:spAutoFit/>
          </a:bodyPr>
          <a:lstStyle/>
          <a:p>
            <a:pPr marL="9525" algn="ctr" defTabSz="685800" eaLnBrk="1" fontAlgn="auto" hangingPunct="1">
              <a:spcBef>
                <a:spcPts val="491"/>
              </a:spcBef>
              <a:spcAft>
                <a:spcPts val="0"/>
              </a:spcAft>
              <a:defRPr/>
            </a:pPr>
            <a:r>
              <a:rPr sz="1200" b="1" spc="-4" dirty="0" err="1">
                <a:solidFill>
                  <a:srgbClr val="FF3300"/>
                </a:solidFill>
                <a:latin typeface="Calibri"/>
                <a:cs typeface="Calibri"/>
              </a:rPr>
              <a:t>Carie</a:t>
            </a:r>
            <a:r>
              <a:rPr sz="1200" b="1" spc="-23" dirty="0">
                <a:solidFill>
                  <a:srgbClr val="FF3300"/>
                </a:solidFill>
                <a:latin typeface="Calibri"/>
                <a:cs typeface="Calibri"/>
              </a:rPr>
              <a:t> </a:t>
            </a:r>
            <a:r>
              <a:rPr sz="1200" b="1" spc="-8" dirty="0" err="1">
                <a:solidFill>
                  <a:srgbClr val="FF3300"/>
                </a:solidFill>
                <a:latin typeface="Calibri"/>
                <a:cs typeface="Calibri"/>
              </a:rPr>
              <a:t>bianca</a:t>
            </a:r>
            <a:endParaRPr lang="it-IT" sz="1200" b="1" spc="-8" dirty="0">
              <a:solidFill>
                <a:srgbClr val="FF3300"/>
              </a:solidFill>
              <a:latin typeface="Calibri"/>
              <a:cs typeface="Calibri"/>
            </a:endParaRPr>
          </a:p>
          <a:p>
            <a:pPr marL="9525" algn="ctr" defTabSz="685800" eaLnBrk="1" fontAlgn="auto" hangingPunct="1">
              <a:spcBef>
                <a:spcPts val="491"/>
              </a:spcBef>
              <a:spcAft>
                <a:spcPts val="0"/>
              </a:spcAft>
              <a:defRPr/>
            </a:pPr>
            <a:r>
              <a:rPr sz="1500" b="1" i="1" spc="-8" dirty="0" err="1">
                <a:solidFill>
                  <a:srgbClr val="FF3300"/>
                </a:solidFill>
                <a:latin typeface="Calibri"/>
                <a:cs typeface="Calibri"/>
              </a:rPr>
              <a:t>Cariogeni</a:t>
            </a:r>
            <a:endParaRPr sz="1500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649944" y="5482101"/>
            <a:ext cx="798671" cy="537807"/>
          </a:xfrm>
          <a:prstGeom prst="rect">
            <a:avLst/>
          </a:prstGeom>
        </p:spPr>
        <p:txBody>
          <a:bodyPr vert="horz" wrap="square" lIns="0" tIns="57626" rIns="0" bIns="0" rtlCol="0">
            <a:spAutoFit/>
          </a:bodyPr>
          <a:lstStyle/>
          <a:p>
            <a:pPr marL="9525" defTabSz="685800" eaLnBrk="1" fontAlgn="auto" hangingPunct="1">
              <a:spcBef>
                <a:spcPts val="454"/>
              </a:spcBef>
              <a:spcAft>
                <a:spcPts val="0"/>
              </a:spcAft>
              <a:defRPr/>
            </a:pPr>
            <a:r>
              <a:rPr sz="1200" b="1" spc="-4" dirty="0">
                <a:solidFill>
                  <a:srgbClr val="F79646">
                    <a:lumMod val="75000"/>
                  </a:srgbClr>
                </a:solidFill>
                <a:latin typeface="Calibri"/>
                <a:cs typeface="Calibri"/>
              </a:rPr>
              <a:t>Es</a:t>
            </a:r>
            <a:r>
              <a:rPr sz="1200" b="1" spc="-11" dirty="0">
                <a:solidFill>
                  <a:srgbClr val="F79646">
                    <a:lumMod val="75000"/>
                  </a:srgbClr>
                </a:solidFill>
                <a:latin typeface="Calibri"/>
                <a:cs typeface="Calibri"/>
              </a:rPr>
              <a:t>c</a:t>
            </a:r>
            <a:r>
              <a:rPr sz="1200" b="1" spc="-4" dirty="0">
                <a:solidFill>
                  <a:srgbClr val="F79646">
                    <a:lumMod val="75000"/>
                  </a:srgbClr>
                </a:solidFill>
                <a:latin typeface="Calibri"/>
                <a:cs typeface="Calibri"/>
              </a:rPr>
              <a:t>a</a:t>
            </a:r>
            <a:r>
              <a:rPr sz="1200" b="1" spc="-11" dirty="0">
                <a:solidFill>
                  <a:srgbClr val="F79646">
                    <a:lumMod val="75000"/>
                  </a:srgbClr>
                </a:solidFill>
                <a:latin typeface="Calibri"/>
                <a:cs typeface="Calibri"/>
              </a:rPr>
              <a:t> p</a:t>
            </a:r>
            <a:r>
              <a:rPr sz="1200" b="1" spc="-26" dirty="0">
                <a:solidFill>
                  <a:srgbClr val="F79646">
                    <a:lumMod val="75000"/>
                  </a:srgbClr>
                </a:solidFill>
                <a:latin typeface="Calibri"/>
                <a:cs typeface="Calibri"/>
              </a:rPr>
              <a:t>r</a:t>
            </a:r>
            <a:r>
              <a:rPr sz="1200" b="1" spc="-4" dirty="0">
                <a:solidFill>
                  <a:srgbClr val="F79646">
                    <a:lumMod val="75000"/>
                  </a:srgbClr>
                </a:solidFill>
                <a:latin typeface="Calibri"/>
                <a:cs typeface="Calibri"/>
              </a:rPr>
              <a:t>op</a:t>
            </a:r>
            <a:r>
              <a:rPr sz="1200" b="1" spc="-11" dirty="0">
                <a:solidFill>
                  <a:srgbClr val="F79646">
                    <a:lumMod val="75000"/>
                  </a:srgbClr>
                </a:solidFill>
                <a:latin typeface="Calibri"/>
                <a:cs typeface="Calibri"/>
              </a:rPr>
              <a:t>r</a:t>
            </a:r>
            <a:r>
              <a:rPr sz="1200" b="1" spc="-4" dirty="0">
                <a:solidFill>
                  <a:srgbClr val="F79646">
                    <a:lumMod val="75000"/>
                  </a:srgbClr>
                </a:solidFill>
                <a:latin typeface="Calibri"/>
                <a:cs typeface="Calibri"/>
              </a:rPr>
              <a:t>ia</a:t>
            </a:r>
            <a:endParaRPr sz="1200" dirty="0">
              <a:solidFill>
                <a:srgbClr val="F79646">
                  <a:lumMod val="75000"/>
                </a:srgbClr>
              </a:solidFill>
              <a:latin typeface="Calibri"/>
              <a:cs typeface="Calibri"/>
            </a:endParaRPr>
          </a:p>
          <a:p>
            <a:pPr marL="24765" defTabSz="685800" eaLnBrk="1" fontAlgn="auto" hangingPunct="1">
              <a:spcBef>
                <a:spcPts val="480"/>
              </a:spcBef>
              <a:spcAft>
                <a:spcPts val="0"/>
              </a:spcAft>
              <a:defRPr/>
            </a:pPr>
            <a:r>
              <a:rPr sz="1500" b="1" spc="-30" dirty="0">
                <a:solidFill>
                  <a:srgbClr val="FFFF00"/>
                </a:solidFill>
                <a:latin typeface="Calibri"/>
                <a:cs typeface="Calibri"/>
              </a:rPr>
              <a:t>Trac</a:t>
            </a:r>
            <a:r>
              <a:rPr sz="1500" b="1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500" b="1" spc="-3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4" dirty="0">
                <a:solidFill>
                  <a:srgbClr val="FF3300"/>
                </a:solidFill>
                <a:latin typeface="Calibri"/>
                <a:cs typeface="Calibri"/>
              </a:rPr>
              <a:t>Car</a:t>
            </a:r>
            <a:endParaRPr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89322" y="3592402"/>
            <a:ext cx="1061085" cy="1364456"/>
            <a:chOff x="385762" y="2122868"/>
            <a:chExt cx="1414780" cy="1819275"/>
          </a:xfrm>
        </p:grpSpPr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5287" y="2132329"/>
              <a:ext cx="1395349" cy="180022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90525" y="2127630"/>
              <a:ext cx="1405255" cy="1809750"/>
            </a:xfrm>
            <a:custGeom>
              <a:avLst/>
              <a:gdLst/>
              <a:ahLst/>
              <a:cxnLst/>
              <a:rect l="l" t="t" r="r" b="b"/>
              <a:pathLst>
                <a:path w="1405255" h="1809750">
                  <a:moveTo>
                    <a:pt x="0" y="1809750"/>
                  </a:moveTo>
                  <a:lnTo>
                    <a:pt x="1404874" y="1809750"/>
                  </a:lnTo>
                  <a:lnTo>
                    <a:pt x="1404874" y="0"/>
                  </a:lnTo>
                  <a:lnTo>
                    <a:pt x="0" y="0"/>
                  </a:lnTo>
                  <a:lnTo>
                    <a:pt x="0" y="1809750"/>
                  </a:lnTo>
                  <a:close/>
                </a:path>
              </a:pathLst>
            </a:custGeom>
            <a:ln w="952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4A5C2CB-22C5-7514-7CBC-2062A6D42429}"/>
              </a:ext>
            </a:extLst>
          </p:cNvPr>
          <p:cNvSpPr txBox="1"/>
          <p:nvPr/>
        </p:nvSpPr>
        <p:spPr>
          <a:xfrm>
            <a:off x="1342977" y="5976998"/>
            <a:ext cx="14055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619"/>
              </a:spcBef>
              <a:spcAft>
                <a:spcPts val="0"/>
              </a:spcAft>
              <a:defRPr/>
            </a:pPr>
            <a:r>
              <a:rPr lang="it-IT" sz="1500" b="1" i="1" spc="-8" dirty="0">
                <a:solidFill>
                  <a:srgbClr val="FFFF00"/>
                </a:solidFill>
                <a:latin typeface="Calibri"/>
                <a:cs typeface="Calibri"/>
              </a:rPr>
              <a:t>Tracheomicotici</a:t>
            </a:r>
            <a:endParaRPr lang="it-IT" sz="1500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8647C6-A514-579F-EE38-454662B8A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70" y="1043608"/>
            <a:ext cx="6252057" cy="415499"/>
          </a:xfrm>
        </p:spPr>
        <p:txBody>
          <a:bodyPr/>
          <a:lstStyle/>
          <a:p>
            <a:pPr algn="ctr"/>
            <a:r>
              <a:rPr lang="it-IT" dirty="0"/>
              <a:t>Interventi agronomici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9CD049-DBB6-E9F2-AD37-7D7E11E46EAB}"/>
              </a:ext>
            </a:extLst>
          </p:cNvPr>
          <p:cNvSpPr txBox="1"/>
          <p:nvPr/>
        </p:nvSpPr>
        <p:spPr>
          <a:xfrm>
            <a:off x="485773" y="1619672"/>
            <a:ext cx="606925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>
                <a:solidFill>
                  <a:srgbClr val="92D050"/>
                </a:solidFill>
                <a:latin typeface="Calibri"/>
              </a:rPr>
              <a:t>Distruzione delle piante malate</a:t>
            </a:r>
            <a:r>
              <a:rPr lang="it-IT" sz="2000" b="1" dirty="0">
                <a:solidFill>
                  <a:srgbClr val="EEECE1"/>
                </a:solidFill>
                <a:latin typeface="Calibri"/>
              </a:rPr>
              <a:t>.</a:t>
            </a:r>
            <a:r>
              <a:rPr lang="it-IT" sz="2000" dirty="0">
                <a:solidFill>
                  <a:srgbClr val="EEECE1"/>
                </a:solidFill>
                <a:latin typeface="Calibri"/>
              </a:rPr>
              <a:t> Il legno del tronco o i residui della potatura possono essere fonte di inoculo di nuove infezioni. Si consiglia di </a:t>
            </a:r>
            <a:r>
              <a:rPr lang="it-IT" sz="2000" dirty="0">
                <a:solidFill>
                  <a:srgbClr val="FFFF00"/>
                </a:solidFill>
                <a:latin typeface="Calibri"/>
              </a:rPr>
              <a:t>allontanare dall'impianto i residui legnosi di piante malate il prima possibile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it-IT" sz="2000" dirty="0">
                <a:solidFill>
                  <a:srgbClr val="EEECE1"/>
                </a:solidFill>
                <a:latin typeface="Calibri"/>
              </a:rPr>
            </a:br>
            <a:r>
              <a:rPr lang="it-IT" sz="2000" b="1" dirty="0">
                <a:solidFill>
                  <a:srgbClr val="92D050"/>
                </a:solidFill>
                <a:latin typeface="Calibri"/>
              </a:rPr>
              <a:t>Ricostituzione del fusto da pollone</a:t>
            </a:r>
            <a:r>
              <a:rPr lang="it-IT" sz="2000" dirty="0">
                <a:solidFill>
                  <a:srgbClr val="EEECE1"/>
                </a:solidFill>
                <a:latin typeface="Calibri"/>
              </a:rPr>
              <a:t>. Se la pianta mostra sintomi il primo intervento per tentarne il recupero è effettuare un </a:t>
            </a:r>
            <a:r>
              <a:rPr lang="it-IT" sz="2000" dirty="0">
                <a:solidFill>
                  <a:srgbClr val="FFFF00"/>
                </a:solidFill>
                <a:latin typeface="Calibri"/>
              </a:rPr>
              <a:t>taglio di ricostituzione sopra il portinnesto e sotto la necrosi</a:t>
            </a:r>
            <a:r>
              <a:rPr lang="it-IT" sz="2000" dirty="0">
                <a:solidFill>
                  <a:srgbClr val="EEECE1"/>
                </a:solidFill>
                <a:latin typeface="Calibri"/>
              </a:rPr>
              <a:t> (possibilmente proteggendo la ferita con prodotti antifungini). In questo modo la pianta è in grado di emettere nuovi polloni utili poi al rinnovamento della vite           tempestività</a:t>
            </a:r>
            <a:endParaRPr lang="it-IT" sz="2000" dirty="0">
              <a:solidFill>
                <a:prstClr val="black"/>
              </a:solidFill>
              <a:latin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2000" dirty="0">
              <a:solidFill>
                <a:prstClr val="black"/>
              </a:solidFill>
              <a:latin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 err="1">
                <a:solidFill>
                  <a:srgbClr val="92D050"/>
                </a:solidFill>
                <a:latin typeface="Calibri"/>
              </a:rPr>
              <a:t>Dendrochirurgia</a:t>
            </a:r>
            <a:r>
              <a:rPr lang="it-IT" sz="2000" dirty="0">
                <a:solidFill>
                  <a:srgbClr val="EEECE1"/>
                </a:solidFill>
                <a:latin typeface="Calibri"/>
              </a:rPr>
              <a:t>. Con certe forme di allevamento (in particolare guyot) e in impianti di grande valore è possibile tentare di recuperare la produttività di piante colpite da mal dell'esca </a:t>
            </a:r>
            <a:r>
              <a:rPr lang="it-IT" sz="2000" dirty="0">
                <a:solidFill>
                  <a:srgbClr val="FFFF00"/>
                </a:solidFill>
                <a:latin typeface="Calibri"/>
              </a:rPr>
              <a:t>asportando la parte compromessa dai funghi </a:t>
            </a:r>
            <a:r>
              <a:rPr lang="it-IT" sz="2000" dirty="0">
                <a:solidFill>
                  <a:srgbClr val="EEECE1"/>
                </a:solidFill>
                <a:latin typeface="Calibri"/>
              </a:rPr>
              <a:t>che causano carie. È una </a:t>
            </a:r>
            <a:r>
              <a:rPr lang="it-IT" sz="2000" dirty="0">
                <a:solidFill>
                  <a:srgbClr val="FFFF00"/>
                </a:solidFill>
                <a:latin typeface="Calibri"/>
              </a:rPr>
              <a:t>tecnica</a:t>
            </a:r>
            <a:r>
              <a:rPr lang="it-IT" sz="2000" dirty="0">
                <a:solidFill>
                  <a:srgbClr val="EEECE1"/>
                </a:solidFill>
                <a:latin typeface="Calibri"/>
              </a:rPr>
              <a:t> tuttavia molto </a:t>
            </a:r>
            <a:r>
              <a:rPr lang="it-IT" sz="2000" dirty="0">
                <a:solidFill>
                  <a:srgbClr val="FFFF00"/>
                </a:solidFill>
                <a:latin typeface="Calibri"/>
              </a:rPr>
              <a:t>complessa</a:t>
            </a:r>
            <a:r>
              <a:rPr lang="it-IT" sz="2000" dirty="0">
                <a:solidFill>
                  <a:srgbClr val="EEECE1"/>
                </a:solidFill>
                <a:latin typeface="Calibri"/>
              </a:rPr>
              <a:t> da mettere in pratica che </a:t>
            </a:r>
            <a:r>
              <a:rPr lang="it-IT" sz="2000" dirty="0">
                <a:solidFill>
                  <a:srgbClr val="FFFF00"/>
                </a:solidFill>
                <a:latin typeface="Calibri"/>
              </a:rPr>
              <a:t>richiede tempo </a:t>
            </a:r>
            <a:r>
              <a:rPr lang="it-IT" sz="2000" dirty="0">
                <a:solidFill>
                  <a:srgbClr val="EEECE1"/>
                </a:solidFill>
                <a:latin typeface="Calibri"/>
              </a:rPr>
              <a:t>(da cinque a venti minuti a pianta) e una mano esperta. 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787D763E-24D7-B8A4-D6D9-D6D6DECE626A}"/>
              </a:ext>
            </a:extLst>
          </p:cNvPr>
          <p:cNvCxnSpPr/>
          <p:nvPr/>
        </p:nvCxnSpPr>
        <p:spPr>
          <a:xfrm>
            <a:off x="1700808" y="5220072"/>
            <a:ext cx="285750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456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2202B3-2D35-423D-8683-A1A6C6FCD2B9}"/>
              </a:ext>
            </a:extLst>
          </p:cNvPr>
          <p:cNvSpPr txBox="1"/>
          <p:nvPr/>
        </p:nvSpPr>
        <p:spPr>
          <a:xfrm>
            <a:off x="1376772" y="3113838"/>
            <a:ext cx="41044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100" b="1" dirty="0">
                <a:solidFill>
                  <a:prstClr val="white"/>
                </a:solidFill>
                <a:latin typeface="Trebuchet MS" panose="020B0603020202020204"/>
              </a:rPr>
              <a:t>Interventi al bruno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4F703D-5D38-4FDD-9B0C-6AFAC02393B4}"/>
              </a:ext>
            </a:extLst>
          </p:cNvPr>
          <p:cNvSpPr txBox="1"/>
          <p:nvPr/>
        </p:nvSpPr>
        <p:spPr>
          <a:xfrm>
            <a:off x="836712" y="3653899"/>
            <a:ext cx="51845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prstClr val="white"/>
                </a:solidFill>
                <a:latin typeface="Trebuchet MS" panose="020B0603020202020204"/>
              </a:rPr>
              <a:t>Applicazioni di </a:t>
            </a:r>
            <a:r>
              <a:rPr lang="it-IT" sz="2400" i="1" dirty="0" err="1">
                <a:solidFill>
                  <a:prstClr val="white"/>
                </a:solidFill>
                <a:latin typeface="Trebuchet MS" panose="020B0603020202020204"/>
              </a:rPr>
              <a:t>Trichoderma</a:t>
            </a:r>
            <a:r>
              <a:rPr lang="it-IT" sz="2400" i="1" dirty="0">
                <a:solidFill>
                  <a:prstClr val="white"/>
                </a:solidFill>
                <a:latin typeface="Trebuchet MS" panose="020B0603020202020204"/>
              </a:rPr>
              <a:t> spp</a:t>
            </a:r>
            <a:r>
              <a:rPr lang="it-IT" sz="2400" dirty="0">
                <a:solidFill>
                  <a:prstClr val="white"/>
                </a:solidFill>
                <a:latin typeface="Trebuchet MS" panose="020B0603020202020204"/>
              </a:rPr>
              <a:t>.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white"/>
                </a:solidFill>
                <a:latin typeface="Trebuchet MS" panose="020B0603020202020204"/>
              </a:rPr>
              <a:t>Azione preventiva tramite protezione ferite potatura, persistenza, Riduzione necrosi </a:t>
            </a:r>
            <a:r>
              <a:rPr lang="it-IT" i="1" dirty="0">
                <a:solidFill>
                  <a:prstClr val="white"/>
                </a:solidFill>
                <a:latin typeface="Trebuchet MS" panose="020B0603020202020204"/>
              </a:rPr>
              <a:t>Phaeomoniella chlamydospora</a:t>
            </a:r>
            <a:r>
              <a:rPr lang="it-IT" dirty="0">
                <a:solidFill>
                  <a:prstClr val="white"/>
                </a:solidFill>
                <a:latin typeface="Trebuchet MS" panose="020B0603020202020204"/>
              </a:rPr>
              <a:t>, riduzione sintomi fogliari</a:t>
            </a:r>
            <a:endParaRPr lang="it-IT" sz="2400" dirty="0">
              <a:solidFill>
                <a:prstClr val="white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1721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3EECF9-E1FB-6881-4304-3FFC704E3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71" y="1259632"/>
            <a:ext cx="6252057" cy="369332"/>
          </a:xfrm>
        </p:spPr>
        <p:txBody>
          <a:bodyPr/>
          <a:lstStyle/>
          <a:p>
            <a:r>
              <a:rPr lang="it-IT" sz="2400" dirty="0" err="1"/>
              <a:t>Trichoderma</a:t>
            </a:r>
            <a:r>
              <a:rPr lang="it-IT" sz="2400" dirty="0"/>
              <a:t>: protezione delle ferite di potatura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CCC1AD-10E1-E004-62FB-349E7AEA94EB}"/>
              </a:ext>
            </a:extLst>
          </p:cNvPr>
          <p:cNvSpPr txBox="1"/>
          <p:nvPr/>
        </p:nvSpPr>
        <p:spPr>
          <a:xfrm>
            <a:off x="302971" y="2051720"/>
            <a:ext cx="621212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FFFF00"/>
                </a:solidFill>
                <a:latin typeface="Calibri"/>
              </a:rPr>
              <a:t>I prodotti a base di </a:t>
            </a:r>
            <a:r>
              <a:rPr lang="it-IT" sz="2000" i="1" dirty="0" err="1">
                <a:solidFill>
                  <a:srgbClr val="FFFF00"/>
                </a:solidFill>
                <a:latin typeface="Calibri"/>
              </a:rPr>
              <a:t>Trichoderma</a:t>
            </a:r>
            <a:r>
              <a:rPr lang="it-IT" sz="2000" dirty="0">
                <a:solidFill>
                  <a:srgbClr val="FFFF00"/>
                </a:solidFill>
                <a:latin typeface="Calibri"/>
              </a:rPr>
              <a:t> prevengono le infezioni </a:t>
            </a:r>
            <a:r>
              <a:rPr lang="it-IT" sz="2000" dirty="0">
                <a:solidFill>
                  <a:srgbClr val="EEECE1"/>
                </a:solidFill>
                <a:latin typeface="Calibri"/>
              </a:rPr>
              <a:t>fungine causa del mal dell'esca. 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EEECE1"/>
                </a:solidFill>
                <a:latin typeface="Calibri"/>
              </a:rPr>
              <a:t>Le spore, applicate in vigneto con gli atomizzatori, colonizzano le ferite di potatura impedendo l'attecchimento dei funghi patogeni. 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FFFF00"/>
                </a:solidFill>
                <a:latin typeface="Calibri"/>
              </a:rPr>
              <a:t>Facilità d'uso della tecnica e economicità</a:t>
            </a:r>
            <a:r>
              <a:rPr lang="it-IT" sz="2000" dirty="0">
                <a:solidFill>
                  <a:srgbClr val="EEECE1"/>
                </a:solidFill>
                <a:latin typeface="Calibri"/>
              </a:rPr>
              <a:t>.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solidFill>
                <a:srgbClr val="EEECE1"/>
              </a:solidFill>
              <a:latin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FFFF00"/>
                </a:solidFill>
                <a:latin typeface="Calibri"/>
              </a:rPr>
              <a:t>Lavare bene l'irroratrice prima di usare prodotti a base di </a:t>
            </a:r>
            <a:r>
              <a:rPr lang="it-IT" sz="2000" i="1" dirty="0" err="1">
                <a:solidFill>
                  <a:srgbClr val="FFFF00"/>
                </a:solidFill>
                <a:latin typeface="Calibri"/>
              </a:rPr>
              <a:t>Trichoderma</a:t>
            </a:r>
            <a:r>
              <a:rPr lang="it-IT" sz="2000" dirty="0">
                <a:solidFill>
                  <a:srgbClr val="EEECE1"/>
                </a:solidFill>
                <a:latin typeface="Calibri"/>
              </a:rPr>
              <a:t>, specialmente se l'ultimo trattamento è stato eseguito con un fungicida. La </a:t>
            </a:r>
            <a:r>
              <a:rPr lang="it-IT" sz="2000" dirty="0">
                <a:solidFill>
                  <a:srgbClr val="FFFF00"/>
                </a:solidFill>
                <a:latin typeface="Calibri"/>
              </a:rPr>
              <a:t>temperatura ideale di applicazione è sopra i dieci gradi</a:t>
            </a:r>
            <a:r>
              <a:rPr lang="it-IT" sz="2000" dirty="0">
                <a:solidFill>
                  <a:srgbClr val="EEECE1"/>
                </a:solidFill>
                <a:latin typeface="Calibri"/>
              </a:rPr>
              <a:t>, ma questa può variare con i diversi prodotti sul mercato. Il trattamento va eseguito subito dopo la potatura, e in caso di potature prolungate può essere ripetuto (prima del pianto).</a:t>
            </a:r>
            <a:br>
              <a:rPr lang="it-IT" sz="2000" dirty="0">
                <a:solidFill>
                  <a:srgbClr val="EEECE1"/>
                </a:solidFill>
                <a:latin typeface="Calibri"/>
              </a:rPr>
            </a:br>
            <a:br>
              <a:rPr lang="it-IT" sz="2000" dirty="0">
                <a:solidFill>
                  <a:srgbClr val="EEECE1"/>
                </a:solidFill>
                <a:latin typeface="Calibri"/>
              </a:rPr>
            </a:br>
            <a:r>
              <a:rPr lang="it-IT" sz="2000" dirty="0">
                <a:solidFill>
                  <a:srgbClr val="EEECE1"/>
                </a:solidFill>
                <a:latin typeface="Calibri"/>
              </a:rPr>
              <a:t>Le ferite dovrebbero essere trattate con l'agente di </a:t>
            </a:r>
            <a:r>
              <a:rPr lang="it-IT" sz="2000" dirty="0" err="1">
                <a:solidFill>
                  <a:srgbClr val="EEECE1"/>
                </a:solidFill>
                <a:latin typeface="Calibri"/>
              </a:rPr>
              <a:t>biocontrollo</a:t>
            </a:r>
            <a:r>
              <a:rPr lang="it-IT" sz="2000" dirty="0">
                <a:solidFill>
                  <a:srgbClr val="EEECE1"/>
                </a:solidFill>
                <a:latin typeface="Calibri"/>
              </a:rPr>
              <a:t> utilizzando un irroratore con ugelli orientati sul cordone e sul ceppo. Una migliore copertura si ottiene spegnendo i ventilatori, applicando alti volumi di acqua a bassa pressione, dirigendo gli ugelli verso la zona delle ferite di potatura</a:t>
            </a:r>
            <a:r>
              <a:rPr lang="it-IT" sz="1500" dirty="0">
                <a:solidFill>
                  <a:srgbClr val="EEECE1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6091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14290" y="2696753"/>
            <a:ext cx="642942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dirty="0">
                <a:solidFill>
                  <a:srgbClr val="C00000"/>
                </a:solidFill>
                <a:latin typeface="Trebuchet MS" panose="020B0603020202020204"/>
              </a:rPr>
              <a:t>Miscela di correttivi fogliari a base di calcio, magnesio ed estratti di alghe (Brevetto UNITE)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33921" y="3707904"/>
            <a:ext cx="672407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Trebuchet MS" panose="020B0603020202020204"/>
              </a:rPr>
              <a:t>L’</a:t>
            </a:r>
            <a:r>
              <a:rPr lang="it-IT" sz="1200" dirty="0">
                <a:solidFill>
                  <a:srgbClr val="FFFF00"/>
                </a:solidFill>
                <a:latin typeface="Trebuchet MS" panose="020B0603020202020204"/>
              </a:rPr>
              <a:t>azione</a:t>
            </a:r>
            <a:r>
              <a:rPr lang="it-IT" sz="1200" dirty="0">
                <a:solidFill>
                  <a:prstClr val="black"/>
                </a:solidFill>
                <a:latin typeface="Trebuchet MS" panose="020B0603020202020204"/>
              </a:rPr>
              <a:t> della miscela consiste nell’</a:t>
            </a:r>
            <a:r>
              <a:rPr lang="it-IT" sz="1200" dirty="0">
                <a:solidFill>
                  <a:srgbClr val="FFFF00"/>
                </a:solidFill>
                <a:latin typeface="Trebuchet MS" panose="020B0603020202020204"/>
              </a:rPr>
              <a:t>ottimizzazione dei processi fisiologici delle viti trattate</a:t>
            </a:r>
            <a:r>
              <a:rPr lang="it-IT" sz="1200" dirty="0">
                <a:solidFill>
                  <a:prstClr val="black"/>
                </a:solidFill>
                <a:latin typeface="Trebuchet MS" panose="020B0603020202020204"/>
              </a:rPr>
              <a:t>, cui conseguono significativi </a:t>
            </a:r>
            <a:r>
              <a:rPr lang="it-IT" sz="1200" dirty="0">
                <a:solidFill>
                  <a:srgbClr val="FFFF00"/>
                </a:solidFill>
                <a:latin typeface="Trebuchet MS" panose="020B0603020202020204"/>
              </a:rPr>
              <a:t>aumenti di quantità e qualità della produzione</a:t>
            </a:r>
            <a:r>
              <a:rPr lang="it-IT" sz="1200" dirty="0">
                <a:solidFill>
                  <a:prstClr val="black"/>
                </a:solidFill>
                <a:latin typeface="Trebuchet MS" panose="020B0603020202020204"/>
              </a:rPr>
              <a:t>, </a:t>
            </a:r>
          </a:p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Trebuchet MS" panose="020B0603020202020204"/>
              </a:rPr>
              <a:t>sia delle piante sane che di quelle interessate dalla malattia, e la capacità, in queste ultime, di </a:t>
            </a:r>
            <a:r>
              <a:rPr lang="it-IT" sz="1200" dirty="0">
                <a:solidFill>
                  <a:srgbClr val="FFFF00"/>
                </a:solidFill>
                <a:latin typeface="Trebuchet MS" panose="020B0603020202020204"/>
              </a:rPr>
              <a:t>modulare la risposta della pianta </a:t>
            </a:r>
            <a:r>
              <a:rPr lang="it-IT" sz="1200" dirty="0">
                <a:solidFill>
                  <a:prstClr val="black"/>
                </a:solidFill>
                <a:latin typeface="Trebuchet MS" panose="020B0603020202020204"/>
              </a:rPr>
              <a:t>ai fattori responsabili dell’</a:t>
            </a:r>
            <a:r>
              <a:rPr lang="it-IT" sz="1200" dirty="0">
                <a:solidFill>
                  <a:srgbClr val="FFFF00"/>
                </a:solidFill>
                <a:latin typeface="Trebuchet MS" panose="020B0603020202020204"/>
              </a:rPr>
              <a:t>espressione dei sintomi </a:t>
            </a:r>
            <a:r>
              <a:rPr lang="it-IT" sz="1200" dirty="0">
                <a:solidFill>
                  <a:prstClr val="black"/>
                </a:solidFill>
                <a:latin typeface="Trebuchet MS" panose="020B0603020202020204"/>
              </a:rPr>
              <a:t>sulla chioma, determinando la significativa </a:t>
            </a:r>
            <a:r>
              <a:rPr lang="it-IT" sz="1200" dirty="0">
                <a:solidFill>
                  <a:srgbClr val="FFFF00"/>
                </a:solidFill>
                <a:latin typeface="Trebuchet MS" panose="020B0603020202020204"/>
              </a:rPr>
              <a:t>riduzione</a:t>
            </a:r>
            <a:r>
              <a:rPr lang="it-IT" sz="1200" dirty="0">
                <a:solidFill>
                  <a:prstClr val="black"/>
                </a:solidFill>
                <a:latin typeface="Trebuchet MS" panose="020B0603020202020204"/>
              </a:rPr>
              <a:t> di tale manifestazione e </a:t>
            </a:r>
            <a:r>
              <a:rPr lang="it-IT" sz="1200" dirty="0">
                <a:solidFill>
                  <a:srgbClr val="FFFF00"/>
                </a:solidFill>
                <a:latin typeface="Trebuchet MS" panose="020B0603020202020204"/>
              </a:rPr>
              <a:t>delle perdite </a:t>
            </a:r>
            <a:r>
              <a:rPr lang="it-IT" sz="1200" dirty="0">
                <a:solidFill>
                  <a:prstClr val="black"/>
                </a:solidFill>
                <a:latin typeface="Trebuchet MS" panose="020B0603020202020204"/>
              </a:rPr>
              <a:t>quali-quantitative del prodotto.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87501" y="5402328"/>
            <a:ext cx="65358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srgbClr val="FFFF00"/>
                </a:solidFill>
                <a:latin typeface="Trebuchet MS" panose="020B0603020202020204"/>
              </a:rPr>
              <a:t>Il prodotto non ha azione diretta sui patogeni o sui loro metaboliti fitotossici prodotti dai patogeni ma regola le funzioni della pianta che in tal modo modula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srgbClr val="FFFF00"/>
                </a:solidFill>
                <a:latin typeface="Trebuchet MS" panose="020B0603020202020204"/>
              </a:rPr>
              <a:t>la risposta di difesa e non esprime i sintomi sulla chioma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srgbClr val="FFFF00"/>
                </a:solidFill>
                <a:latin typeface="Trebuchet MS" panose="020B0603020202020204"/>
              </a:rPr>
              <a:t>o li esprime in maniera attenuata.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00250"/>
            <a:ext cx="6858000" cy="51435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44724" y="2559869"/>
            <a:ext cx="5184934" cy="3390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0" tIns="15716" rIns="0" bIns="0" rtlCol="0" anchor="ctr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24"/>
              </a:spcBef>
            </a:pPr>
            <a:r>
              <a:rPr sz="2100" spc="-4" dirty="0">
                <a:solidFill>
                  <a:srgbClr val="000000"/>
                </a:solidFill>
              </a:rPr>
              <a:t>Esca</a:t>
            </a:r>
            <a:r>
              <a:rPr sz="2100" spc="-23" dirty="0">
                <a:solidFill>
                  <a:srgbClr val="000000"/>
                </a:solidFill>
              </a:rPr>
              <a:t> </a:t>
            </a:r>
            <a:r>
              <a:rPr sz="2100" dirty="0">
                <a:solidFill>
                  <a:srgbClr val="000000"/>
                </a:solidFill>
              </a:rPr>
              <a:t>in</a:t>
            </a:r>
            <a:r>
              <a:rPr sz="2100" spc="-19" dirty="0">
                <a:solidFill>
                  <a:srgbClr val="000000"/>
                </a:solidFill>
              </a:rPr>
              <a:t> </a:t>
            </a:r>
            <a:r>
              <a:rPr sz="2100" spc="-11" dirty="0">
                <a:solidFill>
                  <a:srgbClr val="000000"/>
                </a:solidFill>
              </a:rPr>
              <a:t>vigneto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71805" y="3415093"/>
            <a:ext cx="5716429" cy="3101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175" defTabSz="685800" eaLnBrk="1" fontAlgn="auto" hangingPunct="1">
              <a:spcBef>
                <a:spcPts val="79"/>
              </a:spcBef>
              <a:spcAft>
                <a:spcPts val="0"/>
              </a:spcAft>
              <a:buFont typeface="Arial MT"/>
              <a:buChar char="•"/>
              <a:tabLst>
                <a:tab pos="266224" algn="l"/>
                <a:tab pos="266700" algn="l"/>
              </a:tabLst>
              <a:defRPr/>
            </a:pPr>
            <a:r>
              <a:rPr sz="1950" b="1" spc="-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Importanza</a:t>
            </a:r>
            <a:r>
              <a:rPr sz="1950" b="1" spc="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 </a:t>
            </a:r>
            <a:r>
              <a:rPr sz="1950" b="1" spc="-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delle</a:t>
            </a:r>
            <a:r>
              <a:rPr sz="1950" b="1" spc="15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 </a:t>
            </a:r>
            <a:r>
              <a:rPr sz="1950" b="1" spc="-15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ferite</a:t>
            </a:r>
            <a:r>
              <a:rPr sz="1950" b="1" spc="-10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 </a:t>
            </a:r>
            <a:r>
              <a:rPr sz="1425" b="1" spc="-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(potatura)</a:t>
            </a:r>
            <a:r>
              <a:rPr sz="1425" b="1" spc="13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 </a:t>
            </a:r>
            <a:r>
              <a:rPr sz="1950" b="1" spc="-15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prolungata</a:t>
            </a:r>
            <a:r>
              <a:rPr sz="1950" b="1" spc="3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 </a:t>
            </a:r>
            <a:r>
              <a:rPr sz="1950" b="1" spc="-1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recettività</a:t>
            </a:r>
            <a:endParaRPr sz="1950" dirty="0">
              <a:solidFill>
                <a:srgbClr val="9D360E">
                  <a:lumMod val="40000"/>
                  <a:lumOff val="6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94695" y="4604099"/>
            <a:ext cx="1545431" cy="3101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 eaLnBrk="1" fontAlgn="auto" hangingPunct="1">
              <a:spcBef>
                <a:spcPts val="79"/>
              </a:spcBef>
              <a:spcAft>
                <a:spcPts val="0"/>
              </a:spcAft>
              <a:tabLst>
                <a:tab pos="323374" algn="l"/>
                <a:tab pos="1167289" algn="l"/>
              </a:tabLst>
              <a:defRPr/>
            </a:pP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e	dan</a:t>
            </a:r>
            <a:r>
              <a:rPr sz="1950" b="1" spc="-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n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o	al</a:t>
            </a:r>
            <a:r>
              <a:rPr sz="1950" b="1" spc="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l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a</a:t>
            </a:r>
            <a:endParaRPr sz="1950" dirty="0">
              <a:solidFill>
                <a:srgbClr val="9D360E">
                  <a:lumMod val="40000"/>
                  <a:lumOff val="6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1805" y="4009511"/>
            <a:ext cx="4053364" cy="114835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indent="-257175" defTabSz="685800" eaLnBrk="1" fontAlgn="auto" hangingPunct="1">
              <a:spcBef>
                <a:spcPts val="79"/>
              </a:spcBef>
              <a:spcAft>
                <a:spcPts val="0"/>
              </a:spcAft>
              <a:buFont typeface="Arial MT"/>
              <a:buChar char="•"/>
              <a:tabLst>
                <a:tab pos="266224" algn="l"/>
                <a:tab pos="266700" algn="l"/>
              </a:tabLst>
              <a:defRPr/>
            </a:pPr>
            <a:r>
              <a:rPr sz="1950" b="1" spc="-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Manifestazione</a:t>
            </a:r>
            <a:r>
              <a:rPr sz="1950" b="1" spc="-1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 erratica</a:t>
            </a:r>
            <a:r>
              <a:rPr sz="1950" b="1" spc="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 </a:t>
            </a:r>
            <a:r>
              <a:rPr sz="1950" b="1" spc="-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del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 </a:t>
            </a:r>
            <a:r>
              <a:rPr sz="1950" b="1" spc="-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sintomo</a:t>
            </a:r>
            <a:endParaRPr sz="1950" dirty="0">
              <a:solidFill>
                <a:srgbClr val="9D360E">
                  <a:lumMod val="40000"/>
                  <a:lumOff val="60000"/>
                </a:srgbClr>
              </a:solidFill>
              <a:latin typeface="Calibri"/>
              <a:cs typeface="Calibri"/>
            </a:endParaRPr>
          </a:p>
          <a:p>
            <a:pPr defTabSz="685800" eaLnBrk="1" fontAlgn="auto" hangingPunct="1">
              <a:spcBef>
                <a:spcPts val="15"/>
              </a:spcBef>
              <a:spcAft>
                <a:spcPts val="0"/>
              </a:spcAft>
              <a:buFont typeface="Arial MT"/>
              <a:buChar char="•"/>
              <a:defRPr/>
            </a:pPr>
            <a:endParaRPr sz="2288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66700" marR="3810" indent="-257175" defTabSz="6858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 MT"/>
              <a:buChar char="•"/>
              <a:tabLst>
                <a:tab pos="266224" algn="l"/>
                <a:tab pos="266700" algn="l"/>
                <a:tab pos="1751648" algn="l"/>
                <a:tab pos="2231708" algn="l"/>
                <a:tab pos="3265170" algn="l"/>
              </a:tabLst>
              <a:defRPr/>
            </a:pPr>
            <a:r>
              <a:rPr sz="1950" b="1" spc="-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Cor</a:t>
            </a:r>
            <a:r>
              <a:rPr sz="1950" b="1" spc="-15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r</a:t>
            </a:r>
            <a:r>
              <a:rPr sz="1950" b="1" spc="-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el</a:t>
            </a:r>
            <a:r>
              <a:rPr sz="1950" b="1" spc="-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a</a:t>
            </a:r>
            <a:r>
              <a:rPr sz="1950" b="1" spc="-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zio</a:t>
            </a:r>
            <a:r>
              <a:rPr sz="1950" b="1" spc="-1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n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e	</a:t>
            </a:r>
            <a:r>
              <a:rPr sz="1950" b="1" spc="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t</a:t>
            </a:r>
            <a:r>
              <a:rPr sz="1950" b="1" spc="-49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r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a	s</a:t>
            </a:r>
            <a:r>
              <a:rPr sz="1950" b="1" spc="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i</a:t>
            </a:r>
            <a:r>
              <a:rPr sz="1950" b="1" spc="-26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n</a:t>
            </a:r>
            <a:r>
              <a:rPr sz="1950" b="1" spc="-23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t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o</a:t>
            </a:r>
            <a:r>
              <a:rPr sz="1950" b="1" spc="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m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o	</a:t>
            </a:r>
            <a:r>
              <a:rPr sz="1950" b="1" spc="-3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f</a:t>
            </a:r>
            <a:r>
              <a:rPr sz="1950" b="1" spc="-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o</a:t>
            </a:r>
            <a:r>
              <a:rPr sz="1950" b="1" spc="-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gli</a:t>
            </a:r>
            <a:r>
              <a:rPr sz="1950" b="1" spc="-1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a</a:t>
            </a:r>
            <a:r>
              <a:rPr sz="1950" b="1" spc="-19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r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e  </a:t>
            </a:r>
            <a:r>
              <a:rPr sz="1950" b="1" spc="-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produzione</a:t>
            </a:r>
            <a:endParaRPr sz="1950" dirty="0">
              <a:solidFill>
                <a:srgbClr val="9D360E">
                  <a:lumMod val="40000"/>
                  <a:lumOff val="6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1422" y="5410642"/>
            <a:ext cx="5767863" cy="55970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66700" marR="3810" indent="-257175" defTabSz="685800" eaLnBrk="1" fontAlgn="auto" hangingPunct="1">
              <a:lnSpc>
                <a:spcPts val="1875"/>
              </a:lnSpc>
              <a:spcBef>
                <a:spcPts val="525"/>
              </a:spcBef>
              <a:spcAft>
                <a:spcPts val="0"/>
              </a:spcAft>
              <a:buFont typeface="Arial MT"/>
              <a:buChar char="•"/>
              <a:tabLst>
                <a:tab pos="266224" algn="l"/>
                <a:tab pos="266700" algn="l"/>
                <a:tab pos="943451" algn="l"/>
                <a:tab pos="2950845" algn="l"/>
                <a:tab pos="3214688" algn="l"/>
                <a:tab pos="4402455" algn="l"/>
                <a:tab pos="5439251" algn="l"/>
              </a:tabLst>
              <a:defRPr/>
            </a:pP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S</a:t>
            </a:r>
            <a:r>
              <a:rPr sz="1950" b="1" spc="-19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t</a:t>
            </a:r>
            <a:r>
              <a:rPr sz="1950" b="1" spc="-23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at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o	</a:t>
            </a:r>
            <a:r>
              <a:rPr sz="1950" b="1" spc="-19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v</a:t>
            </a:r>
            <a:r>
              <a:rPr sz="1950" b="1" spc="-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e</a:t>
            </a:r>
            <a:r>
              <a:rPr sz="1950" b="1" spc="-19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g</a:t>
            </a:r>
            <a:r>
              <a:rPr sz="1950" b="1" spc="-23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et</a:t>
            </a:r>
            <a:r>
              <a:rPr sz="1950" b="1" spc="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o</a:t>
            </a:r>
            <a:r>
              <a:rPr sz="1950" b="1" spc="-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-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p</a:t>
            </a:r>
            <a:r>
              <a:rPr sz="1950" b="1" spc="-34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r</a:t>
            </a:r>
            <a:r>
              <a:rPr sz="1950" b="1" spc="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o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du</a:t>
            </a:r>
            <a:r>
              <a:rPr sz="1950" b="1" spc="-30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t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ti</a:t>
            </a:r>
            <a:r>
              <a:rPr sz="1950" b="1" spc="-1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v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o	e	</a:t>
            </a:r>
            <a:r>
              <a:rPr sz="1950" b="1" spc="-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c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on</a:t>
            </a:r>
            <a:r>
              <a:rPr sz="1950" b="1" spc="-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d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iz</a:t>
            </a:r>
            <a:r>
              <a:rPr sz="1950" b="1" spc="-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i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oni	s</a:t>
            </a:r>
            <a:r>
              <a:rPr sz="1950" b="1" spc="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a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ni</a:t>
            </a:r>
            <a:r>
              <a:rPr sz="1950" b="1" spc="-23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t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arie	d</a:t>
            </a:r>
            <a:r>
              <a:rPr sz="1950" b="1" spc="-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e</a:t>
            </a:r>
            <a:r>
              <a:rPr sz="1950" b="1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l  </a:t>
            </a:r>
            <a:r>
              <a:rPr sz="1950" b="1" spc="-8" dirty="0">
                <a:solidFill>
                  <a:srgbClr val="9D360E">
                    <a:lumMod val="40000"/>
                    <a:lumOff val="60000"/>
                  </a:srgbClr>
                </a:solidFill>
                <a:latin typeface="Calibri"/>
                <a:cs typeface="Calibri"/>
              </a:rPr>
              <a:t>vigneto</a:t>
            </a:r>
            <a:endParaRPr sz="1950" dirty="0">
              <a:solidFill>
                <a:srgbClr val="9D360E">
                  <a:lumMod val="40000"/>
                  <a:lumOff val="60000"/>
                </a:srgb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C2830F76-0FFE-3EDF-CB82-5A5939FAD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4800"/>
            <a:ext cx="426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latin typeface="Tahoma" panose="020B0604030504040204" pitchFamily="34" charset="0"/>
              </a:rPr>
              <a:t>La difesa</a:t>
            </a:r>
            <a:endParaRPr lang="it-IT" altLang="it-IT" sz="2400"/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A65FDD91-E7A8-21EF-0CBF-50402B193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338" y="1355725"/>
            <a:ext cx="4132262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i="1">
                <a:solidFill>
                  <a:srgbClr val="FFFF00"/>
                </a:solidFill>
                <a:latin typeface="Tahoma" panose="020B0604030504040204" pitchFamily="34" charset="0"/>
              </a:rPr>
              <a:t>Difesa nella storia: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Arsenito di sodio, DNOC, microiniezioni al tronco, spennellature dei tronchi, interventi di capitozzamento </a:t>
            </a:r>
            <a:endParaRPr lang="it-IT" altLang="it-IT" sz="2400"/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EDCA6571-A96B-9C83-FB7A-B4A35C21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913" y="4211638"/>
            <a:ext cx="47259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i="1">
                <a:solidFill>
                  <a:srgbClr val="FFFF00"/>
                </a:solidFill>
                <a:latin typeface="Tahoma" panose="020B0604030504040204" pitchFamily="34" charset="0"/>
              </a:rPr>
              <a:t>Interventi attuali: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Applicazioni di </a:t>
            </a:r>
            <a:r>
              <a:rPr lang="it-IT" altLang="it-IT" sz="2400" i="1">
                <a:solidFill>
                  <a:srgbClr val="FFFF00"/>
                </a:solidFill>
                <a:latin typeface="Tahoma" panose="020B0604030504040204" pitchFamily="34" charset="0"/>
              </a:rPr>
              <a:t>Trichoderma</a:t>
            </a: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          sulle ferite di potatura: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Trattamenti con correttivi fogliari</a:t>
            </a:r>
            <a:endParaRPr lang="it-IT" altLang="it-IT" sz="2400"/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8C9036D3-E19D-9EDD-E6A3-4B07C4E44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172325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Norme profilattiche</a:t>
            </a:r>
            <a:endParaRPr lang="it-IT" altLang="it-IT" sz="2400"/>
          </a:p>
        </p:txBody>
      </p:sp>
      <p:pic>
        <p:nvPicPr>
          <p:cNvPr id="12299" name="Picture 11" descr="piantacapitozz0000">
            <a:extLst>
              <a:ext uri="{FF2B5EF4-FFF2-40B4-BE49-F238E27FC236}">
                <a16:creationId xmlns:a16="http://schemas.microsoft.com/office/drawing/2014/main" id="{213CE0C5-10BC-AC54-39D5-2DEF4DEA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763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1" grpId="0" autoUpdateAnimBg="0"/>
      <p:bldP spid="12297" grpId="0" autoUpdateAnimBg="0"/>
      <p:bldP spid="1229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720FCFC6-A0C1-498A-8675-7301C13B7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6019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Il ruolo di altri</a:t>
            </a:r>
            <a:r>
              <a:rPr lang="it-IT" altLang="it-IT" sz="2400"/>
              <a:t> </a:t>
            </a: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miceti nel determinismo della malattia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358A6FE4-DC08-592D-B079-5943CC1E4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27660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00"/>
                </a:solidFill>
              </a:rPr>
              <a:t>Altre specie di </a:t>
            </a:r>
            <a:r>
              <a:rPr lang="it-IT" altLang="it-IT" sz="2400" i="1">
                <a:solidFill>
                  <a:srgbClr val="FFFF00"/>
                </a:solidFill>
              </a:rPr>
              <a:t>Phaeoacremonium</a:t>
            </a:r>
            <a:endParaRPr lang="it-IT" altLang="it-IT" sz="2400"/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8CC9006C-ADE2-B298-4041-552C2DFA3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1148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i="1">
                <a:solidFill>
                  <a:srgbClr val="FFFF00"/>
                </a:solidFill>
              </a:rPr>
              <a:t>Stereum hirsutum</a:t>
            </a:r>
            <a:endParaRPr lang="it-IT" altLang="it-IT" sz="2400"/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E44BBB11-FD78-2A83-9A26-8D3387747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02920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i="1">
                <a:solidFill>
                  <a:srgbClr val="FFFF00"/>
                </a:solidFill>
              </a:rPr>
              <a:t>Eutypa lata</a:t>
            </a:r>
          </a:p>
        </p:txBody>
      </p:sp>
      <p:sp>
        <p:nvSpPr>
          <p:cNvPr id="9222" name="AutoShape 6">
            <a:extLst>
              <a:ext uri="{FF2B5EF4-FFF2-40B4-BE49-F238E27FC236}">
                <a16:creationId xmlns:a16="http://schemas.microsoft.com/office/drawing/2014/main" id="{282D7787-F798-E96A-5514-5BB202EE3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438400"/>
            <a:ext cx="3048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/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D78E477D-E3F2-F361-559F-F6170FBEB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75" y="6804025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i="1">
                <a:solidFill>
                  <a:srgbClr val="FFFF00"/>
                </a:solidFill>
              </a:rPr>
              <a:t>Cylindrocarpon sp.</a:t>
            </a:r>
            <a:endParaRPr lang="it-IT" altLang="it-IT" sz="2400"/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A35A2724-D55A-DEFD-61BB-AA874F7A5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413" y="5940425"/>
            <a:ext cx="4392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i="1">
                <a:solidFill>
                  <a:srgbClr val="FFFF00"/>
                </a:solidFill>
              </a:rPr>
              <a:t>Botryosphaeria sp.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9219" grpId="0" autoUpdateAnimBg="0"/>
      <p:bldP spid="9220" grpId="0" autoUpdateAnimBg="0"/>
      <p:bldP spid="9221" grpId="0" autoUpdateAnimBg="0"/>
      <p:bldP spid="9222" grpId="0" animBg="1"/>
      <p:bldP spid="9223" grpId="0" autoUpdateAnimBg="0"/>
      <p:bldP spid="92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9207DA4F-0B49-1780-E23D-BE2E4FD71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6858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latin typeface="Tahoma" panose="020B0604030504040204" pitchFamily="34" charset="0"/>
              </a:rPr>
              <a:t>Diffusione, biologia  ed epidemiologia</a:t>
            </a:r>
            <a:endParaRPr lang="it-IT" altLang="it-IT" sz="2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F6995E6C-D30F-6666-DFF4-AAFD8DB83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574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Diffusione in tutte le aree vitate mondiali</a:t>
            </a:r>
            <a:endParaRPr lang="it-IT" altLang="it-IT" sz="2400">
              <a:latin typeface="Tahoma" panose="020B0604030504040204" pitchFamily="34" charset="0"/>
            </a:endParaRP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9448E8E3-4EF8-C3C7-5363-85DE03DFA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76600"/>
            <a:ext cx="6096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mancata proporzionalità tra gravità delle necrosi legnose ed estensione                    dei sintomi fogliari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00790948-3E2F-0E1E-BAA8-F4C8D87D0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57800"/>
            <a:ext cx="487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“mascheramento”</a:t>
            </a:r>
            <a:endParaRPr lang="it-IT" altLang="it-IT" sz="2400"/>
          </a:p>
        </p:txBody>
      </p:sp>
      <p:sp>
        <p:nvSpPr>
          <p:cNvPr id="10246" name="AutoShape 6">
            <a:extLst>
              <a:ext uri="{FF2B5EF4-FFF2-40B4-BE49-F238E27FC236}">
                <a16:creationId xmlns:a16="http://schemas.microsoft.com/office/drawing/2014/main" id="{977F26B5-DFE9-9BBC-7A6F-3077022F6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495800"/>
            <a:ext cx="32004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/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6D0141B5-C67C-A6E8-A79C-039293626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8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ruolo nella patogenesi delle operazioni in vivaio</a:t>
            </a:r>
            <a:endParaRPr lang="it-IT" altLang="it-IT" sz="2400"/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194E0A5C-A708-76DE-520E-C23D56A3E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2390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durata del periodo di incubazione</a:t>
            </a:r>
            <a:endParaRPr lang="it-IT" altLang="it-IT" sz="2400"/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BB4D3A1A-E049-2136-773D-DC9C5BF1C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0010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cause della comparsa dei sintomi fogliari</a:t>
            </a: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  <p:bldP spid="10243" grpId="0" autoUpdateAnimBg="0"/>
      <p:bldP spid="10244" grpId="0" autoUpdateAnimBg="0"/>
      <p:bldP spid="10245" grpId="0" autoUpdateAnimBg="0"/>
      <p:bldP spid="10246" grpId="0" animBg="1"/>
      <p:bldP spid="10247" grpId="0" autoUpdateAnimBg="0"/>
      <p:bldP spid="10248" grpId="0" autoUpdateAnimBg="0"/>
      <p:bldP spid="1024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DA9ABBC2-1602-9A1C-FBFD-331EB0C5B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6858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>
                <a:solidFill>
                  <a:srgbClr val="FFFF00"/>
                </a:solidFill>
                <a:latin typeface="Tahoma" panose="020B0604030504040204" pitchFamily="34" charset="0"/>
              </a:rPr>
              <a:t>modalità di disseminazione e vie di infezione        dei principali patogeni coinvolti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BBBAE712-49B0-A36A-3FC1-E7AB8289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50" y="1087543"/>
            <a:ext cx="68580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dirty="0">
                <a:solidFill>
                  <a:srgbClr val="FFFF00"/>
                </a:solidFill>
                <a:latin typeface="Tahoma" panose="020B0604030504040204" pitchFamily="34" charset="0"/>
              </a:rPr>
              <a:t>disseminazione aerea degli elementi di propagazione</a:t>
            </a:r>
            <a:endParaRPr lang="it-IT" altLang="it-IT" sz="2400" dirty="0"/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3F1D26B2-2AD2-75B3-D8B8-4B6859FF5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1436"/>
            <a:ext cx="6629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dirty="0">
                <a:solidFill>
                  <a:srgbClr val="FFFF00"/>
                </a:solidFill>
                <a:latin typeface="Tahoma" panose="020B0604030504040204" pitchFamily="34" charset="0"/>
              </a:rPr>
              <a:t>suscettibilità delle ferite più elevata                             in caso di potatura precoce</a:t>
            </a:r>
            <a:endParaRPr lang="it-IT" altLang="it-IT" sz="2000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autoUpdateAnimBg="0"/>
      <p:bldP spid="1126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12623" y="2159127"/>
            <a:ext cx="5980271" cy="990124"/>
            <a:chOff x="550163" y="211836"/>
            <a:chExt cx="7973695" cy="1320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163" y="362712"/>
              <a:ext cx="7973568" cy="11551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915" y="211836"/>
              <a:ext cx="7472172" cy="131978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8666" y="2303793"/>
            <a:ext cx="5888355" cy="7822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239" algn="ctr" defTabSz="685800" eaLnBrk="1" fontAlgn="auto" hangingPunct="1">
              <a:lnSpc>
                <a:spcPts val="287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700" b="1" spc="-4" dirty="0">
                <a:solidFill>
                  <a:srgbClr val="FFFF00"/>
                </a:solidFill>
                <a:latin typeface="Calibri"/>
                <a:cs typeface="Calibri"/>
              </a:rPr>
              <a:t>Considerazioni</a:t>
            </a:r>
            <a:r>
              <a:rPr sz="2700" b="1" spc="-1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FFFF00"/>
                </a:solidFill>
                <a:latin typeface="Calibri"/>
                <a:cs typeface="Calibri"/>
              </a:rPr>
              <a:t>per</a:t>
            </a:r>
            <a:r>
              <a:rPr sz="2700" b="1" spc="-4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FFFF00"/>
                </a:solidFill>
                <a:latin typeface="Calibri"/>
                <a:cs typeface="Calibri"/>
              </a:rPr>
              <a:t>lo</a:t>
            </a:r>
            <a:r>
              <a:rPr sz="2700" b="1" spc="8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FFFF00"/>
                </a:solidFill>
                <a:latin typeface="Calibri"/>
                <a:cs typeface="Calibri"/>
              </a:rPr>
              <a:t>sviluppo</a:t>
            </a:r>
            <a:r>
              <a:rPr sz="2700" b="1" spc="-4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FFFF00"/>
                </a:solidFill>
                <a:latin typeface="Calibri"/>
                <a:cs typeface="Calibri"/>
              </a:rPr>
              <a:t>della</a:t>
            </a:r>
            <a:endParaRPr sz="27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29" algn="ctr" defTabSz="685800" eaLnBrk="1" fontAlgn="auto" hangingPunct="1">
              <a:lnSpc>
                <a:spcPts val="321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700" b="1" dirty="0">
                <a:solidFill>
                  <a:srgbClr val="FFFF00"/>
                </a:solidFill>
                <a:latin typeface="Calibri"/>
                <a:cs typeface="Calibri"/>
              </a:rPr>
              <a:t>lotta</a:t>
            </a:r>
            <a:r>
              <a:rPr sz="2700" b="1" spc="-1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FFFF00"/>
                </a:solidFill>
                <a:latin typeface="Calibri"/>
                <a:cs typeface="Calibri"/>
              </a:rPr>
              <a:t>al</a:t>
            </a:r>
            <a:r>
              <a:rPr sz="2700" b="1" spc="-1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700" b="1" spc="-4" dirty="0">
                <a:solidFill>
                  <a:srgbClr val="FFFF00"/>
                </a:solidFill>
                <a:latin typeface="Calibri"/>
                <a:cs typeface="Calibri"/>
              </a:rPr>
              <a:t>complesso</a:t>
            </a:r>
            <a:r>
              <a:rPr sz="2700" b="1" spc="-1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FFFF00"/>
                </a:solidFill>
                <a:latin typeface="Calibri"/>
                <a:cs typeface="Calibri"/>
              </a:rPr>
              <a:t>Esca</a:t>
            </a:r>
            <a:endParaRPr sz="27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8993" y="3603466"/>
            <a:ext cx="6147435" cy="1956305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408623" indent="-343853" defTabSz="685800" eaLnBrk="1" fontAlgn="auto" hangingPunct="1">
              <a:spcBef>
                <a:spcPts val="1155"/>
              </a:spcBef>
              <a:spcAft>
                <a:spcPts val="0"/>
              </a:spcAft>
              <a:buFont typeface="Wingdings"/>
              <a:buChar char=""/>
              <a:tabLst>
                <a:tab pos="409099" algn="l"/>
              </a:tabLst>
              <a:defRPr/>
            </a:pPr>
            <a:r>
              <a:rPr sz="2250" b="1" spc="-4" dirty="0">
                <a:solidFill>
                  <a:prstClr val="black"/>
                </a:solidFill>
                <a:latin typeface="Calibri"/>
                <a:cs typeface="Calibri"/>
              </a:rPr>
              <a:t>Prolungato</a:t>
            </a:r>
            <a:r>
              <a:rPr sz="2250" b="1" spc="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50" b="1" spc="-8" dirty="0">
                <a:solidFill>
                  <a:prstClr val="black"/>
                </a:solidFill>
                <a:latin typeface="Calibri"/>
                <a:cs typeface="Calibri"/>
              </a:rPr>
              <a:t>rapporto</a:t>
            </a:r>
            <a:r>
              <a:rPr sz="2250" b="1" spc="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50" b="1" spc="-4" dirty="0">
                <a:solidFill>
                  <a:prstClr val="black"/>
                </a:solidFill>
                <a:latin typeface="Calibri"/>
                <a:cs typeface="Calibri"/>
              </a:rPr>
              <a:t>ospite-patogeno-ambiente</a:t>
            </a:r>
            <a:endParaRPr sz="225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058704" lvl="1" indent="-343376">
              <a:spcBef>
                <a:spcPts val="1080"/>
              </a:spcBef>
              <a:buFont typeface="Wingdings"/>
              <a:buChar char=""/>
              <a:tabLst>
                <a:tab pos="1059180" algn="l"/>
              </a:tabLst>
              <a:defRPr/>
            </a:pPr>
            <a:r>
              <a:rPr lang="it-IT" sz="2250" b="1" spc="-4" dirty="0">
                <a:solidFill>
                  <a:prstClr val="black"/>
                </a:solidFill>
                <a:latin typeface="Calibri"/>
                <a:cs typeface="Calibri"/>
              </a:rPr>
              <a:t>Improbabile</a:t>
            </a:r>
            <a:r>
              <a:rPr lang="it-IT" sz="2250" b="1"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it-IT" sz="2250" b="1" spc="-8" dirty="0">
                <a:solidFill>
                  <a:prstClr val="black"/>
                </a:solidFill>
                <a:latin typeface="Calibri"/>
                <a:cs typeface="Calibri"/>
              </a:rPr>
              <a:t>eradicazione </a:t>
            </a:r>
            <a:r>
              <a:rPr lang="it-IT" sz="2250" b="1" spc="-4" dirty="0">
                <a:solidFill>
                  <a:prstClr val="black"/>
                </a:solidFill>
                <a:latin typeface="Calibri"/>
                <a:cs typeface="Calibri"/>
              </a:rPr>
              <a:t>dell’infezione</a:t>
            </a:r>
            <a:endParaRPr lang="it-IT" sz="225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058704" lvl="1" indent="-343376" defTabSz="685800" eaLnBrk="1" fontAlgn="auto" hangingPunct="1">
              <a:spcBef>
                <a:spcPts val="1080"/>
              </a:spcBef>
              <a:spcAft>
                <a:spcPts val="0"/>
              </a:spcAft>
              <a:buFont typeface="Wingdings"/>
              <a:buChar char=""/>
              <a:tabLst>
                <a:tab pos="1059180" algn="l"/>
              </a:tabLst>
              <a:defRPr/>
            </a:pPr>
            <a:r>
              <a:rPr sz="2250" b="1" spc="-4" dirty="0" err="1">
                <a:solidFill>
                  <a:prstClr val="black"/>
                </a:solidFill>
                <a:latin typeface="Calibri"/>
                <a:cs typeface="Calibri"/>
              </a:rPr>
              <a:t>Limitata</a:t>
            </a:r>
            <a:r>
              <a:rPr sz="2250" b="1" spc="-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50" b="1" spc="-4" dirty="0">
                <a:solidFill>
                  <a:prstClr val="black"/>
                </a:solidFill>
                <a:latin typeface="Calibri"/>
                <a:cs typeface="Calibri"/>
              </a:rPr>
              <a:t>efficacia</a:t>
            </a:r>
            <a:r>
              <a:rPr sz="2250" b="1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50" b="1" spc="-4" dirty="0">
                <a:solidFill>
                  <a:prstClr val="black"/>
                </a:solidFill>
                <a:latin typeface="Calibri"/>
                <a:cs typeface="Calibri"/>
              </a:rPr>
              <a:t>di singoli</a:t>
            </a:r>
            <a:r>
              <a:rPr sz="2250" b="1" spc="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50" b="1" spc="-4" dirty="0">
                <a:solidFill>
                  <a:prstClr val="black"/>
                </a:solidFill>
                <a:latin typeface="Calibri"/>
                <a:cs typeface="Calibri"/>
              </a:rPr>
              <a:t>interventi</a:t>
            </a:r>
            <a:endParaRPr sz="225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003935" lvl="1" indent="-343376" defTabSz="685800" eaLnBrk="1" fontAlgn="auto" hangingPunct="1">
              <a:spcBef>
                <a:spcPts val="1080"/>
              </a:spcBef>
              <a:spcAft>
                <a:spcPts val="0"/>
              </a:spcAft>
              <a:buFont typeface="Wingdings"/>
              <a:buChar char=""/>
              <a:tabLst>
                <a:tab pos="1004411" algn="l"/>
              </a:tabLst>
              <a:defRPr/>
            </a:pPr>
            <a:r>
              <a:rPr sz="2250" b="1" dirty="0" err="1">
                <a:solidFill>
                  <a:prstClr val="black"/>
                </a:solidFill>
                <a:latin typeface="Calibri"/>
                <a:cs typeface="Calibri"/>
              </a:rPr>
              <a:t>Necessità</a:t>
            </a:r>
            <a:r>
              <a:rPr sz="2250" b="1" spc="-3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prstClr val="black"/>
                </a:solidFill>
                <a:latin typeface="Calibri"/>
                <a:cs typeface="Calibri"/>
              </a:rPr>
              <a:t>di</a:t>
            </a:r>
            <a:r>
              <a:rPr sz="2250" b="1"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50" b="1" spc="-8" dirty="0">
                <a:solidFill>
                  <a:prstClr val="black"/>
                </a:solidFill>
                <a:latin typeface="Calibri"/>
                <a:cs typeface="Calibri"/>
              </a:rPr>
              <a:t>condurre </a:t>
            </a:r>
            <a:r>
              <a:rPr sz="2250" b="1" spc="-4" dirty="0">
                <a:solidFill>
                  <a:prstClr val="black"/>
                </a:solidFill>
                <a:latin typeface="Calibri"/>
                <a:cs typeface="Calibri"/>
              </a:rPr>
              <a:t>azioni</a:t>
            </a:r>
            <a:r>
              <a:rPr sz="2250" b="1" spc="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250" b="1" spc="-4" dirty="0">
                <a:solidFill>
                  <a:prstClr val="black"/>
                </a:solidFill>
                <a:latin typeface="Calibri"/>
                <a:cs typeface="Calibri"/>
              </a:rPr>
              <a:t>integrate</a:t>
            </a:r>
            <a:endParaRPr sz="225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8547" y="2189368"/>
            <a:ext cx="6535103" cy="337111"/>
          </a:xfrm>
          <a:prstGeom prst="rect">
            <a:avLst/>
          </a:prstGeom>
          <a:solidFill>
            <a:srgbClr val="FFC000"/>
          </a:solidFill>
          <a:ln w="9525">
            <a:solidFill>
              <a:srgbClr val="A4DEC5"/>
            </a:solidFill>
          </a:ln>
        </p:spPr>
        <p:txBody>
          <a:bodyPr vert="horz" wrap="square" lIns="0" tIns="13811" rIns="0" bIns="0" rtlCol="0" anchor="ctr">
            <a:spAutoFit/>
          </a:bodyPr>
          <a:lstStyle/>
          <a:p>
            <a:pPr marL="86678">
              <a:lnSpc>
                <a:spcPct val="100000"/>
              </a:lnSpc>
              <a:spcBef>
                <a:spcPts val="109"/>
              </a:spcBef>
            </a:pPr>
            <a:r>
              <a:rPr sz="2100" dirty="0">
                <a:solidFill>
                  <a:srgbClr val="000000"/>
                </a:solidFill>
              </a:rPr>
              <a:t>Interventi</a:t>
            </a:r>
            <a:r>
              <a:rPr sz="2100" spc="-23" dirty="0">
                <a:solidFill>
                  <a:srgbClr val="000000"/>
                </a:solidFill>
              </a:rPr>
              <a:t> </a:t>
            </a:r>
            <a:r>
              <a:rPr sz="2100" dirty="0">
                <a:solidFill>
                  <a:srgbClr val="000000"/>
                </a:solidFill>
              </a:rPr>
              <a:t>di </a:t>
            </a:r>
            <a:r>
              <a:rPr sz="2100" spc="-4" dirty="0">
                <a:solidFill>
                  <a:srgbClr val="000000"/>
                </a:solidFill>
              </a:rPr>
              <a:t>contenimento</a:t>
            </a:r>
            <a:r>
              <a:rPr sz="2100" spc="-23" dirty="0">
                <a:solidFill>
                  <a:srgbClr val="000000"/>
                </a:solidFill>
              </a:rPr>
              <a:t> </a:t>
            </a:r>
            <a:r>
              <a:rPr sz="2100" dirty="0">
                <a:solidFill>
                  <a:srgbClr val="000000"/>
                </a:solidFill>
              </a:rPr>
              <a:t>della</a:t>
            </a:r>
            <a:r>
              <a:rPr sz="2100" spc="-11" dirty="0">
                <a:solidFill>
                  <a:srgbClr val="000000"/>
                </a:solidFill>
              </a:rPr>
              <a:t> </a:t>
            </a:r>
            <a:r>
              <a:rPr sz="2100" spc="-4" dirty="0">
                <a:solidFill>
                  <a:srgbClr val="000000"/>
                </a:solidFill>
              </a:rPr>
              <a:t>malattia</a:t>
            </a:r>
            <a:r>
              <a:rPr sz="2100" spc="-23" dirty="0">
                <a:solidFill>
                  <a:srgbClr val="000000"/>
                </a:solidFill>
              </a:rPr>
              <a:t> </a:t>
            </a:r>
            <a:r>
              <a:rPr sz="2100" dirty="0">
                <a:solidFill>
                  <a:srgbClr val="000000"/>
                </a:solidFill>
              </a:rPr>
              <a:t>in</a:t>
            </a:r>
            <a:r>
              <a:rPr sz="2100" spc="-15" dirty="0">
                <a:solidFill>
                  <a:srgbClr val="000000"/>
                </a:solidFill>
              </a:rPr>
              <a:t> </a:t>
            </a:r>
            <a:r>
              <a:rPr sz="2100" spc="-4" dirty="0">
                <a:solidFill>
                  <a:srgbClr val="000000"/>
                </a:solidFill>
              </a:rPr>
              <a:t>vivaio</a:t>
            </a:r>
            <a:endParaRPr sz="2100" dirty="0"/>
          </a:p>
        </p:txBody>
      </p:sp>
      <p:sp>
        <p:nvSpPr>
          <p:cNvPr id="8" name="object 8"/>
          <p:cNvSpPr txBox="1"/>
          <p:nvPr/>
        </p:nvSpPr>
        <p:spPr>
          <a:xfrm>
            <a:off x="288559" y="2843809"/>
            <a:ext cx="6335078" cy="3915752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266700" indent="-257175" defTabSz="685800" eaLnBrk="1" fontAlgn="auto" hangingPunct="1">
              <a:spcBef>
                <a:spcPts val="975"/>
              </a:spcBef>
              <a:spcAft>
                <a:spcPts val="0"/>
              </a:spcAft>
              <a:buClr>
                <a:srgbClr val="FF0000"/>
              </a:buClr>
              <a:buFont typeface="Wingdings"/>
              <a:buChar char=""/>
              <a:tabLst>
                <a:tab pos="266700" algn="l"/>
              </a:tabLst>
              <a:defRPr/>
            </a:pPr>
            <a:r>
              <a:rPr b="1" spc="-11" dirty="0">
                <a:solidFill>
                  <a:prstClr val="black"/>
                </a:solidFill>
                <a:latin typeface="Calibri"/>
                <a:cs typeface="Calibri"/>
              </a:rPr>
              <a:t>Prelevare</a:t>
            </a:r>
            <a:r>
              <a:rPr b="1"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spc="-8" dirty="0">
                <a:solidFill>
                  <a:prstClr val="black"/>
                </a:solidFill>
                <a:latin typeface="Calibri"/>
                <a:cs typeface="Calibri"/>
              </a:rPr>
              <a:t>materiale</a:t>
            </a:r>
            <a:r>
              <a:rPr b="1"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prstClr val="black"/>
                </a:solidFill>
                <a:latin typeface="Calibri"/>
                <a:cs typeface="Calibri"/>
              </a:rPr>
              <a:t>di</a:t>
            </a:r>
            <a:r>
              <a:rPr b="1" spc="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spc="-8" dirty="0">
                <a:solidFill>
                  <a:prstClr val="black"/>
                </a:solidFill>
                <a:latin typeface="Calibri"/>
                <a:cs typeface="Calibri"/>
              </a:rPr>
              <a:t>propagazione</a:t>
            </a:r>
            <a:r>
              <a:rPr b="1" spc="-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prstClr val="black"/>
                </a:solidFill>
                <a:latin typeface="Calibri"/>
                <a:cs typeface="Calibri"/>
              </a:rPr>
              <a:t>da </a:t>
            </a:r>
            <a:r>
              <a:rPr b="1" spc="-11" dirty="0">
                <a:solidFill>
                  <a:prstClr val="black"/>
                </a:solidFill>
                <a:latin typeface="Calibri"/>
                <a:cs typeface="Calibri"/>
              </a:rPr>
              <a:t>piante</a:t>
            </a:r>
            <a:r>
              <a:rPr b="1" spc="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spc="-4" dirty="0">
                <a:solidFill>
                  <a:prstClr val="black"/>
                </a:solidFill>
                <a:latin typeface="Calibri"/>
                <a:cs typeface="Calibri"/>
              </a:rPr>
              <a:t>madri</a:t>
            </a:r>
            <a:r>
              <a:rPr b="1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spc="-4" dirty="0">
                <a:solidFill>
                  <a:prstClr val="black"/>
                </a:solidFill>
                <a:latin typeface="Calibri"/>
                <a:cs typeface="Calibri"/>
              </a:rPr>
              <a:t>“sane”</a:t>
            </a:r>
            <a:endParaRPr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66700" marR="254318" indent="-257175" defTabSz="685800" eaLnBrk="1" fontAlgn="auto" hangingPunct="1">
              <a:lnSpc>
                <a:spcPct val="101000"/>
              </a:lnSpc>
              <a:spcBef>
                <a:spcPts val="878"/>
              </a:spcBef>
              <a:spcAft>
                <a:spcPts val="0"/>
              </a:spcAft>
              <a:buClr>
                <a:srgbClr val="FF0000"/>
              </a:buClr>
              <a:buFont typeface="Wingdings"/>
              <a:buChar char=""/>
              <a:tabLst>
                <a:tab pos="266700" algn="l"/>
              </a:tabLst>
              <a:defRPr/>
            </a:pPr>
            <a:r>
              <a:rPr b="1" spc="-8" dirty="0" err="1">
                <a:solidFill>
                  <a:prstClr val="black"/>
                </a:solidFill>
                <a:latin typeface="Calibri"/>
                <a:cs typeface="Calibri"/>
              </a:rPr>
              <a:t>Disinfezione</a:t>
            </a:r>
            <a:r>
              <a:rPr b="1" spc="-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spc="-4" dirty="0" err="1">
                <a:solidFill>
                  <a:prstClr val="black"/>
                </a:solidFill>
                <a:latin typeface="Calibri"/>
                <a:cs typeface="Calibri"/>
              </a:rPr>
              <a:t>periodica</a:t>
            </a:r>
            <a:r>
              <a:rPr b="1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spc="-4" dirty="0">
                <a:solidFill>
                  <a:prstClr val="black"/>
                </a:solidFill>
                <a:latin typeface="Calibri"/>
                <a:cs typeface="Calibri"/>
              </a:rPr>
              <a:t>vasche</a:t>
            </a:r>
            <a:r>
              <a:rPr b="1"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prstClr val="black"/>
                </a:solidFill>
                <a:latin typeface="Calibri"/>
                <a:cs typeface="Calibri"/>
              </a:rPr>
              <a:t>di</a:t>
            </a:r>
            <a:r>
              <a:rPr b="1" spc="-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spc="-8" dirty="0">
                <a:solidFill>
                  <a:prstClr val="black"/>
                </a:solidFill>
                <a:latin typeface="Calibri"/>
                <a:cs typeface="Calibri"/>
              </a:rPr>
              <a:t>idratazione</a:t>
            </a:r>
            <a:r>
              <a:rPr b="1"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00" b="1" spc="-4" dirty="0">
                <a:solidFill>
                  <a:prstClr val="black"/>
                </a:solidFill>
                <a:latin typeface="Calibri"/>
                <a:cs typeface="Calibri"/>
              </a:rPr>
              <a:t>(ipoclorito</a:t>
            </a:r>
            <a:r>
              <a:rPr sz="1500" b="1" spc="-3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prstClr val="black"/>
                </a:solidFill>
                <a:latin typeface="Calibri"/>
                <a:cs typeface="Calibri"/>
              </a:rPr>
              <a:t>di </a:t>
            </a:r>
            <a:r>
              <a:rPr sz="1500" b="1" spc="-3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prstClr val="black"/>
                </a:solidFill>
                <a:latin typeface="Calibri"/>
                <a:cs typeface="Calibri"/>
              </a:rPr>
              <a:t>sodio</a:t>
            </a:r>
            <a:r>
              <a:rPr sz="1500" b="1" spc="-2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500" b="1" spc="-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00" b="1" spc="-4" dirty="0">
                <a:solidFill>
                  <a:prstClr val="black"/>
                </a:solidFill>
                <a:latin typeface="Calibri"/>
                <a:cs typeface="Calibri"/>
              </a:rPr>
              <a:t>abbondante</a:t>
            </a:r>
            <a:r>
              <a:rPr sz="1500" b="1" spc="-1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00" b="1" spc="-4" dirty="0">
                <a:solidFill>
                  <a:prstClr val="black"/>
                </a:solidFill>
                <a:latin typeface="Calibri"/>
                <a:cs typeface="Calibri"/>
              </a:rPr>
              <a:t>risciacquo)</a:t>
            </a:r>
            <a:endParaRPr sz="15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66700" indent="-257175" defTabSz="685800" eaLnBrk="1" fontAlgn="auto" hangingPunct="1">
              <a:spcBef>
                <a:spcPts val="881"/>
              </a:spcBef>
              <a:spcAft>
                <a:spcPts val="0"/>
              </a:spcAft>
              <a:buClr>
                <a:srgbClr val="FF0000"/>
              </a:buClr>
              <a:buFont typeface="Wingdings"/>
              <a:buChar char=""/>
              <a:tabLst>
                <a:tab pos="266700" algn="l"/>
              </a:tabLst>
              <a:defRPr/>
            </a:pPr>
            <a:r>
              <a:rPr b="1" dirty="0">
                <a:solidFill>
                  <a:prstClr val="black"/>
                </a:solidFill>
                <a:latin typeface="Calibri"/>
                <a:cs typeface="Calibri"/>
              </a:rPr>
              <a:t>Ricambio</a:t>
            </a:r>
            <a:r>
              <a:rPr b="1" spc="-5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spc="-11" dirty="0">
                <a:solidFill>
                  <a:prstClr val="black"/>
                </a:solidFill>
                <a:latin typeface="Calibri"/>
                <a:cs typeface="Calibri"/>
              </a:rPr>
              <a:t>frequente</a:t>
            </a:r>
            <a:r>
              <a:rPr b="1" spc="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spc="-11" dirty="0">
                <a:solidFill>
                  <a:prstClr val="black"/>
                </a:solidFill>
                <a:latin typeface="Calibri"/>
                <a:cs typeface="Calibri"/>
              </a:rPr>
              <a:t>dell’acqua</a:t>
            </a:r>
            <a:r>
              <a:rPr b="1" spc="-2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prstClr val="black"/>
                </a:solidFill>
                <a:latin typeface="Calibri"/>
                <a:cs typeface="Calibri"/>
              </a:rPr>
              <a:t>di </a:t>
            </a:r>
            <a:r>
              <a:rPr b="1" spc="-8" dirty="0">
                <a:solidFill>
                  <a:prstClr val="black"/>
                </a:solidFill>
                <a:latin typeface="Calibri"/>
                <a:cs typeface="Calibri"/>
              </a:rPr>
              <a:t>idratazione</a:t>
            </a:r>
            <a:endParaRPr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609600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/>
              <a:buChar char=""/>
              <a:tabLst>
                <a:tab pos="609600" algn="l"/>
              </a:tabLst>
              <a:defRPr/>
            </a:pPr>
            <a:r>
              <a:rPr sz="1650" b="1" i="1" spc="-8" dirty="0">
                <a:solidFill>
                  <a:prstClr val="black"/>
                </a:solidFill>
                <a:latin typeface="Calibri"/>
                <a:cs typeface="Calibri"/>
              </a:rPr>
              <a:t>Utilizzo</a:t>
            </a:r>
            <a:r>
              <a:rPr sz="1650" b="1" i="1" spc="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50" b="1" i="1" spc="-4" dirty="0">
                <a:solidFill>
                  <a:prstClr val="black"/>
                </a:solidFill>
                <a:latin typeface="Calibri"/>
                <a:cs typeface="Calibri"/>
              </a:rPr>
              <a:t>di</a:t>
            </a:r>
            <a:r>
              <a:rPr sz="1650" b="1" i="1" spc="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it-IT" sz="1650" b="1" i="1" spc="4" dirty="0">
                <a:solidFill>
                  <a:prstClr val="black"/>
                </a:solidFill>
                <a:latin typeface="Calibri"/>
                <a:cs typeface="Calibri"/>
              </a:rPr>
              <a:t>Acqua acida elettrolizzata </a:t>
            </a:r>
            <a:r>
              <a:rPr lang="it-IT" sz="1650" b="1" i="1" spc="-45" dirty="0">
                <a:solidFill>
                  <a:prstClr val="black"/>
                </a:solidFill>
                <a:latin typeface="Calibri"/>
                <a:cs typeface="Calibri"/>
              </a:rPr>
              <a:t>(EAW</a:t>
            </a:r>
            <a:r>
              <a:rPr lang="it-IT" sz="1650" b="1" i="1" spc="-8" dirty="0">
                <a:solidFill>
                  <a:prstClr val="black"/>
                </a:solidFill>
                <a:latin typeface="Calibri"/>
                <a:cs typeface="Calibri"/>
              </a:rPr>
              <a:t>)</a:t>
            </a:r>
            <a:endParaRPr lang="it-IT" sz="165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66700" indent="-257175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/>
              <a:buChar char=""/>
              <a:tabLst>
                <a:tab pos="266700" algn="l"/>
              </a:tabLst>
              <a:defRPr/>
            </a:pPr>
            <a:endParaRPr lang="it-IT" b="1" spc="-4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66700" indent="-257175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/>
              <a:buChar char=""/>
              <a:tabLst>
                <a:tab pos="266700" algn="l"/>
              </a:tabLst>
              <a:defRPr/>
            </a:pPr>
            <a:r>
              <a:rPr b="1" spc="-4" dirty="0" err="1">
                <a:solidFill>
                  <a:prstClr val="black"/>
                </a:solidFill>
                <a:latin typeface="Calibri"/>
                <a:cs typeface="Calibri"/>
              </a:rPr>
              <a:t>Utilizzo</a:t>
            </a:r>
            <a:r>
              <a:rPr b="1" spc="-3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prstClr val="black"/>
                </a:solidFill>
                <a:latin typeface="Calibri"/>
                <a:cs typeface="Calibri"/>
              </a:rPr>
              <a:t>di</a:t>
            </a:r>
            <a:r>
              <a:rPr b="1"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prstClr val="black"/>
                </a:solidFill>
                <a:latin typeface="Calibri"/>
                <a:cs typeface="Calibri"/>
              </a:rPr>
              <a:t>un</a:t>
            </a:r>
            <a:r>
              <a:rPr b="1" spc="-11" dirty="0">
                <a:solidFill>
                  <a:prstClr val="black"/>
                </a:solidFill>
                <a:latin typeface="Calibri"/>
                <a:cs typeface="Calibri"/>
              </a:rPr>
              <a:t> formulato</a:t>
            </a:r>
            <a:r>
              <a:rPr b="1" dirty="0">
                <a:solidFill>
                  <a:prstClr val="black"/>
                </a:solidFill>
                <a:latin typeface="Calibri"/>
                <a:cs typeface="Calibri"/>
              </a:rPr>
              <a:t> a</a:t>
            </a:r>
            <a:r>
              <a:rPr b="1"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prstClr val="black"/>
                </a:solidFill>
                <a:latin typeface="Calibri"/>
                <a:cs typeface="Calibri"/>
              </a:rPr>
              <a:t>base</a:t>
            </a:r>
            <a:r>
              <a:rPr b="1" spc="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prstClr val="black"/>
                </a:solidFill>
                <a:latin typeface="Calibri"/>
                <a:cs typeface="Calibri"/>
              </a:rPr>
              <a:t>di</a:t>
            </a:r>
            <a:r>
              <a:rPr b="1" spc="-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b="1" i="1" spc="-11" dirty="0">
                <a:solidFill>
                  <a:prstClr val="black"/>
                </a:solidFill>
                <a:latin typeface="Calibri"/>
                <a:cs typeface="Calibri"/>
              </a:rPr>
              <a:t>Trichoderma</a:t>
            </a:r>
            <a:endParaRPr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609600" lvl="1" indent="-257175" defTabSz="685800" eaLnBrk="1" fontAlgn="auto" hangingPunct="1">
              <a:spcBef>
                <a:spcPts val="15"/>
              </a:spcBef>
              <a:spcAft>
                <a:spcPts val="0"/>
              </a:spcAft>
              <a:buClr>
                <a:srgbClr val="FF0000"/>
              </a:buClr>
              <a:buFont typeface="Wingdings"/>
              <a:buChar char=""/>
              <a:tabLst>
                <a:tab pos="609600" algn="l"/>
              </a:tabLst>
              <a:defRPr/>
            </a:pPr>
            <a:r>
              <a:rPr lang="it-IT" sz="1650" b="1" i="1" spc="-4" dirty="0">
                <a:solidFill>
                  <a:prstClr val="black"/>
                </a:solidFill>
                <a:latin typeface="Calibri"/>
                <a:cs typeface="Calibri"/>
              </a:rPr>
              <a:t>Idratazione (portinnesti prima dell’innesto, 12-20 ore)</a:t>
            </a:r>
            <a:endParaRPr sz="165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609600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/>
              <a:buChar char=""/>
              <a:tabLst>
                <a:tab pos="609600" algn="l"/>
              </a:tabLst>
              <a:defRPr/>
            </a:pPr>
            <a:r>
              <a:rPr lang="it-IT" sz="1650" b="1" i="1" spc="-11" dirty="0">
                <a:solidFill>
                  <a:prstClr val="black"/>
                </a:solidFill>
                <a:latin typeface="Calibri"/>
                <a:cs typeface="Calibri"/>
              </a:rPr>
              <a:t>Callo radicale (pre-trapianto, immersione delle barbatelle per 2 ore nella soluzione con </a:t>
            </a:r>
            <a:r>
              <a:rPr lang="it-IT" sz="1650" b="1" i="1" spc="-11" dirty="0" err="1">
                <a:solidFill>
                  <a:prstClr val="black"/>
                </a:solidFill>
                <a:latin typeface="Calibri"/>
                <a:cs typeface="Calibri"/>
              </a:rPr>
              <a:t>Trichoderma</a:t>
            </a:r>
            <a:r>
              <a:rPr lang="it-IT" sz="1650" b="1" i="1" spc="-11" dirty="0">
                <a:solidFill>
                  <a:prstClr val="black"/>
                </a:solidFill>
                <a:latin typeface="Calibri"/>
                <a:cs typeface="Calibri"/>
              </a:rPr>
              <a:t>) + Barbatellaio (aspersione sotto chioma, 3 settimane dopo il trapianto)</a:t>
            </a:r>
            <a:endParaRPr lang="it-IT" sz="165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66700" marR="414338" indent="-257175" defTabSz="685800" eaLnBrk="1" fontAlgn="auto" hangingPunct="1">
              <a:spcBef>
                <a:spcPts val="885"/>
              </a:spcBef>
              <a:spcAft>
                <a:spcPts val="0"/>
              </a:spcAft>
              <a:buClr>
                <a:srgbClr val="FF0000"/>
              </a:buClr>
              <a:buFont typeface="Wingdings"/>
              <a:buChar char=""/>
              <a:tabLst>
                <a:tab pos="266700" algn="l"/>
              </a:tabLst>
              <a:defRPr/>
            </a:pPr>
            <a:r>
              <a:rPr lang="it-IT" b="1" spc="-23" dirty="0">
                <a:solidFill>
                  <a:prstClr val="black"/>
                </a:solidFill>
                <a:latin typeface="Calibri"/>
                <a:cs typeface="Calibri"/>
              </a:rPr>
              <a:t>Trattamento</a:t>
            </a:r>
            <a:r>
              <a:rPr lang="it-IT" b="1" spc="-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it-IT" b="1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lang="it-IT" b="1" spc="-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it-IT" b="1" spc="-4" dirty="0">
                <a:solidFill>
                  <a:prstClr val="black"/>
                </a:solidFill>
                <a:latin typeface="Calibri"/>
                <a:cs typeface="Calibri"/>
              </a:rPr>
              <a:t>acqua</a:t>
            </a:r>
            <a:r>
              <a:rPr lang="it-IT" b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it-IT" b="1" spc="-4" dirty="0">
                <a:solidFill>
                  <a:prstClr val="black"/>
                </a:solidFill>
                <a:latin typeface="Calibri"/>
                <a:cs typeface="Calibri"/>
              </a:rPr>
              <a:t>calda</a:t>
            </a:r>
            <a:r>
              <a:rPr lang="it-IT" b="1" spc="-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it-IT" b="1" spc="-4" dirty="0">
                <a:solidFill>
                  <a:prstClr val="black"/>
                </a:solidFill>
                <a:latin typeface="Calibri"/>
                <a:cs typeface="Calibri"/>
              </a:rPr>
              <a:t>(HWT) </a:t>
            </a:r>
            <a:r>
              <a:rPr lang="it-IT" b="1" dirty="0">
                <a:solidFill>
                  <a:prstClr val="black"/>
                </a:solidFill>
                <a:latin typeface="Calibri"/>
                <a:cs typeface="Calibri"/>
              </a:rPr>
              <a:t>di </a:t>
            </a:r>
            <a:r>
              <a:rPr lang="it-IT" b="1" spc="-8" dirty="0">
                <a:solidFill>
                  <a:prstClr val="black"/>
                </a:solidFill>
                <a:latin typeface="Calibri"/>
                <a:cs typeface="Calibri"/>
              </a:rPr>
              <a:t>talee</a:t>
            </a:r>
            <a:r>
              <a:rPr lang="it-IT" b="1" spc="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it-IT" b="1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lang="it-IT" b="1" spc="-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it-IT" b="1" dirty="0">
                <a:solidFill>
                  <a:prstClr val="black"/>
                </a:solidFill>
                <a:latin typeface="Calibri"/>
                <a:cs typeface="Calibri"/>
              </a:rPr>
              <a:t>di</a:t>
            </a:r>
            <a:r>
              <a:rPr lang="it-IT" b="1" spc="-8" dirty="0">
                <a:solidFill>
                  <a:prstClr val="black"/>
                </a:solidFill>
                <a:latin typeface="Calibri"/>
                <a:cs typeface="Calibri"/>
              </a:rPr>
              <a:t> barbatelle</a:t>
            </a:r>
            <a:r>
              <a:rPr lang="it-IT" b="1" spc="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it-IT" b="1" dirty="0">
                <a:solidFill>
                  <a:prstClr val="black"/>
                </a:solidFill>
                <a:latin typeface="Calibri"/>
                <a:cs typeface="Calibri"/>
              </a:rPr>
              <a:t>in </a:t>
            </a:r>
            <a:r>
              <a:rPr lang="it-IT" b="1" spc="-39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it-IT" b="1" spc="-4" dirty="0">
                <a:solidFill>
                  <a:prstClr val="black"/>
                </a:solidFill>
                <a:latin typeface="Calibri"/>
                <a:cs typeface="Calibri"/>
              </a:rPr>
              <a:t>riposo</a:t>
            </a:r>
            <a:endParaRPr lang="it-IT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D9D293-CE9F-3AF8-4808-36B8B353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06" y="251520"/>
            <a:ext cx="6252057" cy="369332"/>
          </a:xfrm>
        </p:spPr>
        <p:txBody>
          <a:bodyPr/>
          <a:lstStyle/>
          <a:p>
            <a:pPr algn="ctr"/>
            <a:r>
              <a:rPr lang="it-IT" sz="2400" dirty="0"/>
              <a:t>Indicazioni per la lotta in vigneto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277AA9-A8D5-93A5-DEA4-123D8F80C161}"/>
              </a:ext>
            </a:extLst>
          </p:cNvPr>
          <p:cNvSpPr txBox="1"/>
          <p:nvPr/>
        </p:nvSpPr>
        <p:spPr>
          <a:xfrm>
            <a:off x="302971" y="3257550"/>
            <a:ext cx="62121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AF609B-6783-53A7-D93C-EB49E80773CC}"/>
              </a:ext>
            </a:extLst>
          </p:cNvPr>
          <p:cNvSpPr txBox="1"/>
          <p:nvPr/>
        </p:nvSpPr>
        <p:spPr>
          <a:xfrm>
            <a:off x="302971" y="955625"/>
            <a:ext cx="6326429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92D050"/>
                </a:solidFill>
                <a:latin typeface="Calibri"/>
              </a:rPr>
              <a:t>Impianto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. Rivolgersi a </a:t>
            </a:r>
            <a:r>
              <a:rPr lang="it-IT" sz="1600" dirty="0">
                <a:solidFill>
                  <a:srgbClr val="FFFF00"/>
                </a:solidFill>
                <a:latin typeface="Calibri"/>
              </a:rPr>
              <a:t>vivai certificati 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e scegliere piante di buona qualità, con apparato radicale ben sviluppato e in cui la ferita d'innesto sia completamente cicatrizzata.</a:t>
            </a:r>
            <a:br>
              <a:rPr lang="it-IT" sz="1600" dirty="0">
                <a:solidFill>
                  <a:srgbClr val="EEECE1"/>
                </a:solidFill>
                <a:latin typeface="Calibri"/>
              </a:rPr>
            </a:br>
            <a:br>
              <a:rPr lang="it-IT" sz="1600" dirty="0">
                <a:solidFill>
                  <a:srgbClr val="EEECE1"/>
                </a:solidFill>
                <a:latin typeface="Calibri"/>
              </a:rPr>
            </a:br>
            <a:r>
              <a:rPr lang="it-IT" sz="1600" dirty="0">
                <a:solidFill>
                  <a:srgbClr val="EEECE1"/>
                </a:solidFill>
                <a:latin typeface="Calibri"/>
              </a:rPr>
              <a:t>La </a:t>
            </a:r>
            <a:r>
              <a:rPr lang="it-IT" sz="1600" dirty="0">
                <a:solidFill>
                  <a:srgbClr val="FFFF00"/>
                </a:solidFill>
                <a:latin typeface="Calibri"/>
              </a:rPr>
              <a:t>manifestazione dei sintomi 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del mal dell'esca </a:t>
            </a:r>
            <a:r>
              <a:rPr lang="it-IT" sz="1600" dirty="0">
                <a:solidFill>
                  <a:srgbClr val="FFFF00"/>
                </a:solidFill>
                <a:latin typeface="Calibri"/>
              </a:rPr>
              <a:t>è favorita in vigneti con cattivo drenaggio o ristagno di umidità nel terreno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 e dunque occorre riservare grande </a:t>
            </a:r>
            <a:r>
              <a:rPr lang="it-IT" sz="1600" dirty="0">
                <a:solidFill>
                  <a:srgbClr val="FFFF00"/>
                </a:solidFill>
                <a:latin typeface="Calibri"/>
              </a:rPr>
              <a:t>attenzione alla preparazione del terreno</a:t>
            </a:r>
            <a:br>
              <a:rPr lang="it-IT" sz="1600" dirty="0">
                <a:solidFill>
                  <a:srgbClr val="FF0000"/>
                </a:solidFill>
                <a:latin typeface="Calibri"/>
              </a:rPr>
            </a:br>
            <a:br>
              <a:rPr lang="it-IT" sz="1600" dirty="0">
                <a:solidFill>
                  <a:srgbClr val="EEECE1"/>
                </a:solidFill>
                <a:latin typeface="Calibri"/>
              </a:rPr>
            </a:br>
            <a:r>
              <a:rPr lang="it-IT" sz="1600" b="1" dirty="0">
                <a:solidFill>
                  <a:srgbClr val="92D050"/>
                </a:solidFill>
                <a:latin typeface="Calibri"/>
              </a:rPr>
              <a:t>Varietà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. Differente suscettibilità alla manifestazione dei sintomi associati al complesso del mal dell'esca. Compatibilmente con il territorio e l'indirizzo aziendale, </a:t>
            </a:r>
            <a:r>
              <a:rPr lang="it-IT" sz="1600" dirty="0">
                <a:solidFill>
                  <a:srgbClr val="FFFF00"/>
                </a:solidFill>
                <a:latin typeface="Calibri"/>
              </a:rPr>
              <a:t>scegliere cultivar poco suscettibili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. Ad esempio Pinot Nero, Syrah e </a:t>
            </a:r>
            <a:r>
              <a:rPr lang="it-IT" sz="1600" dirty="0" err="1">
                <a:solidFill>
                  <a:srgbClr val="EEECE1"/>
                </a:solidFill>
                <a:latin typeface="Calibri"/>
              </a:rPr>
              <a:t>Malbec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 sono meno suscettibili, mentre Cabernet sauvignon, Sauvignon </a:t>
            </a:r>
            <a:r>
              <a:rPr lang="it-IT" sz="1600" dirty="0" err="1">
                <a:solidFill>
                  <a:srgbClr val="EEECE1"/>
                </a:solidFill>
                <a:latin typeface="Calibri"/>
              </a:rPr>
              <a:t>blanc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, Trebbiano toscano, </a:t>
            </a:r>
            <a:r>
              <a:rPr lang="it-IT" sz="1600" dirty="0" err="1">
                <a:solidFill>
                  <a:srgbClr val="EEECE1"/>
                </a:solidFill>
                <a:latin typeface="Calibri"/>
              </a:rPr>
              <a:t>Gewürztraminer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 e Barbera sembrano maggiormente vulnerabili.</a:t>
            </a:r>
            <a:br>
              <a:rPr lang="it-IT" sz="1600" dirty="0">
                <a:solidFill>
                  <a:srgbClr val="EEECE1"/>
                </a:solidFill>
                <a:latin typeface="Calibri"/>
              </a:rPr>
            </a:br>
            <a:br>
              <a:rPr lang="it-IT" sz="1600" dirty="0">
                <a:solidFill>
                  <a:srgbClr val="EEECE1"/>
                </a:solidFill>
                <a:latin typeface="Calibri"/>
              </a:rPr>
            </a:br>
            <a:r>
              <a:rPr lang="it-IT" sz="1600" b="1" dirty="0">
                <a:solidFill>
                  <a:srgbClr val="92D050"/>
                </a:solidFill>
                <a:latin typeface="Calibri"/>
              </a:rPr>
              <a:t>Piante vigorose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. </a:t>
            </a:r>
            <a:r>
              <a:rPr lang="it-IT" sz="1600" dirty="0">
                <a:solidFill>
                  <a:srgbClr val="FFFF00"/>
                </a:solidFill>
                <a:latin typeface="Calibri"/>
              </a:rPr>
              <a:t>Nelle delicate prime fasi del vigneto, piante sane e vigorose resistono meglio ai patogeni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.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rgbClr val="EEECE1"/>
                </a:solidFill>
                <a:latin typeface="Calibri"/>
              </a:rPr>
              <a:t>Ma anche se è importante fornire acqua e nutrimento alle barbatelle per farle sviluppare al meglio,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rgbClr val="FFFF00"/>
                </a:solidFill>
                <a:latin typeface="Calibri"/>
              </a:rPr>
              <a:t>non bisogna esagerare: eccessivo vigore corrisponde a maggiore manifestazione dei sintomi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.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rgbClr val="FFFF00"/>
                </a:solidFill>
                <a:latin typeface="Calibri"/>
              </a:rPr>
              <a:t>Mantenere il vigneto complessivamente in salute e soprattutto in equilibrio, è una buona pratica da seguire anche dopo l'entrata in produzione.</a:t>
            </a:r>
            <a:br>
              <a:rPr lang="it-IT" sz="1600" dirty="0">
                <a:solidFill>
                  <a:srgbClr val="FFFF00"/>
                </a:solidFill>
                <a:latin typeface="Calibri"/>
              </a:rPr>
            </a:br>
            <a:br>
              <a:rPr lang="it-IT" sz="1600" dirty="0">
                <a:solidFill>
                  <a:srgbClr val="EEECE1"/>
                </a:solidFill>
                <a:latin typeface="Calibri"/>
              </a:rPr>
            </a:br>
            <a:r>
              <a:rPr lang="it-IT" sz="1600" b="1" dirty="0">
                <a:solidFill>
                  <a:srgbClr val="92D050"/>
                </a:solidFill>
                <a:latin typeface="Calibri"/>
              </a:rPr>
              <a:t>Potatura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. </a:t>
            </a:r>
            <a:r>
              <a:rPr lang="it-IT" sz="1600" dirty="0">
                <a:solidFill>
                  <a:srgbClr val="FFFF00"/>
                </a:solidFill>
                <a:latin typeface="Calibri"/>
              </a:rPr>
              <a:t>È consigliabile rispettare il flusso dei vasi linfatici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, evitando tagli di ritorno e assicurando un congruo </a:t>
            </a:r>
            <a:r>
              <a:rPr lang="it-IT" sz="1600" dirty="0">
                <a:solidFill>
                  <a:srgbClr val="FFFF00"/>
                </a:solidFill>
                <a:latin typeface="Calibri"/>
              </a:rPr>
              <a:t>cono di disseccamento</a:t>
            </a:r>
            <a:r>
              <a:rPr lang="it-IT" sz="1600" dirty="0">
                <a:solidFill>
                  <a:srgbClr val="EEECE1"/>
                </a:solidFill>
                <a:latin typeface="Calibri"/>
              </a:rPr>
              <a:t>. Questo permette alla pianta di approntare le dovute difese all'eventuale ingresso dei funghi patogeni.</a:t>
            </a:r>
          </a:p>
        </p:txBody>
      </p:sp>
    </p:spTree>
    <p:extLst>
      <p:ext uri="{BB962C8B-B14F-4D97-AF65-F5344CB8AC3E}">
        <p14:creationId xmlns:p14="http://schemas.microsoft.com/office/powerpoint/2010/main" val="46521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 bwMode="auto">
          <a:xfrm>
            <a:off x="296652" y="1816059"/>
            <a:ext cx="6264696" cy="54006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EEECE1"/>
            </a:solidFill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342900" eaLnBrk="1" hangingPunct="1">
              <a:defRPr/>
            </a:pPr>
            <a:r>
              <a:rPr lang="it-IT" sz="2100" b="1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ＭＳ Ｐゴシック" charset="-128"/>
              </a:rPr>
              <a:t>        Il vigneto: potatura e forma d’allevamento</a:t>
            </a:r>
          </a:p>
        </p:txBody>
      </p:sp>
      <p:sp>
        <p:nvSpPr>
          <p:cNvPr id="5" name="Pergamena 2 4"/>
          <p:cNvSpPr/>
          <p:nvPr/>
        </p:nvSpPr>
        <p:spPr>
          <a:xfrm>
            <a:off x="146540" y="4307247"/>
            <a:ext cx="2620107" cy="708693"/>
          </a:xfrm>
          <a:prstGeom prst="horizontalScroll">
            <a:avLst/>
          </a:prstGeom>
          <a:solidFill>
            <a:srgbClr val="C0504D">
              <a:lumMod val="50000"/>
            </a:srgbClr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 eaLnBrk="1" hangingPunct="1">
              <a:spcBef>
                <a:spcPts val="0"/>
              </a:spcBef>
              <a:defRPr/>
            </a:pPr>
            <a:r>
              <a:rPr lang="it-IT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Forma d’allevamento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034" y="5906179"/>
            <a:ext cx="1213339" cy="98035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25" y="4839422"/>
            <a:ext cx="1207048" cy="9751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ccia a destra 7"/>
          <p:cNvSpPr/>
          <p:nvPr/>
        </p:nvSpPr>
        <p:spPr>
          <a:xfrm rot="19661142">
            <a:off x="1877078" y="5457591"/>
            <a:ext cx="1074310" cy="252989"/>
          </a:xfrm>
          <a:prstGeom prst="rightArrow">
            <a:avLst>
              <a:gd name="adj1" fmla="val 50000"/>
              <a:gd name="adj2" fmla="val 97631"/>
            </a:avLst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ccia a destra 8"/>
          <p:cNvSpPr/>
          <p:nvPr/>
        </p:nvSpPr>
        <p:spPr>
          <a:xfrm rot="8452741">
            <a:off x="4025758" y="6037192"/>
            <a:ext cx="1074310" cy="252989"/>
          </a:xfrm>
          <a:prstGeom prst="rightArrow">
            <a:avLst>
              <a:gd name="adj1" fmla="val 50000"/>
              <a:gd name="adj2" fmla="val 97631"/>
            </a:avLst>
          </a:prstGeom>
          <a:solidFill>
            <a:srgbClr val="FF00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ccia a destra 9"/>
          <p:cNvSpPr/>
          <p:nvPr/>
        </p:nvSpPr>
        <p:spPr>
          <a:xfrm rot="1721367">
            <a:off x="1734300" y="6026952"/>
            <a:ext cx="1223171" cy="124914"/>
          </a:xfrm>
          <a:prstGeom prst="rightArrow">
            <a:avLst>
              <a:gd name="adj1" fmla="val 50000"/>
              <a:gd name="adj2" fmla="val 97631"/>
            </a:avLst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eccia a destra 10"/>
          <p:cNvSpPr/>
          <p:nvPr/>
        </p:nvSpPr>
        <p:spPr>
          <a:xfrm rot="12927384">
            <a:off x="4013744" y="5527489"/>
            <a:ext cx="1223171" cy="124914"/>
          </a:xfrm>
          <a:prstGeom prst="rightArrow">
            <a:avLst>
              <a:gd name="adj1" fmla="val 50000"/>
              <a:gd name="adj2" fmla="val 97631"/>
            </a:avLst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4" descr="C:\Users\Utente\Documents\Esca 2019 Bilancio Fitosanitario\DSCN0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6" y="5086780"/>
            <a:ext cx="1839875" cy="140786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189336" y="5088544"/>
            <a:ext cx="1839875" cy="351692"/>
          </a:xfrm>
          <a:prstGeom prst="rect">
            <a:avLst/>
          </a:prstGeom>
          <a:solidFill>
            <a:srgbClr val="0033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Cordone legnoso lungo (es. Tendone)</a:t>
            </a:r>
          </a:p>
        </p:txBody>
      </p:sp>
      <p:pic>
        <p:nvPicPr>
          <p:cNvPr id="14" name="Picture 5" descr="C:\Users\Utente\Documents\Esca 2019 Bilancio Fitosanitario\Guyot_o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248" y="5091197"/>
            <a:ext cx="1819353" cy="140345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4902125" y="5086783"/>
            <a:ext cx="1819353" cy="351692"/>
          </a:xfrm>
          <a:prstGeom prst="rect">
            <a:avLst/>
          </a:prstGeom>
          <a:solidFill>
            <a:srgbClr val="0033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Cordone legnoso corto (es. Guyot)</a:t>
            </a:r>
          </a:p>
        </p:txBody>
      </p:sp>
      <p:sp>
        <p:nvSpPr>
          <p:cNvPr id="16" name="Segnaposto contenuto 2"/>
          <p:cNvSpPr txBox="1">
            <a:spLocks/>
          </p:cNvSpPr>
          <p:nvPr/>
        </p:nvSpPr>
        <p:spPr>
          <a:xfrm>
            <a:off x="111369" y="3194884"/>
            <a:ext cx="2303579" cy="761747"/>
          </a:xfrm>
          <a:prstGeom prst="rect">
            <a:avLst/>
          </a:prstGeom>
          <a:solidFill>
            <a:srgbClr val="E5F3F7"/>
          </a:solidFill>
          <a:ln>
            <a:solidFill>
              <a:srgbClr val="EEECE1">
                <a:lumMod val="25000"/>
              </a:srgbClr>
            </a:solidFill>
          </a:ln>
        </p:spPr>
        <p:txBody>
          <a:bodyPr vert="horz" wrap="square" lIns="68580" tIns="34290" rIns="68580" bIns="3429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0"/>
              </a:spcBef>
              <a:buNone/>
              <a:defRPr/>
            </a:pPr>
            <a:r>
              <a:rPr lang="it-IT" sz="15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potature severe</a:t>
            </a:r>
          </a:p>
          <a:p>
            <a:pPr marL="0" indent="0" algn="ctr" defTabSz="685800">
              <a:spcBef>
                <a:spcPts val="0"/>
              </a:spcBef>
              <a:buNone/>
              <a:defRPr/>
            </a:pPr>
            <a:r>
              <a:rPr lang="it-IT" sz="15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tagli rasi sulla branca in prossimità del tronco</a:t>
            </a:r>
          </a:p>
        </p:txBody>
      </p:sp>
      <p:sp>
        <p:nvSpPr>
          <p:cNvPr id="17" name="Gallone 16"/>
          <p:cNvSpPr/>
          <p:nvPr/>
        </p:nvSpPr>
        <p:spPr>
          <a:xfrm>
            <a:off x="4570716" y="3414174"/>
            <a:ext cx="211016" cy="323165"/>
          </a:xfrm>
          <a:prstGeom prst="chevron">
            <a:avLst/>
          </a:prstGeom>
          <a:solidFill>
            <a:srgbClr val="E5F3F7"/>
          </a:solidFill>
          <a:ln>
            <a:solidFill>
              <a:srgbClr val="EEECE1">
                <a:lumMod val="25000"/>
              </a:srgbClr>
            </a:solidFill>
          </a:ln>
        </p:spPr>
        <p:txBody>
          <a:bodyPr vert="horz" wrap="square" lIns="68580" tIns="34290" rIns="68580" bIns="34290" rtlCol="0">
            <a:spAutoFit/>
          </a:bodyPr>
          <a:lstStyle/>
          <a:p>
            <a:pPr algn="ctr" defTabSz="685800" eaLnBrk="1" hangingPunct="1">
              <a:spcBef>
                <a:spcPts val="0"/>
              </a:spcBef>
              <a:defRPr/>
            </a:pPr>
            <a:endParaRPr lang="it-IT" sz="1650" b="1" kern="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Segnaposto contenuto 2"/>
          <p:cNvSpPr txBox="1">
            <a:spLocks/>
          </p:cNvSpPr>
          <p:nvPr/>
        </p:nvSpPr>
        <p:spPr>
          <a:xfrm>
            <a:off x="4781731" y="3079465"/>
            <a:ext cx="1978900" cy="992579"/>
          </a:xfrm>
          <a:prstGeom prst="rect">
            <a:avLst/>
          </a:prstGeom>
          <a:solidFill>
            <a:srgbClr val="E5F3F7"/>
          </a:solidFill>
          <a:ln>
            <a:solidFill>
              <a:srgbClr val="EEECE1">
                <a:lumMod val="25000"/>
              </a:srgbClr>
            </a:solidFill>
          </a:ln>
        </p:spPr>
        <p:txBody>
          <a:bodyPr vert="horz" wrap="square" lIns="68580" tIns="34290" rIns="68580" bIns="3429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0"/>
              </a:spcBef>
              <a:buNone/>
              <a:defRPr/>
            </a:pPr>
            <a:r>
              <a:rPr lang="it-IT" sz="15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Alterazione trasporto</a:t>
            </a:r>
          </a:p>
          <a:p>
            <a:pPr marL="0" indent="0" algn="ctr" defTabSz="685800">
              <a:spcBef>
                <a:spcPts val="0"/>
              </a:spcBef>
              <a:buNone/>
              <a:defRPr/>
            </a:pPr>
            <a:r>
              <a:rPr lang="it-IT" sz="15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Sviluppo necrosi e infezioni</a:t>
            </a:r>
          </a:p>
        </p:txBody>
      </p:sp>
      <p:sp>
        <p:nvSpPr>
          <p:cNvPr id="19" name="Ovale 18"/>
          <p:cNvSpPr/>
          <p:nvPr/>
        </p:nvSpPr>
        <p:spPr>
          <a:xfrm>
            <a:off x="889087" y="3059373"/>
            <a:ext cx="752144" cy="216878"/>
          </a:xfrm>
          <a:prstGeom prst="ellipse">
            <a:avLst/>
          </a:prstGeom>
          <a:solidFill>
            <a:srgbClr val="E5F3F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NO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78" y="2872372"/>
            <a:ext cx="801905" cy="140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25" y="2872372"/>
            <a:ext cx="1247941" cy="1406770"/>
          </a:xfrm>
          <a:prstGeom prst="rect">
            <a:avLst/>
          </a:prstGeom>
          <a:noFill/>
          <a:ln w="19050">
            <a:solidFill>
              <a:srgbClr val="E5F3F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Pergamena 2 21"/>
          <p:cNvSpPr/>
          <p:nvPr/>
        </p:nvSpPr>
        <p:spPr>
          <a:xfrm>
            <a:off x="146540" y="2631472"/>
            <a:ext cx="1410252" cy="452966"/>
          </a:xfrm>
          <a:prstGeom prst="horizontalScroll">
            <a:avLst/>
          </a:prstGeom>
          <a:solidFill>
            <a:srgbClr val="C0504D">
              <a:lumMod val="50000"/>
            </a:srgbClr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 eaLnBrk="1" hangingPunct="1">
              <a:spcBef>
                <a:spcPts val="0"/>
              </a:spcBef>
              <a:defRPr/>
            </a:pPr>
            <a:r>
              <a:rPr lang="it-IT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Potatura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4894388" y="6537813"/>
            <a:ext cx="1839875" cy="351692"/>
          </a:xfrm>
          <a:prstGeom prst="rect">
            <a:avLst/>
          </a:prstGeom>
          <a:solidFill>
            <a:srgbClr val="EEECE1">
              <a:lumMod val="1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Deterioramento legno più veloce e distruttivo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171049" y="6547298"/>
            <a:ext cx="1858163" cy="351692"/>
          </a:xfrm>
          <a:prstGeom prst="rect">
            <a:avLst/>
          </a:prstGeom>
          <a:solidFill>
            <a:srgbClr val="EEECE1">
              <a:lumMod val="1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Deterioramento legno più lento e meno distruttivo</a:t>
            </a:r>
          </a:p>
        </p:txBody>
      </p:sp>
    </p:spTree>
    <p:extLst>
      <p:ext uri="{BB962C8B-B14F-4D97-AF65-F5344CB8AC3E}">
        <p14:creationId xmlns:p14="http://schemas.microsoft.com/office/powerpoint/2010/main" val="14007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0648" y="886058"/>
            <a:ext cx="3122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defTabSz="685800" eaLnBrk="1" fontAlgn="auto" hangingPunct="1">
              <a:spcBef>
                <a:spcPts val="75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FFFF00"/>
                </a:solidFill>
                <a:latin typeface="Calibri"/>
                <a:cs typeface="Calibri"/>
              </a:rPr>
              <a:t>Le</a:t>
            </a:r>
            <a:r>
              <a:rPr lang="it-IT" sz="2800" b="1" spc="-38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it-IT" sz="2800" b="1" dirty="0">
                <a:solidFill>
                  <a:srgbClr val="FFFF00"/>
                </a:solidFill>
                <a:latin typeface="Calibri"/>
                <a:cs typeface="Calibri"/>
              </a:rPr>
              <a:t>pratiche</a:t>
            </a:r>
            <a:r>
              <a:rPr lang="it-IT" sz="2800" b="1" spc="-4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it-IT" sz="2800" b="1" spc="-4" dirty="0">
                <a:solidFill>
                  <a:srgbClr val="FFFF00"/>
                </a:solidFill>
                <a:latin typeface="Calibri"/>
                <a:cs typeface="Calibri"/>
              </a:rPr>
              <a:t>colturali</a:t>
            </a:r>
            <a:endParaRPr lang="it-IT" sz="28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7317" y="1419189"/>
            <a:ext cx="63187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spc="-26" dirty="0">
                <a:solidFill>
                  <a:srgbClr val="FFFFFF"/>
                </a:solidFill>
                <a:latin typeface="Calibri"/>
                <a:cs typeface="Calibri"/>
              </a:rPr>
              <a:t>Trattamenti</a:t>
            </a:r>
            <a:r>
              <a:rPr lang="it-IT" sz="200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9" dirty="0">
                <a:solidFill>
                  <a:srgbClr val="FFFFFF"/>
                </a:solidFill>
                <a:latin typeface="Calibri"/>
                <a:cs typeface="Calibri"/>
              </a:rPr>
              <a:t>disinfettanti</a:t>
            </a:r>
            <a:r>
              <a:rPr lang="it-IT" sz="2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8" dirty="0">
                <a:solidFill>
                  <a:srgbClr val="FFFFFF"/>
                </a:solidFill>
                <a:latin typeface="Calibri"/>
                <a:cs typeface="Calibri"/>
              </a:rPr>
              <a:t>dopo</a:t>
            </a:r>
            <a:r>
              <a:rPr lang="it-IT" sz="2000" spc="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1" dirty="0">
                <a:solidFill>
                  <a:srgbClr val="FFFFFF"/>
                </a:solidFill>
                <a:latin typeface="Calibri"/>
                <a:cs typeface="Calibri"/>
              </a:rPr>
              <a:t>gelate </a:t>
            </a:r>
            <a:r>
              <a:rPr lang="it-IT" sz="2000" spc="-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lang="it-IT" sz="200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5" dirty="0">
                <a:solidFill>
                  <a:srgbClr val="FFFFFF"/>
                </a:solidFill>
                <a:latin typeface="Calibri"/>
                <a:cs typeface="Calibri"/>
              </a:rPr>
              <a:t>grandinate</a:t>
            </a:r>
            <a:r>
              <a:rPr lang="it-IT" sz="20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1" dirty="0">
                <a:solidFill>
                  <a:srgbClr val="FFFFFF"/>
                </a:solidFill>
                <a:latin typeface="Calibri"/>
                <a:cs typeface="Calibri"/>
              </a:rPr>
              <a:t>(rame);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2000" spc="-11" dirty="0">
              <a:solidFill>
                <a:srgbClr val="FFFFFF"/>
              </a:solidFill>
              <a:latin typeface="Calibri"/>
              <a:cs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spc="-11" dirty="0">
                <a:solidFill>
                  <a:srgbClr val="FFFFFF"/>
                </a:solidFill>
                <a:latin typeface="Calibri"/>
                <a:cs typeface="Calibri"/>
              </a:rPr>
              <a:t>Asportare</a:t>
            </a:r>
            <a:r>
              <a:rPr lang="it-IT" sz="2000" spc="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4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5" dirty="0">
                <a:solidFill>
                  <a:srgbClr val="FFFFFF"/>
                </a:solidFill>
                <a:latin typeface="Calibri"/>
                <a:cs typeface="Calibri"/>
              </a:rPr>
              <a:t>resti</a:t>
            </a:r>
            <a:r>
              <a:rPr lang="it-IT" sz="200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8" dirty="0">
                <a:solidFill>
                  <a:srgbClr val="FFFFFF"/>
                </a:solidFill>
                <a:latin typeface="Calibri"/>
                <a:cs typeface="Calibri"/>
              </a:rPr>
              <a:t>delle</a:t>
            </a:r>
            <a:r>
              <a:rPr lang="it-IT" sz="2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1" dirty="0">
                <a:solidFill>
                  <a:srgbClr val="FFFFFF"/>
                </a:solidFill>
                <a:latin typeface="Calibri"/>
                <a:cs typeface="Calibri"/>
              </a:rPr>
              <a:t>operazioni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4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5" dirty="0">
                <a:solidFill>
                  <a:srgbClr val="FFFFFF"/>
                </a:solidFill>
                <a:latin typeface="Calibri"/>
                <a:cs typeface="Calibri"/>
              </a:rPr>
              <a:t>potatura;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2000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spc="-11" dirty="0">
                <a:solidFill>
                  <a:srgbClr val="FFFFFF"/>
                </a:solidFill>
                <a:latin typeface="Calibri"/>
                <a:cs typeface="Calibri"/>
              </a:rPr>
              <a:t>Asportare</a:t>
            </a:r>
            <a:r>
              <a:rPr lang="it-IT" sz="2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1" dirty="0">
                <a:solidFill>
                  <a:srgbClr val="FFFFFF"/>
                </a:solidFill>
                <a:latin typeface="Calibri"/>
                <a:cs typeface="Calibri"/>
              </a:rPr>
              <a:t>piante</a:t>
            </a:r>
            <a:r>
              <a:rPr lang="it-IT" sz="20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8" dirty="0">
                <a:solidFill>
                  <a:srgbClr val="FFFFFF"/>
                </a:solidFill>
                <a:latin typeface="Calibri"/>
                <a:cs typeface="Calibri"/>
              </a:rPr>
              <a:t>morte,</a:t>
            </a:r>
            <a:r>
              <a:rPr lang="it-IT" sz="2000" spc="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8" dirty="0">
                <a:solidFill>
                  <a:srgbClr val="FFFFFF"/>
                </a:solidFill>
                <a:latin typeface="Calibri"/>
                <a:cs typeface="Calibri"/>
              </a:rPr>
              <a:t>parti</a:t>
            </a:r>
            <a:r>
              <a:rPr lang="it-IT" sz="20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1" dirty="0">
                <a:solidFill>
                  <a:srgbClr val="FFFFFF"/>
                </a:solidFill>
                <a:latin typeface="Calibri"/>
                <a:cs typeface="Calibri"/>
              </a:rPr>
              <a:t>rimaste</a:t>
            </a:r>
            <a:r>
              <a:rPr lang="it-IT" sz="2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4" dirty="0">
                <a:solidFill>
                  <a:srgbClr val="FFFFFF"/>
                </a:solidFill>
                <a:latin typeface="Calibri"/>
                <a:cs typeface="Calibri"/>
              </a:rPr>
              <a:t>nel</a:t>
            </a:r>
            <a:r>
              <a:rPr lang="it-IT" sz="200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1" dirty="0">
                <a:solidFill>
                  <a:srgbClr val="FFFFFF"/>
                </a:solidFill>
                <a:latin typeface="Calibri"/>
                <a:cs typeface="Calibri"/>
              </a:rPr>
              <a:t>terreno</a:t>
            </a:r>
            <a:r>
              <a:rPr lang="it-IT" sz="2000" spc="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lang="it-IT" sz="20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8" dirty="0">
                <a:solidFill>
                  <a:srgbClr val="FFFFFF"/>
                </a:solidFill>
                <a:latin typeface="Calibri"/>
                <a:cs typeface="Calibri"/>
              </a:rPr>
              <a:t>nei</a:t>
            </a:r>
            <a:r>
              <a:rPr lang="it-IT" sz="200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8" dirty="0">
                <a:solidFill>
                  <a:srgbClr val="FFFFFF"/>
                </a:solidFill>
                <a:latin typeface="Calibri"/>
                <a:cs typeface="Calibri"/>
              </a:rPr>
              <a:t>fili;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2000" spc="-8" dirty="0">
              <a:solidFill>
                <a:srgbClr val="FFFFFF"/>
              </a:solidFill>
              <a:latin typeface="Calibri"/>
              <a:cs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spc="-11" dirty="0">
                <a:solidFill>
                  <a:srgbClr val="FFFFFF"/>
                </a:solidFill>
                <a:latin typeface="Calibri"/>
                <a:cs typeface="Calibri"/>
              </a:rPr>
              <a:t>Contrassegnare</a:t>
            </a:r>
            <a:r>
              <a:rPr lang="it-IT" sz="20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4" dirty="0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lang="it-IT" sz="20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1" dirty="0">
                <a:solidFill>
                  <a:srgbClr val="FFFFFF"/>
                </a:solidFill>
                <a:latin typeface="Calibri"/>
                <a:cs typeface="Calibri"/>
              </a:rPr>
              <a:t>piante</a:t>
            </a:r>
            <a:r>
              <a:rPr lang="it-IT" sz="2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4" dirty="0">
                <a:solidFill>
                  <a:srgbClr val="FFFFFF"/>
                </a:solidFill>
                <a:latin typeface="Calibri"/>
                <a:cs typeface="Calibri"/>
              </a:rPr>
              <a:t>alla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5" dirty="0">
                <a:solidFill>
                  <a:srgbClr val="FFFFFF"/>
                </a:solidFill>
                <a:latin typeface="Calibri"/>
                <a:cs typeface="Calibri"/>
              </a:rPr>
              <a:t>comparsa</a:t>
            </a:r>
            <a:r>
              <a:rPr lang="it-IT" sz="2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4" dirty="0">
                <a:solidFill>
                  <a:srgbClr val="FFFFFF"/>
                </a:solidFill>
                <a:latin typeface="Calibri"/>
                <a:cs typeface="Calibri"/>
              </a:rPr>
              <a:t>dei</a:t>
            </a:r>
            <a:r>
              <a:rPr lang="it-IT" sz="20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5" dirty="0">
                <a:solidFill>
                  <a:srgbClr val="FFFFFF"/>
                </a:solidFill>
                <a:latin typeface="Calibri"/>
                <a:cs typeface="Calibri"/>
              </a:rPr>
              <a:t>sintomi </a:t>
            </a:r>
            <a:r>
              <a:rPr lang="it-IT" sz="2000" spc="-465" dirty="0">
                <a:solidFill>
                  <a:srgbClr val="FFFFFF"/>
                </a:solidFill>
                <a:latin typeface="Calibri"/>
                <a:cs typeface="Calibri"/>
              </a:rPr>
              <a:t>                   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spc="-19" dirty="0">
                <a:solidFill>
                  <a:srgbClr val="FFFFFF"/>
                </a:solidFill>
                <a:latin typeface="Calibri"/>
                <a:cs typeface="Calibri"/>
              </a:rPr>
              <a:t>(Potare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5" dirty="0">
                <a:solidFill>
                  <a:srgbClr val="FFFFFF"/>
                </a:solidFill>
                <a:latin typeface="Calibri"/>
                <a:cs typeface="Calibri"/>
              </a:rPr>
              <a:t>separatamente</a:t>
            </a:r>
            <a:r>
              <a:rPr lang="it-IT" sz="20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lang="it-IT"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9" dirty="0">
                <a:solidFill>
                  <a:srgbClr val="FFFFFF"/>
                </a:solidFill>
                <a:latin typeface="Calibri"/>
                <a:cs typeface="Calibri"/>
              </a:rPr>
              <a:t>disinfettare</a:t>
            </a:r>
            <a:r>
              <a:rPr lang="it-IT" sz="2000" spc="11" dirty="0">
                <a:solidFill>
                  <a:srgbClr val="FFFFFF"/>
                </a:solidFill>
                <a:latin typeface="Calibri"/>
                <a:cs typeface="Calibri"/>
              </a:rPr>
              <a:t> le</a:t>
            </a:r>
            <a:r>
              <a:rPr lang="it-IT" sz="2000" spc="-11" dirty="0">
                <a:solidFill>
                  <a:srgbClr val="FFFFFF"/>
                </a:solidFill>
                <a:latin typeface="Calibri"/>
                <a:cs typeface="Calibri"/>
              </a:rPr>
              <a:t> forbici);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2000" spc="-11" dirty="0">
              <a:solidFill>
                <a:srgbClr val="FFFFFF"/>
              </a:solidFill>
              <a:latin typeface="Calibri"/>
              <a:cs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Disinfettare grossi tagli e ferite accidentali con prodotti specifici che garantiscono una efficace protezione sia fisica che chimica per difendere i tagli di potatura;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spc="-8" dirty="0">
                <a:solidFill>
                  <a:srgbClr val="FFFFFF"/>
                </a:solidFill>
                <a:latin typeface="Calibri"/>
                <a:cs typeface="Calibri"/>
              </a:rPr>
              <a:t>Risanamento</a:t>
            </a:r>
            <a:r>
              <a:rPr lang="it-IT" sz="2000" spc="-4" dirty="0">
                <a:solidFill>
                  <a:srgbClr val="FFFFFF"/>
                </a:solidFill>
                <a:latin typeface="Calibri"/>
                <a:cs typeface="Calibri"/>
              </a:rPr>
              <a:t> delle</a:t>
            </a:r>
            <a:r>
              <a:rPr lang="it-IT" sz="20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4" dirty="0">
                <a:solidFill>
                  <a:srgbClr val="FFFFFF"/>
                </a:solidFill>
                <a:latin typeface="Calibri"/>
                <a:cs typeface="Calibri"/>
              </a:rPr>
              <a:t>viti</a:t>
            </a:r>
            <a:r>
              <a:rPr lang="it-IT" sz="200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1" dirty="0">
                <a:solidFill>
                  <a:srgbClr val="FFFFFF"/>
                </a:solidFill>
                <a:latin typeface="Calibri"/>
                <a:cs typeface="Calibri"/>
              </a:rPr>
              <a:t>sintomatiche</a:t>
            </a:r>
            <a:r>
              <a:rPr lang="it-IT" sz="20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8" dirty="0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lang="it-IT" sz="200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it-IT" sz="2000" spc="-15" dirty="0">
                <a:solidFill>
                  <a:srgbClr val="FFFFFF"/>
                </a:solidFill>
                <a:latin typeface="Calibri"/>
                <a:cs typeface="Calibri"/>
              </a:rPr>
              <a:t>capitozzature:</a:t>
            </a:r>
            <a:endParaRPr lang="it-IT" sz="2000" dirty="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BF0D76-0BA4-AC57-46DB-4B4F9B9C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40" y="5895190"/>
            <a:ext cx="2139955" cy="2853273"/>
          </a:xfrm>
          <a:prstGeom prst="rect">
            <a:avLst/>
          </a:prstGeom>
        </p:spPr>
      </p:pic>
      <p:grpSp>
        <p:nvGrpSpPr>
          <p:cNvPr id="5" name="object 7"/>
          <p:cNvGrpSpPr/>
          <p:nvPr/>
        </p:nvGrpSpPr>
        <p:grpSpPr>
          <a:xfrm>
            <a:off x="2778482" y="5895191"/>
            <a:ext cx="2018670" cy="2853272"/>
            <a:chOff x="6295961" y="2481326"/>
            <a:chExt cx="2462530" cy="3484879"/>
          </a:xfrm>
        </p:grpSpPr>
        <p:pic>
          <p:nvPicPr>
            <p:cNvPr id="6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5549" y="2490851"/>
              <a:ext cx="2443226" cy="3465449"/>
            </a:xfrm>
            <a:prstGeom prst="rect">
              <a:avLst/>
            </a:prstGeom>
          </p:spPr>
        </p:pic>
        <p:sp>
          <p:nvSpPr>
            <p:cNvPr id="7" name="object 9"/>
            <p:cNvSpPr/>
            <p:nvPr/>
          </p:nvSpPr>
          <p:spPr>
            <a:xfrm>
              <a:off x="6300723" y="2486088"/>
              <a:ext cx="2453005" cy="3475354"/>
            </a:xfrm>
            <a:custGeom>
              <a:avLst/>
              <a:gdLst/>
              <a:ahLst/>
              <a:cxnLst/>
              <a:rect l="l" t="t" r="r" b="b"/>
              <a:pathLst>
                <a:path w="2453004" h="3475354">
                  <a:moveTo>
                    <a:pt x="0" y="3474974"/>
                  </a:moveTo>
                  <a:lnTo>
                    <a:pt x="2452751" y="3474974"/>
                  </a:lnTo>
                  <a:lnTo>
                    <a:pt x="2452751" y="0"/>
                  </a:lnTo>
                  <a:lnTo>
                    <a:pt x="0" y="0"/>
                  </a:lnTo>
                  <a:lnTo>
                    <a:pt x="0" y="347497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560608"/>
      </p:ext>
    </p:extLst>
  </p:cSld>
  <p:clrMapOvr>
    <a:masterClrMapping/>
  </p:clrMapOvr>
</p:sld>
</file>

<file path=ppt/theme/theme1.xml><?xml version="1.0" encoding="utf-8"?>
<a:theme xmlns:a="http://schemas.openxmlformats.org/drawingml/2006/main" name="Acero">
  <a:themeElements>
    <a:clrScheme name="Acero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Acer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cero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ro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rlino">
  <a:themeElements>
    <a:clrScheme name="Berlino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o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854</TotalTime>
  <Words>1203</Words>
  <Application>Microsoft Office PowerPoint</Application>
  <PresentationFormat>Presentazione su schermo (4:3)</PresentationFormat>
  <Paragraphs>109</Paragraphs>
  <Slides>15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15</vt:i4>
      </vt:variant>
    </vt:vector>
  </HeadingPairs>
  <TitlesOfParts>
    <vt:vector size="27" baseType="lpstr">
      <vt:lpstr>Arial</vt:lpstr>
      <vt:lpstr>Arial MT</vt:lpstr>
      <vt:lpstr>Calibri</vt:lpstr>
      <vt:lpstr>Century Gothic</vt:lpstr>
      <vt:lpstr>Tahoma</vt:lpstr>
      <vt:lpstr>Times New Roman</vt:lpstr>
      <vt:lpstr>Trebuchet MS</vt:lpstr>
      <vt:lpstr>Wingdings</vt:lpstr>
      <vt:lpstr>Acero</vt:lpstr>
      <vt:lpstr>Berlino</vt:lpstr>
      <vt:lpstr>Office Theme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Interventi di contenimento della malattia in vivaio</vt:lpstr>
      <vt:lpstr>Indicazioni per la lotta in vigneto</vt:lpstr>
      <vt:lpstr>Presentazione standard di PowerPoint</vt:lpstr>
      <vt:lpstr>Presentazione standard di PowerPoint</vt:lpstr>
      <vt:lpstr>Interventi agronomici</vt:lpstr>
      <vt:lpstr>Presentazione standard di PowerPoint</vt:lpstr>
      <vt:lpstr>Trichoderma: protezione delle ferite di potatura</vt:lpstr>
      <vt:lpstr>Presentazione standard di PowerPoint</vt:lpstr>
      <vt:lpstr>Esca in vigneto</vt:lpstr>
      <vt:lpstr>Presentazione standard di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patrizia gabrieli</dc:creator>
  <cp:lastModifiedBy>FC</cp:lastModifiedBy>
  <cp:revision>27</cp:revision>
  <dcterms:created xsi:type="dcterms:W3CDTF">2003-03-19T09:25:27Z</dcterms:created>
  <dcterms:modified xsi:type="dcterms:W3CDTF">2026-05-14T14:46:34Z</dcterms:modified>
</cp:coreProperties>
</file>