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453"/>
  </p:normalViewPr>
  <p:slideViewPr>
    <p:cSldViewPr snapToGrid="0">
      <p:cViewPr varScale="1">
        <p:scale>
          <a:sx n="101" d="100"/>
          <a:sy n="101" d="100"/>
        </p:scale>
        <p:origin x="904"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01/07/25</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01/07/25</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01/07/25</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01/07/25</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01/07/25</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01/07/25</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FF0000"/>
                </a:solidFill>
              </a:rPr>
              <a:t>Diritto del Mercato Unico Europeo</a:t>
            </a:r>
            <a:br>
              <a:rPr lang="it-IT" sz="4000" b="1" dirty="0">
                <a:solidFill>
                  <a:srgbClr val="FF0000"/>
                </a:solidFill>
              </a:rPr>
            </a:br>
            <a:r>
              <a:rPr lang="it-IT" sz="4000" b="1" dirty="0">
                <a:solidFill>
                  <a:schemeClr val="bg1">
                    <a:lumMod val="50000"/>
                  </a:schemeClr>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a:solidFill>
                  <a:srgbClr val="FF0000"/>
                </a:solidFill>
              </a:rPr>
              <a:t>Lezione 16</a:t>
            </a:r>
            <a:endParaRPr lang="it-IT" sz="3200" b="1" dirty="0">
              <a:solidFill>
                <a:srgbClr val="FF0000"/>
              </a:solidFill>
            </a:endParaRPr>
          </a:p>
          <a:p>
            <a:pPr algn="l"/>
            <a:r>
              <a:rPr lang="it-IT" sz="3200" b="1" dirty="0">
                <a:solidFill>
                  <a:schemeClr val="bg1">
                    <a:lumMod val="50000"/>
                  </a:schemeClr>
                </a:solidFill>
              </a:rPr>
              <a:t>L’Unione economica e monetaria – Creazione, istituzioni specifiche e competenze</a:t>
            </a: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2590E79-13E0-9508-BE17-DFE64B5C2179}"/>
              </a:ext>
            </a:extLst>
          </p:cNvPr>
          <p:cNvSpPr>
            <a:spLocks noGrp="1"/>
          </p:cNvSpPr>
          <p:nvPr>
            <p:ph type="title"/>
          </p:nvPr>
        </p:nvSpPr>
        <p:spPr/>
        <p:txBody>
          <a:bodyPr/>
          <a:lstStyle/>
          <a:p>
            <a:r>
              <a:rPr lang="it-IT" b="1" dirty="0">
                <a:solidFill>
                  <a:srgbClr val="FF0000"/>
                </a:solidFill>
              </a:rPr>
              <a:t>Banca centrale europea</a:t>
            </a:r>
          </a:p>
        </p:txBody>
      </p:sp>
      <p:sp>
        <p:nvSpPr>
          <p:cNvPr id="3" name="Segnaposto contenuto 2">
            <a:extLst>
              <a:ext uri="{FF2B5EF4-FFF2-40B4-BE49-F238E27FC236}">
                <a16:creationId xmlns:a16="http://schemas.microsoft.com/office/drawing/2014/main" id="{55507C9A-E6FE-9E8B-025C-CA657D3C6340}"/>
              </a:ext>
            </a:extLst>
          </p:cNvPr>
          <p:cNvSpPr>
            <a:spLocks noGrp="1"/>
          </p:cNvSpPr>
          <p:nvPr>
            <p:ph idx="1"/>
          </p:nvPr>
        </p:nvSpPr>
        <p:spPr/>
        <p:txBody>
          <a:bodyPr/>
          <a:lstStyle/>
          <a:p>
            <a:r>
              <a:rPr lang="it-IT" dirty="0"/>
              <a:t>La più giovane istituzione dell'UE dotata di un'indipendenza statutaria rafforzata (articolo 130 del TFUE e articolo 7 del Protocollo n. 4). </a:t>
            </a:r>
          </a:p>
          <a:p>
            <a:r>
              <a:rPr lang="it-IT" dirty="0"/>
              <a:t>Strumento per costruire una politica monetaria credibile che raggiunga la stabilità dei prezzi:</a:t>
            </a:r>
          </a:p>
          <a:p>
            <a:r>
              <a:rPr lang="it-IT" dirty="0"/>
              <a:t>Bilancio proprio, </a:t>
            </a:r>
          </a:p>
          <a:p>
            <a:r>
              <a:rPr lang="it-IT" dirty="0"/>
              <a:t>requisiti di indipendenza per i membri degli organi direttivi, riservatezza,</a:t>
            </a:r>
          </a:p>
          <a:p>
            <a:r>
              <a:rPr lang="it-IT" dirty="0"/>
              <a:t>mandato, </a:t>
            </a:r>
          </a:p>
          <a:p>
            <a:endParaRPr lang="it-IT" dirty="0"/>
          </a:p>
        </p:txBody>
      </p:sp>
    </p:spTree>
    <p:extLst>
      <p:ext uri="{BB962C8B-B14F-4D97-AF65-F5344CB8AC3E}">
        <p14:creationId xmlns:p14="http://schemas.microsoft.com/office/powerpoint/2010/main" val="2840341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6279F7-B22A-AC86-6C4D-22390327FC0B}"/>
              </a:ext>
            </a:extLst>
          </p:cNvPr>
          <p:cNvSpPr>
            <a:spLocks noGrp="1"/>
          </p:cNvSpPr>
          <p:nvPr>
            <p:ph type="title"/>
          </p:nvPr>
        </p:nvSpPr>
        <p:spPr/>
        <p:txBody>
          <a:bodyPr/>
          <a:lstStyle/>
          <a:p>
            <a:r>
              <a:rPr lang="it-IT" b="1" dirty="0">
                <a:solidFill>
                  <a:srgbClr val="FF0000"/>
                </a:solidFill>
              </a:rPr>
              <a:t>Banca centrale europea</a:t>
            </a:r>
            <a:endParaRPr lang="it-IT" dirty="0"/>
          </a:p>
        </p:txBody>
      </p:sp>
      <p:sp>
        <p:nvSpPr>
          <p:cNvPr id="3" name="Segnaposto contenuto 2">
            <a:extLst>
              <a:ext uri="{FF2B5EF4-FFF2-40B4-BE49-F238E27FC236}">
                <a16:creationId xmlns:a16="http://schemas.microsoft.com/office/drawing/2014/main" id="{9BB7C114-7F0A-7778-9033-3950542B2C16}"/>
              </a:ext>
            </a:extLst>
          </p:cNvPr>
          <p:cNvSpPr>
            <a:spLocks noGrp="1"/>
          </p:cNvSpPr>
          <p:nvPr>
            <p:ph idx="1"/>
          </p:nvPr>
        </p:nvSpPr>
        <p:spPr/>
        <p:txBody>
          <a:bodyPr>
            <a:normAutofit fontScale="92500" lnSpcReduction="10000"/>
          </a:bodyPr>
          <a:lstStyle/>
          <a:p>
            <a:r>
              <a:rPr lang="it-IT" b="1" dirty="0">
                <a:solidFill>
                  <a:srgbClr val="00B0F0"/>
                </a:solidFill>
              </a:rPr>
              <a:t>Competenze BCE</a:t>
            </a:r>
            <a:r>
              <a:rPr lang="it-IT" dirty="0"/>
              <a:t>:</a:t>
            </a:r>
          </a:p>
          <a:p>
            <a:r>
              <a:rPr lang="it-IT" dirty="0"/>
              <a:t>L'obiettivo primario è garantire la </a:t>
            </a:r>
            <a:r>
              <a:rPr lang="it-IT" b="1" dirty="0">
                <a:solidFill>
                  <a:srgbClr val="00B0F0"/>
                </a:solidFill>
              </a:rPr>
              <a:t>stabilità dei prezzi</a:t>
            </a:r>
            <a:r>
              <a:rPr lang="it-IT" dirty="0"/>
              <a:t>: </a:t>
            </a:r>
          </a:p>
          <a:p>
            <a:pPr lvl="1"/>
            <a:r>
              <a:rPr lang="it-IT" dirty="0"/>
              <a:t>La BCE mantiene i tassi di inflazione al di sotto, ma vicini, al 2% nel medio termine.</a:t>
            </a:r>
          </a:p>
          <a:p>
            <a:pPr lvl="1"/>
            <a:r>
              <a:rPr lang="it-IT" dirty="0"/>
              <a:t>ridurre i rischi di deflazione</a:t>
            </a:r>
          </a:p>
          <a:p>
            <a:pPr lvl="1"/>
            <a:r>
              <a:rPr lang="it-IT" dirty="0"/>
              <a:t>evitare che alcuni Paesi o regioni debbano convivere con tassi d'inflazione eccessivamente bassi o addirittura negativi mentre altri Paesi sperimentano tassi d'inflazione più elevati</a:t>
            </a:r>
          </a:p>
          <a:p>
            <a:r>
              <a:rPr lang="it-IT" dirty="0"/>
              <a:t>Sostenere le politiche economiche dell'Unione</a:t>
            </a:r>
            <a:r>
              <a:rPr lang="it-IT" b="1" dirty="0">
                <a:solidFill>
                  <a:srgbClr val="00B0F0"/>
                </a:solidFill>
              </a:rPr>
              <a:t>: stabilità finanziaria</a:t>
            </a:r>
          </a:p>
          <a:p>
            <a:pPr lvl="1"/>
            <a:r>
              <a:rPr lang="it-IT" dirty="0"/>
              <a:t>questo obiettivo secondario non è formulato in modo chiaro:</a:t>
            </a:r>
          </a:p>
          <a:p>
            <a:pPr lvl="1"/>
            <a:r>
              <a:rPr lang="it-IT" dirty="0"/>
              <a:t>Art. 125(5) TFUE: "vigilanza prudenziale degli enti creditizi e stabilità del sistema finanziario".</a:t>
            </a:r>
          </a:p>
          <a:p>
            <a:pPr lvl="1"/>
            <a:r>
              <a:rPr lang="it-IT" dirty="0"/>
              <a:t>Evitare le crisi finanziarie</a:t>
            </a:r>
          </a:p>
          <a:p>
            <a:endParaRPr lang="it-IT" dirty="0"/>
          </a:p>
        </p:txBody>
      </p:sp>
    </p:spTree>
    <p:extLst>
      <p:ext uri="{BB962C8B-B14F-4D97-AF65-F5344CB8AC3E}">
        <p14:creationId xmlns:p14="http://schemas.microsoft.com/office/powerpoint/2010/main" val="16342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47453F-EDC5-BC7E-3108-201862452253}"/>
              </a:ext>
            </a:extLst>
          </p:cNvPr>
          <p:cNvSpPr>
            <a:spLocks noGrp="1"/>
          </p:cNvSpPr>
          <p:nvPr>
            <p:ph type="title"/>
          </p:nvPr>
        </p:nvSpPr>
        <p:spPr/>
        <p:txBody>
          <a:bodyPr/>
          <a:lstStyle/>
          <a:p>
            <a:r>
              <a:rPr lang="it-IT" b="1" dirty="0">
                <a:solidFill>
                  <a:srgbClr val="FF0000"/>
                </a:solidFill>
              </a:rPr>
              <a:t>Banca centrale europea</a:t>
            </a:r>
            <a:endParaRPr lang="it-IT" dirty="0"/>
          </a:p>
        </p:txBody>
      </p:sp>
      <p:sp>
        <p:nvSpPr>
          <p:cNvPr id="3" name="Segnaposto contenuto 2">
            <a:extLst>
              <a:ext uri="{FF2B5EF4-FFF2-40B4-BE49-F238E27FC236}">
                <a16:creationId xmlns:a16="http://schemas.microsoft.com/office/drawing/2014/main" id="{2FFAD89C-C479-2CC0-B2F4-6407352C45F7}"/>
              </a:ext>
            </a:extLst>
          </p:cNvPr>
          <p:cNvSpPr>
            <a:spLocks noGrp="1"/>
          </p:cNvSpPr>
          <p:nvPr>
            <p:ph idx="1"/>
          </p:nvPr>
        </p:nvSpPr>
        <p:spPr>
          <a:xfrm>
            <a:off x="838200" y="1690688"/>
            <a:ext cx="10515600" cy="4486275"/>
          </a:xfrm>
        </p:spPr>
        <p:txBody>
          <a:bodyPr>
            <a:normAutofit fontScale="92500" lnSpcReduction="10000"/>
          </a:bodyPr>
          <a:lstStyle/>
          <a:p>
            <a:r>
              <a:rPr lang="it-IT" dirty="0">
                <a:latin typeface="Calibri" panose="020F0502020204030204" pitchFamily="34" charset="0"/>
                <a:cs typeface="Calibri" panose="020F0502020204030204" pitchFamily="34" charset="0"/>
              </a:rPr>
              <a:t>Articolo 123 del TFUE: </a:t>
            </a:r>
            <a:r>
              <a:rPr lang="it-IT" b="1" dirty="0">
                <a:solidFill>
                  <a:srgbClr val="00B0F0"/>
                </a:solidFill>
                <a:latin typeface="Calibri" panose="020F0502020204030204" pitchFamily="34" charset="0"/>
                <a:cs typeface="Calibri" panose="020F0502020204030204" pitchFamily="34" charset="0"/>
              </a:rPr>
              <a:t>divieto di finanziamento monetario </a:t>
            </a:r>
          </a:p>
          <a:p>
            <a:pPr lvl="1"/>
            <a:r>
              <a:rPr lang="it-IT" dirty="0">
                <a:latin typeface="Calibri" panose="020F0502020204030204" pitchFamily="34" charset="0"/>
                <a:cs typeface="Calibri" panose="020F0502020204030204" pitchFamily="34" charset="0"/>
              </a:rPr>
              <a:t>che impedisce alla banca centrale di intraprendere azioni che finanzierebbero direttamente la spesa pubblica.</a:t>
            </a:r>
          </a:p>
          <a:p>
            <a:pPr lvl="1"/>
            <a:r>
              <a:rPr lang="it-IT" dirty="0">
                <a:latin typeface="Calibri" panose="020F0502020204030204" pitchFamily="34" charset="0"/>
                <a:cs typeface="Calibri" panose="020F0502020204030204" pitchFamily="34" charset="0"/>
              </a:rPr>
              <a:t>Ma significative operazioni monetarie non convenzionali dal 2011 (ad 	esempio, programma di operazioni monetarie definitive, quantitative 	</a:t>
            </a:r>
            <a:r>
              <a:rPr lang="it-IT" dirty="0" err="1">
                <a:latin typeface="Calibri" panose="020F0502020204030204" pitchFamily="34" charset="0"/>
                <a:cs typeface="Calibri" panose="020F0502020204030204" pitchFamily="34" charset="0"/>
              </a:rPr>
              <a:t>easing</a:t>
            </a:r>
            <a:r>
              <a:rPr lang="it-IT" dirty="0">
                <a:latin typeface="Calibri" panose="020F0502020204030204" pitchFamily="34" charset="0"/>
                <a:cs typeface="Calibri" panose="020F0502020204030204" pitchFamily="34" charset="0"/>
              </a:rPr>
              <a:t>, programma di acquisto di emergenza per le pandemie): rientrano o vanno oltre l'obiettivo della stabilità dei prezzi?</a:t>
            </a:r>
          </a:p>
          <a:p>
            <a:r>
              <a:rPr lang="it-IT" dirty="0">
                <a:latin typeface="Calibri" panose="020F0502020204030204" pitchFamily="34" charset="0"/>
                <a:cs typeface="Calibri" panose="020F0502020204030204" pitchFamily="34" charset="0"/>
              </a:rPr>
              <a:t>Le operazioni monetarie non convenzionali potrebbero essere in linea con il quadro giuridico della BCE. Esse non devono superare tre limiti:</a:t>
            </a:r>
          </a:p>
          <a:p>
            <a:pPr lvl="1"/>
            <a:r>
              <a:rPr lang="it-IT" dirty="0">
                <a:latin typeface="Calibri" panose="020F0502020204030204" pitchFamily="34" charset="0"/>
                <a:cs typeface="Calibri" panose="020F0502020204030204" pitchFamily="34" charset="0"/>
              </a:rPr>
              <a:t>Questo strumento rispetta il divieto di finanziamento monetario, poiché la BCE non acquista titoli di Stato sul mercato primario;</a:t>
            </a:r>
          </a:p>
          <a:p>
            <a:pPr lvl="1"/>
            <a:r>
              <a:rPr lang="it-IT" dirty="0">
                <a:latin typeface="Calibri" panose="020F0502020204030204" pitchFamily="34" charset="0"/>
                <a:cs typeface="Calibri" panose="020F0502020204030204" pitchFamily="34" charset="0"/>
              </a:rPr>
              <a:t>è proporzionato, nel senso che è necessario e adatto a garantire il nostro obiettivo di stabilità dei prezzi.</a:t>
            </a:r>
          </a:p>
          <a:p>
            <a:pPr lvl="1"/>
            <a:r>
              <a:rPr lang="it-IT" dirty="0">
                <a:latin typeface="Calibri" panose="020F0502020204030204" pitchFamily="34" charset="0"/>
                <a:cs typeface="Calibri" panose="020F0502020204030204" pitchFamily="34" charset="0"/>
              </a:rPr>
              <a:t>La BCE ha concepito il programma per limitare le distorsioni dei prezzi relativi.</a:t>
            </a:r>
          </a:p>
          <a:p>
            <a:endParaRPr lang="it-IT" dirty="0"/>
          </a:p>
        </p:txBody>
      </p:sp>
    </p:spTree>
    <p:extLst>
      <p:ext uri="{BB962C8B-B14F-4D97-AF65-F5344CB8AC3E}">
        <p14:creationId xmlns:p14="http://schemas.microsoft.com/office/powerpoint/2010/main" val="19127944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5766A0-397C-65AE-BD45-50998340030A}"/>
              </a:ext>
            </a:extLst>
          </p:cNvPr>
          <p:cNvSpPr>
            <a:spLocks noGrp="1"/>
          </p:cNvSpPr>
          <p:nvPr>
            <p:ph type="title"/>
          </p:nvPr>
        </p:nvSpPr>
        <p:spPr/>
        <p:txBody>
          <a:bodyPr/>
          <a:lstStyle/>
          <a:p>
            <a:r>
              <a:rPr lang="it-IT" b="1" dirty="0">
                <a:solidFill>
                  <a:srgbClr val="FF0000"/>
                </a:solidFill>
              </a:rPr>
              <a:t>UEM e competenze</a:t>
            </a:r>
          </a:p>
        </p:txBody>
      </p:sp>
      <p:sp>
        <p:nvSpPr>
          <p:cNvPr id="3" name="Segnaposto contenuto 2">
            <a:extLst>
              <a:ext uri="{FF2B5EF4-FFF2-40B4-BE49-F238E27FC236}">
                <a16:creationId xmlns:a16="http://schemas.microsoft.com/office/drawing/2014/main" id="{47D73199-D948-C90F-ED3D-1D546370674C}"/>
              </a:ext>
            </a:extLst>
          </p:cNvPr>
          <p:cNvSpPr>
            <a:spLocks noGrp="1"/>
          </p:cNvSpPr>
          <p:nvPr>
            <p:ph idx="1"/>
          </p:nvPr>
        </p:nvSpPr>
        <p:spPr/>
        <p:txBody>
          <a:bodyPr>
            <a:normAutofit/>
          </a:bodyPr>
          <a:lstStyle/>
          <a:p>
            <a:pPr algn="just">
              <a:defRPr/>
            </a:pPr>
            <a:r>
              <a:rPr lang="it-IT" altLang="it-IT" b="1" dirty="0">
                <a:solidFill>
                  <a:srgbClr val="00B0F0"/>
                </a:solidFill>
              </a:rPr>
              <a:t>Politica economica (artt. 119-120)</a:t>
            </a:r>
          </a:p>
          <a:p>
            <a:pPr lvl="1" algn="just">
              <a:defRPr/>
            </a:pPr>
            <a:r>
              <a:rPr lang="it-IT" altLang="it-IT" dirty="0"/>
              <a:t>Pol. ec. </a:t>
            </a:r>
            <a:r>
              <a:rPr lang="it-IT" altLang="it-IT" dirty="0" err="1"/>
              <a:t>naz</a:t>
            </a:r>
            <a:r>
              <a:rPr lang="it-IT" altLang="it-IT" dirty="0"/>
              <a:t>. sono «questioni di interesse comune» </a:t>
            </a:r>
            <a:r>
              <a:rPr lang="it-IT" altLang="it-IT" dirty="0">
                <a:solidFill>
                  <a:srgbClr val="00B0F0"/>
                </a:solidFill>
              </a:rPr>
              <a:t>→ 	UE competenza di coordinamento</a:t>
            </a:r>
          </a:p>
          <a:p>
            <a:pPr lvl="1" algn="just">
              <a:defRPr/>
            </a:pPr>
            <a:r>
              <a:rPr lang="it-IT" altLang="it-IT" dirty="0"/>
              <a:t>Principio di un’economia di mercato aperta e in libera concorrenza</a:t>
            </a:r>
          </a:p>
          <a:p>
            <a:pPr lvl="1" algn="just">
              <a:defRPr/>
            </a:pPr>
            <a:r>
              <a:rPr lang="it-IT" altLang="it-IT" dirty="0"/>
              <a:t>Prezzi stabili, finanze pubbliche e condizioni monetarie sane, bilancia dei pagamenti sostenibile</a:t>
            </a:r>
          </a:p>
          <a:p>
            <a:pPr lvl="1" algn="just">
              <a:defRPr/>
            </a:pPr>
            <a:r>
              <a:rPr lang="it-IT" altLang="it-IT" dirty="0"/>
              <a:t>TETTI DI CARATTERE QUANTITATIVO</a:t>
            </a:r>
          </a:p>
          <a:p>
            <a:pPr algn="just">
              <a:defRPr/>
            </a:pPr>
            <a:r>
              <a:rPr lang="it-IT" altLang="it-IT" b="1" dirty="0">
                <a:solidFill>
                  <a:srgbClr val="00B0F0"/>
                </a:solidFill>
              </a:rPr>
              <a:t>Politica monetaria (art. 127)</a:t>
            </a:r>
          </a:p>
          <a:p>
            <a:pPr lvl="1" algn="just">
              <a:defRPr/>
            </a:pPr>
            <a:r>
              <a:rPr lang="it-IT" altLang="it-IT" dirty="0">
                <a:solidFill>
                  <a:srgbClr val="00B0F0"/>
                </a:solidFill>
              </a:rPr>
              <a:t>UE competenza esclusiva per gli Stati Euro (art. 3 TFUE)</a:t>
            </a:r>
          </a:p>
          <a:p>
            <a:pPr lvl="1" algn="just">
              <a:defRPr/>
            </a:pPr>
            <a:r>
              <a:rPr lang="it-IT" altLang="it-IT" dirty="0"/>
              <a:t>Obiettivo stabilità dei prezzi+ sostegno politiche </a:t>
            </a:r>
            <a:r>
              <a:rPr lang="it-IT" altLang="it-IT" dirty="0" err="1"/>
              <a:t>econ</a:t>
            </a:r>
            <a:r>
              <a:rPr lang="it-IT" altLang="it-IT" dirty="0"/>
              <a:t>.</a:t>
            </a:r>
          </a:p>
          <a:p>
            <a:endParaRPr lang="it-IT" dirty="0"/>
          </a:p>
        </p:txBody>
      </p:sp>
    </p:spTree>
    <p:extLst>
      <p:ext uri="{BB962C8B-B14F-4D97-AF65-F5344CB8AC3E}">
        <p14:creationId xmlns:p14="http://schemas.microsoft.com/office/powerpoint/2010/main" val="36732900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D5EF0B4-06C3-118F-59AB-8C4FC504C3E9}"/>
              </a:ext>
            </a:extLst>
          </p:cNvPr>
          <p:cNvSpPr>
            <a:spLocks noGrp="1"/>
          </p:cNvSpPr>
          <p:nvPr>
            <p:ph type="title"/>
          </p:nvPr>
        </p:nvSpPr>
        <p:spPr/>
        <p:txBody>
          <a:bodyPr/>
          <a:lstStyle/>
          <a:p>
            <a:r>
              <a:rPr lang="it-IT" b="1" dirty="0">
                <a:solidFill>
                  <a:srgbClr val="FF0000"/>
                </a:solidFill>
              </a:rPr>
              <a:t>UEM e competenze</a:t>
            </a:r>
            <a:endParaRPr lang="it-IT" dirty="0"/>
          </a:p>
        </p:txBody>
      </p:sp>
      <p:sp>
        <p:nvSpPr>
          <p:cNvPr id="3" name="Segnaposto contenuto 2">
            <a:extLst>
              <a:ext uri="{FF2B5EF4-FFF2-40B4-BE49-F238E27FC236}">
                <a16:creationId xmlns:a16="http://schemas.microsoft.com/office/drawing/2014/main" id="{2F3622C8-E502-EADF-CAED-1D923DDA0A44}"/>
              </a:ext>
            </a:extLst>
          </p:cNvPr>
          <p:cNvSpPr>
            <a:spLocks noGrp="1"/>
          </p:cNvSpPr>
          <p:nvPr>
            <p:ph idx="1"/>
          </p:nvPr>
        </p:nvSpPr>
        <p:spPr/>
        <p:txBody>
          <a:bodyPr>
            <a:normAutofit fontScale="85000" lnSpcReduction="20000"/>
          </a:bodyPr>
          <a:lstStyle/>
          <a:p>
            <a:pPr algn="just"/>
            <a:r>
              <a:rPr lang="it-IT" altLang="it-IT" sz="2800" b="1" dirty="0">
                <a:solidFill>
                  <a:srgbClr val="00B0F0"/>
                </a:solidFill>
                <a:latin typeface="Calibri" panose="020F0502020204030204" pitchFamily="34" charset="0"/>
                <a:cs typeface="Calibri" panose="020F0502020204030204" pitchFamily="34" charset="0"/>
              </a:rPr>
              <a:t>Patto di stabilità e crescita (anche Protocollo n. 12):</a:t>
            </a:r>
          </a:p>
          <a:p>
            <a:pPr>
              <a:defRPr/>
            </a:pPr>
            <a:r>
              <a:rPr lang="it-IT" altLang="it-IT" b="1" dirty="0">
                <a:latin typeface="Calibri" panose="020F0502020204030204" pitchFamily="34" charset="0"/>
                <a:cs typeface="Calibri" panose="020F0502020204030204" pitchFamily="34" charset="0"/>
              </a:rPr>
              <a:t>Limite disavanzo</a:t>
            </a:r>
          </a:p>
          <a:p>
            <a:pPr lvl="1">
              <a:defRPr/>
            </a:pPr>
            <a:r>
              <a:rPr lang="it-IT" altLang="it-IT" dirty="0">
                <a:solidFill>
                  <a:schemeClr val="tx2"/>
                </a:solidFill>
                <a:latin typeface="Calibri" panose="020F0502020204030204" pitchFamily="34" charset="0"/>
                <a:cs typeface="Calibri" panose="020F0502020204030204" pitchFamily="34" charset="0"/>
              </a:rPr>
              <a:t>3% del PIL</a:t>
            </a:r>
            <a:endParaRPr lang="it-IT" altLang="it-IT" b="1" dirty="0">
              <a:latin typeface="Calibri" panose="020F0502020204030204" pitchFamily="34" charset="0"/>
              <a:cs typeface="Calibri" panose="020F0502020204030204" pitchFamily="34" charset="0"/>
            </a:endParaRPr>
          </a:p>
          <a:p>
            <a:pPr>
              <a:defRPr/>
            </a:pPr>
            <a:r>
              <a:rPr lang="it-IT" altLang="it-IT" b="1" dirty="0">
                <a:latin typeface="Calibri" panose="020F0502020204030204" pitchFamily="34" charset="0"/>
                <a:cs typeface="Calibri" panose="020F0502020204030204" pitchFamily="34" charset="0"/>
              </a:rPr>
              <a:t>Limite relativo al debito</a:t>
            </a:r>
          </a:p>
          <a:p>
            <a:pPr lvl="1">
              <a:defRPr/>
            </a:pPr>
            <a:r>
              <a:rPr lang="it-IT" altLang="it-IT" dirty="0">
                <a:solidFill>
                  <a:schemeClr val="tx2"/>
                </a:solidFill>
                <a:latin typeface="Calibri" panose="020F0502020204030204" pitchFamily="34" charset="0"/>
                <a:cs typeface="Calibri" panose="020F0502020204030204" pitchFamily="34" charset="0"/>
              </a:rPr>
              <a:t>60% del PIL</a:t>
            </a:r>
          </a:p>
          <a:p>
            <a:pPr>
              <a:defRPr/>
            </a:pPr>
            <a:r>
              <a:rPr lang="it-IT" altLang="it-IT" b="1" dirty="0">
                <a:solidFill>
                  <a:schemeClr val="tx2"/>
                </a:solidFill>
                <a:latin typeface="Calibri" panose="020F0502020204030204" pitchFamily="34" charset="0"/>
                <a:cs typeface="Calibri" panose="020F0502020204030204" pitchFamily="34" charset="0"/>
              </a:rPr>
              <a:t>Si applicano a TUTTI gli Stati membri</a:t>
            </a:r>
          </a:p>
          <a:p>
            <a:pPr>
              <a:defRPr/>
            </a:pPr>
            <a:r>
              <a:rPr lang="it-IT" altLang="it-IT" sz="2800" b="1" dirty="0">
                <a:solidFill>
                  <a:srgbClr val="00B0F0"/>
                </a:solidFill>
                <a:latin typeface="Calibri" panose="020F0502020204030204" pitchFamily="34" charset="0"/>
                <a:cs typeface="Calibri" panose="020F0502020204030204" pitchFamily="34" charset="0"/>
              </a:rPr>
              <a:t>Obiettivo di migliorare l’equilibrio strutturale (tutti gli Stati membri):</a:t>
            </a:r>
          </a:p>
          <a:p>
            <a:pPr>
              <a:defRPr/>
            </a:pPr>
            <a:r>
              <a:rPr lang="it-IT" altLang="it-IT" b="1" dirty="0">
                <a:latin typeface="Calibri" panose="020F0502020204030204" pitchFamily="34" charset="0"/>
                <a:cs typeface="Calibri" panose="020F0502020204030204" pitchFamily="34" charset="0"/>
              </a:rPr>
              <a:t>Obiettivo a medio termine (di ciascuno Stato)(*)</a:t>
            </a:r>
          </a:p>
          <a:p>
            <a:pPr lvl="1">
              <a:defRPr/>
            </a:pPr>
            <a:r>
              <a:rPr lang="it-IT" altLang="it-IT" dirty="0">
                <a:latin typeface="Calibri" panose="020F0502020204030204" pitchFamily="34" charset="0"/>
                <a:cs typeface="Calibri" panose="020F0502020204030204" pitchFamily="34" charset="0"/>
              </a:rPr>
              <a:t>Fissato autonomamente, con la Commissione che controlla la sua coerenza con il Patto</a:t>
            </a:r>
          </a:p>
          <a:p>
            <a:pPr>
              <a:defRPr/>
            </a:pPr>
            <a:r>
              <a:rPr lang="it-IT" altLang="it-IT" b="1" dirty="0">
                <a:latin typeface="Calibri" panose="020F0502020204030204" pitchFamily="34" charset="0"/>
                <a:cs typeface="Calibri" panose="020F0502020204030204" pitchFamily="34" charset="0"/>
              </a:rPr>
              <a:t>Standard: raggiungere l’OMT riducendo gli standard dello 0,5% PIL l’anno</a:t>
            </a:r>
          </a:p>
          <a:p>
            <a:pPr lvl="1">
              <a:defRPr/>
            </a:pPr>
            <a:r>
              <a:rPr lang="it-IT" altLang="it-IT" dirty="0">
                <a:latin typeface="Calibri" panose="020F0502020204030204" pitchFamily="34" charset="0"/>
                <a:cs typeface="Calibri" panose="020F0502020204030204" pitchFamily="34" charset="0"/>
              </a:rPr>
              <a:t>scongiurare i disavanzi eccessivi</a:t>
            </a:r>
          </a:p>
          <a:p>
            <a:pPr lvl="1">
              <a:defRPr/>
            </a:pPr>
            <a:r>
              <a:rPr lang="it-IT" altLang="it-IT" dirty="0">
                <a:latin typeface="Calibri" panose="020F0502020204030204" pitchFamily="34" charset="0"/>
                <a:cs typeface="Calibri" panose="020F0502020204030204" pitchFamily="34" charset="0"/>
              </a:rPr>
              <a:t>costruire bilanci strutturalmente equilibrati</a:t>
            </a:r>
          </a:p>
          <a:p>
            <a:pPr lvl="1">
              <a:defRPr/>
            </a:pPr>
            <a:r>
              <a:rPr lang="it-IT" altLang="it-IT" sz="2000" b="1" dirty="0">
                <a:latin typeface="Calibri" panose="020F0502020204030204" pitchFamily="34" charset="0"/>
                <a:cs typeface="Calibri" panose="020F0502020204030204" pitchFamily="34" charset="0"/>
              </a:rPr>
              <a:t>(*) Patto SC – reg. 1466/97 modificato </a:t>
            </a:r>
            <a:r>
              <a:rPr lang="it-IT" altLang="it-IT" sz="2000" b="1" i="1" dirty="0">
                <a:latin typeface="Calibri" panose="020F0502020204030204" pitchFamily="34" charset="0"/>
                <a:cs typeface="Calibri" panose="020F0502020204030204" pitchFamily="34" charset="0"/>
              </a:rPr>
              <a:t>Six Pack</a:t>
            </a:r>
            <a:endParaRPr lang="it-IT" altLang="it-IT" sz="2000" b="1" dirty="0">
              <a:latin typeface="Calibri" panose="020F0502020204030204" pitchFamily="34" charset="0"/>
              <a:cs typeface="Calibri" panose="020F0502020204030204" pitchFamily="34" charset="0"/>
            </a:endParaRPr>
          </a:p>
          <a:p>
            <a:pPr>
              <a:defRPr/>
            </a:pPr>
            <a:endParaRPr lang="it-IT" altLang="it-IT" b="1" dirty="0">
              <a:solidFill>
                <a:schemeClr val="tx2"/>
              </a:solidFill>
              <a:latin typeface="Agency FB" panose="020B0503020202020204" pitchFamily="34" charset="0"/>
              <a:cs typeface="Calibri"/>
            </a:endParaRPr>
          </a:p>
          <a:p>
            <a:pPr algn="just"/>
            <a:endParaRPr lang="it-IT" dirty="0"/>
          </a:p>
        </p:txBody>
      </p:sp>
    </p:spTree>
    <p:extLst>
      <p:ext uri="{BB962C8B-B14F-4D97-AF65-F5344CB8AC3E}">
        <p14:creationId xmlns:p14="http://schemas.microsoft.com/office/powerpoint/2010/main" val="323930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UEM e competenze</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a:bodyPr>
          <a:lstStyle/>
          <a:p>
            <a:r>
              <a:rPr lang="it-IT" altLang="it-IT" sz="3200" dirty="0">
                <a:solidFill>
                  <a:srgbClr val="00B0F0"/>
                </a:solidFill>
              </a:rPr>
              <a:t>Patto di bilancio </a:t>
            </a:r>
            <a:r>
              <a:rPr lang="it-IT" altLang="it-IT" sz="2800" dirty="0">
                <a:solidFill>
                  <a:srgbClr val="00B0F0"/>
                </a:solidFill>
              </a:rPr>
              <a:t>(solo Stati eurozona, gli altri se dichiarino OK)</a:t>
            </a:r>
          </a:p>
          <a:p>
            <a:pPr lvl="1">
              <a:defRPr/>
            </a:pPr>
            <a:r>
              <a:rPr lang="it-IT" altLang="it-IT" b="1" dirty="0">
                <a:cs typeface="Calibri"/>
              </a:rPr>
              <a:t>Obbligo di pareggio di bilancio o avanzo </a:t>
            </a:r>
            <a:r>
              <a:rPr lang="it-IT" altLang="it-IT" dirty="0">
                <a:cs typeface="Calibri"/>
              </a:rPr>
              <a:t>(obbligo di inserire questa regola in disposizioni nazionali permanenti, preferibilmente costituzionali)</a:t>
            </a:r>
          </a:p>
          <a:p>
            <a:pPr lvl="1">
              <a:defRPr/>
            </a:pPr>
            <a:r>
              <a:rPr lang="it-IT" altLang="it-IT" b="1" dirty="0">
                <a:cs typeface="Calibri"/>
              </a:rPr>
              <a:t>La regola si considera rispettata se il saldo strutturale annuo della PA è pari all’OMT del paese</a:t>
            </a:r>
            <a:r>
              <a:rPr lang="it-IT" altLang="it-IT" dirty="0">
                <a:cs typeface="Calibri"/>
              </a:rPr>
              <a:t>, con limite del disavanzo = 0,5% PIL (se debito pubblico/PIL &lt; 60% PIL ….. Limite è disavanzo = 1% PIL</a:t>
            </a:r>
            <a:r>
              <a:rPr lang="it-IT" altLang="it-IT" b="1" dirty="0">
                <a:cs typeface="Calibri"/>
              </a:rPr>
              <a:t>)</a:t>
            </a:r>
            <a:endParaRPr lang="it-IT" altLang="it-IT" dirty="0">
              <a:cs typeface="Calibri"/>
            </a:endParaRPr>
          </a:p>
          <a:p>
            <a:pPr marL="0" indent="0" eaLnBrk="1" hangingPunct="1">
              <a:buFontTx/>
              <a:buNone/>
              <a:defRPr/>
            </a:pPr>
            <a:endParaRPr lang="it-IT" altLang="it-IT" sz="3200" b="1" dirty="0">
              <a:latin typeface="+mj-lt"/>
            </a:endParaRPr>
          </a:p>
          <a:p>
            <a:pPr>
              <a:defRPr/>
            </a:pPr>
            <a:r>
              <a:rPr lang="it-IT" altLang="it-IT" sz="3200" dirty="0">
                <a:solidFill>
                  <a:srgbClr val="00B0F0"/>
                </a:solidFill>
              </a:rPr>
              <a:t>Fonte: Trattato </a:t>
            </a:r>
            <a:r>
              <a:rPr lang="it-IT" altLang="it-IT" sz="3200" i="1" dirty="0">
                <a:solidFill>
                  <a:srgbClr val="00B0F0"/>
                </a:solidFill>
              </a:rPr>
              <a:t>Fiscal Compact </a:t>
            </a:r>
            <a:r>
              <a:rPr lang="it-IT" altLang="it-IT" sz="3200" dirty="0">
                <a:solidFill>
                  <a:srgbClr val="00B0F0"/>
                </a:solidFill>
              </a:rPr>
              <a:t>= Trattato internazionale stipulato da tutti SM – Rep. ceca (e UK) + Croazia – marzo 2012 (obbligo di </a:t>
            </a:r>
            <a:r>
              <a:rPr lang="it-IT" altLang="it-IT" sz="3200" i="1" dirty="0" err="1">
                <a:solidFill>
                  <a:srgbClr val="00B0F0"/>
                </a:solidFill>
              </a:rPr>
              <a:t>repatriation</a:t>
            </a:r>
            <a:r>
              <a:rPr lang="it-IT" altLang="it-IT" sz="3200" dirty="0">
                <a:solidFill>
                  <a:srgbClr val="00B0F0"/>
                </a:solidFill>
              </a:rPr>
              <a:t>)</a:t>
            </a:r>
          </a:p>
          <a:p>
            <a:endParaRPr lang="it-IT" dirty="0"/>
          </a:p>
        </p:txBody>
      </p:sp>
    </p:spTree>
    <p:extLst>
      <p:ext uri="{BB962C8B-B14F-4D97-AF65-F5344CB8AC3E}">
        <p14:creationId xmlns:p14="http://schemas.microsoft.com/office/powerpoint/2010/main" val="18290960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a:bodyPr>
          <a:lstStyle/>
          <a:p>
            <a:pPr algn="just" fontAlgn="base"/>
            <a:r>
              <a:rPr lang="it-IT" b="0" i="0" u="none" strike="noStrike" dirty="0">
                <a:solidFill>
                  <a:srgbClr val="393745"/>
                </a:solidFill>
                <a:effectLst/>
                <a:latin typeface="Suisse Intl Web"/>
              </a:rPr>
              <a:t>I principi cardine restano quelli fissati nel Trattato di Maastricht: mantenere il deficit al di sotto del 3% del Pil e il debito al di sotto del 60%.</a:t>
            </a:r>
          </a:p>
          <a:p>
            <a:pPr marL="0" indent="0" algn="just" fontAlgn="base">
              <a:buNone/>
            </a:pPr>
            <a:endParaRPr lang="it-IT" b="0" i="0" u="none" strike="noStrike" dirty="0">
              <a:solidFill>
                <a:srgbClr val="393745"/>
              </a:solidFill>
              <a:effectLst/>
              <a:latin typeface="Suisse Intl Web"/>
            </a:endParaRPr>
          </a:p>
          <a:p>
            <a:pPr algn="just" fontAlgn="base"/>
            <a:r>
              <a:rPr lang="it-IT" b="0" i="0" u="none" strike="noStrike" dirty="0">
                <a:solidFill>
                  <a:srgbClr val="393745"/>
                </a:solidFill>
                <a:effectLst/>
                <a:latin typeface="Suisse Intl Web"/>
              </a:rPr>
              <a:t>Ma nelle nuove regole sono stati introdotti margini di flessibilità per evitare che il risanamento dei conti si trasformi in austerità, blocco degli investimenti e rallentamento della crescita.</a:t>
            </a:r>
          </a:p>
          <a:p>
            <a:pPr marL="0" indent="0" algn="just" fontAlgn="base">
              <a:buNone/>
            </a:pPr>
            <a:endParaRPr lang="it-IT" b="0" i="0" u="none" strike="noStrike" dirty="0">
              <a:solidFill>
                <a:srgbClr val="393745"/>
              </a:solidFill>
              <a:effectLst/>
              <a:latin typeface="Suisse Intl Web"/>
            </a:endParaRPr>
          </a:p>
          <a:p>
            <a:endParaRPr lang="it-IT" dirty="0"/>
          </a:p>
        </p:txBody>
      </p:sp>
    </p:spTree>
    <p:extLst>
      <p:ext uri="{BB962C8B-B14F-4D97-AF65-F5344CB8AC3E}">
        <p14:creationId xmlns:p14="http://schemas.microsoft.com/office/powerpoint/2010/main" val="14193411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p:txBody>
          <a:bodyPr>
            <a:normAutofit lnSpcReduction="10000"/>
          </a:bodyPr>
          <a:lstStyle/>
          <a:p>
            <a:pPr fontAlgn="base"/>
            <a:r>
              <a:rPr lang="it-IT" b="0" i="0" u="none" strike="noStrike" dirty="0">
                <a:solidFill>
                  <a:srgbClr val="393745"/>
                </a:solidFill>
                <a:effectLst/>
                <a:latin typeface="Suisse Intl Web"/>
              </a:rPr>
              <a:t>Ecco i punti principali del nuovo Patto:</a:t>
            </a:r>
          </a:p>
          <a:p>
            <a:pPr algn="just"/>
            <a:r>
              <a:rPr lang="it-IT" b="1" i="0" u="none" strike="noStrike" dirty="0">
                <a:solidFill>
                  <a:srgbClr val="393745"/>
                </a:solidFill>
                <a:effectLst/>
                <a:latin typeface="Suisse Intl Web"/>
              </a:rPr>
              <a:t>RIDUZIONE DEFICIT</a:t>
            </a:r>
            <a:r>
              <a:rPr lang="it-IT" b="0" i="0" u="none" strike="noStrike" dirty="0">
                <a:solidFill>
                  <a:srgbClr val="393745"/>
                </a:solidFill>
                <a:effectLst/>
                <a:highlight>
                  <a:srgbClr val="FFFFFF"/>
                </a:highlight>
                <a:latin typeface="Suisse Intl Web"/>
              </a:rPr>
              <a:t>. Quando il deficit eccessivo supera il tetto del 3% l'aggiustamento annuo richiesto è dello 0,5% del Pil in termini strutturali. L'accordo prevede però che il ritmo della correzione tenga conto dell'aumento della spesa per interessi al fine di non bloccare gli investimenti più urgenti.</a:t>
            </a:r>
          </a:p>
          <a:p>
            <a:pPr algn="just"/>
            <a:r>
              <a:rPr lang="it-IT" b="1" i="0" u="none" strike="noStrike" dirty="0">
                <a:solidFill>
                  <a:srgbClr val="393745"/>
                </a:solidFill>
                <a:effectLst/>
                <a:latin typeface="Suisse Intl Web"/>
              </a:rPr>
              <a:t>BRACCIO PREVENTIVO</a:t>
            </a:r>
            <a:r>
              <a:rPr lang="it-IT" b="0" i="0" u="none" strike="noStrike" dirty="0">
                <a:solidFill>
                  <a:srgbClr val="393745"/>
                </a:solidFill>
                <a:effectLst/>
                <a:highlight>
                  <a:srgbClr val="FFFFFF"/>
                </a:highlight>
                <a:latin typeface="Suisse Intl Web"/>
              </a:rPr>
              <a:t>. I Paesi con un rapporto debito-Pil superiore al 90% dovranno far scendere il livello del disavanzo all'1,5%. Per farlo servirà un aggiustamento strutturale annuo dello 0,4% per quattro anni o dello 0,25% in sette anni, calcolato al netto degli interessi sul debito con l'impegno del Paese a fare investimenti e riforme.</a:t>
            </a:r>
            <a:endParaRPr lang="it-IT" dirty="0"/>
          </a:p>
        </p:txBody>
      </p:sp>
    </p:spTree>
    <p:extLst>
      <p:ext uri="{BB962C8B-B14F-4D97-AF65-F5344CB8AC3E}">
        <p14:creationId xmlns:p14="http://schemas.microsoft.com/office/powerpoint/2010/main" val="3284887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a:xfrm>
            <a:off x="838200" y="1690688"/>
            <a:ext cx="10515600" cy="4802187"/>
          </a:xfrm>
        </p:spPr>
        <p:txBody>
          <a:bodyPr>
            <a:normAutofit fontScale="92500" lnSpcReduction="10000"/>
          </a:bodyPr>
          <a:lstStyle/>
          <a:p>
            <a:pPr algn="just" fontAlgn="base"/>
            <a:r>
              <a:rPr lang="it-IT" b="0" i="0" u="none" strike="noStrike" dirty="0">
                <a:solidFill>
                  <a:srgbClr val="393745"/>
                </a:solidFill>
                <a:effectLst/>
                <a:latin typeface="Suisse Intl Web"/>
              </a:rPr>
              <a:t>Ecco i punti principali del nuovo Patto:</a:t>
            </a:r>
          </a:p>
          <a:p>
            <a:pPr algn="just" fontAlgn="base"/>
            <a:r>
              <a:rPr lang="it-IT" b="1" i="0" u="none" strike="noStrike" dirty="0">
                <a:solidFill>
                  <a:srgbClr val="393745"/>
                </a:solidFill>
                <a:effectLst/>
                <a:latin typeface="Suisse Intl Web"/>
              </a:rPr>
              <a:t>RIDUZIONE DEBITO</a:t>
            </a:r>
            <a:r>
              <a:rPr lang="it-IT" b="0" i="0" u="none" strike="noStrike" dirty="0">
                <a:solidFill>
                  <a:srgbClr val="393745"/>
                </a:solidFill>
                <a:effectLst/>
                <a:highlight>
                  <a:srgbClr val="FFFFFF"/>
                </a:highlight>
                <a:latin typeface="Suisse Intl Web"/>
              </a:rPr>
              <a:t>. Dovrà essere dell'1% annuo per i Paesi che superano la soglia di un rapporto debito-Pil del 90% e dello 0,5% annuo per chi lo ha tra il 60 e il 90% del Pil. </a:t>
            </a:r>
          </a:p>
          <a:p>
            <a:pPr algn="just" fontAlgn="base"/>
            <a:r>
              <a:rPr lang="it-IT" b="1" i="0" u="none" strike="noStrike" dirty="0">
                <a:solidFill>
                  <a:srgbClr val="393745"/>
                </a:solidFill>
                <a:effectLst/>
                <a:latin typeface="Suisse Intl Web"/>
              </a:rPr>
              <a:t>PERIODO TRANSITORIO</a:t>
            </a:r>
            <a:r>
              <a:rPr lang="it-IT" b="0" i="0" u="none" strike="noStrike" dirty="0">
                <a:solidFill>
                  <a:srgbClr val="393745"/>
                </a:solidFill>
                <a:effectLst/>
                <a:highlight>
                  <a:srgbClr val="FFFFFF"/>
                </a:highlight>
                <a:latin typeface="Suisse Intl Web"/>
              </a:rPr>
              <a:t>. Tra il 2025 e il 2027 la Commissione europea, nello stabilire il percorso di risanamento dei conti, terrà conto degli oneri degli interessi sul debito sempre con l'obiettivo di lasciare ai Paesi spazio per gli investimenti. </a:t>
            </a:r>
          </a:p>
          <a:p>
            <a:pPr algn="just" fontAlgn="base"/>
            <a:r>
              <a:rPr lang="it-IT" b="1" i="0" u="none" strike="noStrike" dirty="0">
                <a:solidFill>
                  <a:srgbClr val="393745"/>
                </a:solidFill>
                <a:effectLst/>
                <a:latin typeface="Suisse Intl Web"/>
              </a:rPr>
              <a:t>PIANI DI SPESA.</a:t>
            </a:r>
            <a:r>
              <a:rPr lang="it-IT" b="0" i="0" u="none" strike="noStrike" dirty="0">
                <a:solidFill>
                  <a:srgbClr val="393745"/>
                </a:solidFill>
                <a:effectLst/>
                <a:highlight>
                  <a:srgbClr val="FFFFFF"/>
                </a:highlight>
                <a:latin typeface="Suisse Intl Web"/>
              </a:rPr>
              <a:t> I Paesi sotto procedura dovranno concordare l'uso dei fondi pubblici con la Commissione europea nel rispetto delle traiettorie di aggiustamento del debito. I piani ad hoc sono quadriennali e all'insegna della flessibilità potranno essere estesi a sette anni tenendo conto degli sforzi di investimento e riforma compiuti dai governi per attuare i </a:t>
            </a:r>
            <a:r>
              <a:rPr lang="it-IT" b="0" i="0" u="none" strike="noStrike" dirty="0" err="1">
                <a:solidFill>
                  <a:srgbClr val="393745"/>
                </a:solidFill>
                <a:effectLst/>
                <a:highlight>
                  <a:srgbClr val="FFFFFF"/>
                </a:highlight>
                <a:latin typeface="Suisse Intl Web"/>
              </a:rPr>
              <a:t>Pnrr</a:t>
            </a:r>
            <a:r>
              <a:rPr lang="it-IT" b="0" i="0" u="none" strike="noStrike" dirty="0">
                <a:solidFill>
                  <a:srgbClr val="393745"/>
                </a:solidFill>
                <a:effectLst/>
                <a:highlight>
                  <a:srgbClr val="FFFFFF"/>
                </a:highlight>
                <a:latin typeface="Suisse Intl Web"/>
              </a:rPr>
              <a:t>.</a:t>
            </a:r>
            <a:endParaRPr lang="it-IT" b="0" i="0" u="none" strike="noStrike" dirty="0">
              <a:solidFill>
                <a:srgbClr val="393745"/>
              </a:solidFill>
              <a:effectLst/>
              <a:latin typeface="Suisse Intl Web"/>
            </a:endParaRPr>
          </a:p>
        </p:txBody>
      </p:sp>
    </p:spTree>
    <p:extLst>
      <p:ext uri="{BB962C8B-B14F-4D97-AF65-F5344CB8AC3E}">
        <p14:creationId xmlns:p14="http://schemas.microsoft.com/office/powerpoint/2010/main" val="1250211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D94C1A2-157A-C3F7-2948-37E06741F12B}"/>
              </a:ext>
            </a:extLst>
          </p:cNvPr>
          <p:cNvSpPr>
            <a:spLocks noGrp="1"/>
          </p:cNvSpPr>
          <p:nvPr>
            <p:ph type="title"/>
          </p:nvPr>
        </p:nvSpPr>
        <p:spPr/>
        <p:txBody>
          <a:bodyPr/>
          <a:lstStyle/>
          <a:p>
            <a:r>
              <a:rPr lang="it-IT" b="1" dirty="0">
                <a:solidFill>
                  <a:srgbClr val="FF0000"/>
                </a:solidFill>
              </a:rPr>
              <a:t>Riforma Patto di Stabilità e Crescita 2024</a:t>
            </a:r>
            <a:endParaRPr lang="it-IT" dirty="0"/>
          </a:p>
        </p:txBody>
      </p:sp>
      <p:sp>
        <p:nvSpPr>
          <p:cNvPr id="3" name="Segnaposto contenuto 2">
            <a:extLst>
              <a:ext uri="{FF2B5EF4-FFF2-40B4-BE49-F238E27FC236}">
                <a16:creationId xmlns:a16="http://schemas.microsoft.com/office/drawing/2014/main" id="{B6B81AFE-A613-994D-BA4F-4A86BF8F293A}"/>
              </a:ext>
            </a:extLst>
          </p:cNvPr>
          <p:cNvSpPr>
            <a:spLocks noGrp="1"/>
          </p:cNvSpPr>
          <p:nvPr>
            <p:ph idx="1"/>
          </p:nvPr>
        </p:nvSpPr>
        <p:spPr>
          <a:xfrm>
            <a:off x="838200" y="1690688"/>
            <a:ext cx="10515600" cy="4802187"/>
          </a:xfrm>
        </p:spPr>
        <p:txBody>
          <a:bodyPr>
            <a:normAutofit/>
          </a:bodyPr>
          <a:lstStyle/>
          <a:p>
            <a:pPr algn="just" fontAlgn="base"/>
            <a:r>
              <a:rPr lang="it-IT" b="0" i="0" u="none" strike="noStrike" dirty="0">
                <a:solidFill>
                  <a:srgbClr val="393745"/>
                </a:solidFill>
                <a:effectLst/>
                <a:latin typeface="Suisse Intl Web"/>
              </a:rPr>
              <a:t>Ecco i punti principali del nuovo Patto:</a:t>
            </a:r>
          </a:p>
          <a:p>
            <a:pPr marL="0" indent="0" algn="just" fontAlgn="base">
              <a:buNone/>
            </a:pPr>
            <a:endParaRPr lang="it-IT" b="0" i="0" u="none" strike="noStrike" dirty="0">
              <a:solidFill>
                <a:srgbClr val="393745"/>
              </a:solidFill>
              <a:effectLst/>
              <a:latin typeface="Suisse Intl Web"/>
            </a:endParaRPr>
          </a:p>
          <a:p>
            <a:pPr algn="just" fontAlgn="base"/>
            <a:r>
              <a:rPr lang="it-IT" b="1" i="0" u="none" strike="noStrike" dirty="0">
                <a:solidFill>
                  <a:srgbClr val="393745"/>
                </a:solidFill>
                <a:effectLst/>
                <a:latin typeface="Suisse Intl Web"/>
              </a:rPr>
              <a:t>SCOSTAMENTO DAI PIANI SI SPESA</a:t>
            </a:r>
            <a:r>
              <a:rPr lang="it-IT" b="0" i="0" u="none" strike="noStrike" dirty="0">
                <a:solidFill>
                  <a:srgbClr val="393745"/>
                </a:solidFill>
                <a:effectLst/>
                <a:highlight>
                  <a:srgbClr val="FFFFFF"/>
                </a:highlight>
                <a:latin typeface="Suisse Intl Web"/>
              </a:rPr>
              <a:t>. Sempre all'insegna della flessibilità è prevista la possibilità di uno sforamento dello 0,3% rispetto al piano concordato. </a:t>
            </a:r>
          </a:p>
          <a:p>
            <a:pPr algn="just" fontAlgn="base"/>
            <a:r>
              <a:rPr lang="it-IT" b="1" i="0" u="none" strike="noStrike" dirty="0">
                <a:solidFill>
                  <a:srgbClr val="393745"/>
                </a:solidFill>
                <a:effectLst/>
                <a:latin typeface="Suisse Intl Web"/>
              </a:rPr>
              <a:t>I TEMPI DI APPROVAZIONE.</a:t>
            </a:r>
            <a:r>
              <a:rPr lang="it-IT" b="0" i="0" u="none" strike="noStrike" dirty="0">
                <a:solidFill>
                  <a:srgbClr val="393745"/>
                </a:solidFill>
                <a:effectLst/>
                <a:highlight>
                  <a:srgbClr val="FFFFFF"/>
                </a:highlight>
                <a:latin typeface="Suisse Intl Web"/>
              </a:rPr>
              <a:t> L'intesa politica tra i ministri apre la strada ai negoziati con l'Eurocamera per arrivare all'accordo finale e al varo delle nuove regole entro aprile 2024. </a:t>
            </a:r>
            <a:endParaRPr lang="it-IT" b="0" i="0" u="none" strike="noStrike" dirty="0">
              <a:solidFill>
                <a:srgbClr val="393745"/>
              </a:solidFill>
              <a:effectLst/>
              <a:latin typeface="Suisse Intl Web"/>
            </a:endParaRPr>
          </a:p>
        </p:txBody>
      </p:sp>
    </p:spTree>
    <p:extLst>
      <p:ext uri="{BB962C8B-B14F-4D97-AF65-F5344CB8AC3E}">
        <p14:creationId xmlns:p14="http://schemas.microsoft.com/office/powerpoint/2010/main" val="3181864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FF0000"/>
                </a:solidFill>
              </a:rPr>
              <a:t>Creazione dell’UEM</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dirty="0">
                <a:solidFill>
                  <a:srgbClr val="00B0F0"/>
                </a:solidFill>
              </a:rPr>
              <a:t>Antefatti:</a:t>
            </a:r>
          </a:p>
          <a:p>
            <a:pPr lvl="1">
              <a:defRPr/>
            </a:pPr>
            <a:r>
              <a:rPr lang="it-IT" altLang="it-IT" dirty="0"/>
              <a:t>1972 Decisione USA di porre fine agli accordi di Bretton Woods (convertibilità del dollaro in oro)</a:t>
            </a:r>
          </a:p>
          <a:p>
            <a:pPr lvl="1">
              <a:defRPr/>
            </a:pPr>
            <a:r>
              <a:rPr lang="it-IT" altLang="it-IT" dirty="0"/>
              <a:t>1973 Guerra </a:t>
            </a:r>
            <a:r>
              <a:rPr lang="it-IT" altLang="it-IT" i="1" dirty="0"/>
              <a:t>Yom Kippur </a:t>
            </a:r>
            <a:r>
              <a:rPr lang="it-IT" altLang="it-IT" dirty="0"/>
              <a:t>e politica OPEC di sostegno a Siria ed Egitto → 	brusco aumento dei prezzi del petrolio (in dollari) con conseguente scarsità, crisi del sistema monetario di Bretton Woods (basato sul dollaro e sulla sua convertibilità in oro)</a:t>
            </a:r>
          </a:p>
          <a:p>
            <a:pPr lvl="1">
              <a:defRPr/>
            </a:pPr>
            <a:r>
              <a:rPr lang="it-IT" altLang="it-IT" dirty="0"/>
              <a:t>1979-1980 Rivoluzione khomeinista in Iran + guerra Iran/Iraq → 	brusco aumento dei prezzi del petrolio (in dollari)</a:t>
            </a:r>
          </a:p>
          <a:p>
            <a:pPr lvl="1">
              <a:defRPr/>
            </a:pPr>
            <a:r>
              <a:rPr lang="it-IT" altLang="it-IT" dirty="0"/>
              <a:t>Necessità di coordinamento delle politiche monetarie ed economiche tra Stati CEE</a:t>
            </a:r>
          </a:p>
          <a:p>
            <a:endParaRPr lang="it-IT" dirty="0"/>
          </a:p>
        </p:txBody>
      </p:sp>
    </p:spTree>
    <p:extLst>
      <p:ext uri="{BB962C8B-B14F-4D97-AF65-F5344CB8AC3E}">
        <p14:creationId xmlns:p14="http://schemas.microsoft.com/office/powerpoint/2010/main" val="1001980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FF0000"/>
                </a:solidFill>
              </a:rPr>
              <a:t>Creazione dell’UEM</a:t>
            </a:r>
            <a:endParaRPr lang="it-IT" dirty="0"/>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p:txBody>
          <a:bodyPr>
            <a:normAutofit fontScale="92500" lnSpcReduction="10000"/>
          </a:bodyPr>
          <a:lstStyle/>
          <a:p>
            <a:r>
              <a:rPr lang="it-IT" dirty="0">
                <a:solidFill>
                  <a:srgbClr val="00B0F0"/>
                </a:solidFill>
                <a:latin typeface="Calibri" panose="020F0502020204030204" pitchFamily="34" charset="0"/>
                <a:cs typeface="Calibri" panose="020F0502020204030204" pitchFamily="34" charset="0"/>
              </a:rPr>
              <a:t>Antefatti:</a:t>
            </a:r>
          </a:p>
          <a:p>
            <a:pPr lvl="1">
              <a:defRPr/>
            </a:pPr>
            <a:r>
              <a:rPr lang="it-IT" altLang="it-IT" b="1" dirty="0">
                <a:solidFill>
                  <a:schemeClr val="accent2">
                    <a:lumMod val="50000"/>
                  </a:schemeClr>
                </a:solidFill>
                <a:latin typeface="Calibri" panose="020F0502020204030204" pitchFamily="34" charset="0"/>
                <a:cs typeface="Calibri" panose="020F0502020204030204" pitchFamily="34" charset="0"/>
              </a:rPr>
              <a:t>1972 </a:t>
            </a:r>
            <a:r>
              <a:rPr lang="it-IT" altLang="it-IT" dirty="0">
                <a:latin typeface="Calibri" panose="020F0502020204030204" pitchFamily="34" charset="0"/>
                <a:cs typeface="Calibri" panose="020F0502020204030204" pitchFamily="34" charset="0"/>
              </a:rPr>
              <a:t>Serpente monetario europeo</a:t>
            </a:r>
          </a:p>
          <a:p>
            <a:pPr lvl="1">
              <a:defRPr/>
            </a:pPr>
            <a:r>
              <a:rPr lang="it-IT" altLang="it-IT" dirty="0">
                <a:latin typeface="Calibri" panose="020F0502020204030204" pitchFamily="34" charset="0"/>
                <a:cs typeface="Calibri" panose="020F0502020204030204" pitchFamily="34" charset="0"/>
              </a:rPr>
              <a:t> 6 Stati CEE + GB, Irlanda, Danimarca, Norvegia</a:t>
            </a:r>
          </a:p>
          <a:p>
            <a:pPr lvl="1">
              <a:defRPr/>
            </a:pPr>
            <a:r>
              <a:rPr lang="it-IT" altLang="it-IT" sz="2800" b="1" dirty="0">
                <a:latin typeface="Calibri" panose="020F0502020204030204" pitchFamily="34" charset="0"/>
                <a:cs typeface="Calibri" panose="020F0502020204030204" pitchFamily="34" charset="0"/>
              </a:rPr>
              <a:t>Fondo Europeo di Cooperazione Monetaria</a:t>
            </a:r>
            <a:r>
              <a:rPr lang="it-IT" altLang="it-IT" sz="2800" dirty="0">
                <a:latin typeface="Calibri" panose="020F0502020204030204" pitchFamily="34" charset="0"/>
                <a:cs typeface="Calibri" panose="020F0502020204030204" pitchFamily="34" charset="0"/>
              </a:rPr>
              <a:t> (19-20 ottobre 1972): strumento per garantire il controllo delle fluttuazioni dei cambi</a:t>
            </a:r>
          </a:p>
          <a:p>
            <a:pPr lvl="1">
              <a:defRPr/>
            </a:pPr>
            <a:r>
              <a:rPr lang="it-IT" altLang="it-IT" sz="2800" dirty="0">
                <a:solidFill>
                  <a:schemeClr val="accent2">
                    <a:lumMod val="50000"/>
                  </a:schemeClr>
                </a:solidFill>
                <a:latin typeface="Calibri" panose="020F0502020204030204" pitchFamily="34" charset="0"/>
                <a:cs typeface="Calibri" panose="020F0502020204030204" pitchFamily="34" charset="0"/>
              </a:rPr>
              <a:t>Scopo: stabilità monetaria necessaria a salvare il meccanismo dei prezzi di sostegno della politica agricola comune.</a:t>
            </a:r>
          </a:p>
          <a:p>
            <a:pPr lvl="1">
              <a:defRPr/>
            </a:pPr>
            <a:r>
              <a:rPr lang="it-IT" altLang="it-IT" b="1" dirty="0">
                <a:solidFill>
                  <a:schemeClr val="accent2">
                    <a:lumMod val="50000"/>
                  </a:schemeClr>
                </a:solidFill>
                <a:latin typeface="Calibri" panose="020F0502020204030204" pitchFamily="34" charset="0"/>
                <a:cs typeface="Calibri" panose="020F0502020204030204" pitchFamily="34" charset="0"/>
              </a:rPr>
              <a:t>1979 </a:t>
            </a:r>
            <a:r>
              <a:rPr lang="it-IT" altLang="it-IT" dirty="0">
                <a:latin typeface="Calibri" panose="020F0502020204030204" pitchFamily="34" charset="0"/>
                <a:cs typeface="Calibri" panose="020F0502020204030204" pitchFamily="34" charset="0"/>
              </a:rPr>
              <a:t>Sistema monetario europeo (SME)</a:t>
            </a:r>
          </a:p>
          <a:p>
            <a:pPr lvl="1">
              <a:defRPr/>
            </a:pPr>
            <a:r>
              <a:rPr lang="it-IT" altLang="it-IT" dirty="0">
                <a:latin typeface="Calibri" panose="020F0502020204030204" pitchFamily="34" charset="0"/>
                <a:cs typeface="Calibri" panose="020F0502020204030204" pitchFamily="34" charset="0"/>
              </a:rPr>
              <a:t>Tutti gli Stati CEE tranne GB</a:t>
            </a:r>
          </a:p>
          <a:p>
            <a:pPr lvl="1">
              <a:defRPr/>
            </a:pPr>
            <a:r>
              <a:rPr lang="it-IT" altLang="it-IT" dirty="0">
                <a:latin typeface="Calibri" panose="020F0502020204030204" pitchFamily="34" charset="0"/>
                <a:cs typeface="Calibri" panose="020F0502020204030204" pitchFamily="34" charset="0"/>
              </a:rPr>
              <a:t>Fissata una parità di cambio entro una fluttuazione del ± 2,25% (del ± 6% per Italia, Gran Bretagna, Spagna e Portogallo), avendo a riferimento un'unità di conto comune (ECU), determinata in rapporto al valore medio dei cambi del paniere delle divise dei paesi aderenti.</a:t>
            </a:r>
          </a:p>
          <a:p>
            <a:endParaRPr lang="it-IT" dirty="0"/>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E26CFF7-EBCA-3C51-4EA6-D4D898AA0C26}"/>
              </a:ext>
            </a:extLst>
          </p:cNvPr>
          <p:cNvSpPr>
            <a:spLocks noGrp="1"/>
          </p:cNvSpPr>
          <p:nvPr>
            <p:ph type="title"/>
          </p:nvPr>
        </p:nvSpPr>
        <p:spPr/>
        <p:txBody>
          <a:bodyPr/>
          <a:lstStyle/>
          <a:p>
            <a:r>
              <a:rPr lang="it-IT" b="1" dirty="0">
                <a:solidFill>
                  <a:srgbClr val="FF0000"/>
                </a:solidFill>
              </a:rPr>
              <a:t>Creazione dell’UEM</a:t>
            </a:r>
            <a:endParaRPr lang="it-IT" dirty="0"/>
          </a:p>
        </p:txBody>
      </p:sp>
      <p:sp>
        <p:nvSpPr>
          <p:cNvPr id="3" name="Segnaposto contenuto 2">
            <a:extLst>
              <a:ext uri="{FF2B5EF4-FFF2-40B4-BE49-F238E27FC236}">
                <a16:creationId xmlns:a16="http://schemas.microsoft.com/office/drawing/2014/main" id="{39BDB2A6-8CF9-ECC1-7DEC-952E098B8D56}"/>
              </a:ext>
            </a:extLst>
          </p:cNvPr>
          <p:cNvSpPr>
            <a:spLocks noGrp="1"/>
          </p:cNvSpPr>
          <p:nvPr>
            <p:ph idx="1"/>
          </p:nvPr>
        </p:nvSpPr>
        <p:spPr/>
        <p:txBody>
          <a:bodyPr>
            <a:normAutofit fontScale="77500" lnSpcReduction="20000"/>
          </a:bodyPr>
          <a:lstStyle/>
          <a:p>
            <a:r>
              <a:rPr lang="it-IT" b="1" dirty="0">
                <a:solidFill>
                  <a:srgbClr val="00B0F0"/>
                </a:solidFill>
              </a:rPr>
              <a:t>Primi passi concreti verso la creazione dell’UEM:</a:t>
            </a:r>
          </a:p>
          <a:p>
            <a:pPr lvl="1">
              <a:defRPr/>
            </a:pPr>
            <a:r>
              <a:rPr lang="it-IT" altLang="it-IT" sz="2800" b="1" dirty="0">
                <a:solidFill>
                  <a:schemeClr val="accent2">
                    <a:lumMod val="50000"/>
                  </a:schemeClr>
                </a:solidFill>
                <a:cs typeface="Calibri"/>
              </a:rPr>
              <a:t>24 Giugno 1988 </a:t>
            </a:r>
            <a:r>
              <a:rPr lang="it-IT" altLang="it-IT" sz="2800" dirty="0"/>
              <a:t>Direttiva sulla liberalizzazione dei movimenti di capitale (attuazione art. 67)</a:t>
            </a:r>
          </a:p>
          <a:p>
            <a:pPr lvl="1">
              <a:defRPr/>
            </a:pPr>
            <a:r>
              <a:rPr lang="it-IT" altLang="it-IT" sz="2800" b="1" dirty="0">
                <a:solidFill>
                  <a:schemeClr val="accent2">
                    <a:lumMod val="50000"/>
                  </a:schemeClr>
                </a:solidFill>
                <a:cs typeface="Calibri"/>
              </a:rPr>
              <a:t>27-28 giugno 1988 </a:t>
            </a:r>
            <a:r>
              <a:rPr lang="it-IT" altLang="it-IT" sz="2800" dirty="0"/>
              <a:t>Consiglio europeo di Hannover</a:t>
            </a:r>
          </a:p>
          <a:p>
            <a:pPr lvl="1">
              <a:defRPr/>
            </a:pPr>
            <a:r>
              <a:rPr lang="it-IT" altLang="it-IT" sz="2800" dirty="0"/>
              <a:t>Si dà il via alla redazione del «Rapporto Delors»</a:t>
            </a:r>
          </a:p>
          <a:p>
            <a:pPr lvl="1">
              <a:defRPr/>
            </a:pPr>
            <a:r>
              <a:rPr lang="it-IT" altLang="it-IT" sz="2800" dirty="0"/>
              <a:t>T</a:t>
            </a:r>
            <a:r>
              <a:rPr lang="it-IT" altLang="it-IT" sz="2800" dirty="0">
                <a:cs typeface="Calibri"/>
              </a:rPr>
              <a:t>rattato di Maastricht</a:t>
            </a:r>
          </a:p>
          <a:p>
            <a:pPr>
              <a:defRPr/>
            </a:pPr>
            <a:r>
              <a:rPr lang="it-IT" altLang="it-IT" b="1" dirty="0">
                <a:solidFill>
                  <a:srgbClr val="00B0F0"/>
                </a:solidFill>
                <a:cs typeface="Calibri"/>
              </a:rPr>
              <a:t>Tre fasi:</a:t>
            </a:r>
          </a:p>
          <a:p>
            <a:pPr marL="0" indent="0" eaLnBrk="1" hangingPunct="1">
              <a:buFontTx/>
              <a:buNone/>
              <a:defRPr/>
            </a:pPr>
            <a:r>
              <a:rPr lang="it-IT" altLang="it-IT" b="1" dirty="0">
                <a:solidFill>
                  <a:schemeClr val="accent2">
                    <a:lumMod val="50000"/>
                  </a:schemeClr>
                </a:solidFill>
                <a:cs typeface="Calibri"/>
              </a:rPr>
              <a:t>	Fase 1 </a:t>
            </a:r>
            <a:r>
              <a:rPr lang="it-IT" altLang="it-IT" dirty="0"/>
              <a:t>Piena operatività della SME</a:t>
            </a:r>
            <a:endParaRPr lang="it-IT" altLang="it-IT" b="1" dirty="0">
              <a:solidFill>
                <a:schemeClr val="accent2">
                  <a:lumMod val="50000"/>
                </a:schemeClr>
              </a:solidFill>
              <a:cs typeface="Calibri"/>
            </a:endParaRPr>
          </a:p>
          <a:p>
            <a:pPr marL="0" indent="0" eaLnBrk="1" hangingPunct="1">
              <a:buFontTx/>
              <a:buNone/>
              <a:defRPr/>
            </a:pPr>
            <a:r>
              <a:rPr lang="it-IT" altLang="it-IT" b="1" dirty="0">
                <a:solidFill>
                  <a:schemeClr val="accent2">
                    <a:lumMod val="50000"/>
                  </a:schemeClr>
                </a:solidFill>
                <a:cs typeface="Calibri"/>
              </a:rPr>
              <a:t>	Fase 2 </a:t>
            </a:r>
            <a:r>
              <a:rPr lang="it-IT" altLang="it-IT" dirty="0"/>
              <a:t>Istituto monetario europeo (autorità monetaria)</a:t>
            </a:r>
          </a:p>
          <a:p>
            <a:pPr marL="0" indent="0" eaLnBrk="1" hangingPunct="1">
              <a:buFontTx/>
              <a:buNone/>
              <a:defRPr/>
            </a:pPr>
            <a:r>
              <a:rPr lang="it-IT" altLang="it-IT" b="1" dirty="0">
                <a:solidFill>
                  <a:schemeClr val="accent2">
                    <a:lumMod val="50000"/>
                  </a:schemeClr>
                </a:solidFill>
                <a:cs typeface="Calibri"/>
              </a:rPr>
              <a:t>	Fase 3 </a:t>
            </a:r>
            <a:r>
              <a:rPr lang="it-IT" altLang="it-IT" dirty="0"/>
              <a:t>Introduzione della moneta unica</a:t>
            </a:r>
          </a:p>
          <a:p>
            <a:pPr marL="0" indent="0" eaLnBrk="1" hangingPunct="1">
              <a:buFontTx/>
              <a:buNone/>
              <a:defRPr/>
            </a:pPr>
            <a:r>
              <a:rPr lang="it-IT" altLang="it-IT" dirty="0"/>
              <a:t>	La Banca centrale europea acquista poteri sovrani</a:t>
            </a:r>
          </a:p>
          <a:p>
            <a:pPr marL="0" indent="0" eaLnBrk="1" hangingPunct="1">
              <a:buFontTx/>
              <a:buNone/>
              <a:defRPr/>
            </a:pPr>
            <a:r>
              <a:rPr lang="it-IT" altLang="it-IT" dirty="0">
                <a:solidFill>
                  <a:schemeClr val="accent2">
                    <a:lumMod val="50000"/>
                  </a:schemeClr>
                </a:solidFill>
              </a:rPr>
              <a:t>	(1° gennaio 1999: </a:t>
            </a:r>
            <a:r>
              <a:rPr lang="it-IT" altLang="it-IT" dirty="0"/>
              <a:t>Euro negli scambi elettronici</a:t>
            </a:r>
          </a:p>
          <a:p>
            <a:pPr marL="0" indent="0" eaLnBrk="1" hangingPunct="1">
              <a:buFontTx/>
              <a:buNone/>
              <a:defRPr/>
            </a:pPr>
            <a:r>
              <a:rPr lang="it-IT" altLang="it-IT" dirty="0">
                <a:solidFill>
                  <a:schemeClr val="accent2">
                    <a:lumMod val="50000"/>
                  </a:schemeClr>
                </a:solidFill>
              </a:rPr>
              <a:t>	1° gennaio 2002: </a:t>
            </a:r>
            <a:r>
              <a:rPr lang="it-IT" altLang="it-IT" dirty="0"/>
              <a:t>Euro nelle tasche)</a:t>
            </a:r>
          </a:p>
          <a:p>
            <a:pPr lvl="1">
              <a:defRPr/>
            </a:pPr>
            <a:endParaRPr lang="it-IT" altLang="it-IT" dirty="0"/>
          </a:p>
          <a:p>
            <a:endParaRPr lang="it-IT" dirty="0"/>
          </a:p>
        </p:txBody>
      </p:sp>
    </p:spTree>
    <p:extLst>
      <p:ext uri="{BB962C8B-B14F-4D97-AF65-F5344CB8AC3E}">
        <p14:creationId xmlns:p14="http://schemas.microsoft.com/office/powerpoint/2010/main" val="25058248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C24700-3243-F50B-AC65-07E35831C376}"/>
              </a:ext>
            </a:extLst>
          </p:cNvPr>
          <p:cNvSpPr>
            <a:spLocks noGrp="1"/>
          </p:cNvSpPr>
          <p:nvPr>
            <p:ph type="title"/>
          </p:nvPr>
        </p:nvSpPr>
        <p:spPr/>
        <p:txBody>
          <a:bodyPr/>
          <a:lstStyle/>
          <a:p>
            <a:r>
              <a:rPr lang="it-IT" b="1" dirty="0">
                <a:solidFill>
                  <a:srgbClr val="FF0000"/>
                </a:solidFill>
              </a:rPr>
              <a:t>Integrazione differenziata</a:t>
            </a:r>
            <a:endParaRPr lang="it-IT" dirty="0"/>
          </a:p>
        </p:txBody>
      </p:sp>
      <p:sp>
        <p:nvSpPr>
          <p:cNvPr id="3" name="Segnaposto contenuto 2">
            <a:extLst>
              <a:ext uri="{FF2B5EF4-FFF2-40B4-BE49-F238E27FC236}">
                <a16:creationId xmlns:a16="http://schemas.microsoft.com/office/drawing/2014/main" id="{461F3F0D-74FC-9C58-F5B5-39912F1541B0}"/>
              </a:ext>
            </a:extLst>
          </p:cNvPr>
          <p:cNvSpPr>
            <a:spLocks noGrp="1"/>
          </p:cNvSpPr>
          <p:nvPr>
            <p:ph idx="1"/>
          </p:nvPr>
        </p:nvSpPr>
        <p:spPr/>
        <p:txBody>
          <a:bodyPr>
            <a:normAutofit/>
          </a:bodyPr>
          <a:lstStyle/>
          <a:p>
            <a:r>
              <a:rPr lang="it-IT" dirty="0">
                <a:solidFill>
                  <a:srgbClr val="00B0F0"/>
                </a:solidFill>
              </a:rPr>
              <a:t>Integrazione differenziata e UEM:</a:t>
            </a:r>
          </a:p>
          <a:p>
            <a:pPr lvl="1">
              <a:defRPr/>
            </a:pPr>
            <a:r>
              <a:rPr lang="it-IT" altLang="it-IT" b="1" dirty="0">
                <a:cs typeface="Calibri"/>
              </a:rPr>
              <a:t>«Stati con deroga»</a:t>
            </a:r>
            <a:endParaRPr lang="it-IT" altLang="it-IT" b="1" dirty="0">
              <a:solidFill>
                <a:schemeClr val="accent2">
                  <a:lumMod val="50000"/>
                </a:schemeClr>
              </a:solidFill>
              <a:cs typeface="Calibri"/>
            </a:endParaRPr>
          </a:p>
          <a:p>
            <a:pPr lvl="1">
              <a:buFont typeface="Arial" charset="0"/>
              <a:buChar char="•"/>
              <a:defRPr/>
            </a:pPr>
            <a:r>
              <a:rPr lang="it-IT" altLang="it-IT" b="1" dirty="0">
                <a:solidFill>
                  <a:schemeClr val="accent2">
                    <a:lumMod val="50000"/>
                  </a:schemeClr>
                </a:solidFill>
                <a:cs typeface="Calibri"/>
              </a:rPr>
              <a:t>L’adozione dell’Euro è obbligo per tutti TRANNE che per GB (Protocollo 15) e Danimarca (Protocollo 16)</a:t>
            </a:r>
          </a:p>
          <a:p>
            <a:pPr lvl="1">
              <a:buFont typeface="Arial" charset="0"/>
              <a:buChar char="•"/>
              <a:defRPr/>
            </a:pPr>
            <a:r>
              <a:rPr lang="it-IT" altLang="it-IT" dirty="0">
                <a:cs typeface="Calibri"/>
              </a:rPr>
              <a:t>Gli Stati «obbligati» devono rispettare le condizioni dell’art. 140 TFUE (+ Protocollo 13 sui criteri di convergenza)</a:t>
            </a:r>
          </a:p>
          <a:p>
            <a:pPr lvl="1">
              <a:buFont typeface="Arial" charset="0"/>
              <a:buChar char="•"/>
              <a:defRPr/>
            </a:pPr>
            <a:r>
              <a:rPr lang="it-IT" altLang="it-IT" dirty="0">
                <a:solidFill>
                  <a:schemeClr val="accent2">
                    <a:lumMod val="50000"/>
                  </a:schemeClr>
                </a:solidFill>
                <a:cs typeface="Calibri"/>
              </a:rPr>
              <a:t>La situazione particolare della Svezia e della Repubblica Ceca</a:t>
            </a:r>
          </a:p>
          <a:p>
            <a:pPr lvl="1">
              <a:buFont typeface="Arial" charset="0"/>
              <a:buChar char="•"/>
              <a:defRPr/>
            </a:pPr>
            <a:r>
              <a:rPr lang="it-IT" altLang="it-IT" dirty="0">
                <a:solidFill>
                  <a:schemeClr val="accent2">
                    <a:lumMod val="50000"/>
                  </a:schemeClr>
                </a:solidFill>
                <a:cs typeface="Calibri"/>
              </a:rPr>
              <a:t>Assorbimento Stati con deroga</a:t>
            </a:r>
          </a:p>
          <a:p>
            <a:pPr lvl="2">
              <a:buFont typeface="Arial" charset="0"/>
              <a:buChar char="•"/>
              <a:defRPr/>
            </a:pPr>
            <a:r>
              <a:rPr lang="it-IT" altLang="it-IT" b="1" dirty="0">
                <a:cs typeface="Calibri"/>
              </a:rPr>
              <a:t>Stati obbligati: </a:t>
            </a:r>
            <a:r>
              <a:rPr lang="it-IT" altLang="it-IT" dirty="0">
                <a:solidFill>
                  <a:srgbClr val="00B0F0"/>
                </a:solidFill>
                <a:cs typeface="Calibri"/>
              </a:rPr>
              <a:t>Art. 140 TFUE</a:t>
            </a:r>
          </a:p>
          <a:p>
            <a:pPr lvl="2">
              <a:buFont typeface="Arial" charset="0"/>
              <a:buChar char="•"/>
              <a:defRPr/>
            </a:pPr>
            <a:r>
              <a:rPr lang="it-IT" altLang="it-IT" b="1" dirty="0">
                <a:cs typeface="Calibri"/>
              </a:rPr>
              <a:t>Stati NON obbligati: </a:t>
            </a:r>
            <a:r>
              <a:rPr lang="it-IT" altLang="it-IT" dirty="0">
                <a:solidFill>
                  <a:srgbClr val="00B0F0"/>
                </a:solidFill>
                <a:cs typeface="Calibri"/>
              </a:rPr>
              <a:t>Disposizioni nei Protocolli (art. 140)</a:t>
            </a:r>
            <a:endParaRPr lang="it-IT" altLang="it-IT" b="1" dirty="0">
              <a:solidFill>
                <a:srgbClr val="00B0F0"/>
              </a:solidFill>
              <a:cs typeface="Calibri"/>
            </a:endParaRPr>
          </a:p>
          <a:p>
            <a:pPr lvl="1">
              <a:buFont typeface="Arial" charset="0"/>
              <a:buChar char="•"/>
              <a:defRPr/>
            </a:pPr>
            <a:endParaRPr lang="it-IT" altLang="it-IT" dirty="0">
              <a:solidFill>
                <a:schemeClr val="accent2">
                  <a:lumMod val="50000"/>
                </a:schemeClr>
              </a:solidFill>
            </a:endParaRPr>
          </a:p>
          <a:p>
            <a:endParaRPr lang="it-IT" dirty="0"/>
          </a:p>
        </p:txBody>
      </p:sp>
    </p:spTree>
    <p:extLst>
      <p:ext uri="{BB962C8B-B14F-4D97-AF65-F5344CB8AC3E}">
        <p14:creationId xmlns:p14="http://schemas.microsoft.com/office/powerpoint/2010/main" val="388518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F445AB-4820-06B2-85BF-40F0207FCC51}"/>
              </a:ext>
            </a:extLst>
          </p:cNvPr>
          <p:cNvSpPr>
            <a:spLocks noGrp="1"/>
          </p:cNvSpPr>
          <p:nvPr>
            <p:ph type="title"/>
          </p:nvPr>
        </p:nvSpPr>
        <p:spPr/>
        <p:txBody>
          <a:bodyPr/>
          <a:lstStyle/>
          <a:p>
            <a:r>
              <a:rPr lang="it-IT" b="1" dirty="0">
                <a:solidFill>
                  <a:srgbClr val="FF0000"/>
                </a:solidFill>
              </a:rPr>
              <a:t>Integrazione differenziata</a:t>
            </a:r>
          </a:p>
        </p:txBody>
      </p:sp>
      <p:sp>
        <p:nvSpPr>
          <p:cNvPr id="3" name="Segnaposto contenuto 2">
            <a:extLst>
              <a:ext uri="{FF2B5EF4-FFF2-40B4-BE49-F238E27FC236}">
                <a16:creationId xmlns:a16="http://schemas.microsoft.com/office/drawing/2014/main" id="{BBF78F42-B3EF-4174-DC00-E05BBA5CDADF}"/>
              </a:ext>
            </a:extLst>
          </p:cNvPr>
          <p:cNvSpPr>
            <a:spLocks noGrp="1"/>
          </p:cNvSpPr>
          <p:nvPr>
            <p:ph idx="1"/>
          </p:nvPr>
        </p:nvSpPr>
        <p:spPr/>
        <p:txBody>
          <a:bodyPr/>
          <a:lstStyle/>
          <a:p>
            <a:r>
              <a:rPr lang="it-IT" altLang="it-IT" sz="2800" dirty="0">
                <a:latin typeface="Calibri" panose="020F0502020204030204" pitchFamily="34" charset="0"/>
                <a:cs typeface="Calibri" panose="020F0502020204030204" pitchFamily="34" charset="0"/>
              </a:rPr>
              <a:t>Alcune disposizioni (e il diritto derivato da alcune basi giuridiche) si applicano SOLO agli Stati membri la cui moneta è l’Euro (Capo 4 – artt. 136-138 TFUE)</a:t>
            </a:r>
          </a:p>
          <a:p>
            <a:r>
              <a:rPr lang="it-IT" altLang="it-IT" sz="2800" dirty="0">
                <a:solidFill>
                  <a:srgbClr val="0070C0"/>
                </a:solidFill>
                <a:latin typeface="Calibri" panose="020F0502020204030204" pitchFamily="34" charset="0"/>
                <a:cs typeface="Calibri" panose="020F0502020204030204" pitchFamily="34" charset="0"/>
              </a:rPr>
              <a:t>Particolare </a:t>
            </a:r>
            <a:r>
              <a:rPr lang="it-IT" altLang="it-IT" sz="2800" i="1" dirty="0">
                <a:solidFill>
                  <a:srgbClr val="0070C0"/>
                </a:solidFill>
                <a:latin typeface="Calibri" panose="020F0502020204030204" pitchFamily="34" charset="0"/>
                <a:cs typeface="Calibri" panose="020F0502020204030204" pitchFamily="34" charset="0"/>
              </a:rPr>
              <a:t>modus operandi </a:t>
            </a:r>
            <a:r>
              <a:rPr lang="it-IT" altLang="it-IT" sz="2800" dirty="0">
                <a:solidFill>
                  <a:srgbClr val="0070C0"/>
                </a:solidFill>
                <a:latin typeface="Calibri" panose="020F0502020204030204" pitchFamily="34" charset="0"/>
                <a:cs typeface="Calibri" panose="020F0502020204030204" pitchFamily="34" charset="0"/>
              </a:rPr>
              <a:t>del Consiglio (art. 136, par. 2 TFUE)</a:t>
            </a:r>
            <a:endParaRPr lang="it-IT" altLang="it-IT" sz="2800" dirty="0">
              <a:latin typeface="Calibri" panose="020F0502020204030204" pitchFamily="34" charset="0"/>
              <a:cs typeface="Calibri" panose="020F0502020204030204" pitchFamily="34" charset="0"/>
            </a:endParaRPr>
          </a:p>
          <a:p>
            <a:r>
              <a:rPr lang="it-IT" altLang="it-IT" sz="2800" dirty="0">
                <a:latin typeface="Calibri" panose="020F0502020204030204" pitchFamily="34" charset="0"/>
                <a:cs typeface="Calibri" panose="020F0502020204030204" pitchFamily="34" charset="0"/>
              </a:rPr>
              <a:t>Alcune disposizioni NON si applicano agli Stati con deroga (elenco art. 139)</a:t>
            </a:r>
            <a:endParaRPr lang="it-IT" altLang="it-IT" dirty="0">
              <a:latin typeface="Calibri" panose="020F0502020204030204" pitchFamily="34" charset="0"/>
              <a:cs typeface="Calibri" panose="020F0502020204030204" pitchFamily="34" charset="0"/>
            </a:endParaRPr>
          </a:p>
          <a:p>
            <a:r>
              <a:rPr lang="it-IT" altLang="it-IT" dirty="0">
                <a:latin typeface="Calibri" panose="020F0502020204030204" pitchFamily="34" charset="0"/>
                <a:cs typeface="Calibri" panose="020F0502020204030204" pitchFamily="34" charset="0"/>
              </a:rPr>
              <a:t>Alcune «istituzioni» «riservate» agli Stati la cui moneta è l’Euro</a:t>
            </a:r>
            <a:endParaRPr lang="it-IT" altLang="it-IT" dirty="0">
              <a:solidFill>
                <a:schemeClr val="tx2"/>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431654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C5D4E-0A73-FD54-B636-A2BFAE7028B5}"/>
              </a:ext>
            </a:extLst>
          </p:cNvPr>
          <p:cNvSpPr>
            <a:spLocks noGrp="1"/>
          </p:cNvSpPr>
          <p:nvPr>
            <p:ph type="title"/>
          </p:nvPr>
        </p:nvSpPr>
        <p:spPr/>
        <p:txBody>
          <a:bodyPr/>
          <a:lstStyle/>
          <a:p>
            <a:r>
              <a:rPr lang="it-IT" b="1" dirty="0">
                <a:solidFill>
                  <a:srgbClr val="FF0000"/>
                </a:solidFill>
              </a:rPr>
              <a:t>Istituzioni specifiche</a:t>
            </a:r>
          </a:p>
        </p:txBody>
      </p:sp>
      <p:sp>
        <p:nvSpPr>
          <p:cNvPr id="3" name="Segnaposto contenuto 2">
            <a:extLst>
              <a:ext uri="{FF2B5EF4-FFF2-40B4-BE49-F238E27FC236}">
                <a16:creationId xmlns:a16="http://schemas.microsoft.com/office/drawing/2014/main" id="{9B7952F6-C300-E769-E473-07EA83F9635E}"/>
              </a:ext>
            </a:extLst>
          </p:cNvPr>
          <p:cNvSpPr>
            <a:spLocks noGrp="1"/>
          </p:cNvSpPr>
          <p:nvPr>
            <p:ph idx="1"/>
          </p:nvPr>
        </p:nvSpPr>
        <p:spPr/>
        <p:txBody>
          <a:bodyPr>
            <a:normAutofit fontScale="77500" lnSpcReduction="20000"/>
          </a:bodyPr>
          <a:lstStyle/>
          <a:p>
            <a:r>
              <a:rPr lang="it-IT" b="1" dirty="0">
                <a:solidFill>
                  <a:srgbClr val="00B0F0"/>
                </a:solidFill>
              </a:rPr>
              <a:t>Eurogruppo</a:t>
            </a:r>
          </a:p>
          <a:p>
            <a:r>
              <a:rPr lang="it-IT" dirty="0"/>
              <a:t>L'Eurogruppo è un organo informale (coordinamento senza adozione di decisioni formali). </a:t>
            </a:r>
          </a:p>
          <a:p>
            <a:r>
              <a:rPr lang="it-IT" dirty="0"/>
              <a:t>I partecipanti alle riunioni dell'Eurogruppo sono:</a:t>
            </a:r>
          </a:p>
          <a:p>
            <a:pPr lvl="1"/>
            <a:r>
              <a:rPr lang="it-IT" dirty="0"/>
              <a:t>i ministri della zona euro responsabili delle finanze</a:t>
            </a:r>
          </a:p>
          <a:p>
            <a:pPr lvl="1"/>
            <a:r>
              <a:rPr lang="it-IT" dirty="0"/>
              <a:t>il presidente dell'Eurogruppo</a:t>
            </a:r>
          </a:p>
          <a:p>
            <a:pPr lvl="1"/>
            <a:r>
              <a:rPr lang="it-IT" dirty="0"/>
              <a:t>Il vicepresidente della Commissione responsabile per gli affari economici e monetari e per l'euro</a:t>
            </a:r>
          </a:p>
          <a:p>
            <a:pPr lvl="1"/>
            <a:r>
              <a:rPr lang="it-IT" dirty="0"/>
              <a:t>il presidente della Banca centrale europea (BCE).  </a:t>
            </a:r>
          </a:p>
          <a:p>
            <a:r>
              <a:rPr lang="it-IT" dirty="0"/>
              <a:t>Il suo compito principale è quello di assicurare uno stretto coordinamento delle politiche economiche tra gli Stati membri dell'area dell'euro e di promuovere le condizioni per una crescita economica più forte. </a:t>
            </a:r>
          </a:p>
          <a:p>
            <a:r>
              <a:rPr lang="it-IT" dirty="0"/>
              <a:t>Le discussioni dell'Eurogruppo vertono quindi su questioni specifiche legate all'euro. </a:t>
            </a:r>
          </a:p>
          <a:p>
            <a:r>
              <a:rPr lang="it-IT" dirty="0"/>
              <a:t>L'Eurogruppo si riunisce solitamente una volta al mese</a:t>
            </a:r>
          </a:p>
          <a:p>
            <a:pPr marL="0" indent="0">
              <a:buNone/>
            </a:pPr>
            <a:endParaRPr lang="it-IT" dirty="0"/>
          </a:p>
        </p:txBody>
      </p:sp>
    </p:spTree>
    <p:extLst>
      <p:ext uri="{BB962C8B-B14F-4D97-AF65-F5344CB8AC3E}">
        <p14:creationId xmlns:p14="http://schemas.microsoft.com/office/powerpoint/2010/main" val="4254142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971CEE-9834-3090-71EB-E01BB346A6B4}"/>
              </a:ext>
            </a:extLst>
          </p:cNvPr>
          <p:cNvSpPr>
            <a:spLocks noGrp="1"/>
          </p:cNvSpPr>
          <p:nvPr>
            <p:ph type="title"/>
          </p:nvPr>
        </p:nvSpPr>
        <p:spPr/>
        <p:txBody>
          <a:bodyPr/>
          <a:lstStyle/>
          <a:p>
            <a:r>
              <a:rPr lang="it-IT" b="1" dirty="0">
                <a:solidFill>
                  <a:srgbClr val="FF0000"/>
                </a:solidFill>
              </a:rPr>
              <a:t>Istituzioni specifiche</a:t>
            </a:r>
            <a:endParaRPr lang="it-IT" dirty="0"/>
          </a:p>
        </p:txBody>
      </p:sp>
      <p:sp>
        <p:nvSpPr>
          <p:cNvPr id="3" name="Segnaposto contenuto 2">
            <a:extLst>
              <a:ext uri="{FF2B5EF4-FFF2-40B4-BE49-F238E27FC236}">
                <a16:creationId xmlns:a16="http://schemas.microsoft.com/office/drawing/2014/main" id="{4DC238A5-1200-371E-744E-AF818C2616B3}"/>
              </a:ext>
            </a:extLst>
          </p:cNvPr>
          <p:cNvSpPr>
            <a:spLocks noGrp="1"/>
          </p:cNvSpPr>
          <p:nvPr>
            <p:ph idx="1"/>
          </p:nvPr>
        </p:nvSpPr>
        <p:spPr/>
        <p:txBody>
          <a:bodyPr>
            <a:normAutofit/>
          </a:bodyPr>
          <a:lstStyle/>
          <a:p>
            <a:r>
              <a:rPr lang="it-IT" dirty="0">
                <a:solidFill>
                  <a:srgbClr val="00B0F0"/>
                </a:solidFill>
              </a:rPr>
              <a:t>Eurogruppo: </a:t>
            </a:r>
          </a:p>
          <a:p>
            <a:r>
              <a:rPr lang="it-IT" dirty="0"/>
              <a:t>L'Eurogruppo discute regolarmente </a:t>
            </a:r>
          </a:p>
          <a:p>
            <a:pPr lvl="1"/>
            <a:r>
              <a:rPr lang="it-IT" dirty="0"/>
              <a:t>la situazione e le prospettive economiche dell'area dell'euro</a:t>
            </a:r>
          </a:p>
          <a:p>
            <a:pPr lvl="1"/>
            <a:r>
              <a:rPr lang="it-IT" dirty="0"/>
              <a:t>le politiche di bilancio degli Stati membri dell'area dell'euro</a:t>
            </a:r>
          </a:p>
          <a:p>
            <a:pPr lvl="1"/>
            <a:r>
              <a:rPr lang="it-IT" dirty="0"/>
              <a:t>la situazione macroeconomica dell'area dell'euro</a:t>
            </a:r>
          </a:p>
          <a:p>
            <a:pPr lvl="1"/>
            <a:r>
              <a:rPr lang="it-IT" dirty="0"/>
              <a:t>le riforme strutturali che hanno il potenziale per aumentare la crescita</a:t>
            </a:r>
          </a:p>
          <a:p>
            <a:pPr lvl="1"/>
            <a:r>
              <a:rPr lang="it-IT" dirty="0"/>
              <a:t>questioni relative al mantenimento della stabilità finanziaria nell'area dell'euro</a:t>
            </a:r>
          </a:p>
          <a:p>
            <a:pPr lvl="1"/>
            <a:r>
              <a:rPr lang="it-IT" dirty="0"/>
              <a:t>i preparativi per le riunioni internazionali</a:t>
            </a:r>
          </a:p>
          <a:p>
            <a:pPr lvl="1"/>
            <a:r>
              <a:rPr lang="it-IT" dirty="0"/>
              <a:t>l'allargamento dell'area dell'euro  </a:t>
            </a:r>
          </a:p>
          <a:p>
            <a:endParaRPr lang="it-IT" dirty="0"/>
          </a:p>
          <a:p>
            <a:pPr marL="0" indent="0">
              <a:buNone/>
            </a:pPr>
            <a:endParaRPr lang="it-IT" dirty="0"/>
          </a:p>
        </p:txBody>
      </p:sp>
    </p:spTree>
    <p:extLst>
      <p:ext uri="{BB962C8B-B14F-4D97-AF65-F5344CB8AC3E}">
        <p14:creationId xmlns:p14="http://schemas.microsoft.com/office/powerpoint/2010/main" val="3808060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D7FD140-8ED8-1957-6368-8C8625B0EA9F}"/>
              </a:ext>
            </a:extLst>
          </p:cNvPr>
          <p:cNvSpPr>
            <a:spLocks noGrp="1"/>
          </p:cNvSpPr>
          <p:nvPr>
            <p:ph type="title"/>
          </p:nvPr>
        </p:nvSpPr>
        <p:spPr/>
        <p:txBody>
          <a:bodyPr/>
          <a:lstStyle/>
          <a:p>
            <a:r>
              <a:rPr lang="it-IT" b="1" dirty="0">
                <a:solidFill>
                  <a:srgbClr val="FF0000"/>
                </a:solidFill>
              </a:rPr>
              <a:t>Istituzioni specifiche</a:t>
            </a:r>
            <a:endParaRPr lang="it-IT" dirty="0"/>
          </a:p>
        </p:txBody>
      </p:sp>
      <p:sp>
        <p:nvSpPr>
          <p:cNvPr id="3" name="Segnaposto contenuto 2">
            <a:extLst>
              <a:ext uri="{FF2B5EF4-FFF2-40B4-BE49-F238E27FC236}">
                <a16:creationId xmlns:a16="http://schemas.microsoft.com/office/drawing/2014/main" id="{22D31902-5AD4-6A06-9B46-2ACB8FA45C3F}"/>
              </a:ext>
            </a:extLst>
          </p:cNvPr>
          <p:cNvSpPr>
            <a:spLocks noGrp="1"/>
          </p:cNvSpPr>
          <p:nvPr>
            <p:ph idx="1"/>
          </p:nvPr>
        </p:nvSpPr>
        <p:spPr/>
        <p:txBody>
          <a:bodyPr/>
          <a:lstStyle/>
          <a:p>
            <a:r>
              <a:rPr lang="it-IT" dirty="0"/>
              <a:t>Eurogruppo:</a:t>
            </a:r>
          </a:p>
          <a:p>
            <a:r>
              <a:rPr lang="it-IT" dirty="0"/>
              <a:t>Inoltre, l'Eurogruppo può tenere discussioni preliminari sulle decisioni del Consiglio che si applicherebbero solo agli Stati membri dell'area dell'euro. </a:t>
            </a:r>
          </a:p>
          <a:p>
            <a:r>
              <a:rPr lang="it-IT" dirty="0"/>
              <a:t>Quando il Consiglio adotta tali decisioni, solo i ministri degli Stati membri dell'area dell'euro votano al Consiglio.  </a:t>
            </a:r>
          </a:p>
          <a:p>
            <a:r>
              <a:rPr lang="it-IT" dirty="0"/>
              <a:t>L'Eurogruppo non può essere assimilato a una composizione specifica del Consiglio. </a:t>
            </a:r>
          </a:p>
          <a:p>
            <a:endParaRPr lang="it-IT" dirty="0"/>
          </a:p>
        </p:txBody>
      </p:sp>
    </p:spTree>
    <p:extLst>
      <p:ext uri="{BB962C8B-B14F-4D97-AF65-F5344CB8AC3E}">
        <p14:creationId xmlns:p14="http://schemas.microsoft.com/office/powerpoint/2010/main" val="1005946289"/>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364</TotalTime>
  <Words>1769</Words>
  <Application>Microsoft Macintosh PowerPoint</Application>
  <PresentationFormat>Widescreen</PresentationFormat>
  <Paragraphs>142</Paragraphs>
  <Slides>19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19</vt:i4>
      </vt:variant>
    </vt:vector>
  </HeadingPairs>
  <TitlesOfParts>
    <vt:vector size="25" baseType="lpstr">
      <vt:lpstr>Agency FB</vt:lpstr>
      <vt:lpstr>Arial</vt:lpstr>
      <vt:lpstr>Calibri</vt:lpstr>
      <vt:lpstr>Calibri Light</vt:lpstr>
      <vt:lpstr>Suisse Intl Web</vt:lpstr>
      <vt:lpstr>Tema di Office</vt:lpstr>
      <vt:lpstr>Diritto del Mercato Unico Europeo Prof. Dr. Alessandro Nato</vt:lpstr>
      <vt:lpstr>Creazione dell’UEM</vt:lpstr>
      <vt:lpstr>Creazione dell’UEM</vt:lpstr>
      <vt:lpstr>Creazione dell’UEM</vt:lpstr>
      <vt:lpstr>Integrazione differenziata</vt:lpstr>
      <vt:lpstr>Integrazione differenziata</vt:lpstr>
      <vt:lpstr>Istituzioni specifiche</vt:lpstr>
      <vt:lpstr>Istituzioni specifiche</vt:lpstr>
      <vt:lpstr>Istituzioni specifiche</vt:lpstr>
      <vt:lpstr>Banca centrale europea</vt:lpstr>
      <vt:lpstr>Banca centrale europea</vt:lpstr>
      <vt:lpstr>Banca centrale europea</vt:lpstr>
      <vt:lpstr>UEM e competenze</vt:lpstr>
      <vt:lpstr>UEM e competenze</vt:lpstr>
      <vt:lpstr>UEM e competenze</vt:lpstr>
      <vt:lpstr>Riforma Patto di Stabilità e Crescita 2024</vt:lpstr>
      <vt:lpstr>Riforma Patto di Stabilità e Crescita 2024</vt:lpstr>
      <vt:lpstr>Riforma Patto di Stabilità e Crescita 2024</vt:lpstr>
      <vt:lpstr>Riforma Patto di Stabilità e Crescita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111</cp:revision>
  <dcterms:created xsi:type="dcterms:W3CDTF">2022-09-09T08:27:37Z</dcterms:created>
  <dcterms:modified xsi:type="dcterms:W3CDTF">2025-07-01T10:34:00Z</dcterms:modified>
</cp:coreProperties>
</file>