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35" r:id="rId2"/>
    <p:sldId id="387" r:id="rId3"/>
    <p:sldId id="388" r:id="rId4"/>
    <p:sldId id="404" r:id="rId5"/>
    <p:sldId id="411" r:id="rId6"/>
    <p:sldId id="412" r:id="rId7"/>
    <p:sldId id="392" r:id="rId8"/>
    <p:sldId id="413" r:id="rId9"/>
    <p:sldId id="414" r:id="rId10"/>
    <p:sldId id="415" r:id="rId11"/>
    <p:sldId id="416" r:id="rId12"/>
    <p:sldId id="417" r:id="rId13"/>
    <p:sldId id="405" r:id="rId14"/>
    <p:sldId id="403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81"/>
  </p:normalViewPr>
  <p:slideViewPr>
    <p:cSldViewPr snapToGrid="0">
      <p:cViewPr varScale="1">
        <p:scale>
          <a:sx n="117" d="100"/>
          <a:sy n="117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589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12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466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152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07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649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544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428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799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07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782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379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37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575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553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3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36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6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0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59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385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95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21 maggio 2026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21/05/26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6000" dirty="0"/>
              <a:t>Diritto internazionale penale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742950" indent="-742950" algn="just">
              <a:buFont typeface="+mj-lt"/>
              <a:buAutoNum type="arabicPeriod"/>
            </a:pPr>
            <a:endParaRPr lang="en-US" sz="3400" dirty="0"/>
          </a:p>
          <a:p>
            <a:pPr marL="0" indent="0" algn="just">
              <a:buNone/>
            </a:pPr>
            <a:r>
              <a:rPr lang="it-IT" sz="5100" dirty="0"/>
              <a:t>«</a:t>
            </a:r>
            <a:r>
              <a:rPr lang="it-IT" sz="5100" b="1" dirty="0"/>
              <a:t>Crimini di guerra</a:t>
            </a:r>
            <a:r>
              <a:rPr lang="it-IT" sz="5100" dirty="0"/>
              <a:t>»: vale a dire, violazioni delle leggi o delle consuetudini di guerra. Tali violazioni includono, ma non sono limitate a, l’omicidio, il maltrattamento o la deportazione ai lavori forzati o per qualsiasi altro scopo della popolazione civile dei o nei territori occupati, l’omicidio o il maltrattamento di prigionieri di guerra o di persone in mare, l’uccisione di ostaggi, il saccheggio di proprietà pubbliche o private, la distruzione indiscriminata di città, paesi o villaggi,  o devastazione non giustificata da necessità militari;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729205" y="396534"/>
            <a:ext cx="10810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Statuto del Tribunale Militare Internazionale (1945) Articolo 6, lett. b)</a:t>
            </a:r>
          </a:p>
        </p:txBody>
      </p:sp>
    </p:spTree>
    <p:extLst>
      <p:ext uri="{BB962C8B-B14F-4D97-AF65-F5344CB8AC3E}">
        <p14:creationId xmlns:p14="http://schemas.microsoft.com/office/powerpoint/2010/main" val="60385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endParaRPr lang="it-IT" sz="4000" dirty="0"/>
          </a:p>
          <a:p>
            <a:pPr marL="0" indent="0" algn="just">
              <a:buNone/>
            </a:pPr>
            <a:r>
              <a:rPr lang="it-IT" sz="4000" dirty="0"/>
              <a:t>«</a:t>
            </a:r>
            <a:r>
              <a:rPr lang="it-IT" sz="4000" b="1" dirty="0"/>
              <a:t>Crimini contro l’umanità</a:t>
            </a:r>
            <a:r>
              <a:rPr lang="it-IT" sz="4000" dirty="0"/>
              <a:t>»: vale a dire, l’omicidio, lo sterminio, la riduzione in schiavitù, la deportazione e altri atti disumani commessi contro qualsiasi popolazione civile, prima o durante la guerra, o le persecuzioni per motivi politici, razziali o religiosi in esecuzione o in connessione con qualsiasi crimine che rientri nella giurisdizione del Tribunale, in violazione o meno del diritto interno del paese in cui è stato perpetrato;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729205" y="396534"/>
            <a:ext cx="10810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Statuto del Tribunale Militare Internazionale (1945) Articolo 6, lett. c)</a:t>
            </a:r>
          </a:p>
        </p:txBody>
      </p:sp>
    </p:spTree>
    <p:extLst>
      <p:ext uri="{BB962C8B-B14F-4D97-AF65-F5344CB8AC3E}">
        <p14:creationId xmlns:p14="http://schemas.microsoft.com/office/powerpoint/2010/main" val="37833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 descr="Immagine che contiene calligrafia, lettera, carta, inchiostro&#10;&#10;Descrizione generata automaticamente">
            <a:extLst>
              <a:ext uri="{FF2B5EF4-FFF2-40B4-BE49-F238E27FC236}">
                <a16:creationId xmlns:a16="http://schemas.microsoft.com/office/drawing/2014/main" id="{51E73141-773C-76FD-576C-F82E40899B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0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 algn="just">
              <a:buNone/>
            </a:pPr>
            <a:r>
              <a:rPr lang="en-US" sz="4000" dirty="0" err="1"/>
              <a:t>Nuove</a:t>
            </a:r>
            <a:r>
              <a:rPr lang="en-US" sz="4000" dirty="0"/>
              <a:t> </a:t>
            </a:r>
            <a:r>
              <a:rPr lang="en-US" sz="4000" dirty="0" err="1"/>
              <a:t>concezioni</a:t>
            </a:r>
            <a:r>
              <a:rPr lang="en-US" sz="4000" dirty="0"/>
              <a:t> </a:t>
            </a:r>
            <a:r>
              <a:rPr lang="en-US" sz="4000" dirty="0" err="1"/>
              <a:t>richiedono</a:t>
            </a:r>
            <a:r>
              <a:rPr lang="en-US" sz="4000" dirty="0"/>
              <a:t> </a:t>
            </a:r>
            <a:r>
              <a:rPr lang="en-US" sz="4000" dirty="0" err="1"/>
              <a:t>nuovi</a:t>
            </a:r>
            <a:r>
              <a:rPr lang="en-US" sz="4000" dirty="0"/>
              <a:t> termini. Per «</a:t>
            </a:r>
            <a:r>
              <a:rPr lang="en-US" sz="4000" b="1" dirty="0" err="1"/>
              <a:t>genocidio</a:t>
            </a:r>
            <a:r>
              <a:rPr lang="en-US" sz="4000" dirty="0"/>
              <a:t>» </a:t>
            </a:r>
            <a:r>
              <a:rPr lang="en-US" sz="4000" dirty="0" err="1"/>
              <a:t>intendiamo</a:t>
            </a:r>
            <a:r>
              <a:rPr lang="en-US" sz="4000" dirty="0"/>
              <a:t> la </a:t>
            </a:r>
            <a:r>
              <a:rPr lang="en-US" sz="4000" dirty="0" err="1"/>
              <a:t>distruzione</a:t>
            </a:r>
            <a:r>
              <a:rPr lang="en-US" sz="4000" dirty="0"/>
              <a:t> di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nazione</a:t>
            </a:r>
            <a:r>
              <a:rPr lang="en-US" sz="4000" dirty="0"/>
              <a:t> o di un </a:t>
            </a:r>
            <a:r>
              <a:rPr lang="en-US" sz="4000" dirty="0" err="1"/>
              <a:t>gruppo</a:t>
            </a:r>
            <a:r>
              <a:rPr lang="en-US" sz="4000" dirty="0"/>
              <a:t> </a:t>
            </a:r>
            <a:r>
              <a:rPr lang="en-US" sz="4000" dirty="0" err="1"/>
              <a:t>etnico</a:t>
            </a:r>
            <a:r>
              <a:rPr lang="en-US" sz="4000" dirty="0"/>
              <a:t>. Questa </a:t>
            </a:r>
            <a:r>
              <a:rPr lang="en-US" sz="4000" dirty="0" err="1"/>
              <a:t>nuova</a:t>
            </a:r>
            <a:r>
              <a:rPr lang="en-US" sz="4000" dirty="0"/>
              <a:t> </a:t>
            </a:r>
            <a:r>
              <a:rPr lang="en-US" sz="4000" dirty="0" err="1"/>
              <a:t>parola</a:t>
            </a:r>
            <a:r>
              <a:rPr lang="en-US" sz="4000" dirty="0"/>
              <a:t>, </a:t>
            </a:r>
            <a:r>
              <a:rPr lang="en-US" sz="4000" dirty="0" err="1"/>
              <a:t>coniata</a:t>
            </a:r>
            <a:r>
              <a:rPr lang="en-US" sz="4000" dirty="0"/>
              <a:t> </a:t>
            </a:r>
            <a:r>
              <a:rPr lang="en-US" sz="4000" dirty="0" err="1"/>
              <a:t>dall'autore</a:t>
            </a:r>
            <a:r>
              <a:rPr lang="en-US" sz="4000" dirty="0"/>
              <a:t> per </a:t>
            </a:r>
            <a:r>
              <a:rPr lang="en-US" sz="4000" dirty="0" err="1"/>
              <a:t>indicare</a:t>
            </a:r>
            <a:r>
              <a:rPr lang="en-US" sz="4000" dirty="0"/>
              <a:t> </a:t>
            </a:r>
            <a:r>
              <a:rPr lang="en-US" sz="4000" dirty="0" err="1"/>
              <a:t>un'antica</a:t>
            </a:r>
            <a:r>
              <a:rPr lang="en-US" sz="4000" dirty="0"/>
              <a:t> </a:t>
            </a:r>
            <a:r>
              <a:rPr lang="en-US" sz="4000" dirty="0" err="1"/>
              <a:t>pratica</a:t>
            </a:r>
            <a:r>
              <a:rPr lang="en-US" sz="4000" dirty="0"/>
              <a:t> </a:t>
            </a:r>
            <a:r>
              <a:rPr lang="en-US" sz="4000" dirty="0" err="1"/>
              <a:t>nel</a:t>
            </a:r>
            <a:r>
              <a:rPr lang="en-US" sz="4000" dirty="0"/>
              <a:t>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sviluppo</a:t>
            </a:r>
            <a:r>
              <a:rPr lang="en-US" sz="4000" dirty="0"/>
              <a:t> </a:t>
            </a:r>
            <a:r>
              <a:rPr lang="en-US" sz="4000" dirty="0" err="1"/>
              <a:t>moderno</a:t>
            </a:r>
            <a:r>
              <a:rPr lang="en-US" sz="4000" dirty="0"/>
              <a:t>,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 err="1"/>
              <a:t>composta</a:t>
            </a:r>
            <a:r>
              <a:rPr lang="en-US" sz="4000" dirty="0"/>
              <a:t> </a:t>
            </a:r>
            <a:r>
              <a:rPr lang="en-US" sz="4000" dirty="0" err="1"/>
              <a:t>dall'antica</a:t>
            </a:r>
            <a:r>
              <a:rPr lang="en-US" sz="4000" dirty="0"/>
              <a:t> </a:t>
            </a:r>
            <a:r>
              <a:rPr lang="en-US" sz="4000" dirty="0" err="1"/>
              <a:t>parola</a:t>
            </a:r>
            <a:r>
              <a:rPr lang="en-US" sz="4000" dirty="0"/>
              <a:t> </a:t>
            </a:r>
            <a:r>
              <a:rPr lang="en-US" sz="4000" dirty="0" err="1"/>
              <a:t>greca</a:t>
            </a:r>
            <a:r>
              <a:rPr lang="en-US" sz="4000" dirty="0"/>
              <a:t> </a:t>
            </a:r>
            <a:r>
              <a:rPr lang="en-US" sz="4000" i="1" dirty="0"/>
              <a:t>genos</a:t>
            </a:r>
            <a:r>
              <a:rPr lang="en-US" sz="4000" dirty="0"/>
              <a:t> (</a:t>
            </a:r>
            <a:r>
              <a:rPr lang="en-US" sz="4000" dirty="0" err="1"/>
              <a:t>razza</a:t>
            </a:r>
            <a:r>
              <a:rPr lang="en-US" sz="4000" dirty="0"/>
              <a:t>, </a:t>
            </a:r>
            <a:r>
              <a:rPr lang="en-US" sz="4000" dirty="0" err="1"/>
              <a:t>tribù</a:t>
            </a:r>
            <a:r>
              <a:rPr lang="en-US" sz="4000" dirty="0"/>
              <a:t>) e dal </a:t>
            </a:r>
            <a:r>
              <a:rPr lang="en-US" sz="4000" dirty="0" err="1"/>
              <a:t>latino</a:t>
            </a:r>
            <a:r>
              <a:rPr lang="en-US" sz="4000" dirty="0"/>
              <a:t> </a:t>
            </a:r>
            <a:r>
              <a:rPr lang="en-US" sz="4000" i="1" dirty="0" err="1"/>
              <a:t>cide</a:t>
            </a:r>
            <a:r>
              <a:rPr lang="en-US" sz="4000" dirty="0"/>
              <a:t> (</a:t>
            </a:r>
            <a:r>
              <a:rPr lang="en-US" sz="4000" dirty="0" err="1"/>
              <a:t>uccidere</a:t>
            </a:r>
            <a:r>
              <a:rPr lang="en-US" sz="4000" dirty="0"/>
              <a:t>) […].</a:t>
            </a:r>
            <a:endParaRPr lang="it-IT" sz="5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 err="1"/>
              <a:t>R</a:t>
            </a:r>
            <a:r>
              <a:rPr lang="it-IT" sz="4000" dirty="0"/>
              <a:t>. </a:t>
            </a:r>
            <a:r>
              <a:rPr lang="it-IT" sz="4000" dirty="0" err="1"/>
              <a:t>Lemkin</a:t>
            </a:r>
            <a:r>
              <a:rPr lang="it-IT" sz="4000" dirty="0"/>
              <a:t>, </a:t>
            </a:r>
            <a:r>
              <a:rPr lang="it-IT" sz="4000" i="1" dirty="0" err="1"/>
              <a:t>Axis</a:t>
            </a:r>
            <a:r>
              <a:rPr lang="it-IT" sz="4000" i="1" dirty="0"/>
              <a:t> Rule in </a:t>
            </a:r>
            <a:r>
              <a:rPr lang="it-IT" sz="4000" i="1" dirty="0" err="1"/>
              <a:t>Occupied</a:t>
            </a:r>
            <a:r>
              <a:rPr lang="it-IT" sz="4000" i="1" dirty="0"/>
              <a:t> Europe </a:t>
            </a:r>
            <a:r>
              <a:rPr lang="it-IT" sz="4000" dirty="0"/>
              <a:t>(1944), p. 79</a:t>
            </a:r>
          </a:p>
        </p:txBody>
      </p:sp>
    </p:spTree>
    <p:extLst>
      <p:ext uri="{BB962C8B-B14F-4D97-AF65-F5344CB8AC3E}">
        <p14:creationId xmlns:p14="http://schemas.microsoft.com/office/powerpoint/2010/main" val="253624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 algn="just">
              <a:buNone/>
            </a:pPr>
            <a:endParaRPr lang="en-US" sz="4000" dirty="0"/>
          </a:p>
          <a:p>
            <a:pPr marL="0" indent="0" algn="just">
              <a:buNone/>
            </a:pPr>
            <a:r>
              <a:rPr lang="en-US" sz="4000" dirty="0"/>
              <a:t>Le </a:t>
            </a:r>
            <a:r>
              <a:rPr lang="en-US" sz="4000" dirty="0" err="1"/>
              <a:t>Parti</a:t>
            </a:r>
            <a:r>
              <a:rPr lang="en-US" sz="4000" dirty="0"/>
              <a:t> </a:t>
            </a:r>
            <a:r>
              <a:rPr lang="en-US" sz="4000" dirty="0" err="1"/>
              <a:t>contraenti</a:t>
            </a:r>
            <a:r>
              <a:rPr lang="en-US" sz="4000" dirty="0"/>
              <a:t> </a:t>
            </a:r>
            <a:r>
              <a:rPr lang="en-US" sz="4000" dirty="0" err="1"/>
              <a:t>confermano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b="1" dirty="0"/>
              <a:t>il </a:t>
            </a:r>
            <a:r>
              <a:rPr lang="en-US" sz="4000" b="1" dirty="0" err="1"/>
              <a:t>genocidio</a:t>
            </a:r>
            <a:r>
              <a:rPr lang="en-US" sz="4000" dirty="0"/>
              <a:t>, </a:t>
            </a:r>
            <a:r>
              <a:rPr lang="en-US" sz="4000" dirty="0" err="1"/>
              <a:t>sia</a:t>
            </a:r>
            <a:r>
              <a:rPr lang="en-US" sz="4000" dirty="0"/>
              <a:t> </a:t>
            </a:r>
            <a:r>
              <a:rPr lang="en-US" sz="4000" dirty="0" err="1"/>
              <a:t>esso</a:t>
            </a:r>
            <a:r>
              <a:rPr lang="en-US" sz="4000" dirty="0"/>
              <a:t> </a:t>
            </a:r>
            <a:r>
              <a:rPr lang="en-US" sz="4000" dirty="0" err="1"/>
              <a:t>commesso</a:t>
            </a:r>
            <a:r>
              <a:rPr lang="en-US" sz="4000" dirty="0"/>
              <a:t> in tempo di pace o in tempo di </a:t>
            </a:r>
            <a:r>
              <a:rPr lang="en-US" sz="4000" dirty="0" err="1"/>
              <a:t>guerra</a:t>
            </a:r>
            <a:r>
              <a:rPr lang="en-US" sz="4000" dirty="0"/>
              <a:t>, </a:t>
            </a:r>
            <a:r>
              <a:rPr lang="en-US" sz="4000" b="1" dirty="0" err="1"/>
              <a:t>è</a:t>
            </a:r>
            <a:r>
              <a:rPr lang="en-US" sz="4000" b="1" dirty="0"/>
              <a:t> un </a:t>
            </a:r>
            <a:r>
              <a:rPr lang="en-US" sz="4000" b="1" dirty="0" err="1"/>
              <a:t>crimine</a:t>
            </a:r>
            <a:r>
              <a:rPr lang="en-US" sz="4000" b="1" dirty="0"/>
              <a:t> di </a:t>
            </a:r>
            <a:r>
              <a:rPr lang="en-US" sz="4000" b="1" dirty="0" err="1"/>
              <a:t>diritto</a:t>
            </a:r>
            <a:r>
              <a:rPr lang="en-US" sz="4000" b="1" dirty="0"/>
              <a:t> </a:t>
            </a:r>
            <a:r>
              <a:rPr lang="en-US" sz="4000" b="1" dirty="0" err="1"/>
              <a:t>internazionale</a:t>
            </a:r>
            <a:r>
              <a:rPr lang="en-US" sz="4000" b="1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esse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impegnano</a:t>
            </a:r>
            <a:r>
              <a:rPr lang="en-US" sz="4000" dirty="0"/>
              <a:t> a </a:t>
            </a:r>
            <a:r>
              <a:rPr lang="en-US" sz="4000" dirty="0" err="1"/>
              <a:t>prevenire</a:t>
            </a:r>
            <a:r>
              <a:rPr lang="en-US" sz="4000" dirty="0"/>
              <a:t> e a </a:t>
            </a:r>
            <a:r>
              <a:rPr lang="en-US" sz="4000" dirty="0" err="1"/>
              <a:t>punire</a:t>
            </a:r>
            <a:r>
              <a:rPr lang="en-US" sz="4000" dirty="0"/>
              <a:t>.</a:t>
            </a:r>
            <a:endParaRPr lang="it-IT" sz="48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sul genocidio, 1948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1</a:t>
            </a:r>
          </a:p>
        </p:txBody>
      </p:sp>
    </p:spTree>
    <p:extLst>
      <p:ext uri="{BB962C8B-B14F-4D97-AF65-F5344CB8AC3E}">
        <p14:creationId xmlns:p14="http://schemas.microsoft.com/office/powerpoint/2010/main" val="319074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dirty="0"/>
              <a:t>Nella </a:t>
            </a:r>
            <a:r>
              <a:rPr lang="en-US" sz="3200" dirty="0" err="1"/>
              <a:t>presente</a:t>
            </a:r>
            <a:r>
              <a:rPr lang="en-US" sz="3200" dirty="0"/>
              <a:t> </a:t>
            </a:r>
            <a:r>
              <a:rPr lang="en-US" sz="3200" dirty="0" err="1"/>
              <a:t>Convenzione</a:t>
            </a:r>
            <a:r>
              <a:rPr lang="en-US" sz="3200" dirty="0"/>
              <a:t>, per </a:t>
            </a:r>
            <a:r>
              <a:rPr lang="en-US" sz="3200" dirty="0" err="1"/>
              <a:t>genocidio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intende</a:t>
            </a:r>
            <a:r>
              <a:rPr lang="en-US" sz="3200" dirty="0"/>
              <a:t> uno </a:t>
            </a:r>
            <a:r>
              <a:rPr lang="en-US" sz="3200" dirty="0" err="1"/>
              <a:t>qualsiasi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seguenti</a:t>
            </a:r>
            <a:r>
              <a:rPr lang="en-US" sz="3200" dirty="0"/>
              <a:t> </a:t>
            </a:r>
            <a:r>
              <a:rPr lang="en-US" sz="3200" b="1" dirty="0" err="1"/>
              <a:t>atti</a:t>
            </a:r>
            <a:r>
              <a:rPr lang="en-US" sz="3200" b="1" dirty="0"/>
              <a:t> </a:t>
            </a:r>
            <a:r>
              <a:rPr lang="en-US" sz="3200" b="1" dirty="0" err="1"/>
              <a:t>commessi</a:t>
            </a:r>
            <a:r>
              <a:rPr lang="en-US" sz="3200" b="1" dirty="0"/>
              <a:t> con </a:t>
            </a:r>
            <a:r>
              <a:rPr lang="en-US" sz="3200" b="1" dirty="0" err="1"/>
              <a:t>l’intento</a:t>
            </a:r>
            <a:r>
              <a:rPr lang="en-US" sz="3200" b="1" dirty="0"/>
              <a:t> di </a:t>
            </a:r>
            <a:r>
              <a:rPr lang="en-US" sz="3200" b="1" dirty="0" err="1"/>
              <a:t>distruggere</a:t>
            </a:r>
            <a:r>
              <a:rPr lang="en-US" sz="3200" b="1" dirty="0"/>
              <a:t>, in </a:t>
            </a:r>
            <a:r>
              <a:rPr lang="en-US" sz="3200" b="1" dirty="0" err="1"/>
              <a:t>tutto</a:t>
            </a:r>
            <a:r>
              <a:rPr lang="en-US" sz="3200" b="1" dirty="0"/>
              <a:t> o in </a:t>
            </a:r>
            <a:r>
              <a:rPr lang="en-US" sz="3200" b="1" dirty="0" err="1"/>
              <a:t>parte</a:t>
            </a:r>
            <a:r>
              <a:rPr lang="en-US" sz="3200" b="1" dirty="0"/>
              <a:t>, un </a:t>
            </a:r>
            <a:r>
              <a:rPr lang="en-US" sz="3200" b="1" dirty="0" err="1"/>
              <a:t>gruppo</a:t>
            </a:r>
            <a:r>
              <a:rPr lang="en-US" sz="3200" b="1" dirty="0"/>
              <a:t> </a:t>
            </a:r>
            <a:r>
              <a:rPr lang="en-US" sz="3200" b="1" dirty="0" err="1"/>
              <a:t>nazionale</a:t>
            </a:r>
            <a:r>
              <a:rPr lang="en-US" sz="3200" b="1" dirty="0"/>
              <a:t>, </a:t>
            </a:r>
            <a:r>
              <a:rPr lang="en-US" sz="3200" b="1" dirty="0" err="1"/>
              <a:t>etnico</a:t>
            </a:r>
            <a:r>
              <a:rPr lang="en-US" sz="3200" b="1" dirty="0"/>
              <a:t>, </a:t>
            </a:r>
            <a:r>
              <a:rPr lang="en-US" sz="3200" b="1" dirty="0" err="1"/>
              <a:t>razziale</a:t>
            </a:r>
            <a:r>
              <a:rPr lang="en-US" sz="3200" b="1" dirty="0"/>
              <a:t> o religioso in </a:t>
            </a:r>
            <a:r>
              <a:rPr lang="en-US" sz="3200" b="1" dirty="0" err="1"/>
              <a:t>quanto</a:t>
            </a:r>
            <a:r>
              <a:rPr lang="en-US" sz="3200" b="1" dirty="0"/>
              <a:t> tale</a:t>
            </a:r>
            <a:r>
              <a:rPr lang="en-US" sz="3200" dirty="0"/>
              <a:t>: (a) </a:t>
            </a:r>
            <a:r>
              <a:rPr lang="en-US" sz="3200" dirty="0" err="1"/>
              <a:t>uccidere</a:t>
            </a:r>
            <a:r>
              <a:rPr lang="en-US" sz="3200" dirty="0"/>
              <a:t> </a:t>
            </a:r>
            <a:r>
              <a:rPr lang="en-US" sz="3200" dirty="0" err="1"/>
              <a:t>membri</a:t>
            </a:r>
            <a:r>
              <a:rPr lang="en-US" sz="3200" dirty="0"/>
              <a:t> del </a:t>
            </a:r>
            <a:r>
              <a:rPr lang="en-US" sz="3200" dirty="0" err="1"/>
              <a:t>gruppo</a:t>
            </a:r>
            <a:r>
              <a:rPr lang="en-US" sz="3200" dirty="0"/>
              <a:t>; (b) </a:t>
            </a:r>
            <a:r>
              <a:rPr lang="en-US" sz="3200" dirty="0" err="1"/>
              <a:t>causare</a:t>
            </a:r>
            <a:r>
              <a:rPr lang="en-US" sz="3200" dirty="0"/>
              <a:t> </a:t>
            </a:r>
            <a:r>
              <a:rPr lang="en-US" sz="3200" dirty="0" err="1"/>
              <a:t>gravi</a:t>
            </a:r>
            <a:r>
              <a:rPr lang="en-US" sz="3200" dirty="0"/>
              <a:t> </a:t>
            </a:r>
            <a:r>
              <a:rPr lang="en-US" sz="3200" dirty="0" err="1"/>
              <a:t>danni</a:t>
            </a:r>
            <a:r>
              <a:rPr lang="en-US" sz="3200" dirty="0"/>
              <a:t> </a:t>
            </a:r>
            <a:r>
              <a:rPr lang="en-US" sz="3200" dirty="0" err="1"/>
              <a:t>fisici</a:t>
            </a:r>
            <a:r>
              <a:rPr lang="en-US" sz="3200" dirty="0"/>
              <a:t> o </a:t>
            </a:r>
            <a:r>
              <a:rPr lang="en-US" sz="3200" dirty="0" err="1"/>
              <a:t>mentali</a:t>
            </a:r>
            <a:r>
              <a:rPr lang="en-US" sz="3200" dirty="0"/>
              <a:t> ai </a:t>
            </a:r>
            <a:r>
              <a:rPr lang="en-US" sz="3200" dirty="0" err="1"/>
              <a:t>membri</a:t>
            </a:r>
            <a:r>
              <a:rPr lang="en-US" sz="3200" dirty="0"/>
              <a:t> del </a:t>
            </a:r>
            <a:r>
              <a:rPr lang="en-US" sz="3200" dirty="0" err="1"/>
              <a:t>gruppo</a:t>
            </a:r>
            <a:r>
              <a:rPr lang="en-US" sz="3200" dirty="0"/>
              <a:t>; (c) </a:t>
            </a:r>
            <a:r>
              <a:rPr lang="en-US" sz="3200" dirty="0" err="1"/>
              <a:t>infliggere</a:t>
            </a:r>
            <a:r>
              <a:rPr lang="en-US" sz="3200" dirty="0"/>
              <a:t> </a:t>
            </a:r>
            <a:r>
              <a:rPr lang="en-US" sz="3200" dirty="0" err="1"/>
              <a:t>deliberatamente</a:t>
            </a:r>
            <a:r>
              <a:rPr lang="en-US" sz="3200" dirty="0"/>
              <a:t> al </a:t>
            </a:r>
            <a:r>
              <a:rPr lang="en-US" sz="3200" dirty="0" err="1"/>
              <a:t>gruppo</a:t>
            </a:r>
            <a:r>
              <a:rPr lang="en-US" sz="3200" dirty="0"/>
              <a:t> </a:t>
            </a:r>
            <a:r>
              <a:rPr lang="en-US" sz="3200" dirty="0" err="1"/>
              <a:t>condizioni</a:t>
            </a:r>
            <a:r>
              <a:rPr lang="en-US" sz="3200" dirty="0"/>
              <a:t> di vita </a:t>
            </a:r>
            <a:r>
              <a:rPr lang="en-US" sz="3200" dirty="0" err="1"/>
              <a:t>intese</a:t>
            </a:r>
            <a:r>
              <a:rPr lang="en-US" sz="3200" dirty="0"/>
              <a:t> a </a:t>
            </a:r>
            <a:r>
              <a:rPr lang="en-US" sz="3200" dirty="0" err="1"/>
              <a:t>provocarne</a:t>
            </a:r>
            <a:r>
              <a:rPr lang="en-US" sz="3200" dirty="0"/>
              <a:t> la </a:t>
            </a:r>
            <a:r>
              <a:rPr lang="en-US" sz="3200" dirty="0" err="1"/>
              <a:t>distruzione</a:t>
            </a:r>
            <a:r>
              <a:rPr lang="en-US" sz="3200" dirty="0"/>
              <a:t> </a:t>
            </a:r>
            <a:r>
              <a:rPr lang="en-US" sz="3200" dirty="0" err="1"/>
              <a:t>fisica</a:t>
            </a:r>
            <a:r>
              <a:rPr lang="en-US" sz="3200" dirty="0"/>
              <a:t> in </a:t>
            </a:r>
            <a:r>
              <a:rPr lang="en-US" sz="3200" dirty="0" err="1"/>
              <a:t>tutto</a:t>
            </a:r>
            <a:r>
              <a:rPr lang="en-US" sz="3200" dirty="0"/>
              <a:t> o in </a:t>
            </a:r>
            <a:r>
              <a:rPr lang="en-US" sz="3200" dirty="0" err="1"/>
              <a:t>parte</a:t>
            </a:r>
            <a:r>
              <a:rPr lang="en-US" sz="3200" dirty="0"/>
              <a:t>; d) </a:t>
            </a:r>
            <a:r>
              <a:rPr lang="en-US" sz="3200" dirty="0" err="1"/>
              <a:t>l’imposizione</a:t>
            </a:r>
            <a:r>
              <a:rPr lang="en-US" sz="3200" dirty="0"/>
              <a:t> di </a:t>
            </a:r>
            <a:r>
              <a:rPr lang="en-US" sz="3200" dirty="0" err="1"/>
              <a:t>misure</a:t>
            </a:r>
            <a:r>
              <a:rPr lang="en-US" sz="3200" dirty="0"/>
              <a:t> volte a </a:t>
            </a:r>
            <a:r>
              <a:rPr lang="en-US" sz="3200" dirty="0" err="1"/>
              <a:t>prevenire</a:t>
            </a:r>
            <a:r>
              <a:rPr lang="en-US" sz="3200" dirty="0"/>
              <a:t> le </a:t>
            </a:r>
            <a:r>
              <a:rPr lang="en-US" sz="3200" dirty="0" err="1"/>
              <a:t>nascite</a:t>
            </a:r>
            <a:r>
              <a:rPr lang="en-US" sz="3200" dirty="0"/>
              <a:t> </a:t>
            </a:r>
            <a:r>
              <a:rPr lang="en-US" sz="3200" dirty="0" err="1"/>
              <a:t>all'interno</a:t>
            </a:r>
            <a:r>
              <a:rPr lang="en-US" sz="3200" dirty="0"/>
              <a:t> del </a:t>
            </a:r>
            <a:r>
              <a:rPr lang="en-US" sz="3200" dirty="0" err="1"/>
              <a:t>gruppo</a:t>
            </a:r>
            <a:r>
              <a:rPr lang="en-US" sz="3200" dirty="0"/>
              <a:t>; (e) </a:t>
            </a:r>
            <a:r>
              <a:rPr lang="en-US" sz="3200" dirty="0" err="1"/>
              <a:t>trasferimento</a:t>
            </a:r>
            <a:r>
              <a:rPr lang="en-US" sz="3200" dirty="0"/>
              <a:t> </a:t>
            </a:r>
            <a:r>
              <a:rPr lang="en-US" sz="3200" dirty="0" err="1"/>
              <a:t>forzato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bambini del </a:t>
            </a:r>
            <a:r>
              <a:rPr lang="en-US" sz="3200" dirty="0" err="1"/>
              <a:t>gruppo</a:t>
            </a:r>
            <a:r>
              <a:rPr lang="en-US" sz="3200" dirty="0"/>
              <a:t> in un </a:t>
            </a:r>
            <a:r>
              <a:rPr lang="en-US" sz="3200" dirty="0" err="1"/>
              <a:t>altro</a:t>
            </a:r>
            <a:r>
              <a:rPr lang="en-US" sz="3200" dirty="0"/>
              <a:t> </a:t>
            </a:r>
            <a:r>
              <a:rPr lang="en-US" sz="3200" dirty="0" err="1"/>
              <a:t>gruppo</a:t>
            </a:r>
            <a:r>
              <a:rPr lang="en-US" sz="3200" dirty="0"/>
              <a:t>.</a:t>
            </a:r>
            <a:endParaRPr lang="it-IT" sz="40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sul genocidio, 1948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2</a:t>
            </a:r>
          </a:p>
        </p:txBody>
      </p:sp>
    </p:spTree>
    <p:extLst>
      <p:ext uri="{BB962C8B-B14F-4D97-AF65-F5344CB8AC3E}">
        <p14:creationId xmlns:p14="http://schemas.microsoft.com/office/powerpoint/2010/main" val="204638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dirty="0"/>
              <a:t>La </a:t>
            </a:r>
            <a:r>
              <a:rPr lang="en-US" sz="3200" dirty="0" err="1"/>
              <a:t>giurisdizione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Corte </a:t>
            </a:r>
            <a:r>
              <a:rPr lang="en-US" sz="3200" dirty="0" err="1"/>
              <a:t>è</a:t>
            </a:r>
            <a:r>
              <a:rPr lang="en-US" sz="3200" dirty="0"/>
              <a:t> </a:t>
            </a:r>
            <a:r>
              <a:rPr lang="en-US" sz="3200" dirty="0" err="1"/>
              <a:t>limitata</a:t>
            </a:r>
            <a:r>
              <a:rPr lang="en-US" sz="3200" dirty="0"/>
              <a:t> ai </a:t>
            </a:r>
            <a:r>
              <a:rPr lang="en-US" sz="3200" dirty="0" err="1"/>
              <a:t>crimini</a:t>
            </a:r>
            <a:r>
              <a:rPr lang="en-US" sz="3200" dirty="0"/>
              <a:t> </a:t>
            </a:r>
            <a:r>
              <a:rPr lang="en-US" sz="3200" dirty="0" err="1"/>
              <a:t>più</a:t>
            </a:r>
            <a:r>
              <a:rPr lang="en-US" sz="3200" dirty="0"/>
              <a:t> </a:t>
            </a:r>
            <a:r>
              <a:rPr lang="en-US" sz="3200" dirty="0" err="1"/>
              <a:t>gravi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destano</a:t>
            </a:r>
            <a:r>
              <a:rPr lang="en-US" sz="3200" dirty="0"/>
              <a:t> </a:t>
            </a:r>
            <a:r>
              <a:rPr lang="en-US" sz="3200" dirty="0" err="1"/>
              <a:t>preoccupazione</a:t>
            </a:r>
            <a:r>
              <a:rPr lang="en-US" sz="3200" dirty="0"/>
              <a:t> per la </a:t>
            </a:r>
            <a:r>
              <a:rPr lang="en-US" sz="3200" dirty="0" err="1"/>
              <a:t>comunità</a:t>
            </a:r>
            <a:r>
              <a:rPr lang="en-US" sz="3200" dirty="0"/>
              <a:t> </a:t>
            </a:r>
            <a:r>
              <a:rPr lang="en-US" sz="3200" dirty="0" err="1"/>
              <a:t>internazionale</a:t>
            </a:r>
            <a:r>
              <a:rPr lang="en-US" sz="3200" dirty="0"/>
              <a:t> </a:t>
            </a:r>
            <a:r>
              <a:rPr lang="en-US" sz="3200" dirty="0" err="1"/>
              <a:t>nel</a:t>
            </a:r>
            <a:r>
              <a:rPr lang="en-US" sz="3200" dirty="0"/>
              <a:t> </a:t>
            </a:r>
            <a:r>
              <a:rPr lang="en-US" sz="3200" dirty="0" err="1"/>
              <a:t>suo</a:t>
            </a:r>
            <a:r>
              <a:rPr lang="en-US" sz="3200" dirty="0"/>
              <a:t> </a:t>
            </a:r>
            <a:r>
              <a:rPr lang="en-US" sz="3200" dirty="0" err="1"/>
              <a:t>insieme</a:t>
            </a:r>
            <a:r>
              <a:rPr lang="en-US" sz="3200" dirty="0"/>
              <a:t>. La Corte </a:t>
            </a:r>
            <a:r>
              <a:rPr lang="en-US" sz="3200" dirty="0" err="1"/>
              <a:t>è</a:t>
            </a:r>
            <a:r>
              <a:rPr lang="en-US" sz="3200" dirty="0"/>
              <a:t> </a:t>
            </a:r>
            <a:r>
              <a:rPr lang="en-US" sz="3200" dirty="0" err="1"/>
              <a:t>competente</a:t>
            </a:r>
            <a:r>
              <a:rPr lang="en-US" sz="3200" dirty="0"/>
              <a:t>, ai sensi del </a:t>
            </a:r>
            <a:r>
              <a:rPr lang="en-US" sz="3200" dirty="0" err="1"/>
              <a:t>presente</a:t>
            </a:r>
            <a:r>
              <a:rPr lang="en-US" sz="3200" dirty="0"/>
              <a:t> </a:t>
            </a:r>
            <a:r>
              <a:rPr lang="en-US" sz="3200" dirty="0" err="1"/>
              <a:t>Statuto</a:t>
            </a:r>
            <a:r>
              <a:rPr lang="en-US" sz="3200" dirty="0"/>
              <a:t>, per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seguenti</a:t>
            </a:r>
            <a:r>
              <a:rPr lang="en-US" sz="3200" dirty="0"/>
              <a:t> </a:t>
            </a:r>
            <a:r>
              <a:rPr lang="en-US" sz="3200" dirty="0" err="1"/>
              <a:t>reati</a:t>
            </a:r>
            <a:r>
              <a:rPr lang="en-US" sz="3200" dirty="0"/>
              <a:t>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dirty="0"/>
              <a:t>Il </a:t>
            </a:r>
            <a:r>
              <a:rPr lang="en-US" sz="3200" dirty="0" err="1"/>
              <a:t>crimine</a:t>
            </a:r>
            <a:r>
              <a:rPr lang="en-US" sz="3200" dirty="0"/>
              <a:t> di </a:t>
            </a:r>
            <a:r>
              <a:rPr lang="en-US" sz="3200" dirty="0" err="1"/>
              <a:t>genocidio</a:t>
            </a:r>
            <a:r>
              <a:rPr lang="en-US" sz="3200" dirty="0"/>
              <a:t>;
</a:t>
            </a:r>
            <a:r>
              <a:rPr lang="en-US" sz="3200" dirty="0" err="1"/>
              <a:t>Crimini</a:t>
            </a:r>
            <a:r>
              <a:rPr lang="en-US" sz="3200" dirty="0"/>
              <a:t> </a:t>
            </a:r>
            <a:r>
              <a:rPr lang="en-US" sz="3200" dirty="0" err="1"/>
              <a:t>contro</a:t>
            </a:r>
            <a:r>
              <a:rPr lang="en-US" sz="3200" dirty="0"/>
              <a:t> </a:t>
            </a:r>
            <a:r>
              <a:rPr lang="en-US" sz="3200" dirty="0" err="1"/>
              <a:t>l'umanità</a:t>
            </a:r>
            <a:r>
              <a:rPr lang="en-US" sz="3200" dirty="0"/>
              <a:t>;
</a:t>
            </a:r>
            <a:r>
              <a:rPr lang="en-US" sz="3200" dirty="0" err="1"/>
              <a:t>Crimini</a:t>
            </a:r>
            <a:r>
              <a:rPr lang="en-US" sz="3200" dirty="0"/>
              <a:t> di </a:t>
            </a:r>
            <a:r>
              <a:rPr lang="en-US" sz="3200" dirty="0" err="1"/>
              <a:t>guerra</a:t>
            </a:r>
            <a:r>
              <a:rPr lang="en-US" sz="3200" dirty="0"/>
              <a:t>;
Il </a:t>
            </a:r>
            <a:r>
              <a:rPr lang="en-US" sz="3200" dirty="0" err="1"/>
              <a:t>crimine</a:t>
            </a:r>
            <a:r>
              <a:rPr lang="en-US" sz="3200" dirty="0"/>
              <a:t> di </a:t>
            </a:r>
            <a:r>
              <a:rPr lang="en-US" sz="3200" dirty="0" err="1"/>
              <a:t>aggressione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5</a:t>
            </a:r>
          </a:p>
        </p:txBody>
      </p:sp>
    </p:spTree>
    <p:extLst>
      <p:ext uri="{BB962C8B-B14F-4D97-AF65-F5344CB8AC3E}">
        <p14:creationId xmlns:p14="http://schemas.microsoft.com/office/powerpoint/2010/main" val="304402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dirty="0"/>
              <a:t>Ai </a:t>
            </a:r>
            <a:r>
              <a:rPr lang="en-US" sz="3200" dirty="0" err="1"/>
              <a:t>fini</a:t>
            </a:r>
            <a:r>
              <a:rPr lang="en-US" sz="3200" dirty="0"/>
              <a:t> del </a:t>
            </a:r>
            <a:r>
              <a:rPr lang="en-US" sz="3200" dirty="0" err="1"/>
              <a:t>presente</a:t>
            </a:r>
            <a:r>
              <a:rPr lang="en-US" sz="3200" dirty="0"/>
              <a:t> </a:t>
            </a:r>
            <a:r>
              <a:rPr lang="en-US" sz="3200" dirty="0" err="1"/>
              <a:t>Statuto</a:t>
            </a:r>
            <a:r>
              <a:rPr lang="en-US" sz="3200" dirty="0"/>
              <a:t>, per «</a:t>
            </a:r>
            <a:r>
              <a:rPr lang="en-US" sz="3200" dirty="0" err="1"/>
              <a:t>genocidio</a:t>
            </a:r>
            <a:r>
              <a:rPr lang="en-US" sz="3200" dirty="0"/>
              <a:t>»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intende</a:t>
            </a:r>
            <a:r>
              <a:rPr lang="en-US" sz="3200" dirty="0"/>
              <a:t> uno </a:t>
            </a:r>
            <a:r>
              <a:rPr lang="en-US" sz="3200" dirty="0" err="1"/>
              <a:t>qualsiasi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seguenti</a:t>
            </a:r>
            <a:r>
              <a:rPr lang="en-US" sz="3200" dirty="0"/>
              <a:t> </a:t>
            </a:r>
            <a:r>
              <a:rPr lang="en-US" sz="3200" dirty="0" err="1"/>
              <a:t>atti</a:t>
            </a:r>
            <a:r>
              <a:rPr lang="en-US" sz="3200" dirty="0"/>
              <a:t> </a:t>
            </a:r>
            <a:r>
              <a:rPr lang="en-US" sz="3200" dirty="0" err="1"/>
              <a:t>commessi</a:t>
            </a:r>
            <a:r>
              <a:rPr lang="en-US" sz="3200" dirty="0"/>
              <a:t> con </a:t>
            </a:r>
            <a:r>
              <a:rPr lang="en-US" sz="3200" dirty="0" err="1"/>
              <a:t>l’intento</a:t>
            </a:r>
            <a:r>
              <a:rPr lang="en-US" sz="3200" dirty="0"/>
              <a:t> di </a:t>
            </a:r>
            <a:r>
              <a:rPr lang="en-US" sz="3200" dirty="0" err="1"/>
              <a:t>distruggere</a:t>
            </a:r>
            <a:r>
              <a:rPr lang="en-US" sz="3200" dirty="0"/>
              <a:t>, in </a:t>
            </a:r>
            <a:r>
              <a:rPr lang="en-US" sz="3200" dirty="0" err="1"/>
              <a:t>tutto</a:t>
            </a:r>
            <a:r>
              <a:rPr lang="en-US" sz="3200" dirty="0"/>
              <a:t> o in </a:t>
            </a:r>
            <a:r>
              <a:rPr lang="en-US" sz="3200" dirty="0" err="1"/>
              <a:t>parte</a:t>
            </a:r>
            <a:r>
              <a:rPr lang="en-US" sz="3200" dirty="0"/>
              <a:t>, un </a:t>
            </a:r>
            <a:r>
              <a:rPr lang="en-US" sz="3200" dirty="0" err="1"/>
              <a:t>gruppo</a:t>
            </a:r>
            <a:r>
              <a:rPr lang="en-US" sz="3200" dirty="0"/>
              <a:t> </a:t>
            </a:r>
            <a:r>
              <a:rPr lang="en-US" sz="3200" dirty="0" err="1"/>
              <a:t>nazionale</a:t>
            </a:r>
            <a:r>
              <a:rPr lang="en-US" sz="3200" dirty="0"/>
              <a:t>, </a:t>
            </a:r>
            <a:r>
              <a:rPr lang="en-US" sz="3200" dirty="0" err="1"/>
              <a:t>etnico</a:t>
            </a:r>
            <a:r>
              <a:rPr lang="en-US" sz="3200" dirty="0"/>
              <a:t>, </a:t>
            </a:r>
            <a:r>
              <a:rPr lang="en-US" sz="3200" dirty="0" err="1"/>
              <a:t>razziale</a:t>
            </a:r>
            <a:r>
              <a:rPr lang="en-US" sz="3200" dirty="0"/>
              <a:t> o religioso in </a:t>
            </a:r>
            <a:r>
              <a:rPr lang="en-US" sz="3200" dirty="0" err="1"/>
              <a:t>quanto</a:t>
            </a:r>
            <a:r>
              <a:rPr lang="en-US" sz="3200" dirty="0"/>
              <a:t> tale: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dirty="0" err="1"/>
              <a:t>Uccidere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membri</a:t>
            </a:r>
            <a:r>
              <a:rPr lang="en-US" sz="3200" dirty="0"/>
              <a:t> del </a:t>
            </a:r>
            <a:r>
              <a:rPr lang="en-US" sz="3200" dirty="0" err="1"/>
              <a:t>gruppo</a:t>
            </a:r>
            <a:r>
              <a:rPr lang="en-US" sz="3200" dirty="0"/>
              <a:t>;
</a:t>
            </a:r>
            <a:r>
              <a:rPr lang="en-US" sz="3200" dirty="0" err="1"/>
              <a:t>Causare</a:t>
            </a:r>
            <a:r>
              <a:rPr lang="en-US" sz="3200" dirty="0"/>
              <a:t> </a:t>
            </a:r>
            <a:r>
              <a:rPr lang="en-US" sz="3200" dirty="0" err="1"/>
              <a:t>gravi</a:t>
            </a:r>
            <a:r>
              <a:rPr lang="en-US" sz="3200" dirty="0"/>
              <a:t> </a:t>
            </a:r>
            <a:r>
              <a:rPr lang="en-US" sz="3200" dirty="0" err="1"/>
              <a:t>danni</a:t>
            </a:r>
            <a:r>
              <a:rPr lang="en-US" sz="3200" dirty="0"/>
              <a:t> </a:t>
            </a:r>
            <a:r>
              <a:rPr lang="en-US" sz="3200" dirty="0" err="1"/>
              <a:t>fisici</a:t>
            </a:r>
            <a:r>
              <a:rPr lang="en-US" sz="3200" dirty="0"/>
              <a:t> o </a:t>
            </a:r>
            <a:r>
              <a:rPr lang="en-US" sz="3200" dirty="0" err="1"/>
              <a:t>mentali</a:t>
            </a:r>
            <a:r>
              <a:rPr lang="en-US" sz="3200" dirty="0"/>
              <a:t> ai </a:t>
            </a:r>
            <a:r>
              <a:rPr lang="en-US" sz="3200" dirty="0" err="1"/>
              <a:t>membri</a:t>
            </a:r>
            <a:r>
              <a:rPr lang="en-US" sz="3200" dirty="0"/>
              <a:t> del </a:t>
            </a:r>
            <a:r>
              <a:rPr lang="en-US" sz="3200" dirty="0" err="1"/>
              <a:t>gruppo</a:t>
            </a:r>
            <a:r>
              <a:rPr lang="en-US" sz="3200" dirty="0"/>
              <a:t>;
</a:t>
            </a:r>
            <a:r>
              <a:rPr lang="en-US" sz="3200" dirty="0" err="1"/>
              <a:t>infliggere</a:t>
            </a:r>
            <a:r>
              <a:rPr lang="en-US" sz="3200" dirty="0"/>
              <a:t> </a:t>
            </a:r>
            <a:r>
              <a:rPr lang="en-US" sz="3200" dirty="0" err="1"/>
              <a:t>deliberatamente</a:t>
            </a:r>
            <a:r>
              <a:rPr lang="en-US" sz="3200" dirty="0"/>
              <a:t> al </a:t>
            </a:r>
            <a:r>
              <a:rPr lang="en-US" sz="3200" dirty="0" err="1"/>
              <a:t>gruppo</a:t>
            </a:r>
            <a:r>
              <a:rPr lang="en-US" sz="3200" dirty="0"/>
              <a:t> </a:t>
            </a:r>
            <a:r>
              <a:rPr lang="en-US" sz="3200" dirty="0" err="1"/>
              <a:t>condizioni</a:t>
            </a:r>
            <a:r>
              <a:rPr lang="en-US" sz="3200" dirty="0"/>
              <a:t> di vita </a:t>
            </a:r>
            <a:r>
              <a:rPr lang="en-US" sz="3200" dirty="0" err="1"/>
              <a:t>intese</a:t>
            </a:r>
            <a:r>
              <a:rPr lang="en-US" sz="3200" dirty="0"/>
              <a:t> a </a:t>
            </a:r>
            <a:r>
              <a:rPr lang="en-US" sz="3200" dirty="0" err="1"/>
              <a:t>provocarne</a:t>
            </a:r>
            <a:r>
              <a:rPr lang="en-US" sz="3200" dirty="0"/>
              <a:t> la </a:t>
            </a:r>
            <a:r>
              <a:rPr lang="en-US" sz="3200" dirty="0" err="1"/>
              <a:t>distruzione</a:t>
            </a:r>
            <a:r>
              <a:rPr lang="en-US" sz="3200" dirty="0"/>
              <a:t> </a:t>
            </a:r>
            <a:r>
              <a:rPr lang="en-US" sz="3200" dirty="0" err="1"/>
              <a:t>fisica</a:t>
            </a:r>
            <a:r>
              <a:rPr lang="en-US" sz="3200" dirty="0"/>
              <a:t> in </a:t>
            </a:r>
            <a:r>
              <a:rPr lang="en-US" sz="3200" dirty="0" err="1"/>
              <a:t>tutto</a:t>
            </a:r>
            <a:r>
              <a:rPr lang="en-US" sz="3200" dirty="0"/>
              <a:t> o in </a:t>
            </a:r>
            <a:r>
              <a:rPr lang="en-US" sz="3200" dirty="0" err="1"/>
              <a:t>parte</a:t>
            </a:r>
            <a:r>
              <a:rPr lang="en-US" sz="3200" dirty="0"/>
              <a:t>; 
</a:t>
            </a:r>
            <a:r>
              <a:rPr lang="en-US" sz="3200" dirty="0" err="1"/>
              <a:t>L'imposizione</a:t>
            </a:r>
            <a:r>
              <a:rPr lang="en-US" sz="3200" dirty="0"/>
              <a:t> di </a:t>
            </a:r>
            <a:r>
              <a:rPr lang="en-US" sz="3200" dirty="0" err="1"/>
              <a:t>misure</a:t>
            </a:r>
            <a:r>
              <a:rPr lang="en-US" sz="3200" dirty="0"/>
              <a:t> volte a </a:t>
            </a:r>
            <a:r>
              <a:rPr lang="en-US" sz="3200" dirty="0" err="1"/>
              <a:t>prevenire</a:t>
            </a:r>
            <a:r>
              <a:rPr lang="en-US" sz="3200" dirty="0"/>
              <a:t> le </a:t>
            </a:r>
            <a:r>
              <a:rPr lang="en-US" sz="3200" dirty="0" err="1"/>
              <a:t>nascite</a:t>
            </a:r>
            <a:r>
              <a:rPr lang="en-US" sz="3200" dirty="0"/>
              <a:t> </a:t>
            </a:r>
            <a:r>
              <a:rPr lang="en-US" sz="3200" dirty="0" err="1"/>
              <a:t>all'interno</a:t>
            </a:r>
            <a:r>
              <a:rPr lang="en-US" sz="3200" dirty="0"/>
              <a:t> del </a:t>
            </a:r>
            <a:r>
              <a:rPr lang="en-US" sz="3200" dirty="0" err="1"/>
              <a:t>gruppo</a:t>
            </a:r>
            <a:r>
              <a:rPr lang="en-US" sz="3200" dirty="0"/>
              <a:t>;
</a:t>
            </a:r>
            <a:r>
              <a:rPr lang="en-US" sz="3200" dirty="0" err="1"/>
              <a:t>Trasferimento</a:t>
            </a:r>
            <a:r>
              <a:rPr lang="en-US" sz="3200" dirty="0"/>
              <a:t> </a:t>
            </a:r>
            <a:r>
              <a:rPr lang="en-US" sz="3200" dirty="0" err="1"/>
              <a:t>forzato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bambini del </a:t>
            </a:r>
            <a:r>
              <a:rPr lang="en-US" sz="3200" dirty="0" err="1"/>
              <a:t>gruppo</a:t>
            </a:r>
            <a:r>
              <a:rPr lang="en-US" sz="3200" dirty="0"/>
              <a:t> in un </a:t>
            </a:r>
            <a:r>
              <a:rPr lang="en-US" sz="3200" dirty="0" err="1"/>
              <a:t>altro</a:t>
            </a:r>
            <a:r>
              <a:rPr lang="en-US" sz="3200" dirty="0"/>
              <a:t> </a:t>
            </a:r>
            <a:r>
              <a:rPr lang="en-US" sz="3200" dirty="0" err="1"/>
              <a:t>gruppo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6 – 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Genocidio</a:t>
            </a:r>
          </a:p>
        </p:txBody>
      </p:sp>
    </p:spTree>
    <p:extLst>
      <p:ext uri="{BB962C8B-B14F-4D97-AF65-F5344CB8AC3E}">
        <p14:creationId xmlns:p14="http://schemas.microsoft.com/office/powerpoint/2010/main" val="286473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dirty="0"/>
              <a:t>Ai </a:t>
            </a:r>
            <a:r>
              <a:rPr lang="en-US" sz="3200" dirty="0" err="1"/>
              <a:t>fini</a:t>
            </a:r>
            <a:r>
              <a:rPr lang="en-US" sz="3200" dirty="0"/>
              <a:t> del </a:t>
            </a:r>
            <a:r>
              <a:rPr lang="en-US" sz="3200" dirty="0" err="1"/>
              <a:t>presente</a:t>
            </a:r>
            <a:r>
              <a:rPr lang="en-US" sz="3200" dirty="0"/>
              <a:t> </a:t>
            </a:r>
            <a:r>
              <a:rPr lang="en-US" sz="3200" dirty="0" err="1"/>
              <a:t>Statuto</a:t>
            </a:r>
            <a:r>
              <a:rPr lang="en-US" sz="3200" dirty="0"/>
              <a:t>, per «</a:t>
            </a:r>
            <a:r>
              <a:rPr lang="en-US" sz="3200" dirty="0" err="1"/>
              <a:t>crimine</a:t>
            </a:r>
            <a:r>
              <a:rPr lang="en-US" sz="3200" dirty="0"/>
              <a:t> </a:t>
            </a:r>
            <a:r>
              <a:rPr lang="en-US" sz="3200" dirty="0" err="1"/>
              <a:t>contro</a:t>
            </a:r>
            <a:r>
              <a:rPr lang="en-US" sz="3200" dirty="0"/>
              <a:t> </a:t>
            </a:r>
            <a:r>
              <a:rPr lang="en-US" sz="3200" dirty="0" err="1"/>
              <a:t>l’umanità</a:t>
            </a:r>
            <a:r>
              <a:rPr lang="en-US" sz="3200" dirty="0"/>
              <a:t>»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intende</a:t>
            </a:r>
            <a:r>
              <a:rPr lang="en-US" sz="3200" dirty="0"/>
              <a:t> uno </a:t>
            </a:r>
            <a:r>
              <a:rPr lang="en-US" sz="3200" dirty="0" err="1"/>
              <a:t>qualsiasi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seguenti</a:t>
            </a:r>
            <a:r>
              <a:rPr lang="en-US" sz="3200" dirty="0"/>
              <a:t> </a:t>
            </a:r>
            <a:r>
              <a:rPr lang="en-US" sz="3200" dirty="0" err="1"/>
              <a:t>atti</a:t>
            </a:r>
            <a:r>
              <a:rPr lang="en-US" sz="3200" dirty="0"/>
              <a:t> </a:t>
            </a:r>
            <a:r>
              <a:rPr lang="en-US" sz="3200" dirty="0" err="1"/>
              <a:t>quando</a:t>
            </a:r>
            <a:r>
              <a:rPr lang="en-US" sz="3200" dirty="0"/>
              <a:t> </a:t>
            </a:r>
            <a:r>
              <a:rPr lang="en-US" sz="3200" b="1" dirty="0" err="1"/>
              <a:t>commesso</a:t>
            </a:r>
            <a:r>
              <a:rPr lang="en-US" sz="3200" b="1" dirty="0"/>
              <a:t> </a:t>
            </a:r>
            <a:r>
              <a:rPr lang="en-US" sz="3200" b="1" dirty="0" err="1"/>
              <a:t>nell’ambito</a:t>
            </a:r>
            <a:r>
              <a:rPr lang="en-US" sz="3200" b="1" dirty="0"/>
              <a:t> di un </a:t>
            </a:r>
            <a:r>
              <a:rPr lang="en-US" sz="3200" b="1" dirty="0" err="1"/>
              <a:t>attacco</a:t>
            </a:r>
            <a:r>
              <a:rPr lang="en-US" sz="3200" b="1" dirty="0"/>
              <a:t> </a:t>
            </a:r>
            <a:r>
              <a:rPr lang="en-US" sz="3200" b="1" dirty="0" err="1"/>
              <a:t>diffuso</a:t>
            </a:r>
            <a:r>
              <a:rPr lang="en-US" sz="3200" b="1" dirty="0"/>
              <a:t> o </a:t>
            </a:r>
            <a:r>
              <a:rPr lang="en-US" sz="3200" b="1" dirty="0" err="1"/>
              <a:t>sistematico</a:t>
            </a:r>
            <a:r>
              <a:rPr lang="en-US" sz="3200" b="1" dirty="0"/>
              <a:t> </a:t>
            </a:r>
            <a:r>
              <a:rPr lang="en-US" sz="3200" b="1" dirty="0" err="1"/>
              <a:t>diretto</a:t>
            </a:r>
            <a:r>
              <a:rPr lang="en-US" sz="3200" b="1" dirty="0"/>
              <a:t> </a:t>
            </a:r>
            <a:r>
              <a:rPr lang="en-US" sz="3200" b="1" dirty="0" err="1"/>
              <a:t>contro</a:t>
            </a:r>
            <a:r>
              <a:rPr lang="en-US" sz="3200" b="1" dirty="0"/>
              <a:t> </a:t>
            </a:r>
            <a:r>
              <a:rPr lang="en-US" sz="3200" b="1" dirty="0" err="1"/>
              <a:t>qualsiasi</a:t>
            </a:r>
            <a:r>
              <a:rPr lang="en-US" sz="3200" b="1" dirty="0"/>
              <a:t> </a:t>
            </a:r>
            <a:r>
              <a:rPr lang="en-US" sz="3200" b="1" dirty="0" err="1"/>
              <a:t>popolazione</a:t>
            </a:r>
            <a:r>
              <a:rPr lang="en-US" sz="3200" b="1" dirty="0"/>
              <a:t> civile</a:t>
            </a:r>
            <a:r>
              <a:rPr lang="en-US" sz="3200" dirty="0"/>
              <a:t>, con la </a:t>
            </a:r>
            <a:r>
              <a:rPr lang="en-US" sz="3200" dirty="0" err="1"/>
              <a:t>consapevolezza</a:t>
            </a:r>
            <a:r>
              <a:rPr lang="en-US" sz="3200" dirty="0"/>
              <a:t> </a:t>
            </a:r>
            <a:r>
              <a:rPr lang="en-US" sz="3200" dirty="0" err="1"/>
              <a:t>dell’attacco</a:t>
            </a:r>
            <a:r>
              <a:rPr lang="en-US" sz="3200" dirty="0"/>
              <a:t>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dirty="0" err="1"/>
              <a:t>Assassinio</a:t>
            </a:r>
            <a:r>
              <a:rPr lang="en-US" sz="3200" dirty="0"/>
              <a:t>;
</a:t>
            </a:r>
            <a:r>
              <a:rPr lang="en-US" sz="3200" dirty="0" err="1"/>
              <a:t>Sterminio</a:t>
            </a:r>
            <a:r>
              <a:rPr lang="en-US" sz="3200" dirty="0"/>
              <a:t>;
</a:t>
            </a:r>
            <a:r>
              <a:rPr lang="en-US" sz="3200" dirty="0" err="1"/>
              <a:t>Riduzione</a:t>
            </a:r>
            <a:r>
              <a:rPr lang="en-US" sz="3200" dirty="0"/>
              <a:t> in </a:t>
            </a:r>
            <a:r>
              <a:rPr lang="en-US" sz="3200" dirty="0" err="1"/>
              <a:t>schiavitù</a:t>
            </a:r>
            <a:r>
              <a:rPr lang="en-US" sz="3200" dirty="0"/>
              <a:t>;
</a:t>
            </a:r>
            <a:r>
              <a:rPr lang="en-US" sz="3200" dirty="0" err="1"/>
              <a:t>Deportazione</a:t>
            </a:r>
            <a:r>
              <a:rPr lang="en-US" sz="3200" dirty="0"/>
              <a:t> o </a:t>
            </a:r>
            <a:r>
              <a:rPr lang="en-US" sz="3200" dirty="0" err="1"/>
              <a:t>trasferimento</a:t>
            </a:r>
            <a:r>
              <a:rPr lang="en-US" sz="3200" dirty="0"/>
              <a:t> </a:t>
            </a:r>
            <a:r>
              <a:rPr lang="en-US" sz="3200" dirty="0" err="1"/>
              <a:t>forzato</a:t>
            </a:r>
            <a:r>
              <a:rPr lang="en-US" sz="3200" dirty="0"/>
              <a:t> di </a:t>
            </a:r>
            <a:r>
              <a:rPr lang="en-US" sz="3200" dirty="0" err="1"/>
              <a:t>popolazione</a:t>
            </a:r>
            <a:r>
              <a:rPr lang="en-US" sz="3200" dirty="0"/>
              <a:t>; 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7 – 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Crimini contro l’umanità</a:t>
            </a:r>
          </a:p>
        </p:txBody>
      </p:sp>
    </p:spTree>
    <p:extLst>
      <p:ext uri="{BB962C8B-B14F-4D97-AF65-F5344CB8AC3E}">
        <p14:creationId xmlns:p14="http://schemas.microsoft.com/office/powerpoint/2010/main" val="280353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La Corte </a:t>
            </a:r>
            <a:r>
              <a:rPr lang="en-US" dirty="0" err="1"/>
              <a:t>avrà</a:t>
            </a:r>
            <a:r>
              <a:rPr lang="en-US" dirty="0"/>
              <a:t> </a:t>
            </a:r>
            <a:r>
              <a:rPr lang="en-US" dirty="0" err="1"/>
              <a:t>giurisdizione</a:t>
            </a:r>
            <a:r>
              <a:rPr lang="en-US" dirty="0"/>
              <a:t> per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riguarda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crimini</a:t>
            </a:r>
            <a:r>
              <a:rPr lang="en-US" dirty="0"/>
              <a:t> di </a:t>
            </a:r>
            <a:r>
              <a:rPr lang="en-US" dirty="0" err="1"/>
              <a:t>guerra</a:t>
            </a:r>
            <a:r>
              <a:rPr lang="en-US" dirty="0"/>
              <a:t>, in </a:t>
            </a:r>
            <a:r>
              <a:rPr lang="en-US" dirty="0" err="1"/>
              <a:t>particolare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commessi</a:t>
            </a:r>
            <a:r>
              <a:rPr lang="en-US" dirty="0"/>
              <a:t> </a:t>
            </a:r>
            <a:r>
              <a:rPr lang="en-US" dirty="0" err="1"/>
              <a:t>nell’ambito</a:t>
            </a:r>
            <a:r>
              <a:rPr lang="en-US" dirty="0"/>
              <a:t> di un piano o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politica</a:t>
            </a:r>
            <a:r>
              <a:rPr lang="en-US" dirty="0"/>
              <a:t> o come </a:t>
            </a:r>
            <a:r>
              <a:rPr lang="en-US" dirty="0" err="1"/>
              <a:t>parte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commissione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</a:t>
            </a:r>
            <a:r>
              <a:rPr lang="en-US" dirty="0" err="1"/>
              <a:t>scala</a:t>
            </a:r>
            <a:r>
              <a:rPr lang="en-US" dirty="0"/>
              <a:t> di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crimini</a:t>
            </a:r>
            <a:r>
              <a:rPr lang="en-US" dirty="0"/>
              <a:t>.
Ai </a:t>
            </a:r>
            <a:r>
              <a:rPr lang="en-US" dirty="0" err="1"/>
              <a:t>fini</a:t>
            </a:r>
            <a:r>
              <a:rPr lang="en-US" dirty="0"/>
              <a:t> del </a:t>
            </a:r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dirty="0" err="1"/>
              <a:t>statuto</a:t>
            </a:r>
            <a:r>
              <a:rPr lang="en-US" dirty="0"/>
              <a:t>, per «</a:t>
            </a:r>
            <a:r>
              <a:rPr lang="en-US" dirty="0" err="1"/>
              <a:t>crimini</a:t>
            </a:r>
            <a:r>
              <a:rPr lang="en-US" dirty="0"/>
              <a:t> di </a:t>
            </a:r>
            <a:r>
              <a:rPr lang="en-US" dirty="0" err="1"/>
              <a:t>guerra</a:t>
            </a:r>
            <a:r>
              <a:rPr lang="en-US" dirty="0"/>
              <a:t>»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intende</a:t>
            </a:r>
            <a:r>
              <a:rPr lang="en-US" dirty="0"/>
              <a:t>: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b="1" dirty="0" err="1"/>
              <a:t>Gravi</a:t>
            </a:r>
            <a:r>
              <a:rPr lang="en-US" b="1" dirty="0"/>
              <a:t> </a:t>
            </a:r>
            <a:r>
              <a:rPr lang="en-US" b="1" dirty="0" err="1"/>
              <a:t>violazioni</a:t>
            </a:r>
            <a:r>
              <a:rPr lang="en-US" b="1" dirty="0"/>
              <a:t> </a:t>
            </a:r>
            <a:r>
              <a:rPr lang="en-US" b="1" dirty="0" err="1"/>
              <a:t>delle</a:t>
            </a:r>
            <a:r>
              <a:rPr lang="en-US" b="1" dirty="0"/>
              <a:t> </a:t>
            </a:r>
            <a:r>
              <a:rPr lang="en-US" b="1" dirty="0" err="1"/>
              <a:t>Convenzioni</a:t>
            </a:r>
            <a:r>
              <a:rPr lang="en-US" b="1" dirty="0"/>
              <a:t> di Ginevra del 12 </a:t>
            </a:r>
            <a:r>
              <a:rPr lang="en-US" b="1" dirty="0" err="1"/>
              <a:t>agosto</a:t>
            </a:r>
            <a:r>
              <a:rPr lang="en-US" b="1" dirty="0"/>
              <a:t> 1949</a:t>
            </a:r>
            <a:r>
              <a:rPr lang="en-US" dirty="0"/>
              <a:t> [...]
</a:t>
            </a:r>
            <a:r>
              <a:rPr lang="en-US" b="1" dirty="0" err="1"/>
              <a:t>Altre</a:t>
            </a:r>
            <a:r>
              <a:rPr lang="en-US" b="1" dirty="0"/>
              <a:t> </a:t>
            </a:r>
            <a:r>
              <a:rPr lang="en-US" b="1" dirty="0" err="1"/>
              <a:t>gravi</a:t>
            </a:r>
            <a:r>
              <a:rPr lang="en-US" b="1" dirty="0"/>
              <a:t> </a:t>
            </a:r>
            <a:r>
              <a:rPr lang="en-US" b="1" dirty="0" err="1"/>
              <a:t>violazioni</a:t>
            </a:r>
            <a:r>
              <a:rPr lang="en-US" b="1" dirty="0"/>
              <a:t> </a:t>
            </a:r>
            <a:r>
              <a:rPr lang="en-US" b="1" dirty="0" err="1"/>
              <a:t>delle</a:t>
            </a:r>
            <a:r>
              <a:rPr lang="en-US" b="1" dirty="0"/>
              <a:t> </a:t>
            </a:r>
            <a:r>
              <a:rPr lang="en-US" b="1" dirty="0" err="1"/>
              <a:t>leggi</a:t>
            </a:r>
            <a:r>
              <a:rPr lang="en-US" b="1" dirty="0"/>
              <a:t> e </a:t>
            </a:r>
            <a:r>
              <a:rPr lang="en-US" b="1" dirty="0" err="1"/>
              <a:t>delle</a:t>
            </a:r>
            <a:r>
              <a:rPr lang="en-US" b="1" dirty="0"/>
              <a:t> </a:t>
            </a:r>
            <a:r>
              <a:rPr lang="en-US" b="1" dirty="0" err="1"/>
              <a:t>consuetudini</a:t>
            </a:r>
            <a:r>
              <a:rPr lang="en-US" b="1" dirty="0"/>
              <a:t> </a:t>
            </a:r>
            <a:r>
              <a:rPr lang="en-US" b="1" dirty="0" err="1"/>
              <a:t>applicabili</a:t>
            </a:r>
            <a:r>
              <a:rPr lang="en-US" b="1" dirty="0"/>
              <a:t> </a:t>
            </a:r>
            <a:r>
              <a:rPr lang="en-US" b="1" dirty="0" err="1"/>
              <a:t>nei</a:t>
            </a:r>
            <a:r>
              <a:rPr lang="en-US" b="1" dirty="0"/>
              <a:t> </a:t>
            </a:r>
            <a:r>
              <a:rPr lang="en-US" b="1" dirty="0" err="1"/>
              <a:t>conflitti</a:t>
            </a:r>
            <a:r>
              <a:rPr lang="en-US" b="1" dirty="0"/>
              <a:t> </a:t>
            </a:r>
            <a:r>
              <a:rPr lang="en-US" b="1" dirty="0" err="1"/>
              <a:t>armati</a:t>
            </a:r>
            <a:r>
              <a:rPr lang="en-US" b="1" dirty="0"/>
              <a:t> </a:t>
            </a:r>
            <a:r>
              <a:rPr lang="en-US" b="1" dirty="0" err="1"/>
              <a:t>internazionali</a:t>
            </a:r>
            <a:r>
              <a:rPr lang="en-US" dirty="0"/>
              <a:t>, </a:t>
            </a:r>
            <a:r>
              <a:rPr lang="en-US" dirty="0" err="1"/>
              <a:t>nell’ambito</a:t>
            </a:r>
            <a:r>
              <a:rPr lang="en-US" dirty="0"/>
              <a:t> del </a:t>
            </a:r>
            <a:r>
              <a:rPr lang="en-US" dirty="0" err="1"/>
              <a:t>quadro</a:t>
            </a:r>
            <a:r>
              <a:rPr lang="en-US" dirty="0"/>
              <a:t> </a:t>
            </a:r>
            <a:r>
              <a:rPr lang="en-US" dirty="0" err="1"/>
              <a:t>stabilito</a:t>
            </a:r>
            <a:r>
              <a:rPr lang="en-US" dirty="0"/>
              <a:t> dal </a:t>
            </a:r>
            <a:r>
              <a:rPr lang="en-US" dirty="0" err="1"/>
              <a:t>diritto</a:t>
            </a:r>
            <a:r>
              <a:rPr lang="en-US" dirty="0"/>
              <a:t> </a:t>
            </a:r>
            <a:r>
              <a:rPr lang="en-US" dirty="0" err="1"/>
              <a:t>internazionale</a:t>
            </a:r>
            <a:r>
              <a:rPr lang="en-US" dirty="0"/>
              <a:t>, [...]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dirty="0"/>
              <a:t>Nel </a:t>
            </a:r>
            <a:r>
              <a:rPr lang="en-US" dirty="0" err="1"/>
              <a:t>caso</a:t>
            </a:r>
            <a:r>
              <a:rPr lang="en-US" dirty="0"/>
              <a:t> di un </a:t>
            </a:r>
            <a:r>
              <a:rPr lang="en-US" dirty="0" err="1"/>
              <a:t>conflitto</a:t>
            </a:r>
            <a:r>
              <a:rPr lang="en-US" dirty="0"/>
              <a:t> </a:t>
            </a:r>
            <a:r>
              <a:rPr lang="en-US" dirty="0" err="1"/>
              <a:t>armato</a:t>
            </a:r>
            <a:r>
              <a:rPr lang="en-US" dirty="0"/>
              <a:t> non di carattere </a:t>
            </a:r>
            <a:r>
              <a:rPr lang="en-US" dirty="0" err="1"/>
              <a:t>internazionale</a:t>
            </a:r>
            <a:r>
              <a:rPr lang="en-US" dirty="0"/>
              <a:t>, </a:t>
            </a:r>
            <a:r>
              <a:rPr lang="en-US" b="1" dirty="0" err="1"/>
              <a:t>gravi</a:t>
            </a:r>
            <a:r>
              <a:rPr lang="en-US" b="1" dirty="0"/>
              <a:t> </a:t>
            </a:r>
            <a:r>
              <a:rPr lang="en-US" b="1" dirty="0" err="1"/>
              <a:t>violazioni</a:t>
            </a:r>
            <a:r>
              <a:rPr lang="en-US" b="1" dirty="0"/>
              <a:t> </a:t>
            </a:r>
            <a:r>
              <a:rPr lang="en-US" b="1" dirty="0" err="1"/>
              <a:t>dell’articolo</a:t>
            </a:r>
            <a:r>
              <a:rPr lang="en-US" b="1" dirty="0"/>
              <a:t> 3 </a:t>
            </a:r>
            <a:r>
              <a:rPr lang="en-US" b="1" dirty="0" err="1"/>
              <a:t>comune</a:t>
            </a:r>
            <a:r>
              <a:rPr lang="en-US" b="1" dirty="0"/>
              <a:t> alle quattro </a:t>
            </a:r>
            <a:r>
              <a:rPr lang="en-US" b="1" dirty="0" err="1"/>
              <a:t>Convenzioni</a:t>
            </a:r>
            <a:r>
              <a:rPr lang="en-US" b="1" dirty="0"/>
              <a:t> di Ginevra del 12 </a:t>
            </a:r>
            <a:r>
              <a:rPr lang="en-US" b="1" dirty="0" err="1"/>
              <a:t>agosto</a:t>
            </a:r>
            <a:r>
              <a:rPr lang="en-US" b="1" dirty="0"/>
              <a:t> 1949 </a:t>
            </a:r>
            <a:r>
              <a:rPr lang="en-US" dirty="0"/>
              <a:t>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8 – 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Crimini di guerra</a:t>
            </a:r>
          </a:p>
        </p:txBody>
      </p:sp>
    </p:spTree>
    <p:extLst>
      <p:ext uri="{BB962C8B-B14F-4D97-AF65-F5344CB8AC3E}">
        <p14:creationId xmlns:p14="http://schemas.microsoft.com/office/powerpoint/2010/main" val="89184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88" b="853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531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3600" dirty="0"/>
              <a:t>Ai </a:t>
            </a:r>
            <a:r>
              <a:rPr lang="en-US" sz="3600" dirty="0" err="1"/>
              <a:t>fini</a:t>
            </a:r>
            <a:r>
              <a:rPr lang="en-US" sz="3600" dirty="0"/>
              <a:t> del </a:t>
            </a:r>
            <a:r>
              <a:rPr lang="en-US" sz="3600" dirty="0" err="1"/>
              <a:t>presente</a:t>
            </a:r>
            <a:r>
              <a:rPr lang="en-US" sz="3600" dirty="0"/>
              <a:t> </a:t>
            </a:r>
            <a:r>
              <a:rPr lang="en-US" sz="3600" dirty="0" err="1"/>
              <a:t>Statuto</a:t>
            </a:r>
            <a:r>
              <a:rPr lang="en-US" sz="3600" dirty="0"/>
              <a:t>, per «</a:t>
            </a:r>
            <a:r>
              <a:rPr lang="en-US" sz="3600" dirty="0" err="1"/>
              <a:t>crimine</a:t>
            </a:r>
            <a:r>
              <a:rPr lang="en-US" sz="3600" dirty="0"/>
              <a:t> di </a:t>
            </a:r>
            <a:r>
              <a:rPr lang="en-US" sz="3600" dirty="0" err="1"/>
              <a:t>aggressione</a:t>
            </a:r>
            <a:r>
              <a:rPr lang="en-US" sz="3600" dirty="0"/>
              <a:t>» </a:t>
            </a:r>
            <a:r>
              <a:rPr lang="en-US" sz="3600" dirty="0" err="1"/>
              <a:t>si</a:t>
            </a:r>
            <a:r>
              <a:rPr lang="en-US" sz="3600" dirty="0"/>
              <a:t> </a:t>
            </a:r>
            <a:r>
              <a:rPr lang="en-US" sz="3600" dirty="0" err="1"/>
              <a:t>intende</a:t>
            </a:r>
            <a:r>
              <a:rPr lang="en-US" sz="3600" dirty="0"/>
              <a:t> la </a:t>
            </a:r>
            <a:r>
              <a:rPr lang="en-US" sz="3600" dirty="0" err="1"/>
              <a:t>pianificazione</a:t>
            </a:r>
            <a:r>
              <a:rPr lang="en-US" sz="3600" dirty="0"/>
              <a:t>, la </a:t>
            </a:r>
            <a:r>
              <a:rPr lang="en-US" sz="3600" dirty="0" err="1"/>
              <a:t>preparazione</a:t>
            </a:r>
            <a:r>
              <a:rPr lang="en-US" sz="3600" dirty="0"/>
              <a:t>, </a:t>
            </a:r>
            <a:r>
              <a:rPr lang="en-US" sz="3600" dirty="0" err="1"/>
              <a:t>l’avvio</a:t>
            </a:r>
            <a:r>
              <a:rPr lang="en-US" sz="3600" dirty="0"/>
              <a:t> o </a:t>
            </a:r>
            <a:r>
              <a:rPr lang="en-US" sz="3600" dirty="0" err="1"/>
              <a:t>l’esecuzione</a:t>
            </a:r>
            <a:r>
              <a:rPr lang="en-US" sz="3600" dirty="0"/>
              <a:t>, da </a:t>
            </a:r>
            <a:r>
              <a:rPr lang="en-US" sz="3600" dirty="0" err="1"/>
              <a:t>parte</a:t>
            </a:r>
            <a:r>
              <a:rPr lang="en-US" sz="3600" dirty="0"/>
              <a:t> di </a:t>
            </a:r>
            <a:r>
              <a:rPr lang="en-US" sz="3600" dirty="0" err="1"/>
              <a:t>una</a:t>
            </a:r>
            <a:r>
              <a:rPr lang="en-US" sz="3600" dirty="0"/>
              <a:t> persona in </a:t>
            </a:r>
            <a:r>
              <a:rPr lang="en-US" sz="3600" dirty="0" err="1"/>
              <a:t>grado</a:t>
            </a:r>
            <a:r>
              <a:rPr lang="en-US" sz="3600" dirty="0"/>
              <a:t> di </a:t>
            </a:r>
            <a:r>
              <a:rPr lang="en-US" sz="3600" dirty="0" err="1"/>
              <a:t>esercitare</a:t>
            </a:r>
            <a:r>
              <a:rPr lang="en-US" sz="3600" dirty="0"/>
              <a:t> </a:t>
            </a:r>
            <a:r>
              <a:rPr lang="en-US" sz="3600" dirty="0" err="1"/>
              <a:t>effettivamente</a:t>
            </a:r>
            <a:r>
              <a:rPr lang="en-US" sz="3600" dirty="0"/>
              <a:t> il </a:t>
            </a:r>
            <a:r>
              <a:rPr lang="en-US" sz="3600" dirty="0" err="1"/>
              <a:t>controllo</a:t>
            </a:r>
            <a:r>
              <a:rPr lang="en-US" sz="3600" dirty="0"/>
              <a:t> </a:t>
            </a:r>
            <a:r>
              <a:rPr lang="en-US" sz="3600" dirty="0" err="1"/>
              <a:t>sull’azione</a:t>
            </a:r>
            <a:r>
              <a:rPr lang="en-US" sz="3600" dirty="0"/>
              <a:t> </a:t>
            </a:r>
            <a:r>
              <a:rPr lang="en-US" sz="3600" dirty="0" err="1"/>
              <a:t>politica</a:t>
            </a:r>
            <a:r>
              <a:rPr lang="en-US" sz="3600" dirty="0"/>
              <a:t> o </a:t>
            </a:r>
            <a:r>
              <a:rPr lang="en-US" sz="3600" dirty="0" err="1"/>
              <a:t>militare</a:t>
            </a:r>
            <a:r>
              <a:rPr lang="en-US" sz="3600" dirty="0"/>
              <a:t> di uno </a:t>
            </a:r>
            <a:r>
              <a:rPr lang="en-US" sz="3600" dirty="0" err="1"/>
              <a:t>Stato</a:t>
            </a:r>
            <a:r>
              <a:rPr lang="en-US" sz="3600" dirty="0"/>
              <a:t> o di </a:t>
            </a:r>
            <a:r>
              <a:rPr lang="en-US" sz="3600" dirty="0" err="1"/>
              <a:t>dirigerla</a:t>
            </a:r>
            <a:r>
              <a:rPr lang="en-US" sz="3600" dirty="0"/>
              <a:t>, di un </a:t>
            </a:r>
            <a:r>
              <a:rPr lang="en-US" sz="3600" b="1" dirty="0" err="1"/>
              <a:t>atto</a:t>
            </a:r>
            <a:r>
              <a:rPr lang="en-US" sz="3600" b="1" dirty="0"/>
              <a:t> di </a:t>
            </a:r>
            <a:r>
              <a:rPr lang="en-US" sz="3600" b="1" dirty="0" err="1"/>
              <a:t>aggressione</a:t>
            </a:r>
            <a:r>
              <a:rPr lang="en-US" sz="3600" b="1" dirty="0"/>
              <a:t> </a:t>
            </a:r>
            <a:r>
              <a:rPr lang="en-US" sz="3600" b="1" dirty="0" err="1"/>
              <a:t>che</a:t>
            </a:r>
            <a:r>
              <a:rPr lang="en-US" sz="3600" b="1" dirty="0"/>
              <a:t>, per il </a:t>
            </a:r>
            <a:r>
              <a:rPr lang="en-US" sz="3600" b="1" dirty="0" err="1"/>
              <a:t>suo</a:t>
            </a:r>
            <a:r>
              <a:rPr lang="en-US" sz="3600" b="1" dirty="0"/>
              <a:t> carattere, </a:t>
            </a:r>
            <a:r>
              <a:rPr lang="en-US" sz="3600" b="1" dirty="0" err="1"/>
              <a:t>gravità</a:t>
            </a:r>
            <a:r>
              <a:rPr lang="en-US" sz="3600" b="1" dirty="0"/>
              <a:t> e </a:t>
            </a:r>
            <a:r>
              <a:rPr lang="en-US" sz="3600" b="1" dirty="0" err="1"/>
              <a:t>portata</a:t>
            </a:r>
            <a:r>
              <a:rPr lang="en-US" sz="3600" b="1" dirty="0"/>
              <a:t>, </a:t>
            </a:r>
            <a:r>
              <a:rPr lang="en-US" sz="3600" b="1" dirty="0" err="1"/>
              <a:t>costituisce</a:t>
            </a:r>
            <a:r>
              <a:rPr lang="en-US" sz="3600" b="1" dirty="0"/>
              <a:t> </a:t>
            </a:r>
            <a:r>
              <a:rPr lang="en-US" sz="3600" b="1" dirty="0" err="1"/>
              <a:t>una</a:t>
            </a:r>
            <a:r>
              <a:rPr lang="en-US" sz="3600" b="1" dirty="0"/>
              <a:t> </a:t>
            </a:r>
            <a:r>
              <a:rPr lang="en-US" sz="3600" b="1" dirty="0" err="1"/>
              <a:t>violazione</a:t>
            </a:r>
            <a:r>
              <a:rPr lang="en-US" sz="3600" b="1" dirty="0"/>
              <a:t> </a:t>
            </a:r>
            <a:r>
              <a:rPr lang="en-US" sz="3600" b="1" dirty="0" err="1"/>
              <a:t>manifesta</a:t>
            </a:r>
            <a:r>
              <a:rPr lang="en-US" sz="3600" b="1" dirty="0"/>
              <a:t> </a:t>
            </a:r>
            <a:r>
              <a:rPr lang="en-US" sz="3600" b="1" dirty="0" err="1"/>
              <a:t>della</a:t>
            </a:r>
            <a:r>
              <a:rPr lang="en-US" sz="3600" b="1" dirty="0"/>
              <a:t> Carta </a:t>
            </a:r>
            <a:r>
              <a:rPr lang="en-US" sz="3600" b="1" dirty="0" err="1"/>
              <a:t>delle</a:t>
            </a:r>
            <a:r>
              <a:rPr lang="en-US" sz="3600" b="1" dirty="0"/>
              <a:t> </a:t>
            </a:r>
            <a:r>
              <a:rPr lang="en-US" sz="3600" b="1" dirty="0" err="1"/>
              <a:t>Nazioni</a:t>
            </a:r>
            <a:r>
              <a:rPr lang="en-US" sz="3600" b="1" dirty="0"/>
              <a:t> Unite</a:t>
            </a:r>
            <a:r>
              <a:rPr lang="en-US" sz="3600" dirty="0"/>
              <a:t>. 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</a:t>
            </a:r>
            <a:r>
              <a:rPr kumimoji="0" lang="it-IT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8-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Crimine di aggressione</a:t>
            </a:r>
          </a:p>
        </p:txBody>
      </p:sp>
    </p:spTree>
    <p:extLst>
      <p:ext uri="{BB962C8B-B14F-4D97-AF65-F5344CB8AC3E}">
        <p14:creationId xmlns:p14="http://schemas.microsoft.com/office/powerpoint/2010/main" val="2192917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17630"/>
            <a:ext cx="10515600" cy="54593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800" dirty="0"/>
              <a:t>giurisdizione della</a:t>
            </a:r>
          </a:p>
          <a:p>
            <a:pPr marL="0" indent="0" algn="ctr">
              <a:buNone/>
            </a:pPr>
            <a:r>
              <a:rPr lang="it-IT" sz="4800" dirty="0"/>
              <a:t>Corte penale internazionale</a:t>
            </a:r>
            <a:r>
              <a:rPr lang="en-US" sz="3400" dirty="0"/>
              <a:t>
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590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 algn="just">
              <a:buNone/>
            </a:pPr>
            <a:endParaRPr lang="en-US" sz="4200" dirty="0"/>
          </a:p>
          <a:p>
            <a:pPr marL="0" indent="0" algn="just">
              <a:buNone/>
            </a:pPr>
            <a:r>
              <a:rPr lang="en-US" sz="5100" dirty="0"/>
              <a:t>2. [...] la Corte </a:t>
            </a:r>
            <a:r>
              <a:rPr lang="en-US" sz="5100" dirty="0" err="1"/>
              <a:t>può</a:t>
            </a:r>
            <a:r>
              <a:rPr lang="en-US" sz="5100" dirty="0"/>
              <a:t> </a:t>
            </a:r>
            <a:r>
              <a:rPr lang="en-US" sz="5100" dirty="0" err="1"/>
              <a:t>esercitare</a:t>
            </a:r>
            <a:r>
              <a:rPr lang="en-US" sz="5100" dirty="0"/>
              <a:t> la propria </a:t>
            </a:r>
            <a:r>
              <a:rPr lang="en-US" sz="5100" dirty="0" err="1"/>
              <a:t>giurisdizione</a:t>
            </a:r>
            <a:r>
              <a:rPr lang="en-US" sz="5100" dirty="0"/>
              <a:t> se uno o </a:t>
            </a:r>
            <a:r>
              <a:rPr lang="en-US" sz="5100" dirty="0" err="1"/>
              <a:t>più</a:t>
            </a:r>
            <a:r>
              <a:rPr lang="en-US" sz="5100" dirty="0"/>
              <a:t> </a:t>
            </a:r>
            <a:r>
              <a:rPr lang="en-US" sz="5100" dirty="0" err="1"/>
              <a:t>dei</a:t>
            </a:r>
            <a:r>
              <a:rPr lang="en-US" sz="5100" dirty="0"/>
              <a:t> </a:t>
            </a:r>
            <a:r>
              <a:rPr lang="en-US" sz="5100" dirty="0" err="1"/>
              <a:t>seguenti</a:t>
            </a:r>
            <a:r>
              <a:rPr lang="en-US" sz="5100" dirty="0"/>
              <a:t> </a:t>
            </a:r>
            <a:r>
              <a:rPr lang="en-US" sz="5100" dirty="0" err="1"/>
              <a:t>Stati</a:t>
            </a:r>
            <a:r>
              <a:rPr lang="en-US" sz="5100" dirty="0"/>
              <a:t> </a:t>
            </a:r>
            <a:r>
              <a:rPr lang="en-US" sz="5100" dirty="0" err="1"/>
              <a:t>sono</a:t>
            </a:r>
            <a:r>
              <a:rPr lang="en-US" sz="5100" dirty="0"/>
              <a:t> parti del </a:t>
            </a:r>
            <a:r>
              <a:rPr lang="en-US" sz="5100" dirty="0" err="1"/>
              <a:t>presente</a:t>
            </a:r>
            <a:r>
              <a:rPr lang="en-US" sz="5100" dirty="0"/>
              <a:t> </a:t>
            </a:r>
            <a:r>
              <a:rPr lang="en-US" sz="5100" dirty="0" err="1"/>
              <a:t>statuto</a:t>
            </a:r>
            <a:r>
              <a:rPr lang="en-US" sz="5100" dirty="0"/>
              <a:t> [...]: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en-US" sz="5100" dirty="0"/>
              <a:t>Lo </a:t>
            </a:r>
            <a:r>
              <a:rPr lang="en-US" sz="5100" b="1" dirty="0" err="1"/>
              <a:t>Stato</a:t>
            </a:r>
            <a:r>
              <a:rPr lang="en-US" sz="5100" b="1" dirty="0"/>
              <a:t> </a:t>
            </a:r>
            <a:r>
              <a:rPr lang="en-US" sz="5100" b="1" dirty="0" err="1"/>
              <a:t>nel</a:t>
            </a:r>
            <a:r>
              <a:rPr lang="en-US" sz="5100" b="1" dirty="0"/>
              <a:t> cui </a:t>
            </a:r>
            <a:r>
              <a:rPr lang="en-US" sz="5100" b="1" dirty="0" err="1"/>
              <a:t>territorio</a:t>
            </a:r>
            <a:r>
              <a:rPr lang="en-US" sz="5100" b="1" dirty="0"/>
              <a:t> </a:t>
            </a:r>
            <a:r>
              <a:rPr lang="en-US" sz="5100" b="1" dirty="0" err="1"/>
              <a:t>si</a:t>
            </a:r>
            <a:r>
              <a:rPr lang="en-US" sz="5100" b="1" dirty="0"/>
              <a:t> </a:t>
            </a:r>
            <a:r>
              <a:rPr lang="en-US" sz="5100" b="1" dirty="0" err="1"/>
              <a:t>è</a:t>
            </a:r>
            <a:r>
              <a:rPr lang="en-US" sz="5100" b="1" dirty="0"/>
              <a:t> </a:t>
            </a:r>
            <a:r>
              <a:rPr lang="en-US" sz="5100" b="1" dirty="0" err="1"/>
              <a:t>verificata</a:t>
            </a:r>
            <a:r>
              <a:rPr lang="en-US" sz="5100" b="1" dirty="0"/>
              <a:t> la </a:t>
            </a:r>
            <a:r>
              <a:rPr lang="en-US" sz="5100" b="1" dirty="0" err="1"/>
              <a:t>condotta</a:t>
            </a:r>
            <a:r>
              <a:rPr lang="en-US" sz="5100" b="1" dirty="0"/>
              <a:t> </a:t>
            </a:r>
            <a:r>
              <a:rPr lang="en-US" sz="5100" dirty="0"/>
              <a:t>in </a:t>
            </a:r>
            <a:r>
              <a:rPr lang="en-US" sz="5100" dirty="0" err="1"/>
              <a:t>questione</a:t>
            </a:r>
            <a:r>
              <a:rPr lang="en-US" sz="5100" dirty="0"/>
              <a:t> [...];
Lo </a:t>
            </a:r>
            <a:r>
              <a:rPr lang="en-US" sz="5100" b="1" dirty="0" err="1"/>
              <a:t>Stato</a:t>
            </a:r>
            <a:r>
              <a:rPr lang="en-US" sz="5100" b="1" dirty="0"/>
              <a:t> di cui la persona </a:t>
            </a:r>
            <a:r>
              <a:rPr lang="en-US" sz="5100" b="1" dirty="0" err="1"/>
              <a:t>accusata</a:t>
            </a:r>
            <a:r>
              <a:rPr lang="en-US" sz="5100" b="1" dirty="0"/>
              <a:t> del </a:t>
            </a:r>
            <a:r>
              <a:rPr lang="en-US" sz="5100" b="1" dirty="0" err="1"/>
              <a:t>reato</a:t>
            </a:r>
            <a:r>
              <a:rPr lang="en-US" sz="5100" b="1" dirty="0"/>
              <a:t> </a:t>
            </a:r>
            <a:r>
              <a:rPr lang="en-US" sz="5100" b="1" dirty="0" err="1"/>
              <a:t>è</a:t>
            </a:r>
            <a:r>
              <a:rPr lang="en-US" sz="5100" b="1" dirty="0"/>
              <a:t> </a:t>
            </a:r>
            <a:r>
              <a:rPr lang="en-US" sz="5100" b="1" dirty="0" err="1"/>
              <a:t>cittadino</a:t>
            </a:r>
            <a:r>
              <a:rPr lang="en-US" sz="5100" dirty="0"/>
              <a:t>.</a:t>
            </a:r>
          </a:p>
          <a:p>
            <a:pPr marL="0" indent="0" algn="just">
              <a:buNone/>
            </a:pPr>
            <a:r>
              <a:rPr lang="en-US" sz="5100" dirty="0"/>
              <a:t>3. </a:t>
            </a:r>
            <a:r>
              <a:rPr lang="en-US" sz="5100" b="1" dirty="0"/>
              <a:t>[Uno] </a:t>
            </a:r>
            <a:r>
              <a:rPr lang="en-US" sz="5100" b="1" dirty="0" err="1"/>
              <a:t>Stato</a:t>
            </a:r>
            <a:r>
              <a:rPr lang="en-US" sz="5100" b="1" dirty="0"/>
              <a:t> </a:t>
            </a:r>
            <a:r>
              <a:rPr lang="en-US" sz="5100" b="1" dirty="0" err="1"/>
              <a:t>che</a:t>
            </a:r>
            <a:r>
              <a:rPr lang="en-US" sz="5100" b="1" dirty="0"/>
              <a:t> non </a:t>
            </a:r>
            <a:r>
              <a:rPr lang="en-US" sz="5100" b="1" dirty="0" err="1"/>
              <a:t>è</a:t>
            </a:r>
            <a:r>
              <a:rPr lang="en-US" sz="5100" b="1" dirty="0"/>
              <a:t> </a:t>
            </a:r>
            <a:r>
              <a:rPr lang="en-US" sz="5100" b="1" dirty="0" err="1"/>
              <a:t>parte</a:t>
            </a:r>
            <a:r>
              <a:rPr lang="en-US" sz="5100" b="1" dirty="0"/>
              <a:t> del </a:t>
            </a:r>
            <a:r>
              <a:rPr lang="en-US" sz="5100" b="1" dirty="0" err="1"/>
              <a:t>presente</a:t>
            </a:r>
            <a:r>
              <a:rPr lang="en-US" sz="5100" b="1" dirty="0"/>
              <a:t> </a:t>
            </a:r>
            <a:r>
              <a:rPr lang="en-US" sz="5100" b="1" dirty="0" err="1"/>
              <a:t>Statuto</a:t>
            </a:r>
            <a:r>
              <a:rPr lang="en-US" sz="5100" dirty="0"/>
              <a:t> [...] </a:t>
            </a:r>
            <a:r>
              <a:rPr lang="en-US" sz="5100" b="1" dirty="0" err="1"/>
              <a:t>può</a:t>
            </a:r>
            <a:r>
              <a:rPr lang="en-US" sz="5100" dirty="0"/>
              <a:t>, </a:t>
            </a:r>
            <a:r>
              <a:rPr lang="en-US" sz="5100" dirty="0" err="1"/>
              <a:t>mediante</a:t>
            </a:r>
            <a:r>
              <a:rPr lang="en-US" sz="5100" dirty="0"/>
              <a:t> </a:t>
            </a:r>
            <a:r>
              <a:rPr lang="en-US" sz="5100" dirty="0" err="1"/>
              <a:t>dichiarazione</a:t>
            </a:r>
            <a:r>
              <a:rPr lang="en-US" sz="5100" dirty="0"/>
              <a:t> </a:t>
            </a:r>
            <a:r>
              <a:rPr lang="en-US" sz="5100" dirty="0" err="1"/>
              <a:t>depositata</a:t>
            </a:r>
            <a:r>
              <a:rPr lang="en-US" sz="5100" dirty="0"/>
              <a:t> </a:t>
            </a:r>
            <a:r>
              <a:rPr lang="en-US" sz="5100" dirty="0" err="1"/>
              <a:t>presso</a:t>
            </a:r>
            <a:r>
              <a:rPr lang="en-US" sz="5100" dirty="0"/>
              <a:t> il </a:t>
            </a:r>
            <a:r>
              <a:rPr lang="en-US" sz="5100" dirty="0" err="1"/>
              <a:t>cancelliere</a:t>
            </a:r>
            <a:r>
              <a:rPr lang="en-US" sz="5100" dirty="0"/>
              <a:t>, </a:t>
            </a:r>
            <a:r>
              <a:rPr lang="en-US" sz="5100" b="1" dirty="0" err="1"/>
              <a:t>accettare</a:t>
            </a:r>
            <a:r>
              <a:rPr lang="en-US" sz="5100" b="1" dirty="0"/>
              <a:t> </a:t>
            </a:r>
            <a:r>
              <a:rPr lang="en-US" sz="5100" b="1" dirty="0" err="1"/>
              <a:t>l’esercizio</a:t>
            </a:r>
            <a:r>
              <a:rPr lang="en-US" sz="5100" b="1" dirty="0"/>
              <a:t> </a:t>
            </a:r>
            <a:r>
              <a:rPr lang="en-US" sz="5100" b="1" dirty="0" err="1"/>
              <a:t>della</a:t>
            </a:r>
            <a:r>
              <a:rPr lang="en-US" sz="5100" b="1" dirty="0"/>
              <a:t> </a:t>
            </a:r>
            <a:r>
              <a:rPr lang="en-US" sz="5100" b="1" dirty="0" err="1"/>
              <a:t>giurisdizione</a:t>
            </a:r>
            <a:r>
              <a:rPr lang="en-US" sz="5100" b="1" dirty="0"/>
              <a:t> da </a:t>
            </a:r>
            <a:r>
              <a:rPr lang="en-US" sz="5100" b="1" dirty="0" err="1"/>
              <a:t>parte</a:t>
            </a:r>
            <a:r>
              <a:rPr lang="en-US" sz="5100" b="1" dirty="0"/>
              <a:t> </a:t>
            </a:r>
            <a:r>
              <a:rPr lang="en-US" sz="5100" b="1" dirty="0" err="1"/>
              <a:t>della</a:t>
            </a:r>
            <a:r>
              <a:rPr lang="en-US" sz="5100" b="1" dirty="0"/>
              <a:t> Corte </a:t>
            </a:r>
            <a:r>
              <a:rPr lang="en-US" sz="5100" dirty="0"/>
              <a:t>in </a:t>
            </a:r>
            <a:r>
              <a:rPr lang="en-US" sz="5100" dirty="0" err="1"/>
              <a:t>relazione</a:t>
            </a:r>
            <a:r>
              <a:rPr lang="en-US" sz="5100" dirty="0"/>
              <a:t> al </a:t>
            </a:r>
            <a:r>
              <a:rPr lang="en-US" sz="5100" dirty="0" err="1"/>
              <a:t>reato</a:t>
            </a:r>
            <a:r>
              <a:rPr lang="en-US" sz="5100" dirty="0"/>
              <a:t> in </a:t>
            </a:r>
            <a:r>
              <a:rPr lang="en-US" sz="5100" dirty="0" err="1"/>
              <a:t>questione</a:t>
            </a:r>
            <a:r>
              <a:rPr lang="en-US" sz="5100" dirty="0"/>
              <a:t>. 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12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534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buNone/>
            </a:pPr>
            <a:endParaRPr lang="en-US" sz="4200" dirty="0"/>
          </a:p>
          <a:p>
            <a:pPr marL="0" indent="0" algn="just">
              <a:buNone/>
            </a:pPr>
            <a:r>
              <a:rPr lang="en-US" sz="5100" dirty="0"/>
              <a:t>La Corte </a:t>
            </a:r>
            <a:r>
              <a:rPr lang="en-US" sz="5100" dirty="0" err="1"/>
              <a:t>può</a:t>
            </a:r>
            <a:r>
              <a:rPr lang="en-US" sz="5100" dirty="0"/>
              <a:t> </a:t>
            </a:r>
            <a:r>
              <a:rPr lang="en-US" sz="5100" dirty="0" err="1"/>
              <a:t>esercitare</a:t>
            </a:r>
            <a:r>
              <a:rPr lang="en-US" sz="5100" dirty="0"/>
              <a:t> la propria </a:t>
            </a:r>
            <a:r>
              <a:rPr lang="en-US" sz="5100" dirty="0" err="1"/>
              <a:t>giurisdizione</a:t>
            </a:r>
            <a:r>
              <a:rPr lang="en-US" sz="5100" dirty="0"/>
              <a:t> in </a:t>
            </a:r>
            <a:r>
              <a:rPr lang="en-US" sz="5100" dirty="0" err="1"/>
              <a:t>relazione</a:t>
            </a:r>
            <a:r>
              <a:rPr lang="en-US" sz="5100" dirty="0"/>
              <a:t> a un </a:t>
            </a:r>
            <a:r>
              <a:rPr lang="en-US" sz="5100" dirty="0" err="1"/>
              <a:t>reato</a:t>
            </a:r>
            <a:r>
              <a:rPr lang="en-US" sz="5100" dirty="0"/>
              <a:t> di cui </a:t>
            </a:r>
            <a:r>
              <a:rPr lang="en-US" sz="5100" dirty="0" err="1"/>
              <a:t>all’articolo</a:t>
            </a:r>
            <a:r>
              <a:rPr lang="en-US" sz="5100" dirty="0"/>
              <a:t> 5 in </a:t>
            </a:r>
            <a:r>
              <a:rPr lang="en-US" sz="5100" dirty="0" err="1"/>
              <a:t>conformità</a:t>
            </a:r>
            <a:r>
              <a:rPr lang="en-US" sz="5100" dirty="0"/>
              <a:t> alle </a:t>
            </a:r>
            <a:r>
              <a:rPr lang="en-US" sz="5100" dirty="0" err="1"/>
              <a:t>disposizioni</a:t>
            </a:r>
            <a:r>
              <a:rPr lang="en-US" sz="5100" dirty="0"/>
              <a:t> del </a:t>
            </a:r>
            <a:r>
              <a:rPr lang="en-US" sz="5100" dirty="0" err="1"/>
              <a:t>presente</a:t>
            </a:r>
            <a:r>
              <a:rPr lang="en-US" sz="5100" dirty="0"/>
              <a:t> </a:t>
            </a:r>
            <a:r>
              <a:rPr lang="en-US" sz="5100" dirty="0" err="1"/>
              <a:t>Statuto</a:t>
            </a:r>
            <a:r>
              <a:rPr lang="en-US" sz="5100" dirty="0"/>
              <a:t> se: [...] [u]</a:t>
            </a:r>
            <a:r>
              <a:rPr lang="en-US" sz="5100" dirty="0" err="1"/>
              <a:t>na</a:t>
            </a:r>
            <a:r>
              <a:rPr lang="en-US" sz="5100" dirty="0"/>
              <a:t> </a:t>
            </a:r>
            <a:r>
              <a:rPr lang="en-US" sz="5100" dirty="0" err="1"/>
              <a:t>situazione</a:t>
            </a:r>
            <a:r>
              <a:rPr lang="en-US" sz="5100" dirty="0"/>
              <a:t> in cui uno o </a:t>
            </a:r>
            <a:r>
              <a:rPr lang="en-US" sz="5100" dirty="0" err="1"/>
              <a:t>più</a:t>
            </a:r>
            <a:r>
              <a:rPr lang="en-US" sz="5100" dirty="0"/>
              <a:t> di </a:t>
            </a:r>
            <a:r>
              <a:rPr lang="en-US" sz="5100" dirty="0" err="1"/>
              <a:t>tali</a:t>
            </a:r>
            <a:r>
              <a:rPr lang="en-US" sz="5100" dirty="0"/>
              <a:t> </a:t>
            </a:r>
            <a:r>
              <a:rPr lang="en-US" sz="5100" dirty="0" err="1"/>
              <a:t>crimini</a:t>
            </a:r>
            <a:r>
              <a:rPr lang="en-US" sz="5100" dirty="0"/>
              <a:t> </a:t>
            </a:r>
            <a:r>
              <a:rPr lang="en-US" sz="5100" dirty="0" err="1"/>
              <a:t>sembrano</a:t>
            </a:r>
            <a:r>
              <a:rPr lang="en-US" sz="5100" dirty="0"/>
              <a:t> </a:t>
            </a:r>
            <a:r>
              <a:rPr lang="en-US" sz="5100" dirty="0" err="1"/>
              <a:t>essere</a:t>
            </a:r>
            <a:r>
              <a:rPr lang="en-US" sz="5100" dirty="0"/>
              <a:t> </a:t>
            </a:r>
            <a:r>
              <a:rPr lang="en-US" sz="5100" dirty="0" err="1"/>
              <a:t>stati</a:t>
            </a:r>
            <a:r>
              <a:rPr lang="en-US" sz="5100" dirty="0"/>
              <a:t> </a:t>
            </a:r>
            <a:r>
              <a:rPr lang="en-US" sz="5100" dirty="0" err="1"/>
              <a:t>commessi</a:t>
            </a:r>
            <a:r>
              <a:rPr lang="en-US" sz="5100" dirty="0"/>
              <a:t> </a:t>
            </a:r>
            <a:r>
              <a:rPr lang="en-US" sz="5100" dirty="0" err="1"/>
              <a:t>è</a:t>
            </a:r>
            <a:r>
              <a:rPr lang="en-US" sz="5100" dirty="0"/>
              <a:t> </a:t>
            </a:r>
            <a:r>
              <a:rPr lang="en-US" sz="5100" b="1" dirty="0" err="1"/>
              <a:t>deferita</a:t>
            </a:r>
            <a:r>
              <a:rPr lang="en-US" sz="5100" b="1" dirty="0"/>
              <a:t> al </a:t>
            </a:r>
            <a:r>
              <a:rPr lang="en-US" sz="5100" b="1" dirty="0" err="1"/>
              <a:t>Procuratore</a:t>
            </a:r>
            <a:r>
              <a:rPr lang="en-US" sz="5100" b="1" dirty="0"/>
              <a:t> dal </a:t>
            </a:r>
            <a:r>
              <a:rPr lang="en-US" sz="5100" b="1" dirty="0" err="1"/>
              <a:t>Consiglio</a:t>
            </a:r>
            <a:r>
              <a:rPr lang="en-US" sz="5100" b="1" dirty="0"/>
              <a:t> di </a:t>
            </a:r>
            <a:r>
              <a:rPr lang="en-US" sz="5100" b="1" dirty="0" err="1"/>
              <a:t>Sicurezza</a:t>
            </a:r>
            <a:r>
              <a:rPr lang="en-US" sz="5100" b="1" dirty="0"/>
              <a:t> </a:t>
            </a:r>
            <a:r>
              <a:rPr lang="en-US" sz="5100" b="1" dirty="0" err="1"/>
              <a:t>che</a:t>
            </a:r>
            <a:r>
              <a:rPr lang="en-US" sz="5100" b="1" dirty="0"/>
              <a:t> </a:t>
            </a:r>
            <a:r>
              <a:rPr lang="en-US" sz="5100" b="1" dirty="0" err="1"/>
              <a:t>agisce</a:t>
            </a:r>
            <a:r>
              <a:rPr lang="en-US" sz="5100" b="1" dirty="0"/>
              <a:t> ai sensi del </a:t>
            </a:r>
            <a:r>
              <a:rPr lang="en-US" sz="5100" b="1" dirty="0" err="1"/>
              <a:t>Capitolo</a:t>
            </a:r>
            <a:r>
              <a:rPr lang="en-US" sz="5100" b="1" dirty="0"/>
              <a:t> VII </a:t>
            </a:r>
            <a:r>
              <a:rPr lang="en-US" sz="5100" b="1" dirty="0" err="1"/>
              <a:t>della</a:t>
            </a:r>
            <a:r>
              <a:rPr lang="en-US" sz="5100" b="1" dirty="0"/>
              <a:t> Carta </a:t>
            </a:r>
            <a:r>
              <a:rPr lang="en-US" sz="5100" b="1" dirty="0" err="1"/>
              <a:t>delle</a:t>
            </a:r>
            <a:r>
              <a:rPr lang="en-US" sz="5100" b="1" dirty="0"/>
              <a:t> </a:t>
            </a:r>
            <a:r>
              <a:rPr lang="en-US" sz="5100" b="1" dirty="0" err="1"/>
              <a:t>Nazioni</a:t>
            </a:r>
            <a:r>
              <a:rPr lang="en-US" sz="5100" b="1" dirty="0"/>
              <a:t> Unite</a:t>
            </a:r>
            <a:r>
              <a:rPr lang="en-US" sz="51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13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733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600" dirty="0"/>
              <a:t>4. La Corte </a:t>
            </a:r>
            <a:r>
              <a:rPr lang="en-US" sz="3600" dirty="0" err="1"/>
              <a:t>può</a:t>
            </a:r>
            <a:r>
              <a:rPr lang="en-US" sz="3600" dirty="0"/>
              <a:t>, </a:t>
            </a:r>
            <a:r>
              <a:rPr lang="en-US" sz="3600" dirty="0" err="1"/>
              <a:t>conformemente</a:t>
            </a:r>
            <a:r>
              <a:rPr lang="en-US" sz="3600" dirty="0"/>
              <a:t> </a:t>
            </a:r>
            <a:r>
              <a:rPr lang="en-US" sz="3600" dirty="0" err="1"/>
              <a:t>all'articolo</a:t>
            </a:r>
            <a:r>
              <a:rPr lang="en-US" sz="3600" dirty="0"/>
              <a:t> 12, </a:t>
            </a:r>
            <a:r>
              <a:rPr lang="en-US" sz="3600" dirty="0" err="1"/>
              <a:t>esercitare</a:t>
            </a:r>
            <a:r>
              <a:rPr lang="en-US" sz="3600" dirty="0"/>
              <a:t> la </a:t>
            </a:r>
            <a:r>
              <a:rPr lang="en-US" sz="3600" dirty="0" err="1"/>
              <a:t>giurisdizione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un </a:t>
            </a:r>
            <a:r>
              <a:rPr lang="en-US" sz="3600" b="1" dirty="0" err="1"/>
              <a:t>crimine</a:t>
            </a:r>
            <a:r>
              <a:rPr lang="en-US" sz="3600" b="1" dirty="0"/>
              <a:t> di </a:t>
            </a:r>
            <a:r>
              <a:rPr lang="en-US" sz="3600" b="1" dirty="0" err="1"/>
              <a:t>aggressione</a:t>
            </a:r>
            <a:r>
              <a:rPr lang="en-US" sz="3600" b="1" dirty="0"/>
              <a:t> </a:t>
            </a:r>
            <a:r>
              <a:rPr lang="en-US" sz="3600" b="1" dirty="0" err="1"/>
              <a:t>derivante</a:t>
            </a:r>
            <a:r>
              <a:rPr lang="en-US" sz="3600" b="1" dirty="0"/>
              <a:t> da un </a:t>
            </a:r>
            <a:r>
              <a:rPr lang="en-US" sz="3600" b="1" dirty="0" err="1"/>
              <a:t>atto</a:t>
            </a:r>
            <a:r>
              <a:rPr lang="en-US" sz="3600" b="1" dirty="0"/>
              <a:t> di </a:t>
            </a:r>
            <a:r>
              <a:rPr lang="en-US" sz="3600" b="1" dirty="0" err="1"/>
              <a:t>aggressione</a:t>
            </a:r>
            <a:r>
              <a:rPr lang="en-US" sz="3600" b="1" dirty="0"/>
              <a:t> </a:t>
            </a:r>
            <a:r>
              <a:rPr lang="en-US" sz="3600" b="1" dirty="0" err="1"/>
              <a:t>commesso</a:t>
            </a:r>
            <a:r>
              <a:rPr lang="en-US" sz="3600" b="1" dirty="0"/>
              <a:t> da uno </a:t>
            </a:r>
            <a:r>
              <a:rPr lang="en-US" sz="3600" b="1" dirty="0" err="1"/>
              <a:t>Stato</a:t>
            </a:r>
            <a:r>
              <a:rPr lang="en-US" sz="3600" b="1" dirty="0"/>
              <a:t> </a:t>
            </a:r>
            <a:r>
              <a:rPr lang="en-US" sz="3600" b="1" dirty="0" err="1"/>
              <a:t>Parte</a:t>
            </a:r>
            <a:r>
              <a:rPr lang="en-US" sz="3600" dirty="0"/>
              <a:t>, a </a:t>
            </a:r>
            <a:r>
              <a:rPr lang="en-US" sz="3600" dirty="0" err="1"/>
              <a:t>meno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tale </a:t>
            </a:r>
            <a:r>
              <a:rPr lang="en-US" sz="3600" dirty="0" err="1"/>
              <a:t>Stato</a:t>
            </a:r>
            <a:r>
              <a:rPr lang="en-US" sz="3600" dirty="0"/>
              <a:t> </a:t>
            </a:r>
            <a:r>
              <a:rPr lang="en-US" sz="3600" dirty="0" err="1"/>
              <a:t>Parte</a:t>
            </a:r>
            <a:r>
              <a:rPr lang="en-US" sz="3600" dirty="0"/>
              <a:t> non </a:t>
            </a:r>
            <a:r>
              <a:rPr lang="en-US" sz="3600" dirty="0" err="1"/>
              <a:t>abbia</a:t>
            </a:r>
            <a:r>
              <a:rPr lang="en-US" sz="3600" dirty="0"/>
              <a:t> </a:t>
            </a:r>
            <a:r>
              <a:rPr lang="en-US" sz="3600" dirty="0" err="1"/>
              <a:t>precedentemente</a:t>
            </a:r>
            <a:r>
              <a:rPr lang="en-US" sz="3600" dirty="0"/>
              <a:t> </a:t>
            </a:r>
            <a:r>
              <a:rPr lang="en-US" sz="3600" dirty="0" err="1"/>
              <a:t>dichiarato</a:t>
            </a:r>
            <a:r>
              <a:rPr lang="en-US" sz="3600" dirty="0"/>
              <a:t> di non </a:t>
            </a:r>
            <a:r>
              <a:rPr lang="en-US" sz="3600" dirty="0" err="1"/>
              <a:t>accettare</a:t>
            </a:r>
            <a:r>
              <a:rPr lang="en-US" sz="3600" dirty="0"/>
              <a:t> tale </a:t>
            </a:r>
            <a:r>
              <a:rPr lang="en-US" sz="3600" dirty="0" err="1"/>
              <a:t>giurisdizione</a:t>
            </a:r>
            <a:r>
              <a:rPr lang="en-US" sz="3600" dirty="0"/>
              <a:t> </a:t>
            </a:r>
            <a:r>
              <a:rPr lang="en-US" sz="3600" dirty="0" err="1"/>
              <a:t>depositando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dichiarazione</a:t>
            </a:r>
            <a:r>
              <a:rPr lang="en-US" sz="3600" dirty="0"/>
              <a:t> </a:t>
            </a:r>
            <a:r>
              <a:rPr lang="en-US" sz="3600" dirty="0" err="1"/>
              <a:t>presso</a:t>
            </a:r>
            <a:r>
              <a:rPr lang="en-US" sz="3600" dirty="0"/>
              <a:t> il </a:t>
            </a:r>
            <a:r>
              <a:rPr lang="en-US" sz="3600" dirty="0" err="1"/>
              <a:t>Cancelliere</a:t>
            </a:r>
            <a:r>
              <a:rPr lang="en-US" sz="3600" dirty="0"/>
              <a:t>. […]</a:t>
            </a:r>
          </a:p>
          <a:p>
            <a:pPr marL="0" indent="0" algn="just">
              <a:buNone/>
            </a:pPr>
            <a:r>
              <a:rPr lang="en-US" sz="3600" dirty="0"/>
              <a:t>5. </a:t>
            </a:r>
            <a:r>
              <a:rPr lang="en-US" sz="3600" b="1" dirty="0" err="1"/>
              <a:t>Nei</a:t>
            </a:r>
            <a:r>
              <a:rPr lang="en-US" sz="3600" b="1" dirty="0"/>
              <a:t> </a:t>
            </a:r>
            <a:r>
              <a:rPr lang="en-US" sz="3600" b="1" dirty="0" err="1"/>
              <a:t>confronti</a:t>
            </a:r>
            <a:r>
              <a:rPr lang="en-US" sz="3600" b="1" dirty="0"/>
              <a:t> di uno </a:t>
            </a:r>
            <a:r>
              <a:rPr lang="en-US" sz="3600" b="1" dirty="0" err="1"/>
              <a:t>Stato</a:t>
            </a:r>
            <a:r>
              <a:rPr lang="en-US" sz="3600" b="1" dirty="0"/>
              <a:t> </a:t>
            </a:r>
            <a:r>
              <a:rPr lang="en-US" sz="3600" b="1" dirty="0" err="1"/>
              <a:t>che</a:t>
            </a:r>
            <a:r>
              <a:rPr lang="en-US" sz="3600" b="1" dirty="0"/>
              <a:t> non </a:t>
            </a:r>
            <a:r>
              <a:rPr lang="en-US" sz="3600" b="1" dirty="0" err="1"/>
              <a:t>è</a:t>
            </a:r>
            <a:r>
              <a:rPr lang="en-US" sz="3600" b="1" dirty="0"/>
              <a:t> </a:t>
            </a:r>
            <a:r>
              <a:rPr lang="en-US" sz="3600" b="1" dirty="0" err="1"/>
              <a:t>parte</a:t>
            </a:r>
            <a:r>
              <a:rPr lang="en-US" sz="3600" b="1" dirty="0"/>
              <a:t> del </a:t>
            </a:r>
            <a:r>
              <a:rPr lang="en-US" sz="3600" b="1" dirty="0" err="1"/>
              <a:t>presente</a:t>
            </a:r>
            <a:r>
              <a:rPr lang="en-US" sz="3600" b="1" dirty="0"/>
              <a:t> </a:t>
            </a:r>
            <a:r>
              <a:rPr lang="en-US" sz="3600" b="1" dirty="0" err="1"/>
              <a:t>Statuto</a:t>
            </a:r>
            <a:r>
              <a:rPr lang="en-US" sz="3600" b="1" dirty="0"/>
              <a:t>, la Corte non </a:t>
            </a:r>
            <a:r>
              <a:rPr lang="en-US" sz="3600" b="1" dirty="0" err="1"/>
              <a:t>esercita</a:t>
            </a:r>
            <a:r>
              <a:rPr lang="en-US" sz="3600" b="1" dirty="0"/>
              <a:t> la </a:t>
            </a:r>
            <a:r>
              <a:rPr lang="en-US" sz="3600" b="1" dirty="0" err="1"/>
              <a:t>sua</a:t>
            </a:r>
            <a:r>
              <a:rPr lang="en-US" sz="3600" b="1" dirty="0"/>
              <a:t> </a:t>
            </a:r>
            <a:r>
              <a:rPr lang="en-US" sz="3600" b="1" dirty="0" err="1"/>
              <a:t>giurisdizione</a:t>
            </a:r>
            <a:r>
              <a:rPr lang="en-US" sz="3600" b="1" dirty="0"/>
              <a:t> </a:t>
            </a:r>
            <a:r>
              <a:rPr lang="en-US" sz="3600" b="1" dirty="0" err="1"/>
              <a:t>sul</a:t>
            </a:r>
            <a:r>
              <a:rPr lang="en-US" sz="3600" b="1" dirty="0"/>
              <a:t> </a:t>
            </a:r>
            <a:r>
              <a:rPr lang="en-US" sz="3600" b="1" dirty="0" err="1"/>
              <a:t>crimine</a:t>
            </a:r>
            <a:r>
              <a:rPr lang="en-US" sz="3600" b="1" dirty="0"/>
              <a:t> di </a:t>
            </a:r>
            <a:r>
              <a:rPr lang="en-US" sz="3600" b="1" dirty="0" err="1"/>
              <a:t>aggressione</a:t>
            </a:r>
            <a:r>
              <a:rPr lang="en-US" sz="3600" b="1" dirty="0"/>
              <a:t> </a:t>
            </a:r>
            <a:r>
              <a:rPr lang="en-US" sz="3600" b="1" dirty="0" err="1"/>
              <a:t>commesso</a:t>
            </a:r>
            <a:r>
              <a:rPr lang="en-US" sz="3600" b="1" dirty="0"/>
              <a:t> da </a:t>
            </a:r>
            <a:r>
              <a:rPr lang="en-US" sz="3600" b="1" dirty="0" err="1"/>
              <a:t>cittadini</a:t>
            </a:r>
            <a:r>
              <a:rPr lang="en-US" sz="3600" b="1" dirty="0"/>
              <a:t> di tale </a:t>
            </a:r>
            <a:r>
              <a:rPr lang="en-US" sz="3600" b="1" dirty="0" err="1"/>
              <a:t>Stato</a:t>
            </a:r>
            <a:r>
              <a:rPr lang="en-US" sz="3600" b="1" dirty="0"/>
              <a:t> o </a:t>
            </a:r>
            <a:r>
              <a:rPr lang="en-US" sz="3600" b="1" dirty="0" err="1"/>
              <a:t>sul</a:t>
            </a:r>
            <a:r>
              <a:rPr lang="en-US" sz="3600" b="1" dirty="0"/>
              <a:t> </a:t>
            </a:r>
            <a:r>
              <a:rPr lang="en-US" sz="3600" b="1" dirty="0" err="1"/>
              <a:t>suo</a:t>
            </a:r>
            <a:r>
              <a:rPr lang="en-US" sz="3600" b="1" dirty="0"/>
              <a:t> </a:t>
            </a:r>
            <a:r>
              <a:rPr lang="en-US" sz="3600" b="1" dirty="0" err="1"/>
              <a:t>territorio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Statuto di Roma, 1998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15-</a:t>
            </a:r>
            <a:r>
              <a:rPr kumimoji="0" lang="it-IT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</a:t>
            </a:r>
          </a:p>
        </p:txBody>
      </p:sp>
    </p:spTree>
    <p:extLst>
      <p:ext uri="{BB962C8B-B14F-4D97-AF65-F5344CB8AC3E}">
        <p14:creationId xmlns:p14="http://schemas.microsoft.com/office/powerpoint/2010/main" val="14302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742950" indent="-742950" algn="just">
              <a:buFont typeface="+mj-lt"/>
              <a:buAutoNum type="arabicPeriod"/>
            </a:pPr>
            <a:endParaRPr lang="en-US" sz="3400" dirty="0"/>
          </a:p>
          <a:p>
            <a:pPr marL="0" indent="0" algn="just">
              <a:buNone/>
            </a:pPr>
            <a:r>
              <a:rPr lang="it-IT" sz="4400" dirty="0"/>
              <a:t>«Crimini contro l’umanità», vale a dire omicidio, sterminio, riduzione in schiavitù, deportazione e altri atti disumani </a:t>
            </a:r>
            <a:r>
              <a:rPr lang="it-IT" sz="4400" b="1" dirty="0"/>
              <a:t>commessi contro qualsiasi popolazione civile</a:t>
            </a:r>
            <a:r>
              <a:rPr lang="it-IT" sz="4400" dirty="0"/>
              <a:t>, prima o durante la guerra, [...] </a:t>
            </a:r>
            <a:r>
              <a:rPr lang="it-IT" sz="4400" b="1" dirty="0"/>
              <a:t>indipendentemente dal fatto che violino o meno il diritto interno del paese in cui sono stati perpetrati</a:t>
            </a:r>
            <a:r>
              <a:rPr lang="it-IT" sz="44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729205" y="396534"/>
            <a:ext cx="10810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Statuto del Tribunale Militare Internazionale (1945) Articolo 6, lett. c)</a:t>
            </a:r>
          </a:p>
        </p:txBody>
      </p:sp>
    </p:spTree>
    <p:extLst>
      <p:ext uri="{BB962C8B-B14F-4D97-AF65-F5344CB8AC3E}">
        <p14:creationId xmlns:p14="http://schemas.microsoft.com/office/powerpoint/2010/main" val="336048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91344"/>
            <a:ext cx="10515600" cy="55856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en-US" sz="4000" dirty="0" err="1"/>
              <a:t>Tribunale</a:t>
            </a:r>
            <a:r>
              <a:rPr lang="en-US" sz="4000" dirty="0"/>
              <a:t> </a:t>
            </a:r>
            <a:r>
              <a:rPr lang="en-US" sz="4000" dirty="0" err="1"/>
              <a:t>penale</a:t>
            </a:r>
            <a:r>
              <a:rPr lang="en-US" sz="4000" dirty="0"/>
              <a:t> </a:t>
            </a:r>
            <a:r>
              <a:rPr lang="en-US" sz="4000" dirty="0" err="1"/>
              <a:t>internazionale</a:t>
            </a:r>
            <a:r>
              <a:rPr lang="en-US" sz="4000" dirty="0"/>
              <a:t> per </a:t>
            </a:r>
            <a:r>
              <a:rPr lang="en-US" sz="4000" dirty="0" err="1"/>
              <a:t>l’ex</a:t>
            </a:r>
            <a:r>
              <a:rPr lang="en-US" sz="4000" dirty="0"/>
              <a:t> </a:t>
            </a:r>
            <a:r>
              <a:rPr lang="en-US" sz="4000" dirty="0" err="1"/>
              <a:t>Jugoslavia</a:t>
            </a:r>
            <a:r>
              <a:rPr lang="en-US" sz="4000" dirty="0"/>
              <a:t> (ICTY)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Tribunale</a:t>
            </a:r>
            <a:r>
              <a:rPr lang="en-US" sz="4000" dirty="0"/>
              <a:t> </a:t>
            </a:r>
            <a:r>
              <a:rPr lang="en-US" sz="4000" dirty="0" err="1"/>
              <a:t>penale</a:t>
            </a:r>
            <a:r>
              <a:rPr lang="en-US" sz="4000" dirty="0"/>
              <a:t> </a:t>
            </a:r>
            <a:r>
              <a:rPr lang="en-US" sz="4000" dirty="0" err="1"/>
              <a:t>internazionale</a:t>
            </a:r>
            <a:r>
              <a:rPr lang="en-US" sz="4000" dirty="0"/>
              <a:t> per il Ruanda (ICTR)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Meccanismo</a:t>
            </a:r>
            <a:r>
              <a:rPr lang="en-US" sz="4000" dirty="0"/>
              <a:t> </a:t>
            </a:r>
            <a:r>
              <a:rPr lang="en-US" sz="4000" dirty="0" err="1"/>
              <a:t>residuale</a:t>
            </a:r>
            <a:r>
              <a:rPr lang="en-US" sz="4000" dirty="0"/>
              <a:t> </a:t>
            </a:r>
            <a:r>
              <a:rPr lang="en-US" sz="4000" dirty="0" err="1"/>
              <a:t>internazionale</a:t>
            </a:r>
            <a:r>
              <a:rPr lang="en-US" sz="4000" dirty="0"/>
              <a:t> per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tribunali</a:t>
            </a:r>
            <a:r>
              <a:rPr lang="en-US" sz="4000" dirty="0"/>
              <a:t> </a:t>
            </a:r>
            <a:r>
              <a:rPr lang="en-US" sz="4000" dirty="0" err="1"/>
              <a:t>penali</a:t>
            </a:r>
            <a:endParaRPr lang="en-US" sz="40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44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F4DA3E4-8778-1760-6EAA-4601DAA47B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92" b="94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4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8BEFDD-5A95-EC3F-C3A5-9390FEFB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01" b="68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7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17630"/>
            <a:ext cx="10515600" cy="54593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800" dirty="0"/>
              <a:t>crimini internazionali</a:t>
            </a:r>
            <a:r>
              <a:rPr lang="en-US" sz="3400" dirty="0"/>
              <a:t>
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88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42950" indent="-742950" algn="just">
              <a:buFont typeface="+mj-lt"/>
              <a:buAutoNum type="arabicPeriod"/>
            </a:pPr>
            <a:endParaRPr lang="en-US" sz="3400" dirty="0"/>
          </a:p>
          <a:p>
            <a:pPr marL="0" indent="0" algn="just">
              <a:buNone/>
            </a:pPr>
            <a:r>
              <a:rPr lang="it-IT" sz="4400" dirty="0"/>
              <a:t>Il Tribunale [...] ha il potere di giudicare e punire le persone che, agendo nell’interesse dei paesi europei dell’Asse, sia come individui che come membri di organizzazioni, hanno commesso uno dei seguenti crimini.
I seguenti atti, o uno qualsiasi di essi, sono reati che rientrano nella giurisdizione del Tribunale per i quali vi è responsabilità individuale: 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729205" y="396534"/>
            <a:ext cx="10810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Statuto del Tribunale Militare Internazionale (1945) Articolo 6</a:t>
            </a:r>
          </a:p>
        </p:txBody>
      </p:sp>
    </p:spTree>
    <p:extLst>
      <p:ext uri="{BB962C8B-B14F-4D97-AF65-F5344CB8AC3E}">
        <p14:creationId xmlns:p14="http://schemas.microsoft.com/office/powerpoint/2010/main" val="420735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742950" indent="-742950" algn="just">
              <a:buFont typeface="+mj-lt"/>
              <a:buAutoNum type="arabicPeriod"/>
            </a:pPr>
            <a:endParaRPr lang="en-US" sz="3400" dirty="0"/>
          </a:p>
          <a:p>
            <a:pPr marL="0" indent="0" algn="just">
              <a:buNone/>
            </a:pPr>
            <a:r>
              <a:rPr lang="it-IT" sz="4400" dirty="0"/>
              <a:t>«</a:t>
            </a:r>
            <a:r>
              <a:rPr lang="it-IT" sz="4400" b="1" dirty="0"/>
              <a:t>Crimini contro la pace</a:t>
            </a:r>
            <a:r>
              <a:rPr lang="it-IT" sz="4400" dirty="0"/>
              <a:t>»: vale a dire, la pianificazione, la preparazione, l’avvio o la conduzione di una guerra di aggressione, o una guerra in violazione di trattati, accordi o assicurazioni internazionali, o la partecipazione a un piano comune o una cospirazione per la realizzazione di uno dei precedenti;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729205" y="396534"/>
            <a:ext cx="10810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Statuto del Tribunale Militare Internazionale (1945) Articolo 6, lett. a)</a:t>
            </a:r>
          </a:p>
        </p:txBody>
      </p:sp>
    </p:spTree>
    <p:extLst>
      <p:ext uri="{BB962C8B-B14F-4D97-AF65-F5344CB8AC3E}">
        <p14:creationId xmlns:p14="http://schemas.microsoft.com/office/powerpoint/2010/main" val="1111839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6837</TotalTime>
  <Words>1458</Words>
  <Application>Microsoft Macintosh PowerPoint</Application>
  <PresentationFormat>Widescreen</PresentationFormat>
  <Paragraphs>127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Luiss Sans</vt:lpstr>
      <vt:lpstr>Luiss type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308</cp:revision>
  <dcterms:created xsi:type="dcterms:W3CDTF">2023-02-07T10:10:48Z</dcterms:created>
  <dcterms:modified xsi:type="dcterms:W3CDTF">2026-05-21T18:04:35Z</dcterms:modified>
</cp:coreProperties>
</file>