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292" r:id="rId6"/>
    <p:sldId id="293" r:id="rId7"/>
    <p:sldId id="297" r:id="rId8"/>
    <p:sldId id="277" r:id="rId9"/>
    <p:sldId id="304" r:id="rId10"/>
    <p:sldId id="258" r:id="rId11"/>
    <p:sldId id="264" r:id="rId12"/>
    <p:sldId id="291" r:id="rId13"/>
    <p:sldId id="286" r:id="rId14"/>
    <p:sldId id="302" r:id="rId15"/>
    <p:sldId id="303" r:id="rId16"/>
    <p:sldId id="294" r:id="rId17"/>
    <p:sldId id="295" r:id="rId18"/>
    <p:sldId id="296" r:id="rId19"/>
    <p:sldId id="298" r:id="rId20"/>
    <p:sldId id="299" r:id="rId21"/>
    <p:sldId id="300" r:id="rId22"/>
    <p:sldId id="301" r:id="rId23"/>
    <p:sldId id="276" r:id="rId24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AC26E2-F38C-497C-146D-B67ACA4C5102}" v="32" dt="2025-11-12T11:57:01.057"/>
  </p1510:revLst>
</p1510:revInfo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32" autoAdjust="0"/>
    <p:restoredTop sz="93213" autoAdjust="0"/>
  </p:normalViewPr>
  <p:slideViewPr>
    <p:cSldViewPr snapToGrid="0">
      <p:cViewPr varScale="1">
        <p:scale>
          <a:sx n="117" d="100"/>
          <a:sy n="117" d="100"/>
        </p:scale>
        <p:origin x="336" y="168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2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pPr rtl="0"/>
            <a:fld id="{5EE6855F-C6D8-402B-A760-B636ECE6A8B7}" type="datetime1">
              <a:rPr lang="it-IT" smtClean="0"/>
              <a:t>15/11/25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BBEB6193-5AA7-489B-8575-00593FC261D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fld id="{BF8E831D-3DFC-498F-9AE1-DB4AFB558AE6}" type="datetime1">
              <a:rPr lang="it-IT" smtClean="0"/>
              <a:pPr/>
              <a:t>15/11/25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10895658-EA1F-4910-80AB-4DA76E167475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6864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7716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6439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9560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1034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9667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712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>
            <a:extLst>
              <a:ext uri="{FF2B5EF4-FFF2-40B4-BE49-F238E27FC236}">
                <a16:creationId xmlns:a16="http://schemas.microsoft.com/office/drawing/2014/main" id="{E9AF4D7D-42EC-4F30-296A-81B05C4E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grpSp>
          <p:nvGrpSpPr>
            <p:cNvPr id="116" name="Gruppo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uppo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uppo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uppo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uppo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uppo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uppo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uppo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297" name="Elemento grafico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Elemento grafico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Connettore diritto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rtlCol="0" anchor="ctr"/>
          <a:lstStyle>
            <a:lvl1pPr algn="l">
              <a:defRPr lang="it-IT" sz="60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e tabell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7" name="Rettangolo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it-IT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it-IT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it-IT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it-IT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it-IT" sz="1800"/>
            </a:lvl5pPr>
          </a:lstStyle>
          <a:p>
            <a:pPr lvl="0" rtl="0"/>
            <a:r>
              <a:rPr lang="it-IT"/>
              <a:t>Fare clic per inserire il testo </a:t>
            </a:r>
          </a:p>
          <a:p>
            <a:pPr marL="685800" lvl="1" indent="-228600" rtl="0"/>
            <a:r>
              <a:rPr lang="it-IT"/>
              <a:t>Secondo livello</a:t>
            </a:r>
          </a:p>
          <a:p>
            <a:pPr marL="1143000" lvl="2" indent="-228600" rtl="0"/>
            <a:r>
              <a:rPr lang="it-IT"/>
              <a:t>Terzo livello</a:t>
            </a:r>
          </a:p>
          <a:p>
            <a:pPr marL="1600200" lvl="3" indent="-228600" rtl="0"/>
            <a:r>
              <a:rPr lang="it-IT"/>
              <a:t>Quarto livello</a:t>
            </a:r>
          </a:p>
          <a:p>
            <a:pPr marL="2057400" lvl="4" indent="-228600" rtl="0"/>
            <a:r>
              <a:rPr lang="it-IT"/>
              <a:t>Quinto livello</a:t>
            </a:r>
          </a:p>
        </p:txBody>
      </p:sp>
      <p:sp>
        <p:nvSpPr>
          <p:cNvPr id="8" name="Segnaposto tabella 7">
            <a:extLst>
              <a:ext uri="{FF2B5EF4-FFF2-40B4-BE49-F238E27FC236}">
                <a16:creationId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 rtlCol="0"/>
          <a:lstStyle>
            <a:lvl1pPr>
              <a:defRPr lang="it-IT"/>
            </a:lvl1pPr>
          </a:lstStyle>
          <a:p>
            <a:pPr rtl="0"/>
            <a:r>
              <a:rPr lang="it-IT"/>
              <a:t>Fare clic su un'icona per inserire la tabella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FA61059B-4FEE-40EF-BB5F-8289EDCC0A53}" type="datetime1">
              <a:rPr lang="it-IT" smtClean="0"/>
              <a:t>15/11/25</a:t>
            </a:fld>
            <a:endParaRPr lang="it-IT" dirty="0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189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48" name="Elemento grafico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Elemento grafico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it-IT"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lang="it-IT"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lang="it-IT"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lang="it-IT"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lang="it-IT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4" name="Segnaposto testo 12">
            <a:extLst>
              <a:ext uri="{FF2B5EF4-FFF2-40B4-BE49-F238E27FC236}">
                <a16:creationId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 rtlCol="0"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lang="it-IT"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lang="it-IT"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lang="it-IT"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lang="it-IT"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lang="it-IT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/>
              <a:t>Fare clic per inserire il testo 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3" name="Segnaposto data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5614C1E2-6730-4CB3-B914-C72554197C8C}" type="datetime1">
              <a:rPr lang="it-IT" smtClean="0"/>
              <a:t>15/11/25</a:t>
            </a:fld>
            <a:endParaRPr lang="it-IT" dirty="0"/>
          </a:p>
        </p:txBody>
      </p:sp>
      <p:sp>
        <p:nvSpPr>
          <p:cNvPr id="64" name="Segnaposto piè di pagina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5" name="Segnaposto numero diapositiva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sp>
        <p:nvSpPr>
          <p:cNvPr id="5" name="Segnaposto tabella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 rtlCol="0"/>
          <a:lstStyle>
            <a:lvl1pPr>
              <a:defRPr lang="it-IT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lang="it-IT"/>
            </a:pPr>
            <a:r>
              <a:rPr lang="it-IT"/>
              <a:t>Fare clic su un'icona per inserire la tabella</a:t>
            </a:r>
          </a:p>
          <a:p>
            <a:pPr rtl="0"/>
            <a:endParaRPr lang="it-IT" dirty="0"/>
          </a:p>
        </p:txBody>
      </p:sp>
      <p:sp>
        <p:nvSpPr>
          <p:cNvPr id="7" name="Rettangolo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4967EB5A-8BC0-4F89-9C7B-CFFFC0EE1CAA}" type="datetime1">
              <a:rPr lang="it-IT" smtClean="0"/>
              <a:t>15/11/25</a:t>
            </a:fld>
            <a:endParaRPr lang="it-IT" dirty="0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uto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:a16="http://schemas.microsoft.com/office/drawing/2014/main" id="{211C2927-0A13-DC57-A83B-B8DB787A4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grpSp>
          <p:nvGrpSpPr>
            <p:cNvPr id="116" name="Gruppo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uppo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uppo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uppo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uppo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uppo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uppo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uppo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297" name="Elemento grafico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Elemento grafico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Connettore diritto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0245" y="544285"/>
            <a:ext cx="5528217" cy="2685383"/>
          </a:xfrm>
        </p:spPr>
        <p:txBody>
          <a:bodyPr rtlCol="0" anchor="b">
            <a:normAutofit/>
          </a:bodyPr>
          <a:lstStyle>
            <a:lvl1pPr algn="l">
              <a:defRPr lang="it-IT" sz="44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6340" y="3423773"/>
            <a:ext cx="5528217" cy="2029969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it-IT" sz="1800">
                <a:solidFill>
                  <a:schemeClr val="tx2"/>
                </a:solidFill>
              </a:defRPr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inserire il sottotitolo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rtlCol="0" anchor="b" anchorCtr="0"/>
          <a:lstStyle>
            <a:lvl1pPr>
              <a:defRPr lang="it-IT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it-IT" sz="2400"/>
            </a:lvl1pPr>
            <a:lvl2pPr marL="457200">
              <a:lnSpc>
                <a:spcPts val="2000"/>
              </a:lnSpc>
              <a:defRPr lang="it-IT" sz="1800"/>
            </a:lvl2pPr>
            <a:lvl3pPr marL="914400">
              <a:lnSpc>
                <a:spcPts val="2000"/>
              </a:lnSpc>
              <a:defRPr lang="it-IT" sz="1800"/>
            </a:lvl3pPr>
            <a:lvl4pPr marL="1371600">
              <a:lnSpc>
                <a:spcPts val="2000"/>
              </a:lnSpc>
              <a:defRPr lang="it-IT" sz="1800"/>
            </a:lvl4pPr>
            <a:lvl5pPr marL="1828800">
              <a:lnSpc>
                <a:spcPts val="2000"/>
              </a:lnSpc>
              <a:defRPr lang="it-IT" sz="18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464914EB-20DD-97B4-8FF9-94D739D2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20" name="Immagine 19" descr="Motivo a strisce in bianco e nero&#10;&#10;Descrizione generata automaticamente con affidabilità bassa">
              <a:extLst>
                <a:ext uri="{FF2B5EF4-FFF2-40B4-BE49-F238E27FC236}">
                  <a16:creationId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Elemento grafico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4" name="Elemento grafico 13">
              <a:extLst>
                <a:ext uri="{FF2B5EF4-FFF2-40B4-BE49-F238E27FC236}">
                  <a16:creationId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uppo 39">
              <a:extLst>
                <a:ext uri="{FF2B5EF4-FFF2-40B4-BE49-F238E27FC236}">
                  <a16:creationId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po 40">
                <a:extLst>
                  <a:ext uri="{FF2B5EF4-FFF2-40B4-BE49-F238E27FC236}">
                    <a16:creationId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po 42">
                  <a:extLst>
                    <a:ext uri="{FF2B5EF4-FFF2-40B4-BE49-F238E27FC236}">
                      <a16:creationId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po 48">
                    <a:extLst>
                      <a:ext uri="{FF2B5EF4-FFF2-40B4-BE49-F238E27FC236}">
                        <a16:creationId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po 50">
                      <a:extLst>
                        <a:ext uri="{FF2B5EF4-FFF2-40B4-BE49-F238E27FC236}">
                          <a16:creationId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po 52">
                        <a:extLst>
                          <a:ext uri="{FF2B5EF4-FFF2-40B4-BE49-F238E27FC236}">
                            <a16:creationId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po 54">
                          <a:extLst>
                            <a:ext uri="{FF2B5EF4-FFF2-40B4-BE49-F238E27FC236}">
                              <a16:creationId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po 56">
                            <a:extLst>
                              <a:ext uri="{FF2B5EF4-FFF2-40B4-BE49-F238E27FC236}">
                                <a16:creationId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cxnSp>
          <p:nvCxnSpPr>
            <p:cNvPr id="66" name="Connettore diritto 65">
              <a:extLst>
                <a:ext uri="{FF2B5EF4-FFF2-40B4-BE49-F238E27FC236}">
                  <a16:creationId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</p:grp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Segnaposto data 3">
            <a:extLst>
              <a:ext uri="{FF2B5EF4-FFF2-40B4-BE49-F238E27FC236}">
                <a16:creationId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2994212B-C52F-4588-8D3E-34AFF0974671}" type="datetime1">
              <a:rPr lang="it-IT" smtClean="0"/>
              <a:t>15/11/25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immagin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rtlCol="0" anchor="ctr">
            <a:normAutofit/>
          </a:bodyPr>
          <a:lstStyle>
            <a:lvl1pPr algn="l">
              <a:defRPr lang="it-IT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63" name="Segnaposto immagine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algn="ctr">
              <a:defRPr lang="it-IT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A1EA6F58-FA46-C921-5758-59234B148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3" name="Elemento grafico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1" name="Immagine 10" descr="Motivo a strisce in bianco e nero&#10;&#10;Descrizione generata automaticamente con affidabilità bassa">
              <a:extLst>
                <a:ext uri="{FF2B5EF4-FFF2-40B4-BE49-F238E27FC236}">
                  <a16:creationId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sottotitolo e immagin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rtlCol="0" anchor="b">
            <a:normAutofit/>
          </a:bodyPr>
          <a:lstStyle>
            <a:lvl1pPr algn="l">
              <a:defRPr lang="it-IT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it-IT" sz="2400">
                <a:solidFill>
                  <a:schemeClr val="tx2"/>
                </a:solidFill>
              </a:defRPr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inserire il sottotitolo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3" name="Elemento grafico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uppo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uppo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uppo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uppo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uppo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uppo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uppo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</p:grpSp>
      <p:sp>
        <p:nvSpPr>
          <p:cNvPr id="63" name="Segnaposto immagine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 lang="it-IT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C8EF03D4-C3B7-918C-FF43-0A9C106AC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8" name="Elemento grafico 7">
              <a:extLst>
                <a:ext uri="{FF2B5EF4-FFF2-40B4-BE49-F238E27FC236}">
                  <a16:creationId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35" name="Immagine 34" descr="Motivo a strisce in bianco e nero&#10;&#10;Descrizione generata automaticamente con affidabilità bassa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Elemento grafico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38" name="Elemento grafico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uppo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po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po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po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po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po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po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po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cxnSp>
          <p:nvCxnSpPr>
            <p:cNvPr id="63" name="Connettore diritto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</p:grpSp>
      <p:sp>
        <p:nvSpPr>
          <p:cNvPr id="67" name="Segnaposto data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EF431BC6-923D-46AC-9CD9-4B7AA4114DE6}" type="datetime1">
              <a:rPr lang="it-IT" smtClean="0"/>
              <a:t>15/11/25</a:t>
            </a:fld>
            <a:endParaRPr lang="it-IT" dirty="0"/>
          </a:p>
        </p:txBody>
      </p:sp>
      <p:sp>
        <p:nvSpPr>
          <p:cNvPr id="68" name="Segnaposto piè di pagina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9" name="Segnaposto numero diapositiva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it-IT"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lang="it-IT"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lang="it-IT"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lang="it-IT"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lang="it-IT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sottotitol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:a16="http://schemas.microsoft.com/office/drawing/2014/main" id="{9F09F422-89F7-BDA7-7801-F364BA5D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28" name="Elemento grafico 27">
              <a:extLst>
                <a:ext uri="{FF2B5EF4-FFF2-40B4-BE49-F238E27FC236}">
                  <a16:creationId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1" name="Elemento grafico 10">
              <a:extLst>
                <a:ext uri="{FF2B5EF4-FFF2-40B4-BE49-F238E27FC236}">
                  <a16:creationId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Elemento grafico 68">
              <a:extLst>
                <a:ext uri="{FF2B5EF4-FFF2-40B4-BE49-F238E27FC236}">
                  <a16:creationId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73" name="Elemento grafico 72">
              <a:extLst>
                <a:ext uri="{FF2B5EF4-FFF2-40B4-BE49-F238E27FC236}">
                  <a16:creationId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Immagine 34" descr="Motivo a strisce in bianco e nero&#10;&#10;Descrizione generata automaticamente con affidabilità bassa">
              <a:extLst>
                <a:ext uri="{FF2B5EF4-FFF2-40B4-BE49-F238E27FC236}">
                  <a16:creationId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uppo 161">
              <a:extLst>
                <a:ext uri="{FF2B5EF4-FFF2-40B4-BE49-F238E27FC236}">
                  <a16:creationId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uppo 162">
                <a:extLst>
                  <a:ext uri="{FF2B5EF4-FFF2-40B4-BE49-F238E27FC236}">
                    <a16:creationId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uppo 164">
                  <a:extLst>
                    <a:ext uri="{FF2B5EF4-FFF2-40B4-BE49-F238E27FC236}">
                      <a16:creationId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uppo 172">
                    <a:extLst>
                      <a:ext uri="{FF2B5EF4-FFF2-40B4-BE49-F238E27FC236}">
                        <a16:creationId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uppo 175">
                      <a:extLst>
                        <a:ext uri="{FF2B5EF4-FFF2-40B4-BE49-F238E27FC236}">
                          <a16:creationId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uppo 177">
                        <a:extLst>
                          <a:ext uri="{FF2B5EF4-FFF2-40B4-BE49-F238E27FC236}">
                            <a16:creationId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uppo 179">
                          <a:extLst>
                            <a:ext uri="{FF2B5EF4-FFF2-40B4-BE49-F238E27FC236}">
                              <a16:creationId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uppo 181">
                            <a:extLst>
                              <a:ext uri="{FF2B5EF4-FFF2-40B4-BE49-F238E27FC236}">
                                <a16:creationId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cxnSp>
          <p:nvCxnSpPr>
            <p:cNvPr id="77" name="Connettore diritto 76">
              <a:extLst>
                <a:ext uri="{FF2B5EF4-FFF2-40B4-BE49-F238E27FC236}">
                  <a16:creationId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rtlCol="0" anchor="b">
            <a:normAutofit/>
          </a:bodyPr>
          <a:lstStyle>
            <a:lvl1pPr algn="l">
              <a:defRPr lang="it-IT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AGGIUNGERE IL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it-IT" sz="2400">
                <a:solidFill>
                  <a:schemeClr val="tx2"/>
                </a:solidFill>
              </a:defRPr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inserire il sottotitolo</a:t>
            </a:r>
          </a:p>
        </p:txBody>
      </p:sp>
      <p:sp>
        <p:nvSpPr>
          <p:cNvPr id="192" name="Segnaposto data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14095763-1E34-4F55-A974-FBC38347CA78}" type="datetime1">
              <a:rPr lang="it-IT" smtClean="0"/>
              <a:t>15/11/25</a:t>
            </a:fld>
            <a:endParaRPr lang="it-IT" dirty="0"/>
          </a:p>
        </p:txBody>
      </p:sp>
      <p:sp>
        <p:nvSpPr>
          <p:cNvPr id="193" name="Segnaposto piè di pagina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194" name="Segnaposto numero diapositiva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2" name="Immagine 11" descr="Motivo a strisce in bianco e nero&#10;&#10;Descrizione generata automaticamente con affidabilità bassa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26" name="Elemento grafico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31" name="Elemento grafico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Segnaposto data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FD328E9-7DAD-4F79-8FA0-40FEA8F9722C}" type="datetime1">
              <a:rPr lang="it-IT" smtClean="0"/>
              <a:t>15/11/25</a:t>
            </a:fld>
            <a:endParaRPr lang="it-IT" dirty="0"/>
          </a:p>
        </p:txBody>
      </p:sp>
      <p:sp>
        <p:nvSpPr>
          <p:cNvPr id="33" name="Segnaposto piè di pagina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34" name="Segnaposto numero diapositiva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it-IT" sz="1800"/>
            </a:lvl1pPr>
            <a:lvl2pPr marL="457200">
              <a:lnSpc>
                <a:spcPts val="2000"/>
              </a:lnSpc>
              <a:defRPr lang="it-IT" sz="1800"/>
            </a:lvl2pPr>
            <a:lvl3pPr marL="914400">
              <a:lnSpc>
                <a:spcPts val="2000"/>
              </a:lnSpc>
              <a:defRPr lang="it-IT" sz="1800"/>
            </a:lvl3pPr>
            <a:lvl4pPr marL="1371600">
              <a:lnSpc>
                <a:spcPts val="2000"/>
              </a:lnSpc>
              <a:defRPr lang="it-IT" sz="1800"/>
            </a:lvl4pPr>
            <a:lvl5pPr marL="1828800">
              <a:lnSpc>
                <a:spcPts val="2000"/>
              </a:lnSpc>
              <a:defRPr lang="it-IT" sz="18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it-IT" sz="1800"/>
            </a:lvl1pPr>
            <a:lvl2pPr marL="457200">
              <a:lnSpc>
                <a:spcPts val="2000"/>
              </a:lnSpc>
              <a:defRPr lang="it-IT" sz="1800"/>
            </a:lvl2pPr>
            <a:lvl3pPr marL="914400">
              <a:lnSpc>
                <a:spcPts val="2000"/>
              </a:lnSpc>
              <a:defRPr lang="it-IT" sz="1800"/>
            </a:lvl3pPr>
            <a:lvl4pPr marL="1371600">
              <a:lnSpc>
                <a:spcPts val="2000"/>
              </a:lnSpc>
              <a:defRPr lang="it-IT" sz="1800"/>
            </a:lvl4pPr>
            <a:lvl5pPr marL="1828800">
              <a:lnSpc>
                <a:spcPts val="2000"/>
              </a:lnSpc>
              <a:defRPr lang="it-IT" sz="18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Elemento grafico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ttangolo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pic>
        <p:nvPicPr>
          <p:cNvPr id="9" name="Elemento grafico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ttangolo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</p:grpSp>
      <p:sp>
        <p:nvSpPr>
          <p:cNvPr id="101" name="Figura a mano libera: Forma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163" name="Figura a mano libera: Forma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 rtlCol="0"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lang="it-IT" sz="1800"/>
            </a:lvl1pPr>
            <a:lvl2pPr>
              <a:lnSpc>
                <a:spcPts val="2000"/>
              </a:lnSpc>
              <a:defRPr lang="it-IT" sz="1800"/>
            </a:lvl2pPr>
            <a:lvl3pPr>
              <a:lnSpc>
                <a:spcPts val="2000"/>
              </a:lnSpc>
              <a:defRPr lang="it-IT" sz="1800"/>
            </a:lvl3pPr>
            <a:lvl4pPr>
              <a:lnSpc>
                <a:spcPts val="2000"/>
              </a:lnSpc>
              <a:defRPr lang="it-IT" sz="1800"/>
            </a:lvl4pPr>
            <a:lvl5pPr>
              <a:lnSpc>
                <a:spcPts val="2000"/>
              </a:lnSpc>
              <a:defRPr lang="it-IT" sz="18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None/>
              <a:defRPr lang="it-IT" sz="1800"/>
            </a:lvl1pPr>
            <a:lvl2pPr marL="457200">
              <a:lnSpc>
                <a:spcPts val="2000"/>
              </a:lnSpc>
              <a:defRPr lang="it-IT" sz="1800"/>
            </a:lvl2pPr>
            <a:lvl3pPr marL="914400">
              <a:lnSpc>
                <a:spcPts val="2000"/>
              </a:lnSpc>
              <a:defRPr lang="it-IT" sz="1800"/>
            </a:lvl3pPr>
            <a:lvl4pPr marL="1371600">
              <a:lnSpc>
                <a:spcPts val="2000"/>
              </a:lnSpc>
              <a:defRPr lang="it-IT" sz="1800"/>
            </a:lvl4pPr>
            <a:lvl5pPr marL="1828800">
              <a:lnSpc>
                <a:spcPts val="2000"/>
              </a:lnSpc>
              <a:defRPr lang="it-IT" sz="18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209" name="Segnaposto data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99518E6D-2745-45F1-83B5-39E608F20E98}" type="datetime1">
              <a:rPr lang="it-IT" smtClean="0"/>
              <a:t>15/11/25</a:t>
            </a:fld>
            <a:endParaRPr lang="it-IT" dirty="0"/>
          </a:p>
        </p:txBody>
      </p:sp>
      <p:sp>
        <p:nvSpPr>
          <p:cNvPr id="210" name="Segnaposto piè di pagina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211" name="Segnaposto numero diapositiva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e immag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l">
              <a:buNone/>
              <a:defRPr lang="it-IT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9CC28908-2548-441C-BE9D-8728E1FC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id="{731DC170-FB16-45F8-B62C-DCAB2B9AC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 rtlCol="0"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lang="it-IT"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lang="it-IT"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lang="it-IT"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lang="it-IT"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lang="it-IT" sz="18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9" name="Segnaposto data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13B5264-2328-47FB-A114-E37A3CD1E18C}" type="datetime1">
              <a:rPr lang="it-IT" smtClean="0"/>
              <a:t>15/11/25</a:t>
            </a:fld>
            <a:endParaRPr lang="it-IT" dirty="0"/>
          </a:p>
        </p:txBody>
      </p:sp>
      <p:sp>
        <p:nvSpPr>
          <p:cNvPr id="70" name="Segnaposto piè di pagina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1" name="Segnaposto numero diapositiva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 rtl="0"/>
              <a:t>‹N›</a:t>
            </a:fld>
            <a:endParaRPr lang="it-IT" dirty="0"/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378F81CD-65D4-6CA1-E2C2-34DF58B56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19657A-6BE9-88F7-BE4C-6BF3C13F7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B2BB8E-26BE-8FBF-1C62-4F4285819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64BEFA-BF82-8BAF-1977-518DCAB0F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14C6E7FC-E03B-5EE2-7126-8CC1FBCB9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9957EF-0F68-275E-1FFC-87388D717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ECEEA3-55C1-1632-4F14-7E57A8026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6" name="Elemento grafico 15">
              <a:extLst>
                <a:ext uri="{FF2B5EF4-FFF2-40B4-BE49-F238E27FC236}">
                  <a16:creationId xmlns:a16="http://schemas.microsoft.com/office/drawing/2014/main" id="{A6290E86-B21F-0C88-099F-07B046CA1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ttangolo 23">
            <a:extLst>
              <a:ext uri="{FF2B5EF4-FFF2-40B4-BE49-F238E27FC236}">
                <a16:creationId xmlns:a16="http://schemas.microsoft.com/office/drawing/2014/main" id="{E489F066-AA0F-D3C7-739B-15808100E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74BEDF0-2599-4FF0-B56C-FFA710B6E6DD}" type="datetime1">
              <a:rPr lang="it-IT" smtClean="0"/>
              <a:t>15/11/25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it-IT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66" r:id="rId2"/>
    <p:sldLayoutId id="2147483704" r:id="rId3"/>
    <p:sldLayoutId id="2147483702" r:id="rId4"/>
    <p:sldLayoutId id="2147483678" r:id="rId5"/>
    <p:sldLayoutId id="2147483681" r:id="rId6"/>
    <p:sldLayoutId id="2147483696" r:id="rId7"/>
    <p:sldLayoutId id="2147483691" r:id="rId8"/>
    <p:sldLayoutId id="2147483677" r:id="rId9"/>
    <p:sldLayoutId id="2147483699" r:id="rId10"/>
    <p:sldLayoutId id="2147483685" r:id="rId11"/>
    <p:sldLayoutId id="2147483676" r:id="rId12"/>
    <p:sldLayoutId id="214748364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it-IT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it-IT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it-IT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it-IT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icsbox.it/autore/straczynski_jmichea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hyperlink" Target="https://www.comicsbox.it/autore/romita_john_jr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772" y="677918"/>
            <a:ext cx="6856292" cy="3590596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/>
              <a:t>Come il fumetto racconta l’11 settembre 2001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CC8F3B13-9272-D950-E4D3-2EE09C304DD2}"/>
              </a:ext>
            </a:extLst>
          </p:cNvPr>
          <p:cNvSpPr txBox="1">
            <a:spLocks/>
          </p:cNvSpPr>
          <p:nvPr/>
        </p:nvSpPr>
        <p:spPr>
          <a:xfrm>
            <a:off x="341824" y="4958670"/>
            <a:ext cx="6077637" cy="2442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6000" b="1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/>
              <a:t>Carmine D’Eramo</a:t>
            </a:r>
          </a:p>
          <a:p>
            <a:r>
              <a:rPr lang="it-IT" sz="2400" dirty="0"/>
              <a:t>17/11/2025</a:t>
            </a:r>
          </a:p>
          <a:p>
            <a:r>
              <a:rPr lang="it-IT" sz="2400" dirty="0"/>
              <a:t>Università di Teramo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970" y="224307"/>
            <a:ext cx="7889768" cy="2039341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Speranza? Nuovi Eroi? O Americano-Centrico?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02492136-277B-808E-9D1B-0527359207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0620" y="2024744"/>
            <a:ext cx="6675900" cy="4235528"/>
          </a:xfrm>
        </p:spPr>
        <p:txBody>
          <a:bodyPr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 dirty="0"/>
              <a:t>Nella </a:t>
            </a:r>
            <a:r>
              <a:rPr lang="it-IT" i="1" dirty="0"/>
              <a:t>splash page </a:t>
            </a:r>
            <a:r>
              <a:rPr lang="it-IT" dirty="0"/>
              <a:t>finale del fumetto, costruita come se fosse un poster di propaganda, viene richiamato l’onore e il ringraziamento ai veri eroi americani, ovvero i soccorritori, con i supereroi in sfondo. Ma questo è un simbolo di speranza e pace? Oppure una visione americanocentrica del mondo?</a:t>
            </a:r>
          </a:p>
        </p:txBody>
      </p:sp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F3DE1AA4-0AE6-C6D5-E252-BBD5ED259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B5CEABB6-07DC-46E8-9B57-56EC44A396E5}" type="slidenum">
              <a:rPr lang="it-IT" smtClean="0"/>
              <a:pPr rtl="0"/>
              <a:t>10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03EE6AE-E86A-84B0-318A-5EEF1665B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91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89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695C1-32E6-D60B-526B-0032AE16B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978" y="153650"/>
            <a:ext cx="7889768" cy="2039341"/>
          </a:xfrm>
        </p:spPr>
        <p:txBody>
          <a:bodyPr/>
          <a:lstStyle/>
          <a:p>
            <a:r>
              <a:rPr lang="en-US" i="1" dirty="0" err="1"/>
              <a:t>Grapich</a:t>
            </a:r>
            <a:r>
              <a:rPr lang="en-US" i="1" dirty="0"/>
              <a:t> Journalism </a:t>
            </a:r>
            <a:r>
              <a:rPr lang="en-US" dirty="0"/>
              <a:t>Come </a:t>
            </a:r>
            <a:r>
              <a:rPr lang="en-US" dirty="0" err="1"/>
              <a:t>fonte</a:t>
            </a:r>
            <a:r>
              <a:rPr lang="en-US" dirty="0"/>
              <a:t> </a:t>
            </a:r>
            <a:r>
              <a:rPr lang="en-US" dirty="0" err="1"/>
              <a:t>Storica</a:t>
            </a:r>
          </a:p>
        </p:txBody>
      </p:sp>
      <p:pic>
        <p:nvPicPr>
          <p:cNvPr id="6" name="Content Placeholder 5" descr="Palestina. Nuova ediz. - Joe Sacco - Libro - Mondadori - Oscar Ink | IBS">
            <a:extLst>
              <a:ext uri="{FF2B5EF4-FFF2-40B4-BE49-F238E27FC236}">
                <a16:creationId xmlns:a16="http://schemas.microsoft.com/office/drawing/2014/main" id="{7E0932A3-BE6A-415F-5DA0-D14F24CCC780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" y="1422523"/>
            <a:ext cx="3586789" cy="542949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ADDBA8-1EDD-E6EF-B5B7-0F074F213D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26432" y="1544125"/>
            <a:ext cx="4580088" cy="51753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ea typeface="+mn-lt"/>
                <a:cs typeface="+mn-lt"/>
              </a:rPr>
              <a:t>Nell'utilizzo</a:t>
            </a:r>
            <a:r>
              <a:rPr lang="en-US" dirty="0">
                <a:ea typeface="+mn-lt"/>
                <a:cs typeface="+mn-lt"/>
              </a:rPr>
              <a:t> del fumetto come </a:t>
            </a:r>
            <a:r>
              <a:rPr lang="en-US" dirty="0" err="1">
                <a:ea typeface="+mn-lt"/>
                <a:cs typeface="+mn-lt"/>
              </a:rPr>
              <a:t>fonte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storica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bisogna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ricordare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anche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l'esistenza</a:t>
            </a:r>
            <a:r>
              <a:rPr lang="en-US" dirty="0">
                <a:ea typeface="+mn-lt"/>
                <a:cs typeface="+mn-lt"/>
              </a:rPr>
              <a:t> del </a:t>
            </a:r>
            <a:r>
              <a:rPr lang="en-US" i="1" dirty="0">
                <a:ea typeface="+mn-lt"/>
                <a:cs typeface="+mn-lt"/>
              </a:rPr>
              <a:t>graphic journalism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ovvero</a:t>
            </a:r>
            <a:r>
              <a:rPr lang="en-US" dirty="0">
                <a:ea typeface="+mn-lt"/>
                <a:cs typeface="+mn-lt"/>
              </a:rPr>
              <a:t> la </a:t>
            </a:r>
            <a:r>
              <a:rPr lang="en-US" dirty="0" err="1">
                <a:ea typeface="+mn-lt"/>
                <a:cs typeface="+mn-lt"/>
              </a:rPr>
              <a:t>pubblicazione</a:t>
            </a:r>
            <a:r>
              <a:rPr lang="en-US" dirty="0">
                <a:ea typeface="+mn-lt"/>
                <a:cs typeface="+mn-lt"/>
              </a:rPr>
              <a:t> di </a:t>
            </a:r>
            <a:r>
              <a:rPr lang="en-US" dirty="0" err="1">
                <a:ea typeface="+mn-lt"/>
                <a:cs typeface="+mn-lt"/>
              </a:rPr>
              <a:t>inchieste</a:t>
            </a:r>
            <a:r>
              <a:rPr lang="en-US" dirty="0">
                <a:ea typeface="+mn-lt"/>
                <a:cs typeface="+mn-lt"/>
              </a:rPr>
              <a:t> o reportage </a:t>
            </a:r>
            <a:r>
              <a:rPr lang="en-US" dirty="0" err="1">
                <a:ea typeface="+mn-lt"/>
                <a:cs typeface="+mn-lt"/>
              </a:rPr>
              <a:t>giornalistici</a:t>
            </a:r>
            <a:r>
              <a:rPr lang="en-US" dirty="0">
                <a:ea typeface="+mn-lt"/>
                <a:cs typeface="+mn-lt"/>
              </a:rPr>
              <a:t> ed </a:t>
            </a:r>
            <a:r>
              <a:rPr lang="en-US" dirty="0" err="1">
                <a:ea typeface="+mn-lt"/>
                <a:cs typeface="+mn-lt"/>
              </a:rPr>
              <a:t>editoriali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attraverso</a:t>
            </a:r>
            <a:r>
              <a:rPr lang="en-US" dirty="0">
                <a:ea typeface="+mn-lt"/>
                <a:cs typeface="+mn-lt"/>
              </a:rPr>
              <a:t> il mezzo del fumetto.</a:t>
            </a:r>
            <a:endParaRPr lang="en-US" dirty="0"/>
          </a:p>
          <a:p>
            <a:r>
              <a:rPr lang="en-US" dirty="0" err="1">
                <a:ea typeface="+mn-lt"/>
                <a:cs typeface="+mn-lt"/>
              </a:rPr>
              <a:t>Possiamo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citare</a:t>
            </a:r>
            <a:r>
              <a:rPr lang="en-US" dirty="0">
                <a:ea typeface="+mn-lt"/>
                <a:cs typeface="+mn-lt"/>
              </a:rPr>
              <a:t> la </a:t>
            </a:r>
            <a:r>
              <a:rPr lang="en-US" dirty="0" err="1">
                <a:ea typeface="+mn-lt"/>
                <a:cs typeface="+mn-lt"/>
              </a:rPr>
              <a:t>figura</a:t>
            </a:r>
            <a:r>
              <a:rPr lang="en-US" dirty="0">
                <a:ea typeface="+mn-lt"/>
                <a:cs typeface="+mn-lt"/>
              </a:rPr>
              <a:t> di Joe Sacco per la </a:t>
            </a:r>
            <a:r>
              <a:rPr lang="en-US" dirty="0" err="1">
                <a:ea typeface="+mn-lt"/>
                <a:cs typeface="+mn-lt"/>
              </a:rPr>
              <a:t>sua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attività</a:t>
            </a:r>
            <a:r>
              <a:rPr lang="en-US" dirty="0">
                <a:ea typeface="+mn-lt"/>
                <a:cs typeface="+mn-lt"/>
              </a:rPr>
              <a:t> di </a:t>
            </a:r>
            <a:r>
              <a:rPr lang="en-US" dirty="0" err="1">
                <a:ea typeface="+mn-lt"/>
                <a:cs typeface="+mn-lt"/>
              </a:rPr>
              <a:t>documentazione</a:t>
            </a:r>
            <a:r>
              <a:rPr lang="en-US" dirty="0">
                <a:ea typeface="+mn-lt"/>
                <a:cs typeface="+mn-lt"/>
              </a:rPr>
              <a:t> in Palestina e </a:t>
            </a:r>
            <a:r>
              <a:rPr lang="en-US" dirty="0" err="1">
                <a:ea typeface="+mn-lt"/>
                <a:cs typeface="+mn-lt"/>
              </a:rPr>
              <a:t>sulle</a:t>
            </a:r>
            <a:r>
              <a:rPr lang="en-US" dirty="0">
                <a:ea typeface="+mn-lt"/>
                <a:cs typeface="+mn-lt"/>
              </a:rPr>
              <a:t> guerre post </a:t>
            </a:r>
            <a:r>
              <a:rPr lang="en-US" dirty="0" err="1">
                <a:ea typeface="+mn-lt"/>
                <a:cs typeface="+mn-lt"/>
              </a:rPr>
              <a:t>dissoluzione</a:t>
            </a:r>
            <a:r>
              <a:rPr lang="en-US" dirty="0">
                <a:ea typeface="+mn-lt"/>
                <a:cs typeface="+mn-lt"/>
              </a:rPr>
              <a:t> della ex-</a:t>
            </a:r>
            <a:r>
              <a:rPr lang="en-US" dirty="0" err="1">
                <a:ea typeface="+mn-lt"/>
                <a:cs typeface="+mn-lt"/>
              </a:rPr>
              <a:t>Jugoslavia</a:t>
            </a:r>
            <a:r>
              <a:rPr lang="en-US" dirty="0">
                <a:ea typeface="+mn-lt"/>
                <a:cs typeface="+mn-lt"/>
              </a:rPr>
              <a:t>.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In Italia, </a:t>
            </a:r>
            <a:r>
              <a:rPr lang="en-US" dirty="0" err="1">
                <a:ea typeface="+mn-lt"/>
                <a:cs typeface="+mn-lt"/>
              </a:rPr>
              <a:t>anche</a:t>
            </a:r>
            <a:r>
              <a:rPr lang="en-US" dirty="0">
                <a:ea typeface="+mn-lt"/>
                <a:cs typeface="+mn-lt"/>
              </a:rPr>
              <a:t> il </a:t>
            </a:r>
            <a:r>
              <a:rPr lang="en-US" dirty="0" err="1">
                <a:ea typeface="+mn-lt"/>
                <a:cs typeface="+mn-lt"/>
              </a:rPr>
              <a:t>fumettista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Zerocalcare</a:t>
            </a:r>
            <a:r>
              <a:rPr lang="en-US" dirty="0">
                <a:ea typeface="+mn-lt"/>
                <a:cs typeface="+mn-lt"/>
              </a:rPr>
              <a:t> ha </a:t>
            </a:r>
            <a:r>
              <a:rPr lang="en-US" dirty="0" err="1">
                <a:ea typeface="+mn-lt"/>
                <a:cs typeface="+mn-lt"/>
              </a:rPr>
              <a:t>intrapreso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più</a:t>
            </a:r>
            <a:r>
              <a:rPr lang="en-US" dirty="0">
                <a:ea typeface="+mn-lt"/>
                <a:cs typeface="+mn-lt"/>
              </a:rPr>
              <a:t> volte </a:t>
            </a:r>
            <a:r>
              <a:rPr lang="en-US" dirty="0" err="1">
                <a:ea typeface="+mn-lt"/>
                <a:cs typeface="+mn-lt"/>
              </a:rPr>
              <a:t>questa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attività</a:t>
            </a:r>
            <a:r>
              <a:rPr lang="en-US" dirty="0">
                <a:ea typeface="+mn-lt"/>
                <a:cs typeface="+mn-lt"/>
              </a:rPr>
              <a:t>, in </a:t>
            </a:r>
            <a:r>
              <a:rPr lang="en-US" dirty="0" err="1">
                <a:ea typeface="+mn-lt"/>
                <a:cs typeface="+mn-lt"/>
              </a:rPr>
              <a:t>particolare</a:t>
            </a:r>
            <a:r>
              <a:rPr lang="en-US" dirty="0">
                <a:ea typeface="+mn-lt"/>
                <a:cs typeface="+mn-lt"/>
              </a:rPr>
              <a:t> in </a:t>
            </a:r>
            <a:r>
              <a:rPr lang="en-US" dirty="0" err="1">
                <a:ea typeface="+mn-lt"/>
                <a:cs typeface="+mn-lt"/>
              </a:rPr>
              <a:t>sostegno</a:t>
            </a:r>
            <a:r>
              <a:rPr lang="en-US" dirty="0">
                <a:ea typeface="+mn-lt"/>
                <a:cs typeface="+mn-lt"/>
              </a:rPr>
              <a:t> ai </a:t>
            </a:r>
            <a:r>
              <a:rPr lang="en-US" dirty="0" err="1">
                <a:ea typeface="+mn-lt"/>
                <a:cs typeface="+mn-lt"/>
              </a:rPr>
              <a:t>popoli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curdi</a:t>
            </a:r>
            <a:r>
              <a:rPr lang="en-US" dirty="0">
                <a:ea typeface="+mn-lt"/>
                <a:cs typeface="+mn-lt"/>
              </a:rPr>
              <a:t> e </a:t>
            </a:r>
            <a:r>
              <a:rPr lang="en-US" dirty="0" err="1">
                <a:ea typeface="+mn-lt"/>
                <a:cs typeface="+mn-lt"/>
              </a:rPr>
              <a:t>nel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commento</a:t>
            </a:r>
            <a:r>
              <a:rPr lang="en-US" dirty="0">
                <a:ea typeface="+mn-lt"/>
                <a:cs typeface="+mn-lt"/>
              </a:rPr>
              <a:t> di </a:t>
            </a:r>
            <a:r>
              <a:rPr lang="en-US" dirty="0" err="1">
                <a:ea typeface="+mn-lt"/>
                <a:cs typeface="+mn-lt"/>
              </a:rPr>
              <a:t>fatti</a:t>
            </a:r>
            <a:r>
              <a:rPr lang="en-US" dirty="0">
                <a:ea typeface="+mn-lt"/>
                <a:cs typeface="+mn-lt"/>
              </a:rPr>
              <a:t> di </a:t>
            </a:r>
            <a:r>
              <a:rPr lang="en-US" dirty="0" err="1">
                <a:ea typeface="+mn-lt"/>
                <a:cs typeface="+mn-lt"/>
              </a:rPr>
              <a:t>cronaca</a:t>
            </a:r>
            <a:r>
              <a:rPr lang="en-US" dirty="0">
                <a:ea typeface="+mn-lt"/>
                <a:cs typeface="+mn-lt"/>
              </a:rPr>
              <a:t> (come, ad </a:t>
            </a:r>
            <a:r>
              <a:rPr lang="en-US" dirty="0" err="1">
                <a:ea typeface="+mn-lt"/>
                <a:cs typeface="+mn-lt"/>
              </a:rPr>
              <a:t>esempio</a:t>
            </a:r>
            <a:r>
              <a:rPr lang="en-US" dirty="0">
                <a:ea typeface="+mn-lt"/>
                <a:cs typeface="+mn-lt"/>
              </a:rPr>
              <a:t>, in </a:t>
            </a:r>
            <a:r>
              <a:rPr lang="en-US" dirty="0" err="1">
                <a:ea typeface="+mn-lt"/>
                <a:cs typeface="+mn-lt"/>
              </a:rPr>
              <a:t>Ungheria</a:t>
            </a:r>
            <a:r>
              <a:rPr lang="en-US" dirty="0">
                <a:ea typeface="+mn-lt"/>
                <a:cs typeface="+mn-lt"/>
              </a:rPr>
              <a:t>).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736CDA-2854-7851-CC67-5D66BA7B9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smtClean="0"/>
              <a:pPr rtl="0"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4843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Kobane Calling - Wikipedia">
            <a:extLst>
              <a:ext uri="{FF2B5EF4-FFF2-40B4-BE49-F238E27FC236}">
                <a16:creationId xmlns:a16="http://schemas.microsoft.com/office/drawing/2014/main" id="{5FA5EF48-C77A-D93E-614D-B57266495AC3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1886" y="4099274"/>
            <a:ext cx="2041622" cy="2772000"/>
          </a:xfrm>
          <a:prstGeom prst="rect">
            <a:avLst/>
          </a:prstGeom>
        </p:spPr>
      </p:pic>
      <p:pic>
        <p:nvPicPr>
          <p:cNvPr id="7" name="Content Placeholder 6" descr="Quaderni ucraini Volume 2. Diario di un'invasione - Igort | Oblomov Edizioni">
            <a:extLst>
              <a:ext uri="{FF2B5EF4-FFF2-40B4-BE49-F238E27FC236}">
                <a16:creationId xmlns:a16="http://schemas.microsoft.com/office/drawing/2014/main" id="{69E5AF29-ED01-86F6-7E21-CACE3FAFDBE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7330" y="-1"/>
            <a:ext cx="2959171" cy="403090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1BEF3-E56F-8597-23AB-A1DCD23B8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smtClean="0"/>
              <a:pPr rtl="0"/>
              <a:t>12</a:t>
            </a:fld>
            <a:endParaRPr lang="it-IT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68DB8C-B134-8098-AEED-D0D394717A7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8405" y="-1"/>
            <a:ext cx="2958163" cy="4034694"/>
          </a:xfrm>
          <a:prstGeom prst="rect">
            <a:avLst/>
          </a:prstGeom>
        </p:spPr>
      </p:pic>
      <p:pic>
        <p:nvPicPr>
          <p:cNvPr id="9" name="Picture 8" descr="Supercrash. Speculare e distruggere : Cunningham, Darryl, Di Luzio,  Alessandra: Amazon.it: Libri">
            <a:extLst>
              <a:ext uri="{FF2B5EF4-FFF2-40B4-BE49-F238E27FC236}">
                <a16:creationId xmlns:a16="http://schemas.microsoft.com/office/drawing/2014/main" id="{C57E7E29-AADF-D2A3-EDEF-95F12EDA5C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0376" y="-1"/>
            <a:ext cx="2811624" cy="40346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F65B63-F03A-C65D-C161-F24D584AF4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734" y="4063274"/>
            <a:ext cx="2069341" cy="28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58A1F7-6386-10D4-4F94-9D72F27BBF4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3302" y="4129475"/>
            <a:ext cx="1921539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5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806F0474-69E3-EC1C-E0E4-158C98ADB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736" y="896112"/>
            <a:ext cx="9389288" cy="1362456"/>
          </a:xfrm>
        </p:spPr>
        <p:txBody>
          <a:bodyPr anchor="t">
            <a:normAutofit/>
          </a:bodyPr>
          <a:lstStyle/>
          <a:p>
            <a:r>
              <a:rPr lang="en-US" i="1" dirty="0"/>
              <a:t>American widow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72BC7A-289C-5ACC-6C2A-061E5ACB0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it-IT" smtClean="0"/>
              <a:pPr rtl="0">
                <a:spcAft>
                  <a:spcPts val="600"/>
                </a:spcAft>
              </a:pPr>
              <a:t>13</a:t>
            </a:fld>
            <a:endParaRPr lang="it-IT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4F46EC2E-DCDB-F5B6-6078-967FA4903C9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71734" y="2590800"/>
            <a:ext cx="4690881" cy="376896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/>
              <a:t>Racconta</a:t>
            </a:r>
            <a:r>
              <a:rPr lang="en-US" dirty="0"/>
              <a:t> la </a:t>
            </a:r>
            <a:r>
              <a:rPr lang="en-US" dirty="0" err="1"/>
              <a:t>storia</a:t>
            </a:r>
            <a:r>
              <a:rPr lang="en-US" dirty="0"/>
              <a:t> </a:t>
            </a:r>
            <a:r>
              <a:rPr lang="en-US" dirty="0" err="1"/>
              <a:t>personale</a:t>
            </a:r>
            <a:r>
              <a:rPr lang="en-US" dirty="0"/>
              <a:t> di Alissa Torres, </a:t>
            </a:r>
            <a:r>
              <a:rPr lang="en-US" dirty="0" err="1"/>
              <a:t>moglie</a:t>
            </a:r>
            <a:r>
              <a:rPr lang="en-US" dirty="0"/>
              <a:t> di uno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i="1" dirty="0"/>
              <a:t>flying man, </a:t>
            </a:r>
            <a:r>
              <a:rPr lang="en-US" dirty="0" err="1"/>
              <a:t>coloro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provarono</a:t>
            </a:r>
            <a:r>
              <a:rPr lang="en-US" dirty="0"/>
              <a:t> a </a:t>
            </a:r>
            <a:r>
              <a:rPr lang="en-US" dirty="0" err="1"/>
              <a:t>salvarsi</a:t>
            </a:r>
            <a:r>
              <a:rPr lang="en-US" dirty="0"/>
              <a:t> </a:t>
            </a:r>
            <a:r>
              <a:rPr lang="en-US" dirty="0" err="1"/>
              <a:t>buttandosi</a:t>
            </a:r>
            <a:r>
              <a:rPr lang="en-US" dirty="0"/>
              <a:t> </a:t>
            </a:r>
            <a:r>
              <a:rPr lang="en-US" dirty="0" err="1"/>
              <a:t>dai</a:t>
            </a:r>
            <a:r>
              <a:rPr lang="en-US" dirty="0"/>
              <a:t> palazzi in </a:t>
            </a:r>
            <a:r>
              <a:rPr lang="en-US" dirty="0" err="1"/>
              <a:t>fiamme</a:t>
            </a:r>
            <a:r>
              <a:rPr lang="en-US" dirty="0"/>
              <a:t>. </a:t>
            </a:r>
            <a:r>
              <a:rPr lang="en-US" dirty="0" err="1"/>
              <a:t>Oltre</a:t>
            </a:r>
            <a:r>
              <a:rPr lang="en-US" dirty="0"/>
              <a:t> a </a:t>
            </a:r>
            <a:r>
              <a:rPr lang="en-US" dirty="0" err="1"/>
              <a:t>raccontare</a:t>
            </a:r>
            <a:r>
              <a:rPr lang="en-US" dirty="0"/>
              <a:t> la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storia</a:t>
            </a:r>
            <a:r>
              <a:rPr lang="en-US" dirty="0"/>
              <a:t> </a:t>
            </a:r>
            <a:r>
              <a:rPr lang="en-US" dirty="0" err="1"/>
              <a:t>personale</a:t>
            </a:r>
            <a:r>
              <a:rPr lang="en-US" dirty="0"/>
              <a:t> di amore, e la </a:t>
            </a:r>
            <a:r>
              <a:rPr lang="en-US" dirty="0" err="1"/>
              <a:t>difficoltà</a:t>
            </a:r>
            <a:r>
              <a:rPr lang="en-US" dirty="0"/>
              <a:t> di </a:t>
            </a:r>
            <a:r>
              <a:rPr lang="en-US" dirty="0" err="1"/>
              <a:t>pensare</a:t>
            </a:r>
            <a:r>
              <a:rPr lang="en-US" dirty="0"/>
              <a:t> a un </a:t>
            </a:r>
            <a:r>
              <a:rPr lang="en-US" dirty="0" err="1"/>
              <a:t>figlio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doveva</a:t>
            </a:r>
            <a:r>
              <a:rPr lang="en-US" dirty="0"/>
              <a:t> </a:t>
            </a:r>
            <a:r>
              <a:rPr lang="en-US" dirty="0" err="1"/>
              <a:t>nascere</a:t>
            </a:r>
            <a:r>
              <a:rPr lang="en-US" dirty="0"/>
              <a:t>, Torres </a:t>
            </a:r>
            <a:r>
              <a:rPr lang="en-US" dirty="0" err="1"/>
              <a:t>denuncia</a:t>
            </a:r>
            <a:r>
              <a:rPr lang="en-US" dirty="0"/>
              <a:t> come il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statunitense</a:t>
            </a:r>
            <a:r>
              <a:rPr lang="en-US" dirty="0"/>
              <a:t> per </a:t>
            </a:r>
            <a:r>
              <a:rPr lang="en-US" dirty="0" err="1"/>
              <a:t>aiutare</a:t>
            </a:r>
            <a:r>
              <a:rPr lang="en-US" dirty="0"/>
              <a:t> </a:t>
            </a:r>
            <a:r>
              <a:rPr lang="en-US" dirty="0" err="1"/>
              <a:t>vittime</a:t>
            </a:r>
            <a:r>
              <a:rPr lang="en-US" dirty="0"/>
              <a:t> e </a:t>
            </a:r>
            <a:r>
              <a:rPr lang="en-US" dirty="0" err="1"/>
              <a:t>familiari</a:t>
            </a:r>
            <a:r>
              <a:rPr lang="en-US" dirty="0"/>
              <a:t> </a:t>
            </a:r>
            <a:r>
              <a:rPr lang="en-US" dirty="0" err="1"/>
              <a:t>sia</a:t>
            </a:r>
            <a:r>
              <a:rPr lang="en-US" dirty="0"/>
              <a:t> </a:t>
            </a:r>
            <a:r>
              <a:rPr lang="en-US" dirty="0" err="1"/>
              <a:t>stato</a:t>
            </a:r>
            <a:r>
              <a:rPr lang="en-US" dirty="0"/>
              <a:t>, dal </a:t>
            </a:r>
            <a:r>
              <a:rPr lang="en-US" dirty="0" err="1"/>
              <a:t>giorno</a:t>
            </a:r>
            <a:r>
              <a:rPr lang="en-US" dirty="0"/>
              <a:t> zero,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macchina</a:t>
            </a:r>
            <a:r>
              <a:rPr lang="en-US" dirty="0"/>
              <a:t> </a:t>
            </a:r>
            <a:r>
              <a:rPr lang="en-US" dirty="0" err="1"/>
              <a:t>burocratica</a:t>
            </a:r>
            <a:r>
              <a:rPr lang="en-US" dirty="0"/>
              <a:t> e </a:t>
            </a:r>
            <a:r>
              <a:rPr lang="en-US" dirty="0" err="1"/>
              <a:t>mangiasoldi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, come </a:t>
            </a:r>
            <a:r>
              <a:rPr lang="en-US" dirty="0" err="1"/>
              <a:t>molti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assistenziali</a:t>
            </a:r>
            <a:r>
              <a:rPr lang="en-US" dirty="0"/>
              <a:t> </a:t>
            </a:r>
            <a:r>
              <a:rPr lang="en-US" dirty="0" err="1"/>
              <a:t>americani</a:t>
            </a:r>
            <a:r>
              <a:rPr lang="en-US" dirty="0"/>
              <a:t>, ha </a:t>
            </a:r>
            <a:r>
              <a:rPr lang="en-US" dirty="0" err="1"/>
              <a:t>creato</a:t>
            </a:r>
            <a:r>
              <a:rPr lang="en-US" dirty="0"/>
              <a:t> </a:t>
            </a:r>
            <a:r>
              <a:rPr lang="en-US" dirty="0" err="1"/>
              <a:t>continui</a:t>
            </a:r>
            <a:r>
              <a:rPr lang="en-US" dirty="0"/>
              <a:t> </a:t>
            </a:r>
            <a:r>
              <a:rPr lang="en-US" dirty="0" err="1"/>
              <a:t>ostacoli</a:t>
            </a:r>
            <a:r>
              <a:rPr lang="en-US" dirty="0"/>
              <a:t> </a:t>
            </a:r>
            <a:r>
              <a:rPr lang="en-US" dirty="0" err="1"/>
              <a:t>all’erogazione</a:t>
            </a:r>
            <a:r>
              <a:rPr lang="en-US" dirty="0"/>
              <a:t> degli </a:t>
            </a:r>
            <a:r>
              <a:rPr lang="en-US" dirty="0" err="1"/>
              <a:t>aiuti</a:t>
            </a:r>
            <a:r>
              <a:rPr lang="en-US" dirty="0"/>
              <a:t>.</a:t>
            </a:r>
          </a:p>
        </p:txBody>
      </p:sp>
      <p:pic>
        <p:nvPicPr>
          <p:cNvPr id="7" name="Content Placeholder 6" descr="American Widow : Torres, Alissa, Choi, Sungyoon: Amazon.it: Libri">
            <a:extLst>
              <a:ext uri="{FF2B5EF4-FFF2-40B4-BE49-F238E27FC236}">
                <a16:creationId xmlns:a16="http://schemas.microsoft.com/office/drawing/2014/main" id="{090A8435-FFBB-2F43-8490-B5F1C7EF2F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5808" y="2590800"/>
            <a:ext cx="2795397" cy="350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4329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A2F12-A0C4-98E4-216F-ADCC5B266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 Spiegelman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054809-E20F-7688-9E38-8BF277913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smtClean="0"/>
              <a:pPr rtl="0"/>
              <a:t>14</a:t>
            </a:fld>
            <a:endParaRPr lang="it-IT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0BADA0-5391-DD7A-3108-8018E0F9557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28964" y="2502877"/>
            <a:ext cx="4515035" cy="3505200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dirty="0"/>
              <a:t>Non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puo</a:t>
            </a:r>
            <a:r>
              <a:rPr lang="en-US" dirty="0"/>
              <a:t> </a:t>
            </a:r>
            <a:r>
              <a:rPr lang="en-US" dirty="0" err="1"/>
              <a:t>parlare</a:t>
            </a:r>
            <a:r>
              <a:rPr lang="en-US" dirty="0"/>
              <a:t> di Spiegelman senza </a:t>
            </a:r>
            <a:r>
              <a:rPr lang="en-US" dirty="0" err="1"/>
              <a:t>parlare</a:t>
            </a:r>
            <a:r>
              <a:rPr lang="en-US" dirty="0"/>
              <a:t> di </a:t>
            </a:r>
            <a:r>
              <a:rPr lang="en-US" i="1" dirty="0"/>
              <a:t>Maus.</a:t>
            </a:r>
            <a:r>
              <a:rPr lang="en-US" dirty="0"/>
              <a:t> La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principale</a:t>
            </a:r>
            <a:r>
              <a:rPr lang="en-US" dirty="0"/>
              <a:t> opera, </a:t>
            </a:r>
            <a:r>
              <a:rPr lang="en-US" dirty="0" err="1"/>
              <a:t>unico</a:t>
            </a:r>
            <a:r>
              <a:rPr lang="en-US" dirty="0"/>
              <a:t> fumetto a </a:t>
            </a:r>
            <a:r>
              <a:rPr lang="en-US" dirty="0" err="1"/>
              <a:t>vincere</a:t>
            </a:r>
            <a:r>
              <a:rPr lang="en-US" dirty="0"/>
              <a:t> il Premio </a:t>
            </a:r>
            <a:r>
              <a:rPr lang="en-US" dirty="0" err="1"/>
              <a:t>Pulizter</a:t>
            </a:r>
            <a:r>
              <a:rPr lang="en-US" dirty="0"/>
              <a:t>, è  un </a:t>
            </a:r>
            <a:r>
              <a:rPr lang="en-US" dirty="0" err="1"/>
              <a:t>racconto</a:t>
            </a:r>
            <a:r>
              <a:rPr lang="en-US" dirty="0"/>
              <a:t> della </a:t>
            </a:r>
            <a:r>
              <a:rPr lang="en-US" dirty="0" err="1"/>
              <a:t>shoah</a:t>
            </a:r>
            <a:r>
              <a:rPr lang="en-US" dirty="0"/>
              <a:t> </a:t>
            </a:r>
            <a:r>
              <a:rPr lang="en-US" dirty="0" err="1"/>
              <a:t>basato</a:t>
            </a:r>
            <a:r>
              <a:rPr lang="en-US" dirty="0"/>
              <a:t> </a:t>
            </a:r>
            <a:r>
              <a:rPr lang="en-US" dirty="0" err="1"/>
              <a:t>sul</a:t>
            </a:r>
            <a:r>
              <a:rPr lang="en-US" dirty="0"/>
              <a:t> punto di vista del padre </a:t>
            </a:r>
            <a:r>
              <a:rPr lang="en-US" dirty="0" err="1"/>
              <a:t>dell'autore</a:t>
            </a:r>
            <a:r>
              <a:rPr lang="en-US" dirty="0"/>
              <a:t>. </a:t>
            </a:r>
            <a:r>
              <a:rPr lang="en-US" dirty="0" err="1"/>
              <a:t>Particolarità</a:t>
            </a:r>
            <a:r>
              <a:rPr lang="en-US" dirty="0"/>
              <a:t> </a:t>
            </a:r>
            <a:r>
              <a:rPr lang="en-US" dirty="0" err="1"/>
              <a:t>dell'opera</a:t>
            </a:r>
            <a:r>
              <a:rPr lang="en-US" dirty="0"/>
              <a:t> è la </a:t>
            </a:r>
            <a:r>
              <a:rPr lang="en-US" dirty="0" err="1"/>
              <a:t>rappresentazione</a:t>
            </a:r>
            <a:r>
              <a:rPr lang="en-US" dirty="0"/>
              <a:t> delle </a:t>
            </a:r>
            <a:r>
              <a:rPr lang="en-US" dirty="0" err="1"/>
              <a:t>varie</a:t>
            </a:r>
            <a:r>
              <a:rPr lang="en-US" dirty="0"/>
              <a:t> </a:t>
            </a:r>
            <a:r>
              <a:rPr lang="en-US" dirty="0" err="1"/>
              <a:t>nazionalità</a:t>
            </a:r>
            <a:r>
              <a:rPr lang="en-US" dirty="0"/>
              <a:t> con </a:t>
            </a:r>
            <a:r>
              <a:rPr lang="en-US" dirty="0" err="1"/>
              <a:t>aspetto</a:t>
            </a:r>
            <a:r>
              <a:rPr lang="en-US" dirty="0"/>
              <a:t> </a:t>
            </a:r>
            <a:r>
              <a:rPr lang="en-US" dirty="0" err="1"/>
              <a:t>animale</a:t>
            </a:r>
            <a:r>
              <a:rPr lang="en-US" dirty="0"/>
              <a:t>, </a:t>
            </a:r>
            <a:r>
              <a:rPr lang="en-US" dirty="0" err="1"/>
              <a:t>compresa</a:t>
            </a:r>
            <a:r>
              <a:rPr lang="en-US" dirty="0"/>
              <a:t> la </a:t>
            </a:r>
            <a:r>
              <a:rPr lang="en-US" dirty="0" err="1"/>
              <a:t>popolazione</a:t>
            </a:r>
            <a:r>
              <a:rPr lang="en-US" dirty="0"/>
              <a:t> </a:t>
            </a:r>
            <a:r>
              <a:rPr lang="en-US" dirty="0" err="1"/>
              <a:t>ebraica</a:t>
            </a:r>
            <a:r>
              <a:rPr lang="en-US" dirty="0"/>
              <a:t> , incarnata </a:t>
            </a:r>
            <a:r>
              <a:rPr lang="en-US" dirty="0" err="1"/>
              <a:t>dai</a:t>
            </a:r>
            <a:r>
              <a:rPr lang="en-US" dirty="0"/>
              <a:t> </a:t>
            </a:r>
            <a:r>
              <a:rPr lang="en-US" dirty="0" err="1"/>
              <a:t>topi</a:t>
            </a:r>
            <a:r>
              <a:rPr lang="en-US" dirty="0"/>
              <a:t>. </a:t>
            </a:r>
            <a:r>
              <a:rPr lang="en-US" dirty="0" err="1">
                <a:ea typeface="+mn-lt"/>
                <a:cs typeface="+mn-lt"/>
              </a:rPr>
              <a:t>Questo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espediente</a:t>
            </a:r>
            <a:r>
              <a:rPr lang="en-US" dirty="0">
                <a:ea typeface="+mn-lt"/>
                <a:cs typeface="+mn-lt"/>
              </a:rPr>
              <a:t> non è solo </a:t>
            </a:r>
            <a:r>
              <a:rPr lang="en-US" dirty="0" err="1">
                <a:ea typeface="+mn-lt"/>
                <a:cs typeface="+mn-lt"/>
              </a:rPr>
              <a:t>una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scelta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stilistica</a:t>
            </a:r>
            <a:r>
              <a:rPr lang="en-US" dirty="0">
                <a:ea typeface="+mn-lt"/>
                <a:cs typeface="+mn-lt"/>
              </a:rPr>
              <a:t>, ma </a:t>
            </a:r>
            <a:r>
              <a:rPr lang="en-US" dirty="0" err="1">
                <a:ea typeface="+mn-lt"/>
                <a:cs typeface="+mn-lt"/>
              </a:rPr>
              <a:t>anche</a:t>
            </a:r>
            <a:r>
              <a:rPr lang="en-US" dirty="0">
                <a:ea typeface="+mn-lt"/>
                <a:cs typeface="+mn-lt"/>
              </a:rPr>
              <a:t> un modo per </a:t>
            </a:r>
            <a:r>
              <a:rPr lang="en-US" dirty="0" err="1">
                <a:ea typeface="+mn-lt"/>
                <a:cs typeface="+mn-lt"/>
              </a:rPr>
              <a:t>esplorare</a:t>
            </a:r>
            <a:r>
              <a:rPr lang="en-US" dirty="0">
                <a:ea typeface="+mn-lt"/>
                <a:cs typeface="+mn-lt"/>
              </a:rPr>
              <a:t> la </a:t>
            </a:r>
            <a:r>
              <a:rPr lang="en-US" dirty="0" err="1">
                <a:ea typeface="+mn-lt"/>
                <a:cs typeface="+mn-lt"/>
              </a:rPr>
              <a:t>deumanizzazione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operata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dai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nazisti</a:t>
            </a:r>
            <a:r>
              <a:rPr lang="en-US" dirty="0">
                <a:ea typeface="+mn-lt"/>
                <a:cs typeface="+mn-lt"/>
              </a:rPr>
              <a:t> (</a:t>
            </a:r>
            <a:r>
              <a:rPr lang="en-US" dirty="0" err="1">
                <a:ea typeface="+mn-lt"/>
                <a:cs typeface="+mn-lt"/>
              </a:rPr>
              <a:t>che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chiamavano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gli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ebrei</a:t>
            </a:r>
            <a:r>
              <a:rPr lang="en-US" dirty="0">
                <a:ea typeface="+mn-lt"/>
                <a:cs typeface="+mn-lt"/>
              </a:rPr>
              <a:t> "</a:t>
            </a:r>
            <a:r>
              <a:rPr lang="en-US" dirty="0" err="1">
                <a:ea typeface="+mn-lt"/>
                <a:cs typeface="+mn-lt"/>
              </a:rPr>
              <a:t>topi</a:t>
            </a:r>
            <a:r>
              <a:rPr lang="en-US" dirty="0">
                <a:ea typeface="+mn-lt"/>
                <a:cs typeface="+mn-lt"/>
              </a:rPr>
              <a:t>" o "</a:t>
            </a:r>
            <a:r>
              <a:rPr lang="en-US" dirty="0" err="1">
                <a:ea typeface="+mn-lt"/>
                <a:cs typeface="+mn-lt"/>
              </a:rPr>
              <a:t>parassiti</a:t>
            </a:r>
            <a:r>
              <a:rPr lang="en-US" dirty="0">
                <a:ea typeface="+mn-lt"/>
                <a:cs typeface="+mn-lt"/>
              </a:rPr>
              <a:t>") e le </a:t>
            </a:r>
            <a:r>
              <a:rPr lang="en-US" dirty="0" err="1">
                <a:ea typeface="+mn-lt"/>
                <a:cs typeface="+mn-lt"/>
              </a:rPr>
              <a:t>complesse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dinamiche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razziali</a:t>
            </a:r>
            <a:r>
              <a:rPr lang="en-US" dirty="0">
                <a:ea typeface="+mn-lt"/>
                <a:cs typeface="+mn-lt"/>
              </a:rPr>
              <a:t> e </a:t>
            </a:r>
            <a:r>
              <a:rPr lang="en-US" dirty="0" err="1">
                <a:ea typeface="+mn-lt"/>
                <a:cs typeface="+mn-lt"/>
              </a:rPr>
              <a:t>sociali</a:t>
            </a:r>
            <a:r>
              <a:rPr lang="en-US" dirty="0">
                <a:ea typeface="+mn-lt"/>
                <a:cs typeface="+mn-lt"/>
              </a:rPr>
              <a:t> del tempo.</a:t>
            </a:r>
            <a:endParaRPr lang="en-US" dirty="0"/>
          </a:p>
        </p:txBody>
      </p:sp>
      <p:pic>
        <p:nvPicPr>
          <p:cNvPr id="8" name="Content Placeholder 7" descr="MAUS: 795 : Spiegelman, Art, Previtali, Cristina: Amazon.it ...">
            <a:extLst>
              <a:ext uri="{FF2B5EF4-FFF2-40B4-BE49-F238E27FC236}">
                <a16:creationId xmlns:a16="http://schemas.microsoft.com/office/drawing/2014/main" id="{D5E33A32-1D90-B333-F2F7-DCE6CC8680C2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1466" y="2434494"/>
            <a:ext cx="2644772" cy="4276967"/>
          </a:xfrm>
          <a:prstGeom prst="rect">
            <a:avLst/>
          </a:prstGeom>
        </p:spPr>
      </p:pic>
      <p:pic>
        <p:nvPicPr>
          <p:cNvPr id="7" name="Picture 6" descr="In the Shadow of No Towers - Wikipedia">
            <a:extLst>
              <a:ext uri="{FF2B5EF4-FFF2-40B4-BE49-F238E27FC236}">
                <a16:creationId xmlns:a16="http://schemas.microsoft.com/office/drawing/2014/main" id="{F6D961F4-929A-D878-2B04-BC8AF140F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0" y="2438606"/>
            <a:ext cx="2651960" cy="427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7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191C0-5FF8-D7AB-ED94-25A5A9B052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33694" y="660358"/>
            <a:ext cx="6594768" cy="5537284"/>
          </a:xfrm>
        </p:spPr>
        <p:txBody>
          <a:bodyPr anchor="ctr">
            <a:normAutofit/>
          </a:bodyPr>
          <a:lstStyle/>
          <a:p>
            <a:r>
              <a:rPr lang="en-US" i="1" dirty="0" err="1"/>
              <a:t>L’ombra</a:t>
            </a:r>
            <a:r>
              <a:rPr lang="en-US" i="1" dirty="0"/>
              <a:t> delle </a:t>
            </a:r>
            <a:r>
              <a:rPr lang="en-US" i="1" dirty="0" err="1"/>
              <a:t>torri</a:t>
            </a:r>
            <a:r>
              <a:rPr lang="en-US" dirty="0"/>
              <a:t>, Spiegelman (2004) </a:t>
            </a:r>
            <a:br>
              <a:rPr lang="en-US" dirty="0"/>
            </a:br>
            <a:br>
              <a:rPr lang="en-US" dirty="0"/>
            </a:br>
            <a:r>
              <a:rPr lang="en-US" sz="1400" b="0" dirty="0" err="1"/>
              <a:t>racconta</a:t>
            </a:r>
            <a:r>
              <a:rPr lang="en-US" sz="1400" b="0" dirty="0"/>
              <a:t> </a:t>
            </a:r>
            <a:r>
              <a:rPr lang="en-US" sz="1400" b="0" dirty="0" err="1"/>
              <a:t>l'evento</a:t>
            </a:r>
            <a:r>
              <a:rPr lang="en-US" sz="1400" b="0" dirty="0"/>
              <a:t> dell'11 </a:t>
            </a:r>
            <a:r>
              <a:rPr lang="en-US" sz="1400" b="0" dirty="0" err="1"/>
              <a:t>settembre</a:t>
            </a:r>
            <a:r>
              <a:rPr lang="en-US" sz="1400" b="0" dirty="0"/>
              <a:t> dal </a:t>
            </a:r>
            <a:r>
              <a:rPr lang="en-US" sz="1400" b="0" dirty="0" err="1"/>
              <a:t>suo</a:t>
            </a:r>
            <a:r>
              <a:rPr lang="en-US" sz="1400" b="0" dirty="0"/>
              <a:t> punto di vista (</a:t>
            </a:r>
            <a:r>
              <a:rPr lang="en-US" sz="1400" b="0" dirty="0" err="1"/>
              <a:t>stava</a:t>
            </a:r>
            <a:r>
              <a:rPr lang="en-US" sz="1400" b="0" dirty="0"/>
              <a:t> </a:t>
            </a:r>
            <a:r>
              <a:rPr lang="en-US" sz="1400" b="0" dirty="0" err="1"/>
              <a:t>portando</a:t>
            </a:r>
            <a:r>
              <a:rPr lang="en-US" sz="1400" b="0" dirty="0"/>
              <a:t> la </a:t>
            </a:r>
            <a:r>
              <a:rPr lang="en-US" sz="1400" b="0" dirty="0" err="1"/>
              <a:t>figlia</a:t>
            </a:r>
            <a:r>
              <a:rPr lang="en-US" sz="1400" b="0" dirty="0"/>
              <a:t> a </a:t>
            </a:r>
            <a:r>
              <a:rPr lang="en-US" sz="1400" b="0" dirty="0" err="1"/>
              <a:t>scuola</a:t>
            </a:r>
            <a:r>
              <a:rPr lang="en-US" sz="1400" b="0" dirty="0"/>
              <a:t> </a:t>
            </a:r>
            <a:r>
              <a:rPr lang="en-US" sz="1400" b="0" dirty="0" err="1"/>
              <a:t>nei</a:t>
            </a:r>
            <a:r>
              <a:rPr lang="en-US" sz="1400" b="0" dirty="0"/>
              <a:t> </a:t>
            </a:r>
            <a:r>
              <a:rPr lang="en-US" sz="1400" b="0" dirty="0" err="1"/>
              <a:t>pressi</a:t>
            </a:r>
            <a:r>
              <a:rPr lang="en-US" sz="1400" b="0" dirty="0"/>
              <a:t> di ground zero). ma è </a:t>
            </a:r>
            <a:r>
              <a:rPr lang="en-US" sz="1400" b="0" dirty="0" err="1"/>
              <a:t>anche</a:t>
            </a:r>
            <a:r>
              <a:rPr lang="en-US" sz="1400" b="0" dirty="0"/>
              <a:t> </a:t>
            </a:r>
            <a:r>
              <a:rPr lang="en-US" sz="1400" b="0" dirty="0" err="1"/>
              <a:t>una</a:t>
            </a:r>
            <a:r>
              <a:rPr lang="en-US" sz="1400" b="0" dirty="0"/>
              <a:t> </a:t>
            </a:r>
            <a:r>
              <a:rPr lang="en-US" sz="1400" b="0" dirty="0" err="1"/>
              <a:t>riflessione</a:t>
            </a:r>
            <a:r>
              <a:rPr lang="en-US" sz="1400" b="0" dirty="0"/>
              <a:t> </a:t>
            </a:r>
            <a:r>
              <a:rPr lang="en-US" sz="1400" b="0" dirty="0" err="1"/>
              <a:t>sulla</a:t>
            </a:r>
            <a:r>
              <a:rPr lang="en-US" sz="1400" b="0" dirty="0"/>
              <a:t> </a:t>
            </a:r>
            <a:r>
              <a:rPr lang="en-US" sz="1400" b="0" dirty="0" err="1"/>
              <a:t>società</a:t>
            </a:r>
            <a:r>
              <a:rPr lang="en-US" sz="1400" b="0" dirty="0"/>
              <a:t> americana, </a:t>
            </a:r>
            <a:r>
              <a:rPr lang="en-US" sz="1400" b="0" dirty="0" err="1"/>
              <a:t>sulla</a:t>
            </a:r>
            <a:r>
              <a:rPr lang="en-US" sz="1400" b="0" dirty="0"/>
              <a:t> </a:t>
            </a:r>
            <a:r>
              <a:rPr lang="en-US" sz="1400" b="0" dirty="0" err="1"/>
              <a:t>politica</a:t>
            </a:r>
            <a:r>
              <a:rPr lang="en-US" sz="1400" b="0" dirty="0"/>
              <a:t> e </a:t>
            </a:r>
            <a:r>
              <a:rPr lang="en-US" sz="1400" b="0" dirty="0" err="1"/>
              <a:t>sul</a:t>
            </a:r>
            <a:r>
              <a:rPr lang="en-US" sz="1400" b="0" dirty="0"/>
              <a:t> </a:t>
            </a:r>
            <a:r>
              <a:rPr lang="en-US" sz="1400" b="0" dirty="0" err="1"/>
              <a:t>suo</a:t>
            </a:r>
            <a:r>
              <a:rPr lang="en-US" sz="1400" b="0" dirty="0"/>
              <a:t> </a:t>
            </a:r>
            <a:r>
              <a:rPr lang="en-US" sz="1400" b="0" dirty="0" err="1"/>
              <a:t>estremismo</a:t>
            </a:r>
            <a:r>
              <a:rPr lang="en-US" sz="1400" b="0" dirty="0"/>
              <a:t> e </a:t>
            </a:r>
            <a:r>
              <a:rPr lang="en-US" sz="1400" b="0" dirty="0" err="1"/>
              <a:t>bipolarismo</a:t>
            </a:r>
            <a:r>
              <a:rPr lang="en-US" sz="1400" b="0" dirty="0"/>
              <a:t>.</a:t>
            </a:r>
          </a:p>
        </p:txBody>
      </p:sp>
      <p:pic>
        <p:nvPicPr>
          <p:cNvPr id="6" name="Content Placeholder 5" descr="Attempted Bloggery: Book Review: In the Shadow of No Towers (2004) by Art  Spiegelman">
            <a:extLst>
              <a:ext uri="{FF2B5EF4-FFF2-40B4-BE49-F238E27FC236}">
                <a16:creationId xmlns:a16="http://schemas.microsoft.com/office/drawing/2014/main" id="{4E259E6C-986D-C17D-4F8F-6C66801861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349" b="5"/>
          <a:stretch>
            <a:fillRect/>
          </a:stretch>
        </p:blipFill>
        <p:spPr>
          <a:xfrm>
            <a:off x="-192187" y="-293756"/>
            <a:ext cx="4251963" cy="6204139"/>
          </a:xfrm>
          <a:prstGeom prst="rect">
            <a:avLst/>
          </a:prstGeom>
          <a:noFill/>
        </p:spPr>
      </p:pic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4D9ADDF7-912A-A594-4CB3-FDC56CC69E7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it-IT" smtClean="0"/>
              <a:pPr rtl="0">
                <a:spcAft>
                  <a:spcPts val="600"/>
                </a:spcAft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4572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10E94-8217-57B2-5C35-C94B59E2D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9464" y="337974"/>
            <a:ext cx="6838998" cy="1502592"/>
          </a:xfrm>
        </p:spPr>
        <p:txBody>
          <a:bodyPr>
            <a:normAutofit/>
          </a:bodyPr>
          <a:lstStyle/>
          <a:p>
            <a:r>
              <a:rPr lang="en-US" sz="2000" i="1" dirty="0"/>
              <a:t>9-11: Emergency Relief</a:t>
            </a:r>
            <a:r>
              <a:rPr lang="en-US" sz="2000" dirty="0"/>
              <a:t>, un </a:t>
            </a:r>
            <a:r>
              <a:rPr lang="en-US" sz="2000" dirty="0" err="1"/>
              <a:t>progetto</a:t>
            </a:r>
            <a:r>
              <a:rPr lang="en-US" sz="2000" dirty="0"/>
              <a:t> </a:t>
            </a:r>
            <a:r>
              <a:rPr lang="en-US" sz="2000" dirty="0" err="1"/>
              <a:t>editoriale</a:t>
            </a:r>
            <a:r>
              <a:rPr lang="en-US" sz="2000" dirty="0"/>
              <a:t> </a:t>
            </a:r>
            <a:r>
              <a:rPr lang="en-US" sz="2000" dirty="0" err="1"/>
              <a:t>nato</a:t>
            </a:r>
            <a:r>
              <a:rPr lang="en-US" sz="2000" dirty="0"/>
              <a:t> subito dopo </a:t>
            </a:r>
            <a:r>
              <a:rPr lang="en-US" sz="2000" dirty="0" err="1"/>
              <a:t>gli</a:t>
            </a:r>
            <a:r>
              <a:rPr lang="en-US" sz="2000" dirty="0"/>
              <a:t> </a:t>
            </a:r>
            <a:r>
              <a:rPr lang="en-US" sz="2000" dirty="0" err="1"/>
              <a:t>attacchi</a:t>
            </a:r>
            <a:r>
              <a:rPr lang="en-US" sz="2000" dirty="0"/>
              <a:t> dell'11 </a:t>
            </a:r>
            <a:r>
              <a:rPr lang="en-US" sz="2000" dirty="0" err="1"/>
              <a:t>settembre</a:t>
            </a:r>
            <a:r>
              <a:rPr lang="en-US" sz="2000" dirty="0"/>
              <a:t> 2001 come forma di </a:t>
            </a:r>
            <a:r>
              <a:rPr lang="en-US" sz="2000" dirty="0" err="1"/>
              <a:t>sostegno</a:t>
            </a:r>
            <a:r>
              <a:rPr lang="en-US" sz="2000" dirty="0"/>
              <a:t> e </a:t>
            </a:r>
            <a:r>
              <a:rPr lang="en-US" sz="2000" dirty="0" err="1"/>
              <a:t>testimonianza</a:t>
            </a:r>
            <a:r>
              <a:rPr lang="en-US" sz="2000" dirty="0"/>
              <a:t>.</a:t>
            </a:r>
            <a:br>
              <a:rPr lang="en-US" sz="2000" dirty="0"/>
            </a:br>
            <a:endParaRPr lang="en-US" sz="1400" b="0" dirty="0"/>
          </a:p>
        </p:txBody>
      </p:sp>
      <p:pic>
        <p:nvPicPr>
          <p:cNvPr id="5" name="Picture 4" descr="9-11 Emergency Relief – Wow Cool">
            <a:extLst>
              <a:ext uri="{FF2B5EF4-FFF2-40B4-BE49-F238E27FC236}">
                <a16:creationId xmlns:a16="http://schemas.microsoft.com/office/drawing/2014/main" id="{67891DF8-1C02-992F-9FD4-EA552FF57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9153"/>
            <a:ext cx="4148608" cy="63988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B42BA7-547C-871A-F4D5-F93A272E9633}"/>
              </a:ext>
            </a:extLst>
          </p:cNvPr>
          <p:cNvSpPr txBox="1"/>
          <p:nvPr/>
        </p:nvSpPr>
        <p:spPr>
          <a:xfrm>
            <a:off x="4445000" y="1631462"/>
            <a:ext cx="6096000" cy="46628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dirty="0" err="1">
                <a:solidFill>
                  <a:schemeClr val="bg1"/>
                </a:solidFill>
              </a:rPr>
              <a:t>Obiettivo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  <a:r>
              <a:rPr lang="en-US" sz="1100" b="1" dirty="0" err="1">
                <a:solidFill>
                  <a:schemeClr val="bg1"/>
                </a:solidFill>
              </a:rPr>
              <a:t>Benefico</a:t>
            </a:r>
            <a:endParaRPr lang="en-US" sz="1100" b="1" dirty="0">
              <a:solidFill>
                <a:schemeClr val="bg1"/>
              </a:solidFill>
            </a:endParaRPr>
          </a:p>
          <a:p>
            <a:endParaRPr lang="en-US" sz="1100" dirty="0">
              <a:solidFill>
                <a:schemeClr val="bg1"/>
              </a:solidFill>
            </a:endParaRPr>
          </a:p>
          <a:p>
            <a:pPr marL="228600" indent="-228600">
              <a:buFont typeface=""/>
              <a:buChar char="•"/>
            </a:pPr>
            <a:r>
              <a:rPr lang="en-US" sz="1100" b="1" dirty="0" err="1">
                <a:solidFill>
                  <a:schemeClr val="bg1"/>
                </a:solidFill>
              </a:rPr>
              <a:t>Scopo</a:t>
            </a:r>
            <a:r>
              <a:rPr lang="en-US" sz="1100" b="1" dirty="0">
                <a:solidFill>
                  <a:schemeClr val="bg1"/>
                </a:solidFill>
              </a:rPr>
              <a:t>:</a:t>
            </a:r>
            <a:r>
              <a:rPr lang="en-US" sz="1100" dirty="0">
                <a:solidFill>
                  <a:schemeClr val="bg1"/>
                </a:solidFill>
              </a:rPr>
              <a:t> La </a:t>
            </a:r>
            <a:r>
              <a:rPr lang="en-US" sz="1100" dirty="0" err="1">
                <a:solidFill>
                  <a:schemeClr val="bg1"/>
                </a:solidFill>
              </a:rPr>
              <a:t>principale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ragione</a:t>
            </a:r>
            <a:r>
              <a:rPr lang="en-US" sz="1100" dirty="0">
                <a:solidFill>
                  <a:schemeClr val="bg1"/>
                </a:solidFill>
              </a:rPr>
              <a:t> della </a:t>
            </a:r>
            <a:r>
              <a:rPr lang="en-US" sz="1100" dirty="0" err="1">
                <a:solidFill>
                  <a:schemeClr val="bg1"/>
                </a:solidFill>
              </a:rPr>
              <a:t>sua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esistenza</a:t>
            </a:r>
            <a:r>
              <a:rPr lang="en-US" sz="1100" dirty="0">
                <a:solidFill>
                  <a:schemeClr val="bg1"/>
                </a:solidFill>
              </a:rPr>
              <a:t> fu la </a:t>
            </a:r>
            <a:r>
              <a:rPr lang="en-US" sz="1100" dirty="0" err="1">
                <a:solidFill>
                  <a:schemeClr val="bg1"/>
                </a:solidFill>
              </a:rPr>
              <a:t>raccolta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fondi</a:t>
            </a:r>
            <a:r>
              <a:rPr lang="en-US" sz="1100" dirty="0">
                <a:solidFill>
                  <a:schemeClr val="bg1"/>
                </a:solidFill>
              </a:rPr>
              <a:t>. Tutti </a:t>
            </a:r>
            <a:r>
              <a:rPr lang="en-US" sz="1100" dirty="0" err="1">
                <a:solidFill>
                  <a:schemeClr val="bg1"/>
                </a:solidFill>
              </a:rPr>
              <a:t>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profitti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derivanti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dalla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vendita</a:t>
            </a:r>
            <a:r>
              <a:rPr lang="en-US" sz="1100" dirty="0">
                <a:solidFill>
                  <a:schemeClr val="bg1"/>
                </a:solidFill>
              </a:rPr>
              <a:t> del volume </a:t>
            </a:r>
            <a:r>
              <a:rPr lang="en-US" sz="1100" dirty="0" err="1">
                <a:solidFill>
                  <a:schemeClr val="bg1"/>
                </a:solidFill>
              </a:rPr>
              <a:t>furono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interamente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devoluti</a:t>
            </a:r>
            <a:r>
              <a:rPr lang="en-US" sz="1100" dirty="0">
                <a:solidFill>
                  <a:schemeClr val="bg1"/>
                </a:solidFill>
              </a:rPr>
              <a:t> alla </a:t>
            </a:r>
            <a:r>
              <a:rPr lang="en-US" sz="1100" b="1" dirty="0">
                <a:solidFill>
                  <a:schemeClr val="bg1"/>
                </a:solidFill>
              </a:rPr>
              <a:t>Croce Rossa Americana (American Red Cross)</a:t>
            </a:r>
            <a:r>
              <a:rPr lang="en-US" sz="1100" dirty="0">
                <a:solidFill>
                  <a:schemeClr val="bg1"/>
                </a:solidFill>
              </a:rPr>
              <a:t> per </a:t>
            </a:r>
            <a:r>
              <a:rPr lang="en-US" sz="1100" dirty="0" err="1">
                <a:solidFill>
                  <a:schemeClr val="bg1"/>
                </a:solidFill>
              </a:rPr>
              <a:t>sostenere</a:t>
            </a:r>
            <a:r>
              <a:rPr lang="en-US" sz="1100" dirty="0">
                <a:solidFill>
                  <a:schemeClr val="bg1"/>
                </a:solidFill>
              </a:rPr>
              <a:t> le </a:t>
            </a:r>
            <a:r>
              <a:rPr lang="en-US" sz="1100" dirty="0" err="1">
                <a:solidFill>
                  <a:schemeClr val="bg1"/>
                </a:solidFill>
              </a:rPr>
              <a:t>vittime</a:t>
            </a:r>
            <a:r>
              <a:rPr lang="en-US" sz="1100" dirty="0">
                <a:solidFill>
                  <a:schemeClr val="bg1"/>
                </a:solidFill>
              </a:rPr>
              <a:t>, </a:t>
            </a:r>
            <a:r>
              <a:rPr lang="en-US" sz="1100" dirty="0" err="1">
                <a:solidFill>
                  <a:schemeClr val="bg1"/>
                </a:solidFill>
              </a:rPr>
              <a:t>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soccorritori</a:t>
            </a:r>
            <a:r>
              <a:rPr lang="en-US" sz="1100" dirty="0">
                <a:solidFill>
                  <a:schemeClr val="bg1"/>
                </a:solidFill>
              </a:rPr>
              <a:t> e </a:t>
            </a:r>
            <a:r>
              <a:rPr lang="en-US" sz="1100" dirty="0" err="1">
                <a:solidFill>
                  <a:schemeClr val="bg1"/>
                </a:solidFill>
              </a:rPr>
              <a:t>gli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sforzi</a:t>
            </a:r>
            <a:r>
              <a:rPr lang="en-US" sz="1100" dirty="0">
                <a:solidFill>
                  <a:schemeClr val="bg1"/>
                </a:solidFill>
              </a:rPr>
              <a:t> di </a:t>
            </a:r>
            <a:r>
              <a:rPr lang="en-US" sz="1100" dirty="0" err="1">
                <a:solidFill>
                  <a:schemeClr val="bg1"/>
                </a:solidFill>
              </a:rPr>
              <a:t>assistenza</a:t>
            </a:r>
            <a:r>
              <a:rPr lang="en-US" sz="1100" dirty="0">
                <a:solidFill>
                  <a:schemeClr val="bg1"/>
                </a:solidFill>
              </a:rPr>
              <a:t> post-</a:t>
            </a:r>
            <a:r>
              <a:rPr lang="en-US" sz="1100" dirty="0" err="1">
                <a:solidFill>
                  <a:schemeClr val="bg1"/>
                </a:solidFill>
              </a:rPr>
              <a:t>attentati</a:t>
            </a:r>
            <a:r>
              <a:rPr lang="en-US" sz="1100" dirty="0">
                <a:solidFill>
                  <a:schemeClr val="bg1"/>
                </a:solidFill>
              </a:rPr>
              <a:t>.</a:t>
            </a:r>
          </a:p>
          <a:p>
            <a:pPr marL="228600" indent="-228600">
              <a:buFont typeface=""/>
              <a:buChar char="•"/>
            </a:pPr>
            <a:r>
              <a:rPr lang="en-US" sz="1100" b="1" dirty="0" err="1">
                <a:solidFill>
                  <a:schemeClr val="bg1"/>
                </a:solidFill>
              </a:rPr>
              <a:t>Contesto</a:t>
            </a:r>
            <a:r>
              <a:rPr lang="en-US" sz="1100" b="1" dirty="0">
                <a:solidFill>
                  <a:schemeClr val="bg1"/>
                </a:solidFill>
              </a:rPr>
              <a:t>: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Faceva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parte</a:t>
            </a:r>
            <a:r>
              <a:rPr lang="en-US" sz="1100" dirty="0">
                <a:solidFill>
                  <a:schemeClr val="bg1"/>
                </a:solidFill>
              </a:rPr>
              <a:t> di </a:t>
            </a:r>
            <a:r>
              <a:rPr lang="en-US" sz="1100" dirty="0" err="1">
                <a:solidFill>
                  <a:schemeClr val="bg1"/>
                </a:solidFill>
              </a:rPr>
              <a:t>una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serie</a:t>
            </a:r>
            <a:r>
              <a:rPr lang="en-US" sz="1100" dirty="0">
                <a:solidFill>
                  <a:schemeClr val="bg1"/>
                </a:solidFill>
              </a:rPr>
              <a:t> di </a:t>
            </a:r>
            <a:r>
              <a:rPr lang="en-US" sz="1100" dirty="0" err="1">
                <a:solidFill>
                  <a:schemeClr val="bg1"/>
                </a:solidFill>
              </a:rPr>
              <a:t>volumi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benefici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pubblicati</a:t>
            </a:r>
            <a:r>
              <a:rPr lang="en-US" sz="1100" dirty="0">
                <a:solidFill>
                  <a:schemeClr val="bg1"/>
                </a:solidFill>
              </a:rPr>
              <a:t> in </a:t>
            </a:r>
            <a:r>
              <a:rPr lang="en-US" sz="1100" dirty="0" err="1">
                <a:solidFill>
                  <a:schemeClr val="bg1"/>
                </a:solidFill>
              </a:rPr>
              <a:t>quel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periodo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sia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dagli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editori</a:t>
            </a:r>
            <a:r>
              <a:rPr lang="en-US" sz="1100" dirty="0">
                <a:solidFill>
                  <a:schemeClr val="bg1"/>
                </a:solidFill>
              </a:rPr>
              <a:t> mainstream (come </a:t>
            </a:r>
            <a:r>
              <a:rPr lang="en-US" sz="1100" i="1" dirty="0">
                <a:solidFill>
                  <a:schemeClr val="bg1"/>
                </a:solidFill>
              </a:rPr>
              <a:t>Marvel</a:t>
            </a:r>
            <a:r>
              <a:rPr lang="en-US" sz="1100" dirty="0">
                <a:solidFill>
                  <a:schemeClr val="bg1"/>
                </a:solidFill>
              </a:rPr>
              <a:t> con Heroes e DC Comics con </a:t>
            </a:r>
            <a:r>
              <a:rPr lang="en-US" sz="1100" i="1" dirty="0">
                <a:solidFill>
                  <a:schemeClr val="bg1"/>
                </a:solidFill>
              </a:rPr>
              <a:t>9-11: The World's Finest</a:t>
            </a:r>
            <a:r>
              <a:rPr lang="en-US" sz="1100" dirty="0">
                <a:solidFill>
                  <a:schemeClr val="bg1"/>
                </a:solidFill>
              </a:rPr>
              <a:t>) </a:t>
            </a:r>
            <a:r>
              <a:rPr lang="en-US" sz="1100" dirty="0" err="1">
                <a:solidFill>
                  <a:schemeClr val="bg1"/>
                </a:solidFill>
              </a:rPr>
              <a:t>sia</a:t>
            </a:r>
            <a:r>
              <a:rPr lang="en-US" sz="1100" dirty="0">
                <a:solidFill>
                  <a:schemeClr val="bg1"/>
                </a:solidFill>
              </a:rPr>
              <a:t>, come in </a:t>
            </a:r>
            <a:r>
              <a:rPr lang="en-US" sz="1100" dirty="0" err="1">
                <a:solidFill>
                  <a:schemeClr val="bg1"/>
                </a:solidFill>
              </a:rPr>
              <a:t>questo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caso</a:t>
            </a:r>
            <a:r>
              <a:rPr lang="en-US" sz="1100" dirty="0">
                <a:solidFill>
                  <a:schemeClr val="bg1"/>
                </a:solidFill>
              </a:rPr>
              <a:t>, dal </a:t>
            </a:r>
            <a:r>
              <a:rPr lang="en-US" sz="1100" dirty="0" err="1">
                <a:solidFill>
                  <a:schemeClr val="bg1"/>
                </a:solidFill>
              </a:rPr>
              <a:t>settore</a:t>
            </a:r>
            <a:r>
              <a:rPr lang="en-US" sz="1100" dirty="0">
                <a:solidFill>
                  <a:schemeClr val="bg1"/>
                </a:solidFill>
              </a:rPr>
              <a:t> Alternative e Independent.</a:t>
            </a:r>
          </a:p>
          <a:p>
            <a:endParaRPr lang="en-US" sz="1100" dirty="0">
              <a:solidFill>
                <a:schemeClr val="bg1"/>
              </a:solidFill>
            </a:endParaRPr>
          </a:p>
          <a:p>
            <a:endParaRPr lang="en-US" sz="1100" dirty="0">
              <a:solidFill>
                <a:schemeClr val="bg1"/>
              </a:solidFill>
            </a:endParaRPr>
          </a:p>
          <a:p>
            <a:r>
              <a:rPr lang="en-US" sz="1100" b="1" dirty="0" err="1">
                <a:solidFill>
                  <a:schemeClr val="bg1"/>
                </a:solidFill>
              </a:rPr>
              <a:t>Autorialità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  <a:r>
              <a:rPr lang="en-US" sz="1100" b="1" dirty="0" err="1">
                <a:solidFill>
                  <a:schemeClr val="bg1"/>
                </a:solidFill>
              </a:rPr>
              <a:t>alternativa</a:t>
            </a:r>
            <a:r>
              <a:rPr lang="en-US" sz="1100" b="1" dirty="0">
                <a:solidFill>
                  <a:schemeClr val="bg1"/>
                </a:solidFill>
              </a:rPr>
              <a:t> e </a:t>
            </a:r>
            <a:r>
              <a:rPr lang="en-US" sz="1100" b="1" dirty="0" err="1">
                <a:solidFill>
                  <a:schemeClr val="bg1"/>
                </a:solidFill>
              </a:rPr>
              <a:t>restimonianze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  <a:r>
              <a:rPr lang="en-US" sz="1100" b="1" dirty="0" err="1">
                <a:solidFill>
                  <a:schemeClr val="bg1"/>
                </a:solidFill>
              </a:rPr>
              <a:t>personali</a:t>
            </a:r>
            <a:endParaRPr lang="en-US" sz="1100" b="1" dirty="0">
              <a:solidFill>
                <a:schemeClr val="bg1"/>
              </a:solidFill>
            </a:endParaRPr>
          </a:p>
          <a:p>
            <a:endParaRPr lang="en-US" sz="1100" dirty="0">
              <a:solidFill>
                <a:schemeClr val="bg1"/>
              </a:solidFill>
            </a:endParaRPr>
          </a:p>
          <a:p>
            <a:pPr marL="228600" indent="-228600">
              <a:buFont typeface=""/>
              <a:buChar char="•"/>
            </a:pPr>
            <a:r>
              <a:rPr lang="en-US" sz="1100" b="1" dirty="0" err="1">
                <a:solidFill>
                  <a:schemeClr val="bg1"/>
                </a:solidFill>
              </a:rPr>
              <a:t>Editoria</a:t>
            </a:r>
            <a:r>
              <a:rPr lang="en-US" sz="1100" b="1" dirty="0">
                <a:solidFill>
                  <a:schemeClr val="bg1"/>
                </a:solidFill>
              </a:rPr>
              <a:t>: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L'antologia</a:t>
            </a:r>
            <a:r>
              <a:rPr lang="en-US" sz="1100" dirty="0">
                <a:solidFill>
                  <a:schemeClr val="bg1"/>
                </a:solidFill>
              </a:rPr>
              <a:t> fu </a:t>
            </a:r>
            <a:r>
              <a:rPr lang="en-US" sz="1100" dirty="0" err="1">
                <a:solidFill>
                  <a:schemeClr val="bg1"/>
                </a:solidFill>
              </a:rPr>
              <a:t>pubblicata</a:t>
            </a:r>
            <a:r>
              <a:rPr lang="en-US" sz="1100" dirty="0">
                <a:solidFill>
                  <a:schemeClr val="bg1"/>
                </a:solidFill>
              </a:rPr>
              <a:t> da </a:t>
            </a:r>
            <a:r>
              <a:rPr lang="en-US" sz="1100" b="1" dirty="0">
                <a:solidFill>
                  <a:schemeClr val="bg1"/>
                </a:solidFill>
              </a:rPr>
              <a:t>Alternative Comics</a:t>
            </a:r>
            <a:r>
              <a:rPr lang="en-US" sz="1100" dirty="0">
                <a:solidFill>
                  <a:schemeClr val="bg1"/>
                </a:solidFill>
              </a:rPr>
              <a:t>, </a:t>
            </a:r>
            <a:r>
              <a:rPr lang="en-US" sz="1100" dirty="0" err="1">
                <a:solidFill>
                  <a:schemeClr val="bg1"/>
                </a:solidFill>
              </a:rPr>
              <a:t>una</a:t>
            </a:r>
            <a:r>
              <a:rPr lang="en-US" sz="1100" dirty="0">
                <a:solidFill>
                  <a:schemeClr val="bg1"/>
                </a:solidFill>
              </a:rPr>
              <a:t> casa </a:t>
            </a:r>
            <a:r>
              <a:rPr lang="en-US" sz="1100" dirty="0" err="1">
                <a:solidFill>
                  <a:schemeClr val="bg1"/>
                </a:solidFill>
              </a:rPr>
              <a:t>editrice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indipendente</a:t>
            </a:r>
            <a:r>
              <a:rPr lang="en-US" sz="1100" dirty="0">
                <a:solidFill>
                  <a:schemeClr val="bg1"/>
                </a:solidFill>
              </a:rPr>
              <a:t>.</a:t>
            </a:r>
          </a:p>
          <a:p>
            <a:pPr marL="228600" indent="-228600">
              <a:buFont typeface=""/>
              <a:buChar char="•"/>
            </a:pPr>
            <a:r>
              <a:rPr lang="en-US" sz="1100" b="1" dirty="0" err="1">
                <a:solidFill>
                  <a:schemeClr val="bg1"/>
                </a:solidFill>
              </a:rPr>
              <a:t>Contenuti</a:t>
            </a:r>
            <a:r>
              <a:rPr lang="en-US" sz="1100" b="1" dirty="0">
                <a:solidFill>
                  <a:schemeClr val="bg1"/>
                </a:solidFill>
              </a:rPr>
              <a:t>:</a:t>
            </a:r>
            <a:r>
              <a:rPr lang="en-US" sz="1100" dirty="0">
                <a:solidFill>
                  <a:schemeClr val="bg1"/>
                </a:solidFill>
              </a:rPr>
              <a:t> A </a:t>
            </a:r>
            <a:r>
              <a:rPr lang="en-US" sz="1100" dirty="0" err="1">
                <a:solidFill>
                  <a:schemeClr val="bg1"/>
                </a:solidFill>
              </a:rPr>
              <a:t>differenza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volumi</a:t>
            </a:r>
            <a:r>
              <a:rPr lang="en-US" sz="1100" dirty="0">
                <a:solidFill>
                  <a:schemeClr val="bg1"/>
                </a:solidFill>
              </a:rPr>
              <a:t> mainstream </a:t>
            </a:r>
            <a:r>
              <a:rPr lang="en-US" sz="1100" dirty="0" err="1">
                <a:solidFill>
                  <a:schemeClr val="bg1"/>
                </a:solidFill>
              </a:rPr>
              <a:t>che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spesso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coinvolgevano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supereroi</a:t>
            </a:r>
            <a:r>
              <a:rPr lang="en-US" sz="1100" dirty="0">
                <a:solidFill>
                  <a:schemeClr val="bg1"/>
                </a:solidFill>
              </a:rPr>
              <a:t> (con </a:t>
            </a:r>
            <a:r>
              <a:rPr lang="en-US" sz="1100" dirty="0" err="1">
                <a:solidFill>
                  <a:schemeClr val="bg1"/>
                </a:solidFill>
              </a:rPr>
              <a:t>tono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talvolta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celebrativo</a:t>
            </a:r>
            <a:r>
              <a:rPr lang="en-US" sz="1100" dirty="0">
                <a:solidFill>
                  <a:schemeClr val="bg1"/>
                </a:solidFill>
              </a:rPr>
              <a:t> o </a:t>
            </a:r>
            <a:r>
              <a:rPr lang="en-US" sz="1100" dirty="0" err="1">
                <a:solidFill>
                  <a:schemeClr val="bg1"/>
                </a:solidFill>
              </a:rPr>
              <a:t>patriottico</a:t>
            </a:r>
            <a:r>
              <a:rPr lang="en-US" sz="1100" dirty="0">
                <a:solidFill>
                  <a:schemeClr val="bg1"/>
                </a:solidFill>
              </a:rPr>
              <a:t>), 9-11: Emergency Relief </a:t>
            </a:r>
            <a:r>
              <a:rPr lang="en-US" sz="1100" dirty="0" err="1">
                <a:solidFill>
                  <a:schemeClr val="bg1"/>
                </a:solidFill>
              </a:rPr>
              <a:t>si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concentrò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su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b="1" dirty="0" err="1">
                <a:solidFill>
                  <a:schemeClr val="bg1"/>
                </a:solidFill>
              </a:rPr>
              <a:t>racconti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  <a:r>
              <a:rPr lang="en-US" sz="1100" b="1" dirty="0" err="1">
                <a:solidFill>
                  <a:schemeClr val="bg1"/>
                </a:solidFill>
              </a:rPr>
              <a:t>personali</a:t>
            </a:r>
            <a:r>
              <a:rPr lang="en-US" sz="1100" b="1" dirty="0">
                <a:solidFill>
                  <a:schemeClr val="bg1"/>
                </a:solidFill>
              </a:rPr>
              <a:t>, non-fiction e vignette</a:t>
            </a:r>
            <a:r>
              <a:rPr lang="en-US" sz="1100" dirty="0">
                <a:solidFill>
                  <a:schemeClr val="bg1"/>
                </a:solidFill>
              </a:rPr>
              <a:t>.</a:t>
            </a:r>
          </a:p>
          <a:p>
            <a:pPr marL="228600" lvl="1" indent="-228600">
              <a:buFont typeface=""/>
              <a:buChar char="•"/>
            </a:pPr>
            <a:r>
              <a:rPr lang="en-US" sz="1100" dirty="0" err="1">
                <a:solidFill>
                  <a:schemeClr val="bg1"/>
                </a:solidFill>
              </a:rPr>
              <a:t>Gli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autori</a:t>
            </a:r>
            <a:r>
              <a:rPr lang="en-US" sz="1100" dirty="0">
                <a:solidFill>
                  <a:schemeClr val="bg1"/>
                </a:solidFill>
              </a:rPr>
              <a:t> (</a:t>
            </a:r>
            <a:r>
              <a:rPr lang="en-US" sz="1100" dirty="0" err="1">
                <a:solidFill>
                  <a:schemeClr val="bg1"/>
                </a:solidFill>
              </a:rPr>
              <a:t>molti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dei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quali</a:t>
            </a:r>
            <a:r>
              <a:rPr lang="en-US" sz="1100" dirty="0">
                <a:solidFill>
                  <a:schemeClr val="bg1"/>
                </a:solidFill>
              </a:rPr>
              <a:t> figure di </a:t>
            </a:r>
            <a:r>
              <a:rPr lang="en-US" sz="1100" dirty="0" err="1">
                <a:solidFill>
                  <a:schemeClr val="bg1"/>
                </a:solidFill>
              </a:rPr>
              <a:t>spicco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nel</a:t>
            </a:r>
            <a:r>
              <a:rPr lang="en-US" sz="1100" dirty="0">
                <a:solidFill>
                  <a:schemeClr val="bg1"/>
                </a:solidFill>
              </a:rPr>
              <a:t> fumetto </a:t>
            </a:r>
            <a:r>
              <a:rPr lang="en-US" sz="1100" dirty="0" err="1">
                <a:solidFill>
                  <a:schemeClr val="bg1"/>
                </a:solidFill>
              </a:rPr>
              <a:t>indipendente</a:t>
            </a:r>
            <a:r>
              <a:rPr lang="en-US" sz="1100" dirty="0">
                <a:solidFill>
                  <a:schemeClr val="bg1"/>
                </a:solidFill>
              </a:rPr>
              <a:t>) </a:t>
            </a:r>
            <a:r>
              <a:rPr lang="en-US" sz="1100" dirty="0" err="1">
                <a:solidFill>
                  <a:schemeClr val="bg1"/>
                </a:solidFill>
              </a:rPr>
              <a:t>raccontarono</a:t>
            </a:r>
            <a:r>
              <a:rPr lang="en-US" sz="1100" dirty="0">
                <a:solidFill>
                  <a:schemeClr val="bg1"/>
                </a:solidFill>
              </a:rPr>
              <a:t> le loro </a:t>
            </a:r>
            <a:r>
              <a:rPr lang="en-US" sz="1100" dirty="0" err="1">
                <a:solidFill>
                  <a:schemeClr val="bg1"/>
                </a:solidFill>
              </a:rPr>
              <a:t>esperienze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personali</a:t>
            </a:r>
            <a:r>
              <a:rPr lang="en-US" sz="1100" dirty="0">
                <a:solidFill>
                  <a:schemeClr val="bg1"/>
                </a:solidFill>
              </a:rPr>
              <a:t>, le loro </a:t>
            </a:r>
            <a:r>
              <a:rPr lang="en-US" sz="1100" dirty="0" err="1">
                <a:solidFill>
                  <a:schemeClr val="bg1"/>
                </a:solidFill>
              </a:rPr>
              <a:t>reazioni</a:t>
            </a:r>
            <a:r>
              <a:rPr lang="en-US" sz="1100" dirty="0">
                <a:solidFill>
                  <a:schemeClr val="bg1"/>
                </a:solidFill>
              </a:rPr>
              <a:t> e </a:t>
            </a:r>
            <a:r>
              <a:rPr lang="en-US" sz="1100" dirty="0" err="1">
                <a:solidFill>
                  <a:schemeClr val="bg1"/>
                </a:solidFill>
              </a:rPr>
              <a:t>i</a:t>
            </a:r>
            <a:r>
              <a:rPr lang="en-US" sz="1100" dirty="0">
                <a:solidFill>
                  <a:schemeClr val="bg1"/>
                </a:solidFill>
              </a:rPr>
              <a:t> loro </a:t>
            </a:r>
            <a:r>
              <a:rPr lang="en-US" sz="1100" dirty="0" err="1">
                <a:solidFill>
                  <a:schemeClr val="bg1"/>
                </a:solidFill>
              </a:rPr>
              <a:t>pensieri</a:t>
            </a:r>
            <a:r>
              <a:rPr lang="en-US" sz="1100" dirty="0">
                <a:solidFill>
                  <a:schemeClr val="bg1"/>
                </a:solidFill>
              </a:rPr>
              <a:t> in </a:t>
            </a:r>
            <a:r>
              <a:rPr lang="en-US" sz="1100" dirty="0" err="1">
                <a:solidFill>
                  <a:schemeClr val="bg1"/>
                </a:solidFill>
              </a:rPr>
              <a:t>relazione</a:t>
            </a:r>
            <a:r>
              <a:rPr lang="en-US" sz="1100" dirty="0">
                <a:solidFill>
                  <a:schemeClr val="bg1"/>
                </a:solidFill>
              </a:rPr>
              <a:t> alla </a:t>
            </a:r>
            <a:r>
              <a:rPr lang="en-US" sz="1100" dirty="0" err="1">
                <a:solidFill>
                  <a:schemeClr val="bg1"/>
                </a:solidFill>
              </a:rPr>
              <a:t>tragedia</a:t>
            </a:r>
            <a:r>
              <a:rPr lang="en-US" sz="1100" dirty="0">
                <a:solidFill>
                  <a:schemeClr val="bg1"/>
                </a:solidFill>
              </a:rPr>
              <a:t>, </a:t>
            </a:r>
            <a:r>
              <a:rPr lang="en-US" sz="1100" dirty="0" err="1">
                <a:solidFill>
                  <a:schemeClr val="bg1"/>
                </a:solidFill>
              </a:rPr>
              <a:t>anche</a:t>
            </a:r>
            <a:r>
              <a:rPr lang="en-US" sz="1100" dirty="0">
                <a:solidFill>
                  <a:schemeClr val="bg1"/>
                </a:solidFill>
              </a:rPr>
              <a:t> se </a:t>
            </a:r>
            <a:r>
              <a:rPr lang="en-US" sz="1100" dirty="0" err="1">
                <a:solidFill>
                  <a:schemeClr val="bg1"/>
                </a:solidFill>
              </a:rPr>
              <a:t>vivevano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lontano</a:t>
            </a:r>
            <a:r>
              <a:rPr lang="en-US" sz="1100" dirty="0">
                <a:solidFill>
                  <a:schemeClr val="bg1"/>
                </a:solidFill>
              </a:rPr>
              <a:t> da New York.</a:t>
            </a:r>
          </a:p>
          <a:p>
            <a:pPr marL="228600" lvl="1" indent="-228600">
              <a:buFont typeface="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Il </a:t>
            </a:r>
            <a:r>
              <a:rPr lang="en-US" sz="1100" dirty="0" err="1">
                <a:solidFill>
                  <a:schemeClr val="bg1"/>
                </a:solidFill>
              </a:rPr>
              <a:t>tono</a:t>
            </a:r>
            <a:r>
              <a:rPr lang="en-US" sz="1100" dirty="0">
                <a:solidFill>
                  <a:schemeClr val="bg1"/>
                </a:solidFill>
              </a:rPr>
              <a:t> è </a:t>
            </a:r>
            <a:r>
              <a:rPr lang="en-US" sz="1100" dirty="0" err="1">
                <a:solidFill>
                  <a:schemeClr val="bg1"/>
                </a:solidFill>
              </a:rPr>
              <a:t>generalmente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più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riflessivo</a:t>
            </a:r>
            <a:r>
              <a:rPr lang="en-US" sz="1100" dirty="0">
                <a:solidFill>
                  <a:schemeClr val="bg1"/>
                </a:solidFill>
              </a:rPr>
              <a:t>, </a:t>
            </a:r>
            <a:r>
              <a:rPr lang="en-US" sz="1100" dirty="0" err="1">
                <a:solidFill>
                  <a:schemeClr val="bg1"/>
                </a:solidFill>
              </a:rPr>
              <a:t>intimo</a:t>
            </a:r>
            <a:r>
              <a:rPr lang="en-US" sz="1100" dirty="0">
                <a:solidFill>
                  <a:schemeClr val="bg1"/>
                </a:solidFill>
              </a:rPr>
              <a:t> e </a:t>
            </a:r>
            <a:r>
              <a:rPr lang="en-US" sz="1100" dirty="0" err="1">
                <a:solidFill>
                  <a:schemeClr val="bg1"/>
                </a:solidFill>
              </a:rPr>
              <a:t>meno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drammatico</a:t>
            </a:r>
            <a:r>
              <a:rPr lang="en-US" sz="1100" dirty="0">
                <a:solidFill>
                  <a:schemeClr val="bg1"/>
                </a:solidFill>
              </a:rPr>
              <a:t> rispetto alle testate a grande </a:t>
            </a:r>
            <a:r>
              <a:rPr lang="en-US" sz="1100" dirty="0" err="1">
                <a:solidFill>
                  <a:schemeClr val="bg1"/>
                </a:solidFill>
              </a:rPr>
              <a:t>diffusione</a:t>
            </a:r>
            <a:r>
              <a:rPr lang="en-US" sz="1100" dirty="0">
                <a:solidFill>
                  <a:schemeClr val="bg1"/>
                </a:solidFill>
              </a:rPr>
              <a:t>.</a:t>
            </a:r>
          </a:p>
          <a:p>
            <a:pPr marL="228600" indent="-228600">
              <a:buFont typeface=""/>
              <a:buChar char="•"/>
            </a:pPr>
            <a:r>
              <a:rPr lang="en-US" sz="1100" b="1" dirty="0">
                <a:solidFill>
                  <a:schemeClr val="bg1"/>
                </a:solidFill>
              </a:rPr>
              <a:t>Autori </a:t>
            </a:r>
            <a:r>
              <a:rPr lang="en-US" sz="1100" b="1" dirty="0" err="1">
                <a:solidFill>
                  <a:schemeClr val="bg1"/>
                </a:solidFill>
              </a:rPr>
              <a:t>Coinvolti</a:t>
            </a:r>
            <a:r>
              <a:rPr lang="en-US" sz="1100" b="1" dirty="0">
                <a:solidFill>
                  <a:schemeClr val="bg1"/>
                </a:solidFill>
              </a:rPr>
              <a:t>:</a:t>
            </a:r>
            <a:r>
              <a:rPr lang="en-US" sz="1100" dirty="0">
                <a:solidFill>
                  <a:schemeClr val="bg1"/>
                </a:solidFill>
              </a:rPr>
              <a:t> Vi </a:t>
            </a:r>
            <a:r>
              <a:rPr lang="en-US" sz="1100" dirty="0" err="1">
                <a:solidFill>
                  <a:schemeClr val="bg1"/>
                </a:solidFill>
              </a:rPr>
              <a:t>parteciparono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oltre</a:t>
            </a:r>
            <a:r>
              <a:rPr lang="en-US" sz="1100" dirty="0">
                <a:solidFill>
                  <a:schemeClr val="bg1"/>
                </a:solidFill>
              </a:rPr>
              <a:t> 60 </a:t>
            </a:r>
            <a:r>
              <a:rPr lang="en-US" sz="1100" dirty="0" err="1">
                <a:solidFill>
                  <a:schemeClr val="bg1"/>
                </a:solidFill>
              </a:rPr>
              <a:t>artisti</a:t>
            </a:r>
            <a:r>
              <a:rPr lang="en-US" sz="1100" dirty="0">
                <a:solidFill>
                  <a:schemeClr val="bg1"/>
                </a:solidFill>
              </a:rPr>
              <a:t>, </a:t>
            </a:r>
            <a:r>
              <a:rPr lang="en-US" sz="1100" dirty="0" err="1">
                <a:solidFill>
                  <a:schemeClr val="bg1"/>
                </a:solidFill>
              </a:rPr>
              <a:t>tra</a:t>
            </a:r>
            <a:r>
              <a:rPr lang="en-US" sz="1100" dirty="0">
                <a:solidFill>
                  <a:schemeClr val="bg1"/>
                </a:solidFill>
              </a:rPr>
              <a:t> cui </a:t>
            </a:r>
            <a:r>
              <a:rPr lang="en-US" sz="1100" dirty="0" err="1">
                <a:solidFill>
                  <a:schemeClr val="bg1"/>
                </a:solidFill>
              </a:rPr>
              <a:t>nomi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noti</a:t>
            </a:r>
            <a:r>
              <a:rPr lang="en-US" sz="1100" dirty="0">
                <a:solidFill>
                  <a:schemeClr val="bg1"/>
                </a:solidFill>
              </a:rPr>
              <a:t> della scena Alternative e Indie come </a:t>
            </a:r>
            <a:r>
              <a:rPr lang="en-US" sz="1100" b="1" dirty="0">
                <a:solidFill>
                  <a:schemeClr val="bg1"/>
                </a:solidFill>
              </a:rPr>
              <a:t>Jeff Smith</a:t>
            </a:r>
            <a:r>
              <a:rPr lang="en-US" sz="1100" dirty="0">
                <a:solidFill>
                  <a:schemeClr val="bg1"/>
                </a:solidFill>
              </a:rPr>
              <a:t> (Bone), </a:t>
            </a:r>
            <a:r>
              <a:rPr lang="en-US" sz="1100" b="1" dirty="0">
                <a:solidFill>
                  <a:schemeClr val="bg1"/>
                </a:solidFill>
              </a:rPr>
              <a:t>Jessica Abel</a:t>
            </a:r>
            <a:r>
              <a:rPr lang="en-US" sz="1100" dirty="0">
                <a:solidFill>
                  <a:schemeClr val="bg1"/>
                </a:solidFill>
              </a:rPr>
              <a:t> (</a:t>
            </a:r>
            <a:r>
              <a:rPr lang="en-US" sz="1100" dirty="0" err="1">
                <a:solidFill>
                  <a:schemeClr val="bg1"/>
                </a:solidFill>
              </a:rPr>
              <a:t>ArtBabe</a:t>
            </a:r>
            <a:r>
              <a:rPr lang="en-US" sz="1100" dirty="0">
                <a:solidFill>
                  <a:schemeClr val="bg1"/>
                </a:solidFill>
              </a:rPr>
              <a:t>), </a:t>
            </a:r>
            <a:r>
              <a:rPr lang="en-US" sz="1100" b="1" dirty="0">
                <a:solidFill>
                  <a:schemeClr val="bg1"/>
                </a:solidFill>
              </a:rPr>
              <a:t>Peter </a:t>
            </a:r>
            <a:r>
              <a:rPr lang="en-US" sz="1100" b="1" dirty="0" err="1">
                <a:solidFill>
                  <a:schemeClr val="bg1"/>
                </a:solidFill>
              </a:rPr>
              <a:t>Kuper</a:t>
            </a:r>
            <a:r>
              <a:rPr lang="en-US" sz="1100" dirty="0" err="1">
                <a:solidFill>
                  <a:schemeClr val="bg1"/>
                </a:solidFill>
              </a:rPr>
              <a:t>,e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persino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leggende</a:t>
            </a:r>
            <a:r>
              <a:rPr lang="en-US" sz="1100" dirty="0">
                <a:solidFill>
                  <a:schemeClr val="bg1"/>
                </a:solidFill>
              </a:rPr>
              <a:t> come </a:t>
            </a:r>
            <a:r>
              <a:rPr lang="en-US" sz="1100" b="1" dirty="0">
                <a:solidFill>
                  <a:schemeClr val="bg1"/>
                </a:solidFill>
              </a:rPr>
              <a:t>Will Eisner</a:t>
            </a:r>
            <a:r>
              <a:rPr lang="en-US" sz="1100" dirty="0">
                <a:solidFill>
                  <a:schemeClr val="bg1"/>
                </a:solidFill>
              </a:rPr>
              <a:t> (il cui </a:t>
            </a:r>
            <a:r>
              <a:rPr lang="en-US" sz="1100" dirty="0" err="1">
                <a:solidFill>
                  <a:schemeClr val="bg1"/>
                </a:solidFill>
              </a:rPr>
              <a:t>contributo</a:t>
            </a:r>
            <a:r>
              <a:rPr lang="en-US" sz="1100" dirty="0">
                <a:solidFill>
                  <a:schemeClr val="bg1"/>
                </a:solidFill>
              </a:rPr>
              <a:t>, </a:t>
            </a:r>
            <a:r>
              <a:rPr lang="en-US" sz="1100" dirty="0" err="1">
                <a:solidFill>
                  <a:schemeClr val="bg1"/>
                </a:solidFill>
              </a:rPr>
              <a:t>insieme</a:t>
            </a:r>
            <a:r>
              <a:rPr lang="en-US" sz="1100" dirty="0">
                <a:solidFill>
                  <a:schemeClr val="bg1"/>
                </a:solidFill>
              </a:rPr>
              <a:t> ad </a:t>
            </a:r>
            <a:r>
              <a:rPr lang="en-US" sz="1100" dirty="0" err="1">
                <a:solidFill>
                  <a:schemeClr val="bg1"/>
                </a:solidFill>
              </a:rPr>
              <a:t>altri</a:t>
            </a:r>
            <a:r>
              <a:rPr lang="en-US" sz="1100" dirty="0">
                <a:solidFill>
                  <a:schemeClr val="bg1"/>
                </a:solidFill>
              </a:rPr>
              <a:t>, fu </a:t>
            </a:r>
            <a:r>
              <a:rPr lang="en-US" sz="1100" dirty="0" err="1">
                <a:solidFill>
                  <a:schemeClr val="bg1"/>
                </a:solidFill>
              </a:rPr>
              <a:t>tra</a:t>
            </a:r>
            <a:r>
              <a:rPr lang="en-US" sz="1100" dirty="0">
                <a:solidFill>
                  <a:schemeClr val="bg1"/>
                </a:solidFill>
              </a:rPr>
              <a:t> le poche </a:t>
            </a:r>
            <a:r>
              <a:rPr lang="en-US" sz="1100" dirty="0" err="1">
                <a:solidFill>
                  <a:schemeClr val="bg1"/>
                </a:solidFill>
              </a:rPr>
              <a:t>pagine</a:t>
            </a:r>
            <a:r>
              <a:rPr lang="en-US" sz="1100" dirty="0">
                <a:solidFill>
                  <a:schemeClr val="bg1"/>
                </a:solidFill>
              </a:rPr>
              <a:t> a </a:t>
            </a:r>
            <a:r>
              <a:rPr lang="en-US" sz="1100" dirty="0" err="1">
                <a:solidFill>
                  <a:schemeClr val="bg1"/>
                </a:solidFill>
              </a:rPr>
              <a:t>colori</a:t>
            </a:r>
            <a:r>
              <a:rPr lang="en-US" sz="1100" dirty="0">
                <a:solidFill>
                  <a:schemeClr val="bg1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915755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C7140-D7FB-4BF6-09C5-C0BD090CF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33694" y="660358"/>
            <a:ext cx="6594768" cy="965284"/>
          </a:xfrm>
        </p:spPr>
        <p:txBody>
          <a:bodyPr/>
          <a:lstStyle/>
          <a:p>
            <a:r>
              <a:rPr lang="en-US" dirty="0"/>
              <a:t>Will </a:t>
            </a:r>
            <a:r>
              <a:rPr lang="en-US" dirty="0" err="1"/>
              <a:t>eisner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C3BD58-5BCA-913D-399F-9CA331B17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4248150" cy="6096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EE77EF-4F92-6D06-BA92-51FA6A0AA994}"/>
              </a:ext>
            </a:extLst>
          </p:cNvPr>
          <p:cNvSpPr txBox="1"/>
          <p:nvPr/>
        </p:nvSpPr>
        <p:spPr>
          <a:xfrm>
            <a:off x="4724400" y="2116666"/>
            <a:ext cx="5850466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Esempio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questa</a:t>
            </a:r>
            <a:r>
              <a:rPr lang="en-US" dirty="0">
                <a:solidFill>
                  <a:schemeClr val="bg1"/>
                </a:solidFill>
              </a:rPr>
              <a:t> tavola di Will Eisner, il padre delle </a:t>
            </a:r>
            <a:r>
              <a:rPr lang="en-US" i="1" dirty="0">
                <a:solidFill>
                  <a:schemeClr val="bg1"/>
                </a:solidFill>
              </a:rPr>
              <a:t>Graphic Novel </a:t>
            </a:r>
            <a:r>
              <a:rPr lang="en-US" dirty="0">
                <a:solidFill>
                  <a:schemeClr val="bg1"/>
                </a:solidFill>
              </a:rPr>
              <a:t>per come le </a:t>
            </a:r>
            <a:r>
              <a:rPr lang="en-US" dirty="0" err="1">
                <a:solidFill>
                  <a:schemeClr val="bg1"/>
                </a:solidFill>
              </a:rPr>
              <a:t>conosciamo</a:t>
            </a:r>
            <a:r>
              <a:rPr lang="en-US" dirty="0">
                <a:solidFill>
                  <a:schemeClr val="bg1"/>
                </a:solidFill>
              </a:rPr>
              <a:t> ,</a:t>
            </a:r>
            <a:r>
              <a:rPr lang="en-US" dirty="0" err="1">
                <a:solidFill>
                  <a:schemeClr val="bg1"/>
                </a:solidFill>
              </a:rPr>
              <a:t>rappresenta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perfettamente</a:t>
            </a:r>
            <a:r>
              <a:rPr lang="en-US" dirty="0">
                <a:solidFill>
                  <a:schemeClr val="bg1"/>
                </a:solidFill>
              </a:rPr>
              <a:t> la </a:t>
            </a:r>
            <a:r>
              <a:rPr lang="en-US" dirty="0" err="1">
                <a:solidFill>
                  <a:schemeClr val="bg1"/>
                </a:solidFill>
              </a:rPr>
              <a:t>trasmissione</a:t>
            </a:r>
            <a:r>
              <a:rPr lang="en-US" dirty="0">
                <a:solidFill>
                  <a:schemeClr val="bg1"/>
                </a:solidFill>
              </a:rPr>
              <a:t> del </a:t>
            </a:r>
            <a:r>
              <a:rPr lang="en-US" dirty="0" err="1">
                <a:solidFill>
                  <a:schemeClr val="bg1"/>
                </a:solidFill>
              </a:rPr>
              <a:t>disastro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tramite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nuovi</a:t>
            </a:r>
            <a:r>
              <a:rPr lang="en-US" dirty="0">
                <a:solidFill>
                  <a:schemeClr val="bg1"/>
                </a:solidFill>
              </a:rPr>
              <a:t> mass media, tv e </a:t>
            </a:r>
            <a:r>
              <a:rPr lang="en-US" dirty="0" err="1">
                <a:solidFill>
                  <a:schemeClr val="bg1"/>
                </a:solidFill>
              </a:rPr>
              <a:t>telegiornali</a:t>
            </a:r>
            <a:r>
              <a:rPr lang="en-US" dirty="0">
                <a:solidFill>
                  <a:schemeClr val="bg1"/>
                </a:solidFill>
              </a:rPr>
              <a:t>, come </a:t>
            </a:r>
            <a:r>
              <a:rPr lang="en-US" dirty="0" err="1">
                <a:solidFill>
                  <a:schemeClr val="bg1"/>
                </a:solidFill>
              </a:rPr>
              <a:t>forse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anche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critica</a:t>
            </a:r>
            <a:r>
              <a:rPr lang="en-US" dirty="0">
                <a:solidFill>
                  <a:schemeClr val="bg1"/>
                </a:solidFill>
              </a:rPr>
              <a:t> alla </a:t>
            </a:r>
            <a:r>
              <a:rPr lang="en-US" dirty="0" err="1">
                <a:solidFill>
                  <a:schemeClr val="bg1"/>
                </a:solidFill>
              </a:rPr>
              <a:t>cultura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dell'orrore</a:t>
            </a:r>
            <a:r>
              <a:rPr lang="en-US" dirty="0">
                <a:solidFill>
                  <a:schemeClr val="bg1"/>
                </a:solidFill>
              </a:rPr>
              <a:t> (ex. </a:t>
            </a:r>
            <a:r>
              <a:rPr lang="en-US" dirty="0" err="1">
                <a:solidFill>
                  <a:schemeClr val="bg1"/>
                </a:solidFill>
              </a:rPr>
              <a:t>serie</a:t>
            </a:r>
            <a:r>
              <a:rPr lang="en-US" dirty="0">
                <a:solidFill>
                  <a:schemeClr val="bg1"/>
                </a:solidFill>
              </a:rPr>
              <a:t> sui serial killer).</a:t>
            </a:r>
          </a:p>
        </p:txBody>
      </p:sp>
    </p:spTree>
    <p:extLst>
      <p:ext uri="{BB962C8B-B14F-4D97-AF65-F5344CB8AC3E}">
        <p14:creationId xmlns:p14="http://schemas.microsoft.com/office/powerpoint/2010/main" val="2941899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7988B48-9C7E-FC6C-5054-17172678B83A}"/>
              </a:ext>
            </a:extLst>
          </p:cNvPr>
          <p:cNvSpPr txBox="1"/>
          <p:nvPr/>
        </p:nvSpPr>
        <p:spPr>
          <a:xfrm>
            <a:off x="5046133" y="1930400"/>
            <a:ext cx="5621866" cy="393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ED1C0F-66E7-D158-0810-FAFBCE664D1D}"/>
              </a:ext>
            </a:extLst>
          </p:cNvPr>
          <p:cNvSpPr txBox="1"/>
          <p:nvPr/>
        </p:nvSpPr>
        <p:spPr>
          <a:xfrm>
            <a:off x="4396154" y="1719385"/>
            <a:ext cx="5490308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Font typeface=""/>
              <a:buChar char="•"/>
            </a:pPr>
            <a:r>
              <a:rPr lang="en-US" sz="1400" dirty="0" err="1">
                <a:solidFill>
                  <a:schemeClr val="bg1"/>
                </a:solidFill>
              </a:rPr>
              <a:t>Negli</a:t>
            </a:r>
            <a:r>
              <a:rPr lang="en-US" sz="1400" dirty="0">
                <a:solidFill>
                  <a:schemeClr val="bg1"/>
                </a:solidFill>
              </a:rPr>
              <a:t> anni '30, Eisner </a:t>
            </a:r>
            <a:r>
              <a:rPr lang="en-US" sz="1400" dirty="0" err="1">
                <a:solidFill>
                  <a:schemeClr val="bg1"/>
                </a:solidFill>
              </a:rPr>
              <a:t>si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distinse</a:t>
            </a:r>
            <a:r>
              <a:rPr lang="en-US" sz="1400" dirty="0">
                <a:solidFill>
                  <a:schemeClr val="bg1"/>
                </a:solidFill>
              </a:rPr>
              <a:t> non solo come </a:t>
            </a:r>
            <a:r>
              <a:rPr lang="en-US" sz="1400" dirty="0" err="1">
                <a:solidFill>
                  <a:schemeClr val="bg1"/>
                </a:solidFill>
              </a:rPr>
              <a:t>artista</a:t>
            </a:r>
            <a:r>
              <a:rPr lang="en-US" sz="1400" dirty="0">
                <a:solidFill>
                  <a:schemeClr val="bg1"/>
                </a:solidFill>
              </a:rPr>
              <a:t> ma </a:t>
            </a:r>
            <a:r>
              <a:rPr lang="en-US" sz="1400" dirty="0" err="1">
                <a:solidFill>
                  <a:schemeClr val="bg1"/>
                </a:solidFill>
              </a:rPr>
              <a:t>anche</a:t>
            </a:r>
            <a:r>
              <a:rPr lang="en-US" sz="1400" dirty="0">
                <a:solidFill>
                  <a:schemeClr val="bg1"/>
                </a:solidFill>
              </a:rPr>
              <a:t> come </a:t>
            </a:r>
            <a:r>
              <a:rPr lang="en-US" sz="1400" dirty="0" err="1">
                <a:solidFill>
                  <a:schemeClr val="bg1"/>
                </a:solidFill>
              </a:rPr>
              <a:t>imprenditore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Insieme</a:t>
            </a:r>
            <a:r>
              <a:rPr lang="en-US" sz="1400" dirty="0">
                <a:solidFill>
                  <a:schemeClr val="bg1"/>
                </a:solidFill>
              </a:rPr>
              <a:t> a Jerry Iger, </a:t>
            </a:r>
            <a:r>
              <a:rPr lang="en-US" sz="1400" dirty="0" err="1">
                <a:solidFill>
                  <a:schemeClr val="bg1"/>
                </a:solidFill>
              </a:rPr>
              <a:t>fondò</a:t>
            </a:r>
            <a:r>
              <a:rPr lang="en-US" sz="1400" dirty="0">
                <a:solidFill>
                  <a:schemeClr val="bg1"/>
                </a:solidFill>
              </a:rPr>
              <a:t> uno </a:t>
            </a:r>
            <a:r>
              <a:rPr lang="en-US" sz="1400" dirty="0" err="1">
                <a:solidFill>
                  <a:schemeClr val="bg1"/>
                </a:solidFill>
              </a:rPr>
              <a:t>dei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primi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>
                <a:solidFill>
                  <a:schemeClr val="bg1"/>
                </a:solidFill>
              </a:rPr>
              <a:t>"studios"</a:t>
            </a:r>
            <a:r>
              <a:rPr lang="en-US" sz="1400" dirty="0">
                <a:solidFill>
                  <a:schemeClr val="bg1"/>
                </a:solidFill>
              </a:rPr>
              <a:t> di </a:t>
            </a:r>
            <a:r>
              <a:rPr lang="en-US" sz="1400" dirty="0" err="1">
                <a:solidFill>
                  <a:schemeClr val="bg1"/>
                </a:solidFill>
              </a:rPr>
              <a:t>fumetti</a:t>
            </a:r>
            <a:r>
              <a:rPr lang="en-US" sz="1400" dirty="0">
                <a:solidFill>
                  <a:schemeClr val="bg1"/>
                </a:solidFill>
              </a:rPr>
              <a:t> (</a:t>
            </a:r>
            <a:r>
              <a:rPr lang="en-US" sz="1400" i="1" dirty="0">
                <a:solidFill>
                  <a:schemeClr val="bg1"/>
                </a:solidFill>
              </a:rPr>
              <a:t>Eisner &amp; Iger</a:t>
            </a:r>
            <a:r>
              <a:rPr lang="en-US" sz="1400" dirty="0">
                <a:solidFill>
                  <a:schemeClr val="bg1"/>
                </a:solidFill>
              </a:rPr>
              <a:t>), </a:t>
            </a:r>
            <a:r>
              <a:rPr lang="en-US" sz="1400" dirty="0" err="1">
                <a:solidFill>
                  <a:schemeClr val="bg1"/>
                </a:solidFill>
              </a:rPr>
              <a:t>creando</a:t>
            </a:r>
            <a:r>
              <a:rPr lang="en-US" sz="1400" dirty="0">
                <a:solidFill>
                  <a:schemeClr val="bg1"/>
                </a:solidFill>
              </a:rPr>
              <a:t> e </a:t>
            </a:r>
            <a:r>
              <a:rPr lang="en-US" sz="1400" dirty="0" err="1">
                <a:solidFill>
                  <a:schemeClr val="bg1"/>
                </a:solidFill>
              </a:rPr>
              <a:t>vendendo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contenuti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completi</a:t>
            </a:r>
            <a:r>
              <a:rPr lang="en-US" sz="1400" dirty="0">
                <a:solidFill>
                  <a:schemeClr val="bg1"/>
                </a:solidFill>
              </a:rPr>
              <a:t> a </a:t>
            </a:r>
            <a:r>
              <a:rPr lang="en-US" sz="1400" dirty="0" err="1">
                <a:solidFill>
                  <a:schemeClr val="bg1"/>
                </a:solidFill>
              </a:rPr>
              <a:t>editori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che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volevano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entrare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nel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mercato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nascente</a:t>
            </a:r>
            <a:r>
              <a:rPr lang="en-US" sz="1400" dirty="0">
                <a:solidFill>
                  <a:schemeClr val="bg1"/>
                </a:solidFill>
              </a:rPr>
              <a:t> del </a:t>
            </a:r>
            <a:r>
              <a:rPr lang="en-US" sz="1400" i="1" dirty="0">
                <a:solidFill>
                  <a:schemeClr val="bg1"/>
                </a:solidFill>
              </a:rPr>
              <a:t>comic book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</a:p>
          <a:p>
            <a:pPr marL="228600" indent="-228600">
              <a:buFont typeface=""/>
              <a:buChar char="•"/>
            </a:pPr>
            <a:r>
              <a:rPr lang="en-US" sz="1400" b="1" i="1" dirty="0">
                <a:solidFill>
                  <a:schemeClr val="bg1"/>
                </a:solidFill>
              </a:rPr>
              <a:t>The Spirit </a:t>
            </a:r>
            <a:r>
              <a:rPr lang="en-US" sz="1400" b="1" dirty="0">
                <a:solidFill>
                  <a:schemeClr val="bg1"/>
                </a:solidFill>
              </a:rPr>
              <a:t>(1940):</a:t>
            </a:r>
            <a:r>
              <a:rPr lang="en-US" sz="1400" dirty="0">
                <a:solidFill>
                  <a:schemeClr val="bg1"/>
                </a:solidFill>
              </a:rPr>
              <a:t> la </a:t>
            </a:r>
            <a:r>
              <a:rPr lang="en-US" sz="1400" dirty="0" err="1">
                <a:solidFill>
                  <a:schemeClr val="bg1"/>
                </a:solidFill>
              </a:rPr>
              <a:t>sua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creazione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più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iconica</a:t>
            </a:r>
            <a:r>
              <a:rPr lang="en-US" sz="1400" dirty="0">
                <a:solidFill>
                  <a:schemeClr val="bg1"/>
                </a:solidFill>
              </a:rPr>
              <a:t> è </a:t>
            </a:r>
            <a:r>
              <a:rPr lang="en-US" sz="1400" b="1" dirty="0">
                <a:solidFill>
                  <a:schemeClr val="bg1"/>
                </a:solidFill>
              </a:rPr>
              <a:t>The Spirit</a:t>
            </a:r>
            <a:r>
              <a:rPr lang="en-US" sz="1400" dirty="0">
                <a:solidFill>
                  <a:schemeClr val="bg1"/>
                </a:solidFill>
              </a:rPr>
              <a:t>, un </a:t>
            </a:r>
            <a:r>
              <a:rPr lang="en-US" sz="1400" dirty="0" err="1">
                <a:solidFill>
                  <a:schemeClr val="bg1"/>
                </a:solidFill>
              </a:rPr>
              <a:t>eroe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mascherato</a:t>
            </a:r>
            <a:r>
              <a:rPr lang="en-US" sz="1400" dirty="0">
                <a:solidFill>
                  <a:schemeClr val="bg1"/>
                </a:solidFill>
              </a:rPr>
              <a:t> (ma senza </a:t>
            </a:r>
            <a:r>
              <a:rPr lang="en-US" sz="1400" dirty="0" err="1">
                <a:solidFill>
                  <a:schemeClr val="bg1"/>
                </a:solidFill>
              </a:rPr>
              <a:t>superpoteri</a:t>
            </a:r>
            <a:r>
              <a:rPr lang="en-US" sz="1400" dirty="0">
                <a:solidFill>
                  <a:schemeClr val="bg1"/>
                </a:solidFill>
              </a:rPr>
              <a:t>) le cui </a:t>
            </a:r>
            <a:r>
              <a:rPr lang="en-US" sz="1400" dirty="0" err="1">
                <a:solidFill>
                  <a:schemeClr val="bg1"/>
                </a:solidFill>
              </a:rPr>
              <a:t>storie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venivano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pubblicate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su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inserti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domenicali</a:t>
            </a:r>
            <a:r>
              <a:rPr lang="en-US" sz="1400" dirty="0">
                <a:solidFill>
                  <a:schemeClr val="bg1"/>
                </a:solidFill>
              </a:rPr>
              <a:t> a </a:t>
            </a:r>
            <a:r>
              <a:rPr lang="en-US" sz="1400" dirty="0" err="1">
                <a:solidFill>
                  <a:schemeClr val="bg1"/>
                </a:solidFill>
              </a:rPr>
              <a:t>fumetti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distribuiti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dai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giornali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</a:p>
          <a:p>
            <a:pPr marL="228600" lvl="1" indent="-228600">
              <a:buFont typeface=""/>
              <a:buChar char="•"/>
            </a:pPr>
            <a:r>
              <a:rPr lang="en-US" sz="1400" b="1" dirty="0" err="1">
                <a:solidFill>
                  <a:schemeClr val="bg1"/>
                </a:solidFill>
              </a:rPr>
              <a:t>Innovazione</a:t>
            </a:r>
            <a:r>
              <a:rPr lang="en-US" sz="1400" b="1" dirty="0">
                <a:solidFill>
                  <a:schemeClr val="bg1"/>
                </a:solidFill>
              </a:rPr>
              <a:t>: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i="1" dirty="0">
                <a:solidFill>
                  <a:schemeClr val="bg1"/>
                </a:solidFill>
              </a:rPr>
              <a:t>The Spirit</a:t>
            </a:r>
            <a:r>
              <a:rPr lang="en-US" sz="1400" dirty="0">
                <a:solidFill>
                  <a:schemeClr val="bg1"/>
                </a:solidFill>
              </a:rPr>
              <a:t> è </a:t>
            </a:r>
            <a:r>
              <a:rPr lang="en-US" sz="1400" dirty="0" err="1">
                <a:solidFill>
                  <a:schemeClr val="bg1"/>
                </a:solidFill>
              </a:rPr>
              <a:t>fondamentale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perché</a:t>
            </a:r>
            <a:r>
              <a:rPr lang="en-US" sz="1400" dirty="0">
                <a:solidFill>
                  <a:schemeClr val="bg1"/>
                </a:solidFill>
              </a:rPr>
              <a:t> Eisner </a:t>
            </a:r>
            <a:r>
              <a:rPr lang="en-US" sz="1400" dirty="0" err="1">
                <a:solidFill>
                  <a:schemeClr val="bg1"/>
                </a:solidFill>
              </a:rPr>
              <a:t>usò</a:t>
            </a:r>
            <a:r>
              <a:rPr lang="en-US" sz="1400" dirty="0">
                <a:solidFill>
                  <a:schemeClr val="bg1"/>
                </a:solidFill>
              </a:rPr>
              <a:t> il </a:t>
            </a:r>
            <a:r>
              <a:rPr lang="en-US" sz="1400" dirty="0" err="1">
                <a:solidFill>
                  <a:schemeClr val="bg1"/>
                </a:solidFill>
              </a:rPr>
              <a:t>formato</a:t>
            </a:r>
            <a:r>
              <a:rPr lang="en-US" sz="1400" dirty="0">
                <a:solidFill>
                  <a:schemeClr val="bg1"/>
                </a:solidFill>
              </a:rPr>
              <a:t> per </a:t>
            </a:r>
            <a:r>
              <a:rPr lang="en-US" sz="1400" dirty="0" err="1">
                <a:solidFill>
                  <a:schemeClr val="bg1"/>
                </a:solidFill>
              </a:rPr>
              <a:t>una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sperimentazione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grafica</a:t>
            </a:r>
            <a:r>
              <a:rPr lang="en-US" sz="1400" dirty="0">
                <a:solidFill>
                  <a:schemeClr val="bg1"/>
                </a:solidFill>
              </a:rPr>
              <a:t> e </a:t>
            </a:r>
            <a:r>
              <a:rPr lang="en-US" sz="1400" dirty="0" err="1">
                <a:solidFill>
                  <a:schemeClr val="bg1"/>
                </a:solidFill>
              </a:rPr>
              <a:t>narrativa</a:t>
            </a:r>
            <a:r>
              <a:rPr lang="en-US" sz="1400" dirty="0">
                <a:solidFill>
                  <a:schemeClr val="bg1"/>
                </a:solidFill>
              </a:rPr>
              <a:t> senza </a:t>
            </a:r>
            <a:r>
              <a:rPr lang="en-US" sz="1400" dirty="0" err="1">
                <a:solidFill>
                  <a:schemeClr val="bg1"/>
                </a:solidFill>
              </a:rPr>
              <a:t>precedenti</a:t>
            </a:r>
            <a:r>
              <a:rPr lang="en-US" sz="1400" dirty="0">
                <a:solidFill>
                  <a:schemeClr val="bg1"/>
                </a:solidFill>
              </a:rPr>
              <a:t>: </a:t>
            </a:r>
            <a:r>
              <a:rPr lang="en-US" sz="1400" dirty="0" err="1">
                <a:solidFill>
                  <a:schemeClr val="bg1"/>
                </a:solidFill>
              </a:rPr>
              <a:t>l'uso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innovativo</a:t>
            </a:r>
            <a:r>
              <a:rPr lang="en-US" sz="1400" dirty="0">
                <a:solidFill>
                  <a:schemeClr val="bg1"/>
                </a:solidFill>
              </a:rPr>
              <a:t> delle ombre e della </a:t>
            </a:r>
            <a:r>
              <a:rPr lang="en-US" sz="1400" dirty="0" err="1">
                <a:solidFill>
                  <a:schemeClr val="bg1"/>
                </a:solidFill>
              </a:rPr>
              <a:t>prospettiva</a:t>
            </a:r>
            <a:r>
              <a:rPr lang="en-US" sz="1400" dirty="0">
                <a:solidFill>
                  <a:schemeClr val="bg1"/>
                </a:solidFill>
              </a:rPr>
              <a:t> (</a:t>
            </a:r>
            <a:r>
              <a:rPr lang="en-US" sz="1400" dirty="0" err="1">
                <a:solidFill>
                  <a:schemeClr val="bg1"/>
                </a:solidFill>
              </a:rPr>
              <a:t>che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influenzò</a:t>
            </a:r>
            <a:r>
              <a:rPr lang="en-US" sz="1400" dirty="0">
                <a:solidFill>
                  <a:schemeClr val="bg1"/>
                </a:solidFill>
              </a:rPr>
              <a:t> il </a:t>
            </a:r>
            <a:r>
              <a:rPr lang="en-US" sz="1400" i="1" dirty="0">
                <a:solidFill>
                  <a:schemeClr val="bg1"/>
                </a:solidFill>
              </a:rPr>
              <a:t>film noir</a:t>
            </a:r>
            <a:r>
              <a:rPr lang="en-US" sz="1400" dirty="0">
                <a:solidFill>
                  <a:schemeClr val="bg1"/>
                </a:solidFill>
              </a:rPr>
              <a:t>), la cura per </a:t>
            </a:r>
            <a:r>
              <a:rPr lang="en-US" sz="1400" dirty="0" err="1">
                <a:solidFill>
                  <a:schemeClr val="bg1"/>
                </a:solidFill>
              </a:rPr>
              <a:t>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personaggi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secondari</a:t>
            </a:r>
            <a:r>
              <a:rPr lang="en-US" sz="1400" dirty="0">
                <a:solidFill>
                  <a:schemeClr val="bg1"/>
                </a:solidFill>
              </a:rPr>
              <a:t> e la </a:t>
            </a:r>
            <a:r>
              <a:rPr lang="en-US" sz="1400" dirty="0" err="1">
                <a:solidFill>
                  <a:schemeClr val="bg1"/>
                </a:solidFill>
              </a:rPr>
              <a:t>profondità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emotiva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</a:p>
          <a:p>
            <a:pPr marL="228600" lvl="1" indent="-228600">
              <a:buFont typeface=""/>
              <a:buChar char="•"/>
            </a:pPr>
            <a:r>
              <a:rPr lang="en-US" sz="1400" b="1" dirty="0" err="1">
                <a:solidFill>
                  <a:schemeClr val="bg1"/>
                </a:solidFill>
              </a:rPr>
              <a:t>Linguaggio</a:t>
            </a:r>
            <a:r>
              <a:rPr lang="en-US" sz="1400" b="1" dirty="0">
                <a:solidFill>
                  <a:schemeClr val="bg1"/>
                </a:solidFill>
              </a:rPr>
              <a:t> del Fumetto:</a:t>
            </a:r>
            <a:r>
              <a:rPr lang="en-US" sz="1400" dirty="0">
                <a:solidFill>
                  <a:schemeClr val="bg1"/>
                </a:solidFill>
              </a:rPr>
              <a:t> ogni </a:t>
            </a:r>
            <a:r>
              <a:rPr lang="en-US" sz="1400" dirty="0" err="1">
                <a:solidFill>
                  <a:schemeClr val="bg1"/>
                </a:solidFill>
              </a:rPr>
              <a:t>storia</a:t>
            </a:r>
            <a:r>
              <a:rPr lang="en-US" sz="1400" dirty="0">
                <a:solidFill>
                  <a:schemeClr val="bg1"/>
                </a:solidFill>
              </a:rPr>
              <a:t> di </a:t>
            </a:r>
            <a:r>
              <a:rPr lang="en-US" sz="1400" i="1" dirty="0">
                <a:solidFill>
                  <a:schemeClr val="bg1"/>
                </a:solidFill>
              </a:rPr>
              <a:t>The Spirit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iniziava</a:t>
            </a:r>
            <a:r>
              <a:rPr lang="en-US" sz="1400" dirty="0">
                <a:solidFill>
                  <a:schemeClr val="bg1"/>
                </a:solidFill>
              </a:rPr>
              <a:t> con un </a:t>
            </a:r>
            <a:r>
              <a:rPr lang="en-US" sz="1400" dirty="0" err="1">
                <a:solidFill>
                  <a:schemeClr val="bg1"/>
                </a:solidFill>
              </a:rPr>
              <a:t>titolo</a:t>
            </a:r>
            <a:r>
              <a:rPr lang="en-US" sz="1400" dirty="0">
                <a:solidFill>
                  <a:schemeClr val="bg1"/>
                </a:solidFill>
              </a:rPr>
              <a:t> di </a:t>
            </a:r>
            <a:r>
              <a:rPr lang="en-US" sz="1400" dirty="0" err="1">
                <a:solidFill>
                  <a:schemeClr val="bg1"/>
                </a:solidFill>
              </a:rPr>
              <a:t>una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pagina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che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integrava</a:t>
            </a:r>
            <a:r>
              <a:rPr lang="en-US" sz="1400" dirty="0">
                <a:solidFill>
                  <a:schemeClr val="bg1"/>
                </a:solidFill>
              </a:rPr>
              <a:t> il </a:t>
            </a:r>
            <a:r>
              <a:rPr lang="en-US" sz="1400" dirty="0" err="1">
                <a:solidFill>
                  <a:schemeClr val="bg1"/>
                </a:solidFill>
              </a:rPr>
              <a:t>titolo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stesso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nel</a:t>
            </a:r>
            <a:r>
              <a:rPr lang="en-US" sz="1400" dirty="0">
                <a:solidFill>
                  <a:schemeClr val="bg1"/>
                </a:solidFill>
              </a:rPr>
              <a:t> disegno come </a:t>
            </a:r>
            <a:r>
              <a:rPr lang="en-US" sz="1400" dirty="0" err="1">
                <a:solidFill>
                  <a:schemeClr val="bg1"/>
                </a:solidFill>
              </a:rPr>
              <a:t>parte</a:t>
            </a:r>
            <a:r>
              <a:rPr lang="en-US" sz="1400" dirty="0">
                <a:solidFill>
                  <a:schemeClr val="bg1"/>
                </a:solidFill>
              </a:rPr>
              <a:t> della scena </a:t>
            </a:r>
            <a:r>
              <a:rPr lang="en-US" sz="1400" dirty="0" err="1">
                <a:solidFill>
                  <a:schemeClr val="bg1"/>
                </a:solidFill>
              </a:rPr>
              <a:t>d'apertura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dimostrando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una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consapevolezza</a:t>
            </a:r>
            <a:r>
              <a:rPr lang="en-US" sz="1400" dirty="0">
                <a:solidFill>
                  <a:schemeClr val="bg1"/>
                </a:solidFill>
              </a:rPr>
              <a:t> unica del mezzo.</a:t>
            </a:r>
          </a:p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175ECD-9CEA-FC3C-E8E2-095EE9C340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8435"/>
            <a:ext cx="4302420" cy="62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53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C7A8E2-C5FA-B662-90EB-6C96E77A9223}"/>
              </a:ext>
            </a:extLst>
          </p:cNvPr>
          <p:cNvSpPr txBox="1"/>
          <p:nvPr/>
        </p:nvSpPr>
        <p:spPr>
          <a:xfrm>
            <a:off x="3976076" y="669193"/>
            <a:ext cx="7165732" cy="60939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Dopo aver </a:t>
            </a:r>
            <a:r>
              <a:rPr lang="en-US" dirty="0" err="1">
                <a:solidFill>
                  <a:schemeClr val="bg1"/>
                </a:solidFill>
              </a:rPr>
              <a:t>lasciato</a:t>
            </a:r>
            <a:r>
              <a:rPr lang="en-US" dirty="0">
                <a:solidFill>
                  <a:schemeClr val="bg1"/>
                </a:solidFill>
              </a:rPr>
              <a:t> il </a:t>
            </a:r>
            <a:r>
              <a:rPr lang="en-US" dirty="0" err="1">
                <a:solidFill>
                  <a:schemeClr val="bg1"/>
                </a:solidFill>
              </a:rPr>
              <a:t>lavoro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i="1" dirty="0">
                <a:solidFill>
                  <a:schemeClr val="bg1"/>
                </a:solidFill>
              </a:rPr>
              <a:t>The Spirit </a:t>
            </a:r>
            <a:r>
              <a:rPr lang="en-US" dirty="0">
                <a:solidFill>
                  <a:schemeClr val="bg1"/>
                </a:solidFill>
              </a:rPr>
              <a:t>e aver </a:t>
            </a:r>
            <a:r>
              <a:rPr lang="en-US" dirty="0" err="1">
                <a:solidFill>
                  <a:schemeClr val="bg1"/>
                </a:solidFill>
              </a:rPr>
              <a:t>dedicato</a:t>
            </a:r>
            <a:r>
              <a:rPr lang="en-US" dirty="0">
                <a:solidFill>
                  <a:schemeClr val="bg1"/>
                </a:solidFill>
              </a:rPr>
              <a:t> anni alla </a:t>
            </a:r>
            <a:r>
              <a:rPr lang="en-US" dirty="0" err="1">
                <a:solidFill>
                  <a:schemeClr val="bg1"/>
                </a:solidFill>
              </a:rPr>
              <a:t>produzione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manuali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illustrati</a:t>
            </a:r>
            <a:r>
              <a:rPr lang="en-US" dirty="0">
                <a:solidFill>
                  <a:schemeClr val="bg1"/>
                </a:solidFill>
              </a:rPr>
              <a:t> per </a:t>
            </a:r>
            <a:r>
              <a:rPr lang="en-US" dirty="0" err="1">
                <a:solidFill>
                  <a:schemeClr val="bg1"/>
                </a:solidFill>
              </a:rPr>
              <a:t>l'esercito</a:t>
            </a:r>
            <a:r>
              <a:rPr lang="en-US" dirty="0">
                <a:solidFill>
                  <a:schemeClr val="bg1"/>
                </a:solidFill>
              </a:rPr>
              <a:t> americano, Eisner </a:t>
            </a:r>
            <a:r>
              <a:rPr lang="en-US" dirty="0" err="1">
                <a:solidFill>
                  <a:schemeClr val="bg1"/>
                </a:solidFill>
              </a:rPr>
              <a:t>tornò</a:t>
            </a:r>
            <a:r>
              <a:rPr lang="en-US" dirty="0">
                <a:solidFill>
                  <a:schemeClr val="bg1"/>
                </a:solidFill>
              </a:rPr>
              <a:t> alla </a:t>
            </a:r>
            <a:r>
              <a:rPr lang="en-US" dirty="0" err="1">
                <a:solidFill>
                  <a:schemeClr val="bg1"/>
                </a:solidFill>
              </a:rPr>
              <a:t>narrativa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fumetti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negli</a:t>
            </a:r>
            <a:r>
              <a:rPr lang="en-US" dirty="0">
                <a:solidFill>
                  <a:schemeClr val="bg1"/>
                </a:solidFill>
              </a:rPr>
              <a:t> anni '70 con un </a:t>
            </a:r>
            <a:r>
              <a:rPr lang="en-US" dirty="0" err="1">
                <a:solidFill>
                  <a:schemeClr val="bg1"/>
                </a:solidFill>
              </a:rPr>
              <a:t>obiettivo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ambizioso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elevare</a:t>
            </a:r>
            <a:r>
              <a:rPr lang="en-US" dirty="0">
                <a:solidFill>
                  <a:schemeClr val="bg1"/>
                </a:solidFill>
              </a:rPr>
              <a:t> il fumetto a </a:t>
            </a:r>
            <a:r>
              <a:rPr lang="en-US" dirty="0" err="1">
                <a:solidFill>
                  <a:schemeClr val="bg1"/>
                </a:solidFill>
              </a:rPr>
              <a:t>una</a:t>
            </a:r>
            <a:r>
              <a:rPr lang="en-US" dirty="0">
                <a:solidFill>
                  <a:schemeClr val="bg1"/>
                </a:solidFill>
              </a:rPr>
              <a:t> forma </a:t>
            </a:r>
            <a:r>
              <a:rPr lang="en-US" dirty="0" err="1">
                <a:solidFill>
                  <a:schemeClr val="bg1"/>
                </a:solidFill>
              </a:rPr>
              <a:t>d'arte</a:t>
            </a:r>
            <a:r>
              <a:rPr lang="en-US" dirty="0">
                <a:solidFill>
                  <a:schemeClr val="bg1"/>
                </a:solidFill>
              </a:rPr>
              <a:t> seria e </a:t>
            </a:r>
            <a:r>
              <a:rPr lang="en-US" dirty="0" err="1">
                <a:solidFill>
                  <a:schemeClr val="bg1"/>
                </a:solidFill>
              </a:rPr>
              <a:t>letteraria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228600" indent="-228600">
              <a:buFont typeface=""/>
              <a:buChar char="•"/>
            </a:pPr>
            <a:r>
              <a:rPr lang="en-US" b="1" i="1" dirty="0">
                <a:solidFill>
                  <a:schemeClr val="bg1"/>
                </a:solidFill>
              </a:rPr>
              <a:t>A Contract with God </a:t>
            </a:r>
            <a:r>
              <a:rPr lang="en-US" b="1" dirty="0">
                <a:solidFill>
                  <a:schemeClr val="bg1"/>
                </a:solidFill>
              </a:rPr>
              <a:t>(1978):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quest'opera</a:t>
            </a:r>
            <a:r>
              <a:rPr lang="en-US" dirty="0">
                <a:solidFill>
                  <a:schemeClr val="bg1"/>
                </a:solidFill>
              </a:rPr>
              <a:t> è </a:t>
            </a:r>
            <a:r>
              <a:rPr lang="en-US" dirty="0" err="1">
                <a:solidFill>
                  <a:schemeClr val="bg1"/>
                </a:solidFill>
              </a:rPr>
              <a:t>universalmente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riconosciuta</a:t>
            </a:r>
            <a:r>
              <a:rPr lang="en-US" dirty="0">
                <a:solidFill>
                  <a:schemeClr val="bg1"/>
                </a:solidFill>
              </a:rPr>
              <a:t> come la </a:t>
            </a:r>
            <a:r>
              <a:rPr lang="en-US" b="1" dirty="0">
                <a:solidFill>
                  <a:schemeClr val="bg1"/>
                </a:solidFill>
              </a:rPr>
              <a:t>prima graphic novel</a:t>
            </a:r>
            <a:r>
              <a:rPr lang="en-US" dirty="0">
                <a:solidFill>
                  <a:schemeClr val="bg1"/>
                </a:solidFill>
              </a:rPr>
              <a:t>. Non era un </a:t>
            </a:r>
            <a:r>
              <a:rPr lang="en-US" dirty="0" err="1">
                <a:solidFill>
                  <a:schemeClr val="bg1"/>
                </a:solidFill>
              </a:rPr>
              <a:t>albo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fumetti</a:t>
            </a:r>
            <a:r>
              <a:rPr lang="en-US" dirty="0">
                <a:solidFill>
                  <a:schemeClr val="bg1"/>
                </a:solidFill>
              </a:rPr>
              <a:t> o </a:t>
            </a:r>
            <a:r>
              <a:rPr lang="en-US" dirty="0" err="1">
                <a:solidFill>
                  <a:schemeClr val="bg1"/>
                </a:solidFill>
              </a:rPr>
              <a:t>una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raccolta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strisce</a:t>
            </a:r>
            <a:r>
              <a:rPr lang="en-US" dirty="0">
                <a:solidFill>
                  <a:schemeClr val="bg1"/>
                </a:solidFill>
              </a:rPr>
              <a:t>, ma un </a:t>
            </a:r>
            <a:r>
              <a:rPr lang="en-US" dirty="0" err="1">
                <a:solidFill>
                  <a:schemeClr val="bg1"/>
                </a:solidFill>
              </a:rPr>
              <a:t>libro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fumetti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interamente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pensato</a:t>
            </a:r>
            <a:r>
              <a:rPr lang="en-US" dirty="0">
                <a:solidFill>
                  <a:schemeClr val="bg1"/>
                </a:solidFill>
              </a:rPr>
              <a:t> per il </a:t>
            </a:r>
            <a:r>
              <a:rPr lang="en-US" dirty="0" err="1">
                <a:solidFill>
                  <a:schemeClr val="bg1"/>
                </a:solidFill>
              </a:rPr>
              <a:t>formato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librario</a:t>
            </a:r>
            <a:r>
              <a:rPr lang="en-US" dirty="0">
                <a:solidFill>
                  <a:schemeClr val="bg1"/>
                </a:solidFill>
              </a:rPr>
              <a:t> e per un </a:t>
            </a:r>
            <a:r>
              <a:rPr lang="en-US" dirty="0" err="1">
                <a:solidFill>
                  <a:schemeClr val="bg1"/>
                </a:solidFill>
              </a:rPr>
              <a:t>pubblico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adulto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affrontando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maturi</a:t>
            </a:r>
            <a:r>
              <a:rPr lang="en-US" dirty="0">
                <a:solidFill>
                  <a:schemeClr val="bg1"/>
                </a:solidFill>
              </a:rPr>
              <a:t> come la </a:t>
            </a:r>
            <a:r>
              <a:rPr lang="en-US" dirty="0" err="1">
                <a:solidFill>
                  <a:schemeClr val="bg1"/>
                </a:solidFill>
              </a:rPr>
              <a:t>fede</a:t>
            </a:r>
            <a:r>
              <a:rPr lang="en-US" dirty="0">
                <a:solidFill>
                  <a:schemeClr val="bg1"/>
                </a:solidFill>
              </a:rPr>
              <a:t>, la </a:t>
            </a:r>
            <a:r>
              <a:rPr lang="en-US" dirty="0" err="1">
                <a:solidFill>
                  <a:schemeClr val="bg1"/>
                </a:solidFill>
              </a:rPr>
              <a:t>perdita</a:t>
            </a:r>
            <a:r>
              <a:rPr lang="en-US" dirty="0">
                <a:solidFill>
                  <a:schemeClr val="bg1"/>
                </a:solidFill>
              </a:rPr>
              <a:t> e la vita degli </a:t>
            </a:r>
            <a:r>
              <a:rPr lang="en-US" dirty="0" err="1">
                <a:solidFill>
                  <a:schemeClr val="bg1"/>
                </a:solidFill>
              </a:rPr>
              <a:t>immigrati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ebrei</a:t>
            </a:r>
            <a:r>
              <a:rPr lang="en-US" dirty="0">
                <a:solidFill>
                  <a:schemeClr val="bg1"/>
                </a:solidFill>
              </a:rPr>
              <a:t> a New York (Bronx).</a:t>
            </a:r>
          </a:p>
          <a:p>
            <a:pPr marL="228600" indent="-228600">
              <a:buFont typeface=""/>
              <a:buChar char="•"/>
            </a:pPr>
            <a:r>
              <a:rPr lang="en-US" b="1" dirty="0">
                <a:solidFill>
                  <a:schemeClr val="bg1"/>
                </a:solidFill>
              </a:rPr>
              <a:t>Temi </a:t>
            </a:r>
            <a:r>
              <a:rPr lang="en-US" b="1" dirty="0" err="1">
                <a:solidFill>
                  <a:schemeClr val="bg1"/>
                </a:solidFill>
              </a:rPr>
              <a:t>successivi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 le sue opere successive come </a:t>
            </a:r>
            <a:r>
              <a:rPr lang="en-US" i="1" dirty="0">
                <a:solidFill>
                  <a:schemeClr val="bg1"/>
                </a:solidFill>
              </a:rPr>
              <a:t>The Dreamer, Minor Miracles </a:t>
            </a:r>
            <a:r>
              <a:rPr lang="en-US" dirty="0">
                <a:solidFill>
                  <a:schemeClr val="bg1"/>
                </a:solidFill>
              </a:rPr>
              <a:t>e </a:t>
            </a:r>
            <a:r>
              <a:rPr lang="en-US" i="1" dirty="0">
                <a:solidFill>
                  <a:schemeClr val="bg1"/>
                </a:solidFill>
              </a:rPr>
              <a:t>Fagin the </a:t>
            </a:r>
            <a:r>
              <a:rPr lang="en-US" dirty="0">
                <a:solidFill>
                  <a:schemeClr val="bg1"/>
                </a:solidFill>
              </a:rPr>
              <a:t>Jew </a:t>
            </a:r>
            <a:r>
              <a:rPr lang="en-US" dirty="0" err="1">
                <a:solidFill>
                  <a:schemeClr val="bg1"/>
                </a:solidFill>
              </a:rPr>
              <a:t>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concentrarono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marL="285750" lvl="1" indent="-285750">
              <a:buFont typeface="Wingdings" pitchFamily="2" charset="2"/>
              <a:buChar char="§"/>
            </a:pPr>
            <a:r>
              <a:rPr lang="en-US" b="1" dirty="0" err="1">
                <a:solidFill>
                  <a:schemeClr val="bg1"/>
                </a:solidFill>
              </a:rPr>
              <a:t>Autobiografia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riflessioni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sulla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gioventù</a:t>
            </a:r>
            <a:r>
              <a:rPr lang="en-US" dirty="0">
                <a:solidFill>
                  <a:schemeClr val="bg1"/>
                </a:solidFill>
              </a:rPr>
              <a:t> e </a:t>
            </a:r>
            <a:r>
              <a:rPr lang="en-US" dirty="0" err="1">
                <a:solidFill>
                  <a:schemeClr val="bg1"/>
                </a:solidFill>
              </a:rPr>
              <a:t>sulla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storia</a:t>
            </a:r>
            <a:r>
              <a:rPr lang="en-US" dirty="0">
                <a:solidFill>
                  <a:schemeClr val="bg1"/>
                </a:solidFill>
              </a:rPr>
              <a:t> della </a:t>
            </a:r>
            <a:r>
              <a:rPr lang="en-US" dirty="0" err="1">
                <a:solidFill>
                  <a:schemeClr val="bg1"/>
                </a:solidFill>
              </a:rPr>
              <a:t>sua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famiglia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285750" lvl="1" indent="-285750">
              <a:buFont typeface="Wingdings" pitchFamily="2" charset="2"/>
              <a:buChar char="§"/>
            </a:pPr>
            <a:r>
              <a:rPr lang="en-US" b="1" dirty="0">
                <a:solidFill>
                  <a:schemeClr val="bg1"/>
                </a:solidFill>
              </a:rPr>
              <a:t>Vita </a:t>
            </a:r>
            <a:r>
              <a:rPr lang="en-US" b="1" dirty="0" err="1">
                <a:solidFill>
                  <a:schemeClr val="bg1"/>
                </a:solidFill>
              </a:rPr>
              <a:t>quotidiana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storie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toccanti</a:t>
            </a:r>
            <a:r>
              <a:rPr lang="en-US" dirty="0">
                <a:solidFill>
                  <a:schemeClr val="bg1"/>
                </a:solidFill>
              </a:rPr>
              <a:t> e </a:t>
            </a:r>
            <a:r>
              <a:rPr lang="en-US" dirty="0" err="1">
                <a:solidFill>
                  <a:schemeClr val="bg1"/>
                </a:solidFill>
              </a:rPr>
              <a:t>realistiche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sulla</a:t>
            </a:r>
            <a:r>
              <a:rPr lang="en-US" dirty="0">
                <a:solidFill>
                  <a:schemeClr val="bg1"/>
                </a:solidFill>
              </a:rPr>
              <a:t> vita di </a:t>
            </a:r>
            <a:r>
              <a:rPr lang="en-US" dirty="0" err="1">
                <a:solidFill>
                  <a:schemeClr val="bg1"/>
                </a:solidFill>
              </a:rPr>
              <a:t>strada</a:t>
            </a:r>
            <a:r>
              <a:rPr lang="en-US" dirty="0">
                <a:solidFill>
                  <a:schemeClr val="bg1"/>
                </a:solidFill>
              </a:rPr>
              <a:t> e </a:t>
            </a:r>
            <a:r>
              <a:rPr lang="en-US" dirty="0" err="1">
                <a:solidFill>
                  <a:schemeClr val="bg1"/>
                </a:solidFill>
              </a:rPr>
              <a:t>sulle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piccole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tragedie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umane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285750" lvl="1" indent="-285750">
              <a:buFont typeface="Wingdings" pitchFamily="2" charset="2"/>
              <a:buChar char="§"/>
            </a:pPr>
            <a:r>
              <a:rPr lang="en-US" b="1" dirty="0" err="1">
                <a:solidFill>
                  <a:schemeClr val="bg1"/>
                </a:solidFill>
              </a:rPr>
              <a:t>Antisemitismo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 Eisner </a:t>
            </a:r>
            <a:r>
              <a:rPr lang="en-US" dirty="0" err="1">
                <a:solidFill>
                  <a:schemeClr val="bg1"/>
                </a:solidFill>
              </a:rPr>
              <a:t>usò</a:t>
            </a:r>
            <a:r>
              <a:rPr lang="en-US" dirty="0">
                <a:solidFill>
                  <a:schemeClr val="bg1"/>
                </a:solidFill>
              </a:rPr>
              <a:t> il fumetto per </a:t>
            </a:r>
            <a:r>
              <a:rPr lang="en-US" dirty="0" err="1">
                <a:solidFill>
                  <a:schemeClr val="bg1"/>
                </a:solidFill>
              </a:rPr>
              <a:t>esplorare</a:t>
            </a:r>
            <a:r>
              <a:rPr lang="en-US" dirty="0">
                <a:solidFill>
                  <a:schemeClr val="bg1"/>
                </a:solidFill>
              </a:rPr>
              <a:t> e </a:t>
            </a:r>
            <a:r>
              <a:rPr lang="en-US" dirty="0" err="1">
                <a:solidFill>
                  <a:schemeClr val="bg1"/>
                </a:solidFill>
              </a:rPr>
              <a:t>demistificare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stereotipi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sull'ebraismo</a:t>
            </a:r>
            <a:r>
              <a:rPr lang="en-US" dirty="0">
                <a:solidFill>
                  <a:schemeClr val="bg1"/>
                </a:solidFill>
              </a:rPr>
              <a:t>. </a:t>
            </a:r>
            <a:r>
              <a:rPr lang="en-US" sz="1600" dirty="0" err="1">
                <a:solidFill>
                  <a:schemeClr val="bg1"/>
                </a:solidFill>
              </a:rPr>
              <a:t>Nonostante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ciò</a:t>
            </a:r>
            <a:r>
              <a:rPr lang="en-US" sz="1600" dirty="0">
                <a:solidFill>
                  <a:schemeClr val="bg1"/>
                </a:solidFill>
              </a:rPr>
              <a:t> non </a:t>
            </a:r>
            <a:r>
              <a:rPr lang="en-US" sz="1600" dirty="0" err="1">
                <a:solidFill>
                  <a:schemeClr val="bg1"/>
                </a:solidFill>
              </a:rPr>
              <a:t>abbiamo</a:t>
            </a:r>
            <a:r>
              <a:rPr lang="en-US" sz="1600" dirty="0">
                <a:solidFill>
                  <a:schemeClr val="bg1"/>
                </a:solidFill>
              </a:rPr>
              <a:t> prove di un </a:t>
            </a:r>
            <a:r>
              <a:rPr lang="en-US" sz="1600" dirty="0" err="1">
                <a:solidFill>
                  <a:schemeClr val="bg1"/>
                </a:solidFill>
              </a:rPr>
              <a:t>suo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sostegno</a:t>
            </a:r>
            <a:r>
              <a:rPr lang="en-US" sz="1600" dirty="0">
                <a:solidFill>
                  <a:schemeClr val="bg1"/>
                </a:solidFill>
              </a:rPr>
              <a:t> a </a:t>
            </a:r>
            <a:r>
              <a:rPr lang="en-US" sz="1600" dirty="0" err="1">
                <a:solidFill>
                  <a:schemeClr val="bg1"/>
                </a:solidFill>
              </a:rPr>
              <a:t>Israele</a:t>
            </a:r>
            <a:r>
              <a:rPr lang="en-US" sz="1600" dirty="0">
                <a:solidFill>
                  <a:schemeClr val="bg1"/>
                </a:solidFill>
              </a:rPr>
              <a:t> e </a:t>
            </a:r>
            <a:r>
              <a:rPr lang="en-US" sz="1600" dirty="0" err="1">
                <a:solidFill>
                  <a:schemeClr val="bg1"/>
                </a:solidFill>
              </a:rPr>
              <a:t>politiche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sioniste</a:t>
            </a:r>
            <a:r>
              <a:rPr lang="en-US" sz="1600" dirty="0">
                <a:solidFill>
                  <a:schemeClr val="bg1"/>
                </a:solidFill>
              </a:rPr>
              <a:t>: il </a:t>
            </a:r>
            <a:r>
              <a:rPr lang="en-US" sz="1600" dirty="0" err="1">
                <a:solidFill>
                  <a:schemeClr val="bg1"/>
                </a:solidFill>
              </a:rPr>
              <a:t>suo</a:t>
            </a:r>
            <a:r>
              <a:rPr lang="en-US" sz="1600" dirty="0">
                <a:solidFill>
                  <a:schemeClr val="bg1"/>
                </a:solidFill>
              </a:rPr>
              <a:t> Lavoro era </a:t>
            </a:r>
            <a:r>
              <a:rPr lang="en-US" sz="1600" dirty="0" err="1">
                <a:solidFill>
                  <a:schemeClr val="bg1"/>
                </a:solidFill>
              </a:rPr>
              <a:t>concentrato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difesa</a:t>
            </a:r>
            <a:r>
              <a:rPr lang="en-US" sz="1600" dirty="0">
                <a:solidFill>
                  <a:schemeClr val="bg1"/>
                </a:solidFill>
              </a:rPr>
              <a:t> della diaspora </a:t>
            </a:r>
            <a:r>
              <a:rPr lang="en-US" sz="1600" dirty="0" err="1">
                <a:solidFill>
                  <a:schemeClr val="bg1"/>
                </a:solidFill>
              </a:rPr>
              <a:t>ebraica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sopratuttto</a:t>
            </a:r>
            <a:r>
              <a:rPr lang="en-US" sz="1600" dirty="0">
                <a:solidFill>
                  <a:schemeClr val="bg1"/>
                </a:solidFill>
              </a:rPr>
              <a:t> new </a:t>
            </a:r>
            <a:r>
              <a:rPr lang="en-US" sz="1600" dirty="0" err="1">
                <a:solidFill>
                  <a:schemeClr val="bg1"/>
                </a:solidFill>
              </a:rPr>
              <a:t>yorkese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  <a:p>
            <a:pPr algn="ctr"/>
            <a:endParaRPr lang="en-US" i="1" u="sng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96A575-DD6F-391C-90B9-FB36AD216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8933"/>
            <a:ext cx="3987129" cy="57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18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37B16-8E26-0560-E33C-6562AD225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3950" y="429461"/>
            <a:ext cx="6343650" cy="724387"/>
          </a:xfrm>
        </p:spPr>
        <p:txBody>
          <a:bodyPr/>
          <a:lstStyle/>
          <a:p>
            <a:r>
              <a:rPr lang="en-US" dirty="0"/>
              <a:t>La mia </a:t>
            </a:r>
            <a:r>
              <a:rPr lang="en-US" dirty="0" err="1"/>
              <a:t>ricerca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5A127-5EEE-3080-C487-479A4768E0D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938712" y="1463338"/>
            <a:ext cx="6338888" cy="45050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z="1600" noProof="0" dirty="0"/>
              <a:t>In un periodo di mass-</a:t>
            </a:r>
            <a:r>
              <a:rPr lang="it-IT" sz="1600" noProof="0" dirty="0" err="1"/>
              <a:t>medialità</a:t>
            </a:r>
            <a:r>
              <a:rPr lang="it-IT" sz="1600" noProof="0" dirty="0"/>
              <a:t> quotidiana, la cultura Pop si è confrontata con eventi storici più o meno recenti tramite mezzi narrativi non convenzionali. Tra essi, il </a:t>
            </a:r>
            <a:r>
              <a:rPr lang="it-IT" sz="1600" b="1" noProof="0" dirty="0"/>
              <a:t>fumetto</a:t>
            </a:r>
            <a:r>
              <a:rPr lang="it-IT" sz="1600" noProof="0" dirty="0"/>
              <a:t> è capace di </a:t>
            </a:r>
            <a:r>
              <a:rPr lang="it-IT" sz="1600" b="1" noProof="0" dirty="0"/>
              <a:t>coniugare </a:t>
            </a:r>
            <a:r>
              <a:rPr lang="it-IT" sz="1600" b="1" i="1" noProof="0" dirty="0" err="1"/>
              <a:t>storyline</a:t>
            </a:r>
            <a:r>
              <a:rPr lang="it-IT" sz="1600" b="1" noProof="0" dirty="0"/>
              <a:t> e visualità</a:t>
            </a:r>
            <a:r>
              <a:rPr lang="it-IT" sz="1600" noProof="0" dirty="0"/>
              <a:t>.  Gli esempi di racconto storico del </a:t>
            </a:r>
            <a:r>
              <a:rPr lang="it-IT" sz="1600" i="1" noProof="0" dirty="0"/>
              <a:t>graphic journalism </a:t>
            </a:r>
            <a:r>
              <a:rPr lang="it-IT" sz="1600" dirty="0"/>
              <a:t>sono molti </a:t>
            </a:r>
            <a:r>
              <a:rPr lang="it-IT" sz="1600" noProof="0" dirty="0"/>
              <a:t>(</a:t>
            </a:r>
            <a:r>
              <a:rPr lang="it-IT" sz="1600" dirty="0"/>
              <a:t>basti pensare a </a:t>
            </a:r>
            <a:r>
              <a:rPr lang="it-IT" sz="1600" i="1" noProof="0" dirty="0"/>
              <a:t>Palestina</a:t>
            </a:r>
            <a:r>
              <a:rPr lang="it-IT" sz="1600" noProof="0" dirty="0"/>
              <a:t> di </a:t>
            </a:r>
            <a:r>
              <a:rPr lang="it-IT" sz="1600" noProof="0" dirty="0" err="1"/>
              <a:t>Joe</a:t>
            </a:r>
            <a:r>
              <a:rPr lang="it-IT" sz="1600" noProof="0" dirty="0"/>
              <a:t> Sacco, </a:t>
            </a:r>
            <a:r>
              <a:rPr lang="it-IT" sz="1600" i="1" noProof="0" dirty="0"/>
              <a:t>Persepolis</a:t>
            </a:r>
            <a:r>
              <a:rPr lang="it-IT" sz="1600" noProof="0" dirty="0"/>
              <a:t> di Marjane Satrapi, </a:t>
            </a:r>
            <a:r>
              <a:rPr lang="it-IT" sz="1600" i="1" noProof="0" dirty="0" err="1"/>
              <a:t>Supercrash</a:t>
            </a:r>
            <a:r>
              <a:rPr lang="it-IT" sz="1600" noProof="0" dirty="0"/>
              <a:t> di Daniel </a:t>
            </a:r>
            <a:r>
              <a:rPr lang="it-IT" sz="1600" noProof="0" dirty="0" err="1"/>
              <a:t>Cunnigham</a:t>
            </a:r>
            <a:r>
              <a:rPr lang="it-IT" sz="1600" noProof="0" dirty="0"/>
              <a:t> ,</a:t>
            </a:r>
            <a:r>
              <a:rPr lang="it-IT" sz="1600" i="1" noProof="0" dirty="0"/>
              <a:t>Quaderni russi e ucraini </a:t>
            </a:r>
            <a:r>
              <a:rPr lang="it-IT" sz="1600" noProof="0" dirty="0"/>
              <a:t>di Igort). Mi sono concentrato sull'</a:t>
            </a:r>
            <a:r>
              <a:rPr lang="it-IT" sz="1600" b="1" noProof="0" dirty="0"/>
              <a:t>11 settembre 2001 </a:t>
            </a:r>
            <a:r>
              <a:rPr lang="it-IT" sz="1600" noProof="0" dirty="0"/>
              <a:t>per la particolarità e la varietà del materiale prodotto dall'industria del fumetto americano e della iconografia che ne è nata.</a:t>
            </a:r>
            <a:endParaRPr lang="it-IT" sz="1600" noProof="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52C7-CFFA-F484-1D18-CF18CE64F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smtClean="0"/>
              <a:pPr rtl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5869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0245" y="544285"/>
            <a:ext cx="5528217" cy="2685383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A97B1-6A78-8957-9890-23041B8A7DF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34800" y="6356350"/>
            <a:ext cx="457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it-IT" smtClean="0"/>
              <a:pPr rtl="0">
                <a:spcAft>
                  <a:spcPts val="600"/>
                </a:spcAft>
              </a:pPr>
              <a:t>3</a:t>
            </a:fld>
            <a:endParaRPr lang="it-IT"/>
          </a:p>
        </p:txBody>
      </p:sp>
      <p:pic>
        <p:nvPicPr>
          <p:cNvPr id="7" name="Content Placeholder 6" descr="American Widow : Torres, Alissa, Choi, Sungyoon: Amazon.it: Libri">
            <a:extLst>
              <a:ext uri="{FF2B5EF4-FFF2-40B4-BE49-F238E27FC236}">
                <a16:creationId xmlns:a16="http://schemas.microsoft.com/office/drawing/2014/main" id="{BB7B4773-59DD-9DD1-392B-92300B1D7645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1284" y="16994"/>
            <a:ext cx="2794000" cy="3505200"/>
          </a:xfrm>
          <a:prstGeom prst="rect">
            <a:avLst/>
          </a:prstGeom>
        </p:spPr>
      </p:pic>
      <p:pic>
        <p:nvPicPr>
          <p:cNvPr id="6" name="Immagine 3">
            <a:extLst>
              <a:ext uri="{FF2B5EF4-FFF2-40B4-BE49-F238E27FC236}">
                <a16:creationId xmlns:a16="http://schemas.microsoft.com/office/drawing/2014/main" id="{DBEEDDB6-01E2-F614-BDB0-157C0C9E99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4661" y="8497"/>
            <a:ext cx="2646426" cy="3505200"/>
          </a:xfrm>
          <a:prstGeom prst="rect">
            <a:avLst/>
          </a:prstGeom>
          <a:noFill/>
        </p:spPr>
      </p:pic>
      <p:pic>
        <p:nvPicPr>
          <p:cNvPr id="8" name="Picture 7" descr="9-11 Emergency Relief – Wow Cool">
            <a:extLst>
              <a:ext uri="{FF2B5EF4-FFF2-40B4-BE49-F238E27FC236}">
                <a16:creationId xmlns:a16="http://schemas.microsoft.com/office/drawing/2014/main" id="{2E3F3BCC-124B-5DE5-D4DE-A4577DD42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5481" y="-1706"/>
            <a:ext cx="2896519" cy="3507155"/>
          </a:xfrm>
          <a:prstGeom prst="rect">
            <a:avLst/>
          </a:prstGeom>
        </p:spPr>
      </p:pic>
      <p:pic>
        <p:nvPicPr>
          <p:cNvPr id="9" name="Picture 8" descr="In the Shadow of No Towers - Wikipedia">
            <a:extLst>
              <a:ext uri="{FF2B5EF4-FFF2-40B4-BE49-F238E27FC236}">
                <a16:creationId xmlns:a16="http://schemas.microsoft.com/office/drawing/2014/main" id="{43A5F9B8-C485-B963-DA0B-145E15082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4661" y="3522194"/>
            <a:ext cx="2651960" cy="3340769"/>
          </a:xfrm>
          <a:prstGeom prst="rect">
            <a:avLst/>
          </a:prstGeom>
        </p:spPr>
      </p:pic>
      <p:pic>
        <p:nvPicPr>
          <p:cNvPr id="10" name="Picture 9" descr="Chainsaw man 1 : Fujimoto, Tatsuki: Amazon.it: Libri">
            <a:extLst>
              <a:ext uri="{FF2B5EF4-FFF2-40B4-BE49-F238E27FC236}">
                <a16:creationId xmlns:a16="http://schemas.microsoft.com/office/drawing/2014/main" id="{8865AF67-3D89-ECEC-6173-4AE73E3770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2014" y="3505449"/>
            <a:ext cx="2872540" cy="3356311"/>
          </a:xfrm>
          <a:prstGeom prst="rect">
            <a:avLst/>
          </a:prstGeom>
        </p:spPr>
      </p:pic>
      <p:pic>
        <p:nvPicPr>
          <p:cNvPr id="12" name="Picture 11" descr="Gen di Hiroshima Vol.1 (di 3) : Nakazawa, Keiji, Del Pero ...">
            <a:extLst>
              <a:ext uri="{FF2B5EF4-FFF2-40B4-BE49-F238E27FC236}">
                <a16:creationId xmlns:a16="http://schemas.microsoft.com/office/drawing/2014/main" id="{DD430693-8965-FFC1-9040-238D56F17F0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7125" y="3505449"/>
            <a:ext cx="2984875" cy="334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22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4D235-6D8B-BAC7-E7CD-BA8D11141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351" y="0"/>
            <a:ext cx="9389288" cy="1362456"/>
          </a:xfrm>
        </p:spPr>
        <p:txBody>
          <a:bodyPr>
            <a:normAutofit fontScale="90000"/>
          </a:bodyPr>
          <a:lstStyle/>
          <a:p>
            <a:r>
              <a:rPr lang="en-US" i="1" dirty="0" err="1"/>
              <a:t>Supergods</a:t>
            </a:r>
            <a:r>
              <a:rPr lang="en-US" dirty="0"/>
              <a:t> di Grant Morrison (2011). il punto di </a:t>
            </a:r>
            <a:r>
              <a:rPr lang="en-US" dirty="0" err="1"/>
              <a:t>partenza</a:t>
            </a:r>
            <a:r>
              <a:rPr lang="en-US" dirty="0"/>
              <a:t> 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B4816B-952D-2839-19B7-DC46B92B2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smtClean="0"/>
              <a:pPr rtl="0"/>
              <a:t>4</a:t>
            </a:fld>
            <a:endParaRPr lang="it-IT" dirty="0"/>
          </a:p>
        </p:txBody>
      </p:sp>
      <p:pic>
        <p:nvPicPr>
          <p:cNvPr id="6" name="Content Placeholder 5" descr="Supergods - Grant Morrison - Libro Bao Publishing 2013 | Libraccio.it">
            <a:extLst>
              <a:ext uri="{FF2B5EF4-FFF2-40B4-BE49-F238E27FC236}">
                <a16:creationId xmlns:a16="http://schemas.microsoft.com/office/drawing/2014/main" id="{1991C8B1-D372-7332-918D-28613A7E03E4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385" y="2317262"/>
            <a:ext cx="2931282" cy="43942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4FEF8A-858F-203B-3340-FAC051EC72B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467450" y="1359878"/>
            <a:ext cx="7553265" cy="534181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z="1000" noProof="0" dirty="0"/>
              <a:t>Il punto di partenza è stato </a:t>
            </a:r>
            <a:r>
              <a:rPr lang="it-IT" sz="1000" i="1" noProof="0" dirty="0" err="1"/>
              <a:t>Supergods</a:t>
            </a:r>
            <a:r>
              <a:rPr lang="it-IT" sz="1000" i="1" noProof="0" dirty="0"/>
              <a:t>, </a:t>
            </a:r>
            <a:r>
              <a:rPr lang="it-IT" sz="1000" noProof="0" dirty="0"/>
              <a:t>saggio del fumettista Grant Morrison </a:t>
            </a:r>
            <a:r>
              <a:rPr lang="it-IT" sz="1000" dirty="0"/>
              <a:t>in cui l’autore </a:t>
            </a:r>
            <a:r>
              <a:rPr lang="it-IT" sz="1000" noProof="0" dirty="0"/>
              <a:t>sposa la tesi che I Supereroi non nascono dal niente ma rappresentano un archetipo della storia umana </a:t>
            </a:r>
            <a:r>
              <a:rPr lang="it-IT" sz="1000" noProof="0" dirty="0">
                <a:ea typeface="+mn-lt"/>
                <a:cs typeface="+mn-lt"/>
              </a:rPr>
              <a:t>, quasi delle </a:t>
            </a:r>
            <a:r>
              <a:rPr lang="it-IT" sz="1000" b="1" noProof="0" dirty="0">
                <a:ea typeface="+mn-lt"/>
                <a:cs typeface="+mn-lt"/>
              </a:rPr>
              <a:t>nuove divinità secolari</a:t>
            </a:r>
            <a:r>
              <a:rPr lang="it-IT" sz="1000" noProof="0" dirty="0">
                <a:ea typeface="+mn-lt"/>
                <a:cs typeface="+mn-lt"/>
              </a:rPr>
              <a:t>.</a:t>
            </a:r>
            <a:r>
              <a:rPr lang="it-IT" sz="1000" dirty="0"/>
              <a:t> </a:t>
            </a:r>
            <a:r>
              <a:rPr lang="it-IT" sz="1000" dirty="0">
                <a:ea typeface="+mn-lt"/>
                <a:cs typeface="+mn-lt"/>
              </a:rPr>
              <a:t>Morrison s</a:t>
            </a:r>
            <a:r>
              <a:rPr lang="it-IT" sz="1000" noProof="0" dirty="0" err="1">
                <a:ea typeface="+mn-lt"/>
                <a:cs typeface="+mn-lt"/>
              </a:rPr>
              <a:t>ostiene</a:t>
            </a:r>
            <a:r>
              <a:rPr lang="it-IT" sz="1000" noProof="0" dirty="0">
                <a:ea typeface="+mn-lt"/>
                <a:cs typeface="+mn-lt"/>
              </a:rPr>
              <a:t> che i supereroi sono la nostra creazione più elevata, proiezioni collettive delle nostre speranze (</a:t>
            </a:r>
            <a:r>
              <a:rPr lang="it-IT" sz="1000" i="1" noProof="0" dirty="0">
                <a:ea typeface="+mn-lt"/>
                <a:cs typeface="+mn-lt"/>
              </a:rPr>
              <a:t>Superman</a:t>
            </a:r>
            <a:r>
              <a:rPr lang="it-IT" sz="1000" noProof="0" dirty="0">
                <a:ea typeface="+mn-lt"/>
                <a:cs typeface="+mn-lt"/>
              </a:rPr>
              <a:t> di James Gunn) e aspirazioni, in grado di influenzare la realtà e la spiritualità umana. Per Morrison, i fumetti supereroistici sono una forma di </a:t>
            </a:r>
            <a:r>
              <a:rPr lang="it-IT" sz="1000" b="1" noProof="0" dirty="0">
                <a:ea typeface="+mn-lt"/>
                <a:cs typeface="+mn-lt"/>
              </a:rPr>
              <a:t>magia pratica</a:t>
            </a:r>
            <a:r>
              <a:rPr lang="it-IT" sz="1000" noProof="0" dirty="0">
                <a:ea typeface="+mn-lt"/>
                <a:cs typeface="+mn-lt"/>
              </a:rPr>
              <a:t> che crea idee e modelli di comportamento che poi si manifestano nella realtà.</a:t>
            </a:r>
            <a:r>
              <a:rPr lang="it-IT" sz="1000" noProof="0" dirty="0"/>
              <a:t> Il libro è suddiviso seguendo le macro-epoche dei fumetti (che Morrison definisce  «ere»):</a:t>
            </a:r>
          </a:p>
          <a:p>
            <a:pPr marL="285750" indent="-285750">
              <a:buChar char="•"/>
            </a:pPr>
            <a:r>
              <a:rPr lang="it-IT" sz="1000" b="1" noProof="0" dirty="0"/>
              <a:t>Golden Age</a:t>
            </a:r>
            <a:r>
              <a:rPr lang="it-IT" sz="1000" noProof="0" dirty="0"/>
              <a:t> (1938 – primi anni '50): nascono i "super-dei" come </a:t>
            </a:r>
            <a:r>
              <a:rPr lang="it-IT" sz="1000" i="1" noProof="0" dirty="0"/>
              <a:t>Superman</a:t>
            </a:r>
            <a:r>
              <a:rPr lang="it-IT" sz="1000" noProof="0" dirty="0"/>
              <a:t> (l'essere solare, il messia) e </a:t>
            </a:r>
            <a:r>
              <a:rPr lang="it-IT" sz="1000" i="1" noProof="0" dirty="0"/>
              <a:t>Batman</a:t>
            </a:r>
            <a:r>
              <a:rPr lang="it-IT" sz="1000" noProof="0" dirty="0"/>
              <a:t> (l'eroe umano, l'ombra). Morrison ne analizza la creazione e le implicazioni psicologiche e mitologiche, interpretandoli come figure di speranza e risposte al caos globale.</a:t>
            </a:r>
          </a:p>
          <a:p>
            <a:pPr marL="285750" indent="-285750">
              <a:buChar char="•"/>
            </a:pPr>
            <a:r>
              <a:rPr lang="it-IT" sz="1000" b="1" noProof="0" dirty="0"/>
              <a:t>Silver Age </a:t>
            </a:r>
            <a:r>
              <a:rPr lang="it-IT" sz="1000" noProof="0" dirty="0"/>
              <a:t>(metà </a:t>
            </a:r>
            <a:r>
              <a:rPr lang="it-IT" sz="1000" dirty="0"/>
              <a:t>a</a:t>
            </a:r>
            <a:r>
              <a:rPr lang="it-IT" sz="1000" noProof="0" dirty="0" err="1"/>
              <a:t>nni</a:t>
            </a:r>
            <a:r>
              <a:rPr lang="it-IT" sz="1000" noProof="0" dirty="0"/>
              <a:t> '50 – fine </a:t>
            </a:r>
            <a:r>
              <a:rPr lang="it-IT" sz="1000" dirty="0"/>
              <a:t>a</a:t>
            </a:r>
            <a:r>
              <a:rPr lang="it-IT" sz="1000" noProof="0" dirty="0" err="1"/>
              <a:t>nni</a:t>
            </a:r>
            <a:r>
              <a:rPr lang="it-IT" sz="1000" noProof="0" dirty="0"/>
              <a:t> '60): l'era dell'eccesso, della fantasia e della psichedelia. L'autore esplora come eroi come </a:t>
            </a:r>
            <a:r>
              <a:rPr lang="it-IT" sz="1000" i="1" noProof="0" dirty="0"/>
              <a:t>Flash</a:t>
            </a:r>
            <a:r>
              <a:rPr lang="it-IT" sz="1000" noProof="0" dirty="0"/>
              <a:t> o la </a:t>
            </a:r>
            <a:r>
              <a:rPr lang="it-IT" sz="1000" i="1" noProof="0" dirty="0"/>
              <a:t>JLA</a:t>
            </a:r>
            <a:r>
              <a:rPr lang="it-IT" sz="1000" noProof="0" dirty="0"/>
              <a:t> abbiano aperto le porte a concetti più astratti, a universi multipli e alla metafisica.</a:t>
            </a:r>
          </a:p>
          <a:p>
            <a:pPr marL="285750" indent="-285750">
              <a:buChar char="•"/>
            </a:pPr>
            <a:r>
              <a:rPr lang="it-IT" sz="1000" b="1" noProof="0" dirty="0" err="1"/>
              <a:t>Bronze</a:t>
            </a:r>
            <a:r>
              <a:rPr lang="it-IT" sz="1000" b="1" noProof="0" dirty="0"/>
              <a:t> Age / Dark Age </a:t>
            </a:r>
            <a:r>
              <a:rPr lang="it-IT" sz="1000" noProof="0" dirty="0"/>
              <a:t>(anni '70 – anni '80): è l'epoca del disincanto, in cui i supereroi vengono resi più "realistici" (ovvero, più nevrotici, violenti e fallibili) da autori come Alan Moore. Morrison critica questo approccio cinico, ritenendolo un tradimento del potenziale edificante del supereroe.</a:t>
            </a:r>
          </a:p>
          <a:p>
            <a:pPr marL="285750" indent="-285750">
              <a:buChar char="•"/>
            </a:pPr>
            <a:r>
              <a:rPr lang="it-IT" sz="1000" b="1" noProof="0" dirty="0"/>
              <a:t>Rinascimento</a:t>
            </a:r>
            <a:r>
              <a:rPr lang="it-IT" sz="1000" noProof="0" dirty="0"/>
              <a:t> (dagli </a:t>
            </a:r>
            <a:r>
              <a:rPr lang="it-IT" sz="1000" dirty="0"/>
              <a:t>a</a:t>
            </a:r>
            <a:r>
              <a:rPr lang="it-IT" sz="1000" noProof="0" dirty="0" err="1"/>
              <a:t>nni</a:t>
            </a:r>
            <a:r>
              <a:rPr lang="it-IT" sz="1000" noProof="0" dirty="0"/>
              <a:t> '90 in poi): è l'epoca di cui Morrison stesso è protagonista. Sostiene che gli eroi hanno superato il cinismo e sono entrati in una fase di rinnovamento meta-narrativo e di consapevolezza di sé (come evidenziato nelle sue opere </a:t>
            </a:r>
            <a:r>
              <a:rPr lang="it-IT" sz="1000" i="1" noProof="0" dirty="0" err="1"/>
              <a:t>All</a:t>
            </a:r>
            <a:r>
              <a:rPr lang="it-IT" sz="1000" i="1" noProof="0" dirty="0"/>
              <a:t>-Star Superman </a:t>
            </a:r>
            <a:r>
              <a:rPr lang="it-IT" sz="1000" noProof="0" dirty="0"/>
              <a:t>o </a:t>
            </a:r>
            <a:r>
              <a:rPr lang="it-IT" sz="1000" i="1" noProof="0" dirty="0"/>
              <a:t>Animal Man</a:t>
            </a:r>
            <a:r>
              <a:rPr lang="it-IT" sz="1000" noProof="0" dirty="0"/>
              <a:t>). L’autore conclude la sua analisi con riferimenti alla propria storia personale.</a:t>
            </a:r>
          </a:p>
          <a:p>
            <a:pPr marL="285750" indent="-285750"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923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6734" y="149290"/>
            <a:ext cx="4452646" cy="2183524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r>
              <a:rPr lang="it-IT" i="1" dirty="0"/>
              <a:t>Spiderman #36 </a:t>
            </a:r>
            <a:r>
              <a:rPr lang="it-IT" dirty="0"/>
              <a:t>vol2 </a:t>
            </a:r>
            <a:r>
              <a:rPr lang="it-IT" sz="900" dirty="0">
                <a:latin typeface="Verdana"/>
                <a:ea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J. Michael Straczynski</a:t>
            </a:r>
            <a:r>
              <a:rPr lang="it-IT" sz="900" dirty="0">
                <a:latin typeface="Verdana"/>
                <a:ea typeface="Verdana"/>
              </a:rPr>
              <a:t> (script) / </a:t>
            </a:r>
            <a:r>
              <a:rPr lang="it-IT" sz="900" dirty="0">
                <a:latin typeface="Verdana"/>
                <a:ea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Romita Jr</a:t>
            </a:r>
            <a:r>
              <a:rPr lang="it-IT" sz="900" dirty="0">
                <a:latin typeface="Verdana"/>
                <a:ea typeface="Verdana"/>
              </a:rPr>
              <a:t> (art) 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909457" y="4879910"/>
            <a:ext cx="6368143" cy="1476440"/>
          </a:xfrm>
        </p:spPr>
        <p:txBody>
          <a:bodyPr vert="horz" lIns="91440" tIns="45720" rIns="91440" bIns="45720" rtlCol="0" anchor="t">
            <a:noAutofit/>
          </a:bodyPr>
          <a:lstStyle>
            <a:defPPr>
              <a:defRPr lang="it-IT"/>
            </a:defPPr>
          </a:lstStyle>
          <a:p>
            <a:r>
              <a:rPr lang="it-IT" sz="1600" dirty="0"/>
              <a:t>Volume di </a:t>
            </a:r>
            <a:r>
              <a:rPr lang="it-IT" sz="1600" i="1" dirty="0"/>
              <a:t>Spiderman</a:t>
            </a:r>
            <a:r>
              <a:rPr lang="it-IT" sz="1600" dirty="0"/>
              <a:t>  celebrativo dell’11 settembre, in cui il protagonista e altri supereroi interagiscono con un evento storico  contemporaneo: i personaggi di fantasia si calano in eventi reali. 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927DCA-F11F-1716-00DA-9EF49F13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B5CEABB6-07DC-46E8-9B57-56EC44A396E5}" type="slidenum">
              <a:rPr lang="it-IT" smtClean="0"/>
              <a:pPr rtl="0"/>
              <a:t>5</a:t>
            </a:fld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06DE2B4-8218-AD92-2E46-100DFC53EF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261" y="395693"/>
            <a:ext cx="3097036" cy="409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C9356-C9C7-8E56-6F9E-40C49C3BAE9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938712" y="828338"/>
            <a:ext cx="6338888" cy="5140078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err="1">
                <a:ea typeface="+mn-lt"/>
                <a:cs typeface="+mn-lt"/>
              </a:rPr>
              <a:t>Sceneggiatura</a:t>
            </a:r>
            <a:r>
              <a:rPr lang="en-US" b="1" dirty="0">
                <a:ea typeface="+mn-lt"/>
                <a:cs typeface="+mn-lt"/>
              </a:rPr>
              <a:t> (Writer): J. Michael </a:t>
            </a:r>
            <a:r>
              <a:rPr lang="en-US" b="1" dirty="0" err="1">
                <a:ea typeface="+mn-lt"/>
                <a:cs typeface="+mn-lt"/>
              </a:rPr>
              <a:t>Straczynsky</a:t>
            </a:r>
            <a:r>
              <a:rPr lang="en-US" b="1" dirty="0">
                <a:ea typeface="+mn-lt"/>
                <a:cs typeface="+mn-lt"/>
              </a:rPr>
              <a:t> (JMS)</a:t>
            </a:r>
            <a:endParaRPr lang="en-US" dirty="0"/>
          </a:p>
          <a:p>
            <a:r>
              <a:rPr lang="en-US" dirty="0" err="1">
                <a:ea typeface="+mn-lt"/>
                <a:cs typeface="+mn-lt"/>
              </a:rPr>
              <a:t>Straczynsky</a:t>
            </a:r>
            <a:r>
              <a:rPr lang="en-US" dirty="0">
                <a:ea typeface="+mn-lt"/>
                <a:cs typeface="+mn-lt"/>
              </a:rPr>
              <a:t> era </a:t>
            </a:r>
            <a:r>
              <a:rPr lang="en-US" dirty="0" err="1">
                <a:ea typeface="+mn-lt"/>
                <a:cs typeface="+mn-lt"/>
              </a:rPr>
              <a:t>famoso</a:t>
            </a:r>
            <a:r>
              <a:rPr lang="en-US" dirty="0">
                <a:ea typeface="+mn-lt"/>
                <a:cs typeface="+mn-lt"/>
              </a:rPr>
              <a:t> per aver </a:t>
            </a:r>
            <a:r>
              <a:rPr lang="en-US" dirty="0" err="1">
                <a:ea typeface="+mn-lt"/>
                <a:cs typeface="+mn-lt"/>
              </a:rPr>
              <a:t>portato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una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narrazione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più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matura</a:t>
            </a:r>
            <a:r>
              <a:rPr lang="en-US" dirty="0">
                <a:ea typeface="+mn-lt"/>
                <a:cs typeface="+mn-lt"/>
              </a:rPr>
              <a:t> e </a:t>
            </a:r>
            <a:r>
              <a:rPr lang="en-US" dirty="0" err="1">
                <a:ea typeface="+mn-lt"/>
                <a:cs typeface="+mn-lt"/>
              </a:rPr>
              <a:t>introspettiva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i="1" dirty="0">
                <a:ea typeface="+mn-lt"/>
                <a:cs typeface="+mn-lt"/>
              </a:rPr>
              <a:t>Amazing Spider-Man</a:t>
            </a:r>
            <a:r>
              <a:rPr lang="en-US" dirty="0">
                <a:ea typeface="+mn-lt"/>
                <a:cs typeface="+mn-lt"/>
              </a:rPr>
              <a:t>. In </a:t>
            </a:r>
            <a:r>
              <a:rPr lang="en-US" dirty="0" err="1">
                <a:ea typeface="+mn-lt"/>
                <a:cs typeface="+mn-lt"/>
              </a:rPr>
              <a:t>questo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albo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usa</a:t>
            </a:r>
            <a:r>
              <a:rPr lang="en-US" dirty="0">
                <a:ea typeface="+mn-lt"/>
                <a:cs typeface="+mn-lt"/>
              </a:rPr>
              <a:t> la </a:t>
            </a:r>
            <a:r>
              <a:rPr lang="en-US" dirty="0" err="1">
                <a:ea typeface="+mn-lt"/>
                <a:cs typeface="+mn-lt"/>
              </a:rPr>
              <a:t>sua</a:t>
            </a:r>
            <a:r>
              <a:rPr lang="en-US" dirty="0">
                <a:ea typeface="+mn-lt"/>
                <a:cs typeface="+mn-lt"/>
              </a:rPr>
              <a:t> voce per </a:t>
            </a:r>
            <a:r>
              <a:rPr lang="en-US" dirty="0" err="1">
                <a:ea typeface="+mn-lt"/>
                <a:cs typeface="+mn-lt"/>
              </a:rPr>
              <a:t>esprimere</a:t>
            </a:r>
            <a:r>
              <a:rPr lang="en-US" dirty="0">
                <a:ea typeface="+mn-lt"/>
                <a:cs typeface="+mn-lt"/>
              </a:rPr>
              <a:t> il </a:t>
            </a:r>
            <a:r>
              <a:rPr lang="en-US" b="1" dirty="0">
                <a:ea typeface="+mn-lt"/>
                <a:cs typeface="+mn-lt"/>
              </a:rPr>
              <a:t>senso di </a:t>
            </a:r>
            <a:r>
              <a:rPr lang="en-US" b="1" dirty="0" err="1">
                <a:ea typeface="+mn-lt"/>
                <a:cs typeface="+mn-lt"/>
              </a:rPr>
              <a:t>impotenza</a:t>
            </a:r>
            <a:r>
              <a:rPr lang="en-US" b="1" dirty="0">
                <a:ea typeface="+mn-lt"/>
                <a:cs typeface="+mn-lt"/>
              </a:rPr>
              <a:t> e dolore</a:t>
            </a:r>
            <a:r>
              <a:rPr lang="en-US" dirty="0">
                <a:ea typeface="+mn-lt"/>
                <a:cs typeface="+mn-lt"/>
              </a:rPr>
              <a:t> della </a:t>
            </a:r>
            <a:r>
              <a:rPr lang="en-US" dirty="0" err="1">
                <a:ea typeface="+mn-lt"/>
                <a:cs typeface="+mn-lt"/>
              </a:rPr>
              <a:t>comunità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dei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supereroi</a:t>
            </a:r>
            <a:r>
              <a:rPr lang="en-US" dirty="0">
                <a:ea typeface="+mn-lt"/>
                <a:cs typeface="+mn-lt"/>
              </a:rPr>
              <a:t> e della </a:t>
            </a:r>
            <a:r>
              <a:rPr lang="en-US" dirty="0" err="1">
                <a:ea typeface="+mn-lt"/>
                <a:cs typeface="+mn-lt"/>
              </a:rPr>
              <a:t>città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intera</a:t>
            </a:r>
            <a:r>
              <a:rPr lang="en-US" dirty="0">
                <a:ea typeface="+mn-lt"/>
                <a:cs typeface="+mn-lt"/>
              </a:rPr>
              <a:t>. La </a:t>
            </a:r>
            <a:r>
              <a:rPr lang="en-US" dirty="0" err="1">
                <a:ea typeface="+mn-lt"/>
                <a:cs typeface="+mn-lt"/>
              </a:rPr>
              <a:t>storia</a:t>
            </a:r>
            <a:r>
              <a:rPr lang="en-US" dirty="0">
                <a:ea typeface="+mn-lt"/>
                <a:cs typeface="+mn-lt"/>
              </a:rPr>
              <a:t> è </a:t>
            </a:r>
            <a:r>
              <a:rPr lang="en-US" dirty="0" err="1">
                <a:ea typeface="+mn-lt"/>
                <a:cs typeface="+mn-lt"/>
              </a:rPr>
              <a:t>guidata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principalmente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dai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pensieri</a:t>
            </a:r>
            <a:r>
              <a:rPr lang="en-US" dirty="0">
                <a:ea typeface="+mn-lt"/>
                <a:cs typeface="+mn-lt"/>
              </a:rPr>
              <a:t> di Spider-Man.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b="1" dirty="0" err="1">
                <a:ea typeface="+mn-lt"/>
                <a:cs typeface="+mn-lt"/>
              </a:rPr>
              <a:t>Disegni</a:t>
            </a:r>
            <a:r>
              <a:rPr lang="en-US" b="1" dirty="0">
                <a:ea typeface="+mn-lt"/>
                <a:cs typeface="+mn-lt"/>
              </a:rPr>
              <a:t> (Artist): John Romita Jr. (JRJR)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Romita Jr. (</a:t>
            </a:r>
            <a:r>
              <a:rPr lang="en-US" dirty="0" err="1">
                <a:ea typeface="+mn-lt"/>
                <a:cs typeface="+mn-lt"/>
              </a:rPr>
              <a:t>figlio</a:t>
            </a:r>
            <a:r>
              <a:rPr lang="en-US" dirty="0">
                <a:ea typeface="+mn-lt"/>
                <a:cs typeface="+mn-lt"/>
              </a:rPr>
              <a:t> del </a:t>
            </a:r>
            <a:r>
              <a:rPr lang="en-US" dirty="0" err="1">
                <a:ea typeface="+mn-lt"/>
                <a:cs typeface="+mn-lt"/>
              </a:rPr>
              <a:t>leggendario</a:t>
            </a:r>
            <a:r>
              <a:rPr lang="en-US" dirty="0">
                <a:ea typeface="+mn-lt"/>
                <a:cs typeface="+mn-lt"/>
              </a:rPr>
              <a:t> John Romita Sr.) ha </a:t>
            </a:r>
            <a:r>
              <a:rPr lang="en-US" dirty="0" err="1">
                <a:ea typeface="+mn-lt"/>
                <a:cs typeface="+mn-lt"/>
              </a:rPr>
              <a:t>realizzato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tavole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che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riflettono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l'orrore</a:t>
            </a:r>
            <a:r>
              <a:rPr lang="en-US" dirty="0">
                <a:ea typeface="+mn-lt"/>
                <a:cs typeface="+mn-lt"/>
              </a:rPr>
              <a:t> e la </a:t>
            </a:r>
            <a:r>
              <a:rPr lang="en-US" dirty="0" err="1">
                <a:ea typeface="+mn-lt"/>
                <a:cs typeface="+mn-lt"/>
              </a:rPr>
              <a:t>polvere</a:t>
            </a:r>
            <a:r>
              <a:rPr lang="en-US" dirty="0">
                <a:ea typeface="+mn-lt"/>
                <a:cs typeface="+mn-lt"/>
              </a:rPr>
              <a:t> di Ground Zero. Il </a:t>
            </a:r>
            <a:r>
              <a:rPr lang="en-US" dirty="0" err="1">
                <a:ea typeface="+mn-lt"/>
                <a:cs typeface="+mn-lt"/>
              </a:rPr>
              <a:t>suo</a:t>
            </a:r>
            <a:r>
              <a:rPr lang="en-US" dirty="0">
                <a:ea typeface="+mn-lt"/>
                <a:cs typeface="+mn-lt"/>
              </a:rPr>
              <a:t> stile </a:t>
            </a:r>
            <a:r>
              <a:rPr lang="en-US" dirty="0" err="1">
                <a:ea typeface="+mn-lt"/>
                <a:cs typeface="+mn-lt"/>
              </a:rPr>
              <a:t>viscerale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che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spesso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enfatizza</a:t>
            </a:r>
            <a:r>
              <a:rPr lang="en-US" dirty="0">
                <a:ea typeface="+mn-lt"/>
                <a:cs typeface="+mn-lt"/>
              </a:rPr>
              <a:t> la </a:t>
            </a:r>
            <a:r>
              <a:rPr lang="en-US" dirty="0" err="1">
                <a:ea typeface="+mn-lt"/>
                <a:cs typeface="+mn-lt"/>
              </a:rPr>
              <a:t>muscolatura</a:t>
            </a:r>
            <a:r>
              <a:rPr lang="en-US" dirty="0">
                <a:ea typeface="+mn-lt"/>
                <a:cs typeface="+mn-lt"/>
              </a:rPr>
              <a:t> e </a:t>
            </a:r>
            <a:r>
              <a:rPr lang="en-US" dirty="0" err="1">
                <a:ea typeface="+mn-lt"/>
                <a:cs typeface="+mn-lt"/>
              </a:rPr>
              <a:t>l'azione</a:t>
            </a:r>
            <a:r>
              <a:rPr lang="en-US" dirty="0">
                <a:ea typeface="+mn-lt"/>
                <a:cs typeface="+mn-lt"/>
              </a:rPr>
              <a:t>, qui </a:t>
            </a:r>
            <a:r>
              <a:rPr lang="en-US" dirty="0" err="1">
                <a:ea typeface="+mn-lt"/>
                <a:cs typeface="+mn-lt"/>
              </a:rPr>
              <a:t>viene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utilizzato</a:t>
            </a:r>
            <a:r>
              <a:rPr lang="en-US" dirty="0">
                <a:ea typeface="+mn-lt"/>
                <a:cs typeface="+mn-lt"/>
              </a:rPr>
              <a:t> per </a:t>
            </a:r>
            <a:r>
              <a:rPr lang="en-US" dirty="0" err="1">
                <a:ea typeface="+mn-lt"/>
                <a:cs typeface="+mn-lt"/>
              </a:rPr>
              <a:t>mostrare</a:t>
            </a:r>
            <a:r>
              <a:rPr lang="en-US" dirty="0">
                <a:ea typeface="+mn-lt"/>
                <a:cs typeface="+mn-lt"/>
              </a:rPr>
              <a:t> la </a:t>
            </a:r>
            <a:r>
              <a:rPr lang="en-US" b="1" dirty="0" err="1">
                <a:ea typeface="+mn-lt"/>
                <a:cs typeface="+mn-lt"/>
              </a:rPr>
              <a:t>devastazione</a:t>
            </a:r>
            <a:r>
              <a:rPr lang="en-US" b="1" dirty="0">
                <a:ea typeface="+mn-lt"/>
                <a:cs typeface="+mn-lt"/>
              </a:rPr>
              <a:t>, la </a:t>
            </a:r>
            <a:r>
              <a:rPr lang="en-US" b="1" dirty="0" err="1">
                <a:ea typeface="+mn-lt"/>
                <a:cs typeface="+mn-lt"/>
              </a:rPr>
              <a:t>tristezza</a:t>
            </a:r>
            <a:r>
              <a:rPr lang="en-US" b="1" dirty="0">
                <a:ea typeface="+mn-lt"/>
                <a:cs typeface="+mn-lt"/>
              </a:rPr>
              <a:t> e la </a:t>
            </a:r>
            <a:r>
              <a:rPr lang="en-US" b="1" dirty="0" err="1">
                <a:ea typeface="+mn-lt"/>
                <a:cs typeface="+mn-lt"/>
              </a:rPr>
              <a:t>fatica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dei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soccorritori</a:t>
            </a:r>
            <a:r>
              <a:rPr lang="en-US" dirty="0">
                <a:ea typeface="+mn-lt"/>
                <a:cs typeface="+mn-lt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33615-18F5-6AB5-3F72-4E34233D9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smtClean="0"/>
              <a:pPr rtl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8953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33694" y="660357"/>
            <a:ext cx="5364665" cy="5628475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sz="3200" dirty="0"/>
              <a:t>Il disastro del </a:t>
            </a:r>
            <a:r>
              <a:rPr lang="it-IT" sz="3200" dirty="0" err="1"/>
              <a:t>wto</a:t>
            </a:r>
            <a:r>
              <a:rPr lang="it-IT" sz="3200" dirty="0"/>
              <a:t> dal punto di vista un supereroe che fin dalla sua creazione è stato il simbolo di new </a:t>
            </a:r>
            <a:r>
              <a:rPr lang="it-IT" sz="3200" dirty="0" err="1"/>
              <a:t>york</a:t>
            </a:r>
            <a:r>
              <a:rPr lang="it-IT" sz="3200" dirty="0"/>
              <a:t> e dei suoi abitanti</a:t>
            </a:r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F466A906-2869-BB36-138E-D45F62E92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4646277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06186C3A-548E-AD87-3029-964123530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6714" y="771442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3EF2187A-926C-375A-B8C6-3285362A2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77669" cy="656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96112"/>
            <a:ext cx="6589150" cy="1988706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Una strana visione del supercattivo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634FE-ADF0-4BC3-A0A9-447EA9DD096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62000" y="3059113"/>
            <a:ext cx="6597650" cy="3295650"/>
          </a:xfrm>
        </p:spPr>
        <p:txBody>
          <a:bodyPr vert="horz" lIns="91440" tIns="45720" rIns="91440" bIns="45720" rtlCol="0" anchor="t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sz="2400" dirty="0"/>
              <a:t>L’antagonista nelle più classiche storie supereroistiche non viene più ritratto come il criminale senza scrupoli, ma come un umano impietrito dalle conseguenze del male: nel nostro mondo il «terrorismo».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AC050D-BAF4-C23C-F8EC-24DEC429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B5CEABB6-07DC-46E8-9B57-56EC44A396E5}" type="slidenum">
              <a:rPr lang="it-IT" smtClean="0"/>
              <a:pPr rtl="0"/>
              <a:t>8</a:t>
            </a:fld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E606854-D63D-E318-42B3-0BE1B6D98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5706" y="0"/>
            <a:ext cx="43262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4771" y="576943"/>
            <a:ext cx="4990323" cy="2785508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/>
              <a:t>Gli stati uniti sono sotto shock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4772" y="3373686"/>
            <a:ext cx="6400799" cy="1797028"/>
          </a:xfrm>
        </p:spPr>
        <p:txBody>
          <a:bodyPr rtlCol="0">
            <a:normAutofit fontScale="25000" lnSpcReduction="20000"/>
          </a:bodyPr>
          <a:lstStyle>
            <a:defPPr>
              <a:defRPr lang="it-IT"/>
            </a:defPPr>
          </a:lstStyle>
          <a:p>
            <a:pPr rtl="0"/>
            <a:r>
              <a:rPr lang="it-IT" sz="6400" dirty="0"/>
              <a:t>Capitan America rappresenta gli USA, nonostante sia il simbolo del manifesto del destino americano vincitore della seconda guerra mondiale e, di fatto, anche della guerra fredda. Lo vediamo affranto, immobile e impotente a riflettere lo stato d’animo americano al momento.</a:t>
            </a:r>
          </a:p>
          <a:p>
            <a:pPr rtl="0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8D8D8EF-09F7-2BAC-3EC4-6E8F40515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B5CEABB6-07DC-46E8-9B57-56EC44A396E5}" type="slidenum">
              <a:rPr lang="it-IT" smtClean="0"/>
              <a:pPr rtl="0"/>
              <a:t>9</a:t>
            </a:fld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B3C3C78-1696-59FF-C231-F04A5BFB7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925995" cy="485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51909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to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316622_TF33968143_Win32" id="{B2D99EC4-6C32-4EB0-87E0-DB330FEC7371}" vid="{E47C7716-5D95-4068-B6E6-E8C23F6E9AB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928D937F980E7479C8A24B41C88E8D7" ma:contentTypeVersion="4" ma:contentTypeDescription="Creare un nuovo documento." ma:contentTypeScope="" ma:versionID="2048731408d86c6cae27d0de09c8af2a">
  <xsd:schema xmlns:xsd="http://www.w3.org/2001/XMLSchema" xmlns:xs="http://www.w3.org/2001/XMLSchema" xmlns:p="http://schemas.microsoft.com/office/2006/metadata/properties" xmlns:ns3="7b0a409f-197f-44fa-99ac-246fafd9613c" targetNamespace="http://schemas.microsoft.com/office/2006/metadata/properties" ma:root="true" ma:fieldsID="7f58deef52260486acc6fa197d6f8518" ns3:_="">
    <xsd:import namespace="7b0a409f-197f-44fa-99ac-246fafd961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0a409f-197f-44fa-99ac-246fafd961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43DB06-E7FA-43D8-96B3-38B647EAE5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0a409f-197f-44fa-99ac-246fafd961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65614A-92F9-4391-AC3D-F3F5B0704F99}">
  <ds:schemaRefs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b0a409f-197f-44fa-99ac-246fafd9613c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{B6710476-0867-48E1-9F65-8D8EDBFC777F}tf33968143_win32</Template>
  <TotalTime>325</TotalTime>
  <Words>1891</Words>
  <Application>Microsoft Macintosh PowerPoint</Application>
  <PresentationFormat>Widescreen</PresentationFormat>
  <Paragraphs>82</Paragraphs>
  <Slides>20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Arial</vt:lpstr>
      <vt:lpstr>Avenir Next LT Pro</vt:lpstr>
      <vt:lpstr>Calibri</vt:lpstr>
      <vt:lpstr>Verdana</vt:lpstr>
      <vt:lpstr>Wingdings</vt:lpstr>
      <vt:lpstr>Personalizzato</vt:lpstr>
      <vt:lpstr>Come il fumetto racconta l’11 settembre 2001</vt:lpstr>
      <vt:lpstr>La mia ricerca</vt:lpstr>
      <vt:lpstr>Presentazione standard di PowerPoint</vt:lpstr>
      <vt:lpstr>Supergods di Grant Morrison (2011). il punto di partenza </vt:lpstr>
      <vt:lpstr>Spiderman #36 vol2 J. Michael Straczynski (script) / John Romita Jr (art) </vt:lpstr>
      <vt:lpstr>Presentazione standard di PowerPoint</vt:lpstr>
      <vt:lpstr>Il disastro del wto dal punto di vista un supereroe che fin dalla sua creazione è stato il simbolo di new york e dei suoi abitanti</vt:lpstr>
      <vt:lpstr>Una strana visione del supercattivo</vt:lpstr>
      <vt:lpstr>Gli stati uniti sono sotto shock </vt:lpstr>
      <vt:lpstr>Speranza? Nuovi Eroi? O Americano-Centrico?</vt:lpstr>
      <vt:lpstr>Grapich Journalism Come fonte Storica</vt:lpstr>
      <vt:lpstr>Presentazione standard di PowerPoint</vt:lpstr>
      <vt:lpstr>American widow</vt:lpstr>
      <vt:lpstr>Art Spiegelman</vt:lpstr>
      <vt:lpstr>L’ombra delle torri, Spiegelman (2004)   racconta l'evento dell'11 settembre dal suo punto di vista (stava portando la figlia a scuola nei pressi di ground zero). ma è anche una riflessione sulla società americana, sulla politica e sul suo estremismo e bipolarismo.</vt:lpstr>
      <vt:lpstr>9-11: Emergency Relief, un progetto editoriale nato subito dopo gli attacchi dell'11 settembre 2001 come forma di sostegno e testimonianza. </vt:lpstr>
      <vt:lpstr>Will eisner</vt:lpstr>
      <vt:lpstr>Presentazione standard di PowerPoint</vt:lpstr>
      <vt:lpstr>Presentazione standard di PowerPoint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Carmine D'Eramo</dc:creator>
  <cp:lastModifiedBy>maddalena carli</cp:lastModifiedBy>
  <cp:revision>513</cp:revision>
  <dcterms:created xsi:type="dcterms:W3CDTF">2024-10-05T11:36:23Z</dcterms:created>
  <dcterms:modified xsi:type="dcterms:W3CDTF">2025-11-15T08:55:46Z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0x0101005928D937F980E7479C8A24B41C88E8D7</vt:lpwstr>
  </property>
</Properties>
</file>