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8" r:id="rId9"/>
    <p:sldId id="263" r:id="rId10"/>
    <p:sldId id="264" r:id="rId11"/>
    <p:sldId id="265" r:id="rId12"/>
    <p:sldId id="266" r:id="rId13"/>
    <p:sldId id="267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453"/>
  </p:normalViewPr>
  <p:slideViewPr>
    <p:cSldViewPr snapToGrid="0">
      <p:cViewPr varScale="1">
        <p:scale>
          <a:sx n="101" d="100"/>
          <a:sy n="101" d="100"/>
        </p:scale>
        <p:origin x="90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01/07/25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5437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01/07/25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13756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01/07/25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53302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01/07/25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35841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01/07/25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4851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01/07/25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5088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01/07/25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9955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01/07/25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78109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01/07/25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10473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01/07/25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9954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01/07/25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38923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E104C-F7BC-3743-9129-BABE01727AEB}" type="datetimeFigureOut">
              <a:rPr lang="it-IT" smtClean="0"/>
              <a:t>01/07/25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09275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211222D-2129-BAAE-00EC-2F84CEC395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it-IT" sz="4000" b="1" dirty="0">
                <a:solidFill>
                  <a:srgbClr val="FF0000"/>
                </a:solidFill>
              </a:rPr>
              <a:t>Diritto del Mercato Unico Europeo</a:t>
            </a:r>
            <a:br>
              <a:rPr lang="it-IT" sz="4000" b="1" dirty="0">
                <a:solidFill>
                  <a:srgbClr val="FF0000"/>
                </a:solidFill>
              </a:rPr>
            </a:br>
            <a:r>
              <a:rPr lang="it-IT" sz="4000" b="1" dirty="0">
                <a:solidFill>
                  <a:schemeClr val="bg1">
                    <a:lumMod val="50000"/>
                  </a:schemeClr>
                </a:solidFill>
              </a:rPr>
              <a:t>Prof. Dr. Alessandro Nato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217CB69F-F640-CEDA-212E-18CE271356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67835"/>
            <a:ext cx="10515600" cy="36091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3200" b="1">
                <a:solidFill>
                  <a:srgbClr val="FF0000"/>
                </a:solidFill>
              </a:rPr>
              <a:t>Lezione 4</a:t>
            </a:r>
            <a:endParaRPr lang="it-IT" sz="32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it-IT" sz="3200" b="1" dirty="0">
                <a:solidFill>
                  <a:schemeClr val="bg1">
                    <a:lumMod val="50000"/>
                  </a:schemeClr>
                </a:solidFill>
              </a:rPr>
              <a:t>Politica Commerciale Comune: la proiezione esterna del mercato</a:t>
            </a:r>
          </a:p>
          <a:p>
            <a:endParaRPr lang="it-IT" sz="3200" b="1" dirty="0"/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1EDF75BB-5B35-B06F-64E1-59B34AD441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79078" y="201634"/>
            <a:ext cx="4021029" cy="1629825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3B24BD02-0CEA-FFA0-7761-9D268AFF0F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93096" y="4858473"/>
            <a:ext cx="6908104" cy="1581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47644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7B91051-E571-354B-98B4-F1A39159C1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50316"/>
          </a:xfrm>
        </p:spPr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Procedura stipulazione accordi commerciali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63774B4-0D0F-91BE-90C0-D419551FAD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b="1" dirty="0">
                <a:solidFill>
                  <a:srgbClr val="0070C0"/>
                </a:solidFill>
              </a:rPr>
              <a:t>Artt. 207 e 218 TFUE</a:t>
            </a:r>
          </a:p>
          <a:p>
            <a:pPr marL="0" indent="0" algn="just">
              <a:buNone/>
            </a:pPr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Particolarità rispetto alla stipulazione degli accordi con Stati terzi/organizzazioni internazionali:</a:t>
            </a:r>
          </a:p>
          <a:p>
            <a:pPr marL="514350" indent="-514350" algn="just">
              <a:buAutoNum type="arabicParenR"/>
            </a:pPr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Iniziativa Commissione</a:t>
            </a:r>
          </a:p>
          <a:p>
            <a:pPr marL="514350" indent="-514350" algn="just">
              <a:buAutoNum type="arabicParenR"/>
            </a:pPr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Consultazione PE (salvo che creino quadro istituzionale specifico oppure ripercussioni finanziarie notevoli: approvazione PE)</a:t>
            </a:r>
          </a:p>
          <a:p>
            <a:pPr marL="514350" indent="-514350" algn="just">
              <a:buAutoNum type="arabicParenR"/>
            </a:pPr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</a:rPr>
              <a:t>Voto Consiglio: maggioranza qualificata OPPURE unanimità (art. 207, par. 4)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634713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8E1FF00-263F-4793-A1AC-9CD6610D54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87478"/>
          </a:xfrm>
        </p:spPr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Procedura stipulazione accordi commerciali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C599FC0-4030-2496-C6B2-4069D40F89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2916"/>
            <a:ext cx="10515600" cy="5089958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it-IT" sz="2400" b="0" i="0" u="none" strike="noStrike" dirty="0">
                <a:solidFill>
                  <a:srgbClr val="000000"/>
                </a:solidFill>
                <a:effectLst/>
              </a:rPr>
              <a:t>Art. 207, par. 4</a:t>
            </a:r>
            <a:r>
              <a:rPr lang="it-IT" sz="2400" dirty="0">
                <a:solidFill>
                  <a:srgbClr val="000000"/>
                </a:solidFill>
              </a:rPr>
              <a:t> TFEU:</a:t>
            </a:r>
            <a:r>
              <a:rPr lang="it-IT" sz="2400" b="0" i="0" u="none" strike="noStrike" dirty="0">
                <a:solidFill>
                  <a:srgbClr val="000000"/>
                </a:solidFill>
                <a:effectLst/>
              </a:rPr>
              <a:t> Per la negoziazione e la conclusione degli accordi di cui al paragrafo 3, il Consiglio delibera a maggioranza qualificata.</a:t>
            </a:r>
          </a:p>
          <a:p>
            <a:pPr marL="0" indent="0" algn="l">
              <a:buNone/>
            </a:pPr>
            <a:r>
              <a:rPr lang="it-IT" sz="2400" b="0" i="0" u="none" strike="noStrike" dirty="0">
                <a:solidFill>
                  <a:srgbClr val="000000"/>
                </a:solidFill>
                <a:effectLst/>
              </a:rPr>
              <a:t>Per la negoziazione e la conclusione di accordi nei settori degli scambi di servizi, degli aspetti commerciali della proprietà intellettuale e degli investimenti esteri diretti, il Consiglio delibera all'unanimità qualora tali accordi contengano disposizioni per le quali è richiesta l'unanimità per l'adozione di norme interne.</a:t>
            </a:r>
          </a:p>
          <a:p>
            <a:pPr algn="l"/>
            <a:r>
              <a:rPr lang="it-IT" sz="2400" b="0" i="0" u="none" strike="noStrike" dirty="0">
                <a:solidFill>
                  <a:srgbClr val="000000"/>
                </a:solidFill>
                <a:effectLst/>
              </a:rPr>
              <a:t>Il Consiglio delibera all'unanimità anche per la negoziazione e la conclusione di accordi:</a:t>
            </a:r>
          </a:p>
          <a:p>
            <a:pPr lvl="1"/>
            <a:r>
              <a:rPr lang="it-IT" sz="2000" b="0" i="0" u="none" strike="noStrike" dirty="0">
                <a:solidFill>
                  <a:srgbClr val="000000"/>
                </a:solidFill>
                <a:effectLst/>
              </a:rPr>
              <a:t>a) nel settore degli scambi di servizi culturali e audiovisivi, qualora tali accordi rischino di arrecare pregiudizio alla diversità culturale e linguistica dell'Unione;</a:t>
            </a:r>
          </a:p>
          <a:p>
            <a:pPr lvl="1"/>
            <a:r>
              <a:rPr lang="it-IT" sz="2000" b="0" i="0" u="none" strike="noStrike" dirty="0">
                <a:solidFill>
                  <a:srgbClr val="000000"/>
                </a:solidFill>
                <a:effectLst/>
              </a:rPr>
              <a:t>b) nel settore degli scambi di servizi nell'ambito sociale, dell'istruzione e della sanità, qualora tali accordi rischino di perturbare seriamente l'organizzazione nazionale di tali servizi e di arrecare pregiudizio alla competenza degli Stati membri riguardo alla loro prestazione.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398427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B660569-22FE-F8C0-03D3-A211AE5C6A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Accordi misti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0D6D0CB-8590-1AE0-76D4-CCDF7B973F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/>
              <a:t>Cosa succede se un accordo ha contenuto eterogeneo?</a:t>
            </a:r>
          </a:p>
          <a:p>
            <a:r>
              <a:rPr lang="it-IT" dirty="0"/>
              <a:t>Prassi accordi misti</a:t>
            </a:r>
          </a:p>
          <a:p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Qualora l’oggetto di un accordo non rientri nella competenza esclusiva dell’UE, anche i paesi dell’UE dovranno sottoscrivere l’accordo. In tal caso di parla di </a:t>
            </a:r>
            <a:r>
              <a:rPr lang="it-IT" b="1" i="0" u="none" strike="noStrike" dirty="0">
                <a:solidFill>
                  <a:srgbClr val="333333"/>
                </a:solidFill>
                <a:effectLst/>
              </a:rPr>
              <a:t>«</a:t>
            </a:r>
            <a:r>
              <a:rPr lang="it-IT" b="1" i="0" u="none" strike="noStrike" dirty="0">
                <a:solidFill>
                  <a:srgbClr val="0070C0"/>
                </a:solidFill>
                <a:effectLst/>
              </a:rPr>
              <a:t>accordi misti</a:t>
            </a:r>
            <a:r>
              <a:rPr lang="it-IT" b="1" i="0" u="none" strike="noStrike" dirty="0">
                <a:solidFill>
                  <a:srgbClr val="333333"/>
                </a:solidFill>
                <a:effectLst/>
              </a:rPr>
              <a:t>» </a:t>
            </a:r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.</a:t>
            </a:r>
          </a:p>
          <a:p>
            <a:r>
              <a:rPr lang="it-IT" dirty="0">
                <a:solidFill>
                  <a:srgbClr val="333333"/>
                </a:solidFill>
              </a:rPr>
              <a:t>Un accordo misto è un trattato internazionale, a prescindere dalla no- </a:t>
            </a:r>
            <a:r>
              <a:rPr lang="it-IT" dirty="0" err="1">
                <a:solidFill>
                  <a:srgbClr val="333333"/>
                </a:solidFill>
              </a:rPr>
              <a:t>menclatura</a:t>
            </a:r>
            <a:r>
              <a:rPr lang="it-IT" dirty="0">
                <a:solidFill>
                  <a:srgbClr val="333333"/>
                </a:solidFill>
              </a:rPr>
              <a:t> utilizzata 2, ma non necessariamente un accordo </a:t>
            </a:r>
            <a:r>
              <a:rPr lang="it-IT" dirty="0" err="1">
                <a:solidFill>
                  <a:srgbClr val="333333"/>
                </a:solidFill>
              </a:rPr>
              <a:t>internaziona</a:t>
            </a:r>
            <a:r>
              <a:rPr lang="it-IT" dirty="0">
                <a:solidFill>
                  <a:srgbClr val="333333"/>
                </a:solidFill>
              </a:rPr>
              <a:t>- le è misto semplicemente </a:t>
            </a:r>
            <a:r>
              <a:rPr lang="it-IT" dirty="0" err="1">
                <a:solidFill>
                  <a:srgbClr val="333333"/>
                </a:solidFill>
              </a:rPr>
              <a:t>perche</a:t>
            </a:r>
            <a:r>
              <a:rPr lang="it-IT" dirty="0">
                <a:solidFill>
                  <a:srgbClr val="333333"/>
                </a:solidFill>
              </a:rPr>
              <a:t>́ concluso da soggetti con natura </a:t>
            </a:r>
            <a:r>
              <a:rPr lang="it-IT" dirty="0" err="1">
                <a:solidFill>
                  <a:srgbClr val="333333"/>
                </a:solidFill>
              </a:rPr>
              <a:t>giuridi</a:t>
            </a:r>
            <a:r>
              <a:rPr lang="it-IT" dirty="0">
                <a:solidFill>
                  <a:srgbClr val="333333"/>
                </a:solidFill>
              </a:rPr>
              <a:t>- ca diversa 3. La </a:t>
            </a:r>
            <a:r>
              <a:rPr lang="it-IT" dirty="0" err="1">
                <a:solidFill>
                  <a:srgbClr val="333333"/>
                </a:solidFill>
              </a:rPr>
              <a:t>specificita</a:t>
            </a:r>
            <a:r>
              <a:rPr lang="it-IT" dirty="0">
                <a:solidFill>
                  <a:srgbClr val="333333"/>
                </a:solidFill>
              </a:rPr>
              <a:t>̀ degli accordi misti afferisce non tanto al loro profilo di accordi internazionali quanto alle ricadute che tali accordi de- terminano sul piano giuridico interno all’Unione. </a:t>
            </a:r>
            <a:endParaRPr lang="it-IT" b="0" i="0" u="none" strike="noStrike" dirty="0">
              <a:solidFill>
                <a:srgbClr val="333333"/>
              </a:solidFill>
              <a:effectLst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617825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560AFDE-B440-EBDC-459D-DF7764A087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it-IT" b="1" dirty="0">
                <a:solidFill>
                  <a:srgbClr val="FF0000"/>
                </a:solidFill>
              </a:rPr>
            </a:br>
            <a:r>
              <a:rPr lang="it-IT" b="1" dirty="0">
                <a:solidFill>
                  <a:srgbClr val="FF0000"/>
                </a:solidFill>
              </a:rPr>
              <a:t>Quali sono gli effetti degli accordi per le persone fisiche o giuridiche?</a:t>
            </a:r>
            <a:br>
              <a:rPr lang="it-IT" b="0" i="0" u="none" strike="noStrike" dirty="0">
                <a:solidFill>
                  <a:srgbClr val="333333"/>
                </a:solidFill>
                <a:effectLst/>
              </a:rPr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9DC9A35-FFF9-A608-0EA2-4CFB2D8FC2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</a:rPr>
              <a:t>GATT</a:t>
            </a:r>
          </a:p>
          <a:p>
            <a:pPr marL="0" indent="0" algn="just">
              <a:buNone/>
            </a:pPr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tradizionale INIDONEITÀ a produrre effetti diretti</a:t>
            </a:r>
          </a:p>
          <a:p>
            <a:pPr marL="0" indent="0" algn="just">
              <a:buNone/>
            </a:pPr>
            <a:endParaRPr lang="it-IT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0" indent="0" algn="just">
              <a:buNone/>
            </a:pPr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Accordi di associazione</a:t>
            </a:r>
          </a:p>
          <a:p>
            <a:pPr marL="0" indent="0" algn="just">
              <a:buNone/>
            </a:pPr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tradizionale IDONEITÀ a produrre effetti diretti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226338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0686999-43DE-8ACE-431D-273A3B301E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L’UE nel quadro dei rapporti commerciali internazionali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0581B29-7AF3-17EC-A3CC-3F9C23AADD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92471"/>
            <a:ext cx="10515600" cy="3784492"/>
          </a:xfrm>
        </p:spPr>
        <p:txBody>
          <a:bodyPr/>
          <a:lstStyle/>
          <a:p>
            <a:pPr marL="0" indent="0">
              <a:buNone/>
            </a:pPr>
            <a:r>
              <a:rPr lang="it-IT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La costituzione dell’Unione doganale NON comporta che gli Stati UE abbiano costituito una </a:t>
            </a:r>
            <a:r>
              <a:rPr lang="it-IT" sz="2800" u="sng" dirty="0">
                <a:solidFill>
                  <a:schemeClr val="tx1">
                    <a:lumMod val="85000"/>
                    <a:lumOff val="15000"/>
                  </a:schemeClr>
                </a:solidFill>
              </a:rPr>
              <a:t>fortezza commerciale</a:t>
            </a:r>
            <a:r>
              <a:rPr lang="it-IT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tra di loro:</a:t>
            </a:r>
          </a:p>
          <a:p>
            <a:r>
              <a:rPr lang="it-IT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Regole GATT</a:t>
            </a:r>
          </a:p>
          <a:p>
            <a:pPr lvl="1"/>
            <a:r>
              <a:rPr lang="it-IT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NB: la CEE si è sostituita agli Stati Membri negli impegni assunti con il GATT </a:t>
            </a:r>
            <a:r>
              <a:rPr lang="it-IT" sz="2400" u="sng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 partire dal 1° luglio 1968 (TDC)</a:t>
            </a:r>
            <a:r>
              <a:rPr lang="it-IT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	[v. slide successiva]</a:t>
            </a:r>
          </a:p>
          <a:p>
            <a:r>
              <a:rPr lang="it-IT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UE parte dell’Organizzazione mondiale del Commercio (OMC)</a:t>
            </a:r>
          </a:p>
          <a:p>
            <a:r>
              <a:rPr lang="it-IT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Art. 206 TFUE (finalità dell’unione doganale)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781560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96D0C6C-42D5-D49F-41BF-58100AC17A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Approfondimento regole GATT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9808F01-970C-A19E-0230-6519CEBE2E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it-IT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Divieto di discriminazione</a:t>
            </a:r>
          </a:p>
          <a:p>
            <a:pPr marL="0" indent="0">
              <a:buNone/>
            </a:pPr>
            <a:r>
              <a:rPr lang="it-IT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Clausola nazione più favorita:</a:t>
            </a:r>
          </a:p>
          <a:p>
            <a:r>
              <a:rPr lang="it-IT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il trattamento </a:t>
            </a:r>
            <a:r>
              <a:rPr lang="it-IT" sz="2800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tariffario</a:t>
            </a:r>
            <a:r>
              <a:rPr lang="it-IT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più favorevole attribuito da 	una parte contraente GATT ad un altro Stato si 	estende automaticamente a tutti gli altri Stati parti del GATT– salvo eccezioni , che l’UE applica!	</a:t>
            </a:r>
          </a:p>
          <a:p>
            <a:pPr marL="0" indent="0">
              <a:buNone/>
            </a:pPr>
            <a:endParaRPr lang="it-IT" dirty="0">
              <a:solidFill>
                <a:schemeClr val="tx1">
                  <a:lumMod val="85000"/>
                  <a:lumOff val="1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it-IT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Trattamento nazionale</a:t>
            </a:r>
          </a:p>
          <a:p>
            <a:pPr marL="0" indent="0">
              <a:buNone/>
            </a:pPr>
            <a:endParaRPr lang="it-IT" sz="2800" dirty="0">
              <a:solidFill>
                <a:schemeClr val="tx1">
                  <a:lumMod val="85000"/>
                  <a:lumOff val="1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it-IT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Sistema </a:t>
            </a:r>
            <a:r>
              <a:rPr lang="it-IT" sz="2800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negoziale</a:t>
            </a:r>
            <a:r>
              <a:rPr lang="it-IT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di riduzione dei dazi (round)</a:t>
            </a:r>
          </a:p>
          <a:p>
            <a:pPr marL="0" indent="0">
              <a:buNone/>
            </a:pPr>
            <a:endParaRPr lang="it-IT" sz="2800" dirty="0">
              <a:solidFill>
                <a:schemeClr val="tx1">
                  <a:lumMod val="85000"/>
                  <a:lumOff val="1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it-IT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Divieto di ostacoli non tariffari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862656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64D64FB-7BBB-1D6E-2D46-5C44363DDD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L’UE nell’OMC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0DC53CE-A8D6-0465-4F7E-E4A6C82F5B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it-IT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Decisione 94/800/CE del Consiglio sulla conclusione a nome della CE, per le materie di sua competenza, degli accordi dei negoziati multilaterali dell’Uruguay Round</a:t>
            </a:r>
          </a:p>
          <a:p>
            <a:pPr marL="0" indent="0">
              <a:buNone/>
            </a:pPr>
            <a:endParaRPr lang="it-IT" sz="3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0" indent="0">
              <a:buNone/>
            </a:pPr>
            <a:r>
              <a:rPr lang="it-IT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OMC: In vigore dal 1° gennaio 1995</a:t>
            </a:r>
          </a:p>
          <a:p>
            <a:pPr marL="0" indent="0">
              <a:buNone/>
            </a:pPr>
            <a:r>
              <a:rPr lang="it-IT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GATT 1947 </a:t>
            </a:r>
            <a:r>
              <a:rPr lang="it-IT" sz="2800" u="sng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continua a operare</a:t>
            </a:r>
            <a:r>
              <a:rPr lang="it-IT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+ </a:t>
            </a:r>
            <a:r>
              <a:rPr lang="it-IT" sz="2800" u="sng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continuamente aggiornato con «round» negoziali</a:t>
            </a:r>
          </a:p>
          <a:p>
            <a:pPr marL="0" indent="0">
              <a:buNone/>
            </a:pPr>
            <a:r>
              <a:rPr lang="it-IT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Marrakesh 1994 (</a:t>
            </a:r>
            <a:r>
              <a:rPr lang="it-IT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coinc</a:t>
            </a:r>
            <a:r>
              <a:rPr lang="it-IT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OMC)</a:t>
            </a:r>
          </a:p>
          <a:p>
            <a:pPr marL="0" indent="0">
              <a:buNone/>
            </a:pPr>
            <a:r>
              <a:rPr lang="it-IT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	- GATT 1994</a:t>
            </a:r>
          </a:p>
          <a:p>
            <a:pPr marL="0" indent="0">
              <a:buNone/>
            </a:pPr>
            <a:r>
              <a:rPr lang="it-IT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	- GATS</a:t>
            </a:r>
          </a:p>
          <a:p>
            <a:pPr marL="0" indent="0">
              <a:buNone/>
            </a:pPr>
            <a:r>
              <a:rPr lang="it-IT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	- TRIPs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798555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D40703C-651A-C954-F27D-7417590166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L’UE nell’OMC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4FD616F-6B1C-B976-DF75-FF4907C8E2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politica commerciale comune ha fatto dell’UE un blocco commerciale unico («single trading </a:t>
            </a:r>
            <a:r>
              <a:rPr lang="it-IT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block</a:t>
            </a:r>
            <a:r>
              <a:rPr lang="it-IT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»)</a:t>
            </a:r>
          </a:p>
          <a:p>
            <a:pPr marL="0" indent="0">
              <a:buNone/>
            </a:pPr>
            <a:r>
              <a:rPr lang="it-IT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Il più importante al mondo!</a:t>
            </a:r>
          </a:p>
          <a:p>
            <a:pPr>
              <a:buFont typeface="Arial" charset="0"/>
              <a:buChar char="•"/>
            </a:pPr>
            <a:r>
              <a:rPr lang="it-IT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Quota di scambi imputabili all’UE &gt; di USA, Cina, Giappone</a:t>
            </a:r>
          </a:p>
          <a:p>
            <a:pPr marL="0" indent="0">
              <a:buNone/>
            </a:pPr>
            <a:endParaRPr lang="it-IT" sz="2800" dirty="0">
              <a:solidFill>
                <a:schemeClr val="tx1">
                  <a:lumMod val="85000"/>
                  <a:lumOff val="1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it-IT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Eccezioni:</a:t>
            </a:r>
          </a:p>
          <a:p>
            <a:pPr marL="0" indent="0">
              <a:buNone/>
            </a:pPr>
            <a:r>
              <a:rPr lang="it-IT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it-IT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it-IT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Francia e Italia: restrizioni unilaterali all’importazione di auto 	dal Giappone (MA negoziati dell’UE → dichiarazione di mutua 	cooperazione 1991)</a:t>
            </a:r>
          </a:p>
          <a:p>
            <a:pPr marL="0" indent="0">
              <a:buNone/>
            </a:pPr>
            <a:r>
              <a:rPr lang="it-IT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it-IT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Grecia: embargo FYROM 1992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893671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9B9CA24-9A51-EF91-FEFB-2BF2325E77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37374"/>
          </a:xfrm>
        </p:spPr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Politica Tariffaria Comune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14BFBD3-D100-2F49-92A7-E8CF8ECE0D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0" i="0" u="none" strike="noStrike" dirty="0">
                <a:solidFill>
                  <a:srgbClr val="000000"/>
                </a:solidFill>
                <a:effectLst/>
              </a:rPr>
              <a:t>Il Consiglio, su proposta della Commissione, stabilisce i dazi della Tariffa Esterna Comune  (TEC) da applicare nelle relazioni commerciali con l’Estero (art. 31 TFUE).</a:t>
            </a:r>
            <a:r>
              <a:rPr lang="it-IT" b="1" i="0" u="none" strike="noStrike" dirty="0">
                <a:solidFill>
                  <a:srgbClr val="000000"/>
                </a:solidFill>
                <a:effectLst/>
              </a:rPr>
              <a:t> </a:t>
            </a:r>
          </a:p>
          <a:p>
            <a:r>
              <a:rPr lang="it-IT" b="1" i="0" u="none" strike="noStrike" dirty="0">
                <a:solidFill>
                  <a:srgbClr val="0070C0"/>
                </a:solidFill>
                <a:effectLst/>
              </a:rPr>
              <a:t>Assieme alla libera circolazione delle merci (dimensione interna) e alla politica commerciale comune (dimensione esterna), la TEC è funzionale al mercato interno e all’unione doganale.</a:t>
            </a:r>
            <a:r>
              <a:rPr lang="it-IT" b="0" i="0" u="none" strike="noStrike" dirty="0">
                <a:solidFill>
                  <a:srgbClr val="0070C0"/>
                </a:solidFill>
                <a:effectLst/>
              </a:rPr>
              <a:t> </a:t>
            </a:r>
          </a:p>
          <a:p>
            <a:r>
              <a:rPr lang="it-IT" b="0" i="0" u="none" strike="noStrike" dirty="0">
                <a:solidFill>
                  <a:srgbClr val="000000"/>
                </a:solidFill>
                <a:effectLst/>
              </a:rPr>
              <a:t>A tal proposito si applica il Regolamento (UE) n. 952/2013 che istituisce il codice doganale dell’Unione.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096971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B875962-AC49-CD5D-6943-CF670C9935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49900"/>
          </a:xfrm>
        </p:spPr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Politica Tariffaria Comune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C74E4FC-741D-6563-903F-1962A533D1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90805"/>
            <a:ext cx="10515600" cy="4586158"/>
          </a:xfrm>
        </p:spPr>
        <p:txBody>
          <a:bodyPr>
            <a:normAutofit fontScale="77500" lnSpcReduction="20000"/>
          </a:bodyPr>
          <a:lstStyle/>
          <a:p>
            <a:r>
              <a:rPr lang="it-IT" dirty="0"/>
              <a:t>Tipologie particolare di Dazi:</a:t>
            </a:r>
          </a:p>
          <a:p>
            <a:r>
              <a:rPr lang="it-IT" b="1" dirty="0">
                <a:solidFill>
                  <a:srgbClr val="0070C0"/>
                </a:solidFill>
              </a:rPr>
              <a:t>Dazi anti </a:t>
            </a:r>
            <a:r>
              <a:rPr lang="it-IT" b="1" dirty="0" err="1">
                <a:solidFill>
                  <a:srgbClr val="0070C0"/>
                </a:solidFill>
              </a:rPr>
              <a:t>dumbing</a:t>
            </a:r>
            <a:r>
              <a:rPr lang="it-IT" b="1" dirty="0">
                <a:solidFill>
                  <a:srgbClr val="0070C0"/>
                </a:solidFill>
              </a:rPr>
              <a:t>:</a:t>
            </a:r>
          </a:p>
          <a:p>
            <a:pPr algn="l"/>
            <a:r>
              <a:rPr lang="it-IT" b="0" i="0" u="none" strike="noStrike" dirty="0">
                <a:solidFill>
                  <a:srgbClr val="000000"/>
                </a:solidFill>
                <a:effectLst/>
              </a:rPr>
              <a:t>Oltre ai normali dazi doganali, un prodotto può anche essere soggetto a misure antidumping o ad altri strumenti di difesa commerciale.</a:t>
            </a:r>
          </a:p>
          <a:p>
            <a:pPr algn="l"/>
            <a:r>
              <a:rPr lang="it-IT" b="0" i="0" u="none" strike="noStrike" dirty="0">
                <a:solidFill>
                  <a:srgbClr val="000000"/>
                </a:solidFill>
                <a:effectLst/>
              </a:rPr>
              <a:t>Il dumping si verifica quando una società esporta un prodotto a un prezzo inferiore al valore normale del prodotto sul mercato interno. Tale valore normale potrebbe essere il prezzo del prodotto sul mercato interno o il costo di produzione.</a:t>
            </a:r>
          </a:p>
          <a:p>
            <a:pPr algn="l"/>
            <a:r>
              <a:rPr lang="it-IT" b="0" i="0" u="none" strike="noStrike" dirty="0">
                <a:solidFill>
                  <a:srgbClr val="000000"/>
                </a:solidFill>
                <a:effectLst/>
              </a:rPr>
              <a:t>Se da un'inchiesta risulta che gli importatori hanno praticato pratiche di dumping e che ciò ha arrecato un pregiudizio all'industria nazionale del paese importatore, possono essere istituite misure antidumping sulle importazioni del prodotto in esame.</a:t>
            </a:r>
          </a:p>
          <a:p>
            <a:pPr algn="l"/>
            <a:r>
              <a:rPr lang="it-IT" b="0" i="0" u="none" strike="noStrike" dirty="0">
                <a:solidFill>
                  <a:srgbClr val="000000"/>
                </a:solidFill>
                <a:effectLst/>
              </a:rPr>
              <a:t>Tali misure assumono una delle seguenti forme:</a:t>
            </a:r>
          </a:p>
          <a:p>
            <a:pPr lvl="1"/>
            <a:r>
              <a:rPr lang="it-IT" b="0" i="0" u="none" strike="noStrike" dirty="0">
                <a:solidFill>
                  <a:srgbClr val="000000"/>
                </a:solidFill>
                <a:effectLst/>
              </a:rPr>
              <a:t>Un </a:t>
            </a:r>
            <a:r>
              <a:rPr lang="it-IT" b="1" i="0" u="none" strike="noStrike" dirty="0">
                <a:solidFill>
                  <a:srgbClr val="000000"/>
                </a:solidFill>
                <a:effectLst/>
              </a:rPr>
              <a:t>dazio ad valorem</a:t>
            </a:r>
            <a:r>
              <a:rPr lang="it-IT" b="0" i="0" u="none" strike="noStrike" dirty="0">
                <a:solidFill>
                  <a:srgbClr val="000000"/>
                </a:solidFill>
                <a:effectLst/>
              </a:rPr>
              <a:t> (tassato in funzione del valore di transazione)</a:t>
            </a:r>
          </a:p>
          <a:p>
            <a:pPr lvl="1"/>
            <a:r>
              <a:rPr lang="it-IT" b="1" i="0" u="none" strike="noStrike" dirty="0">
                <a:solidFill>
                  <a:srgbClr val="000000"/>
                </a:solidFill>
                <a:effectLst/>
              </a:rPr>
              <a:t>dazi specifici </a:t>
            </a:r>
            <a:r>
              <a:rPr lang="it-IT" b="0" i="0" u="none" strike="noStrike" dirty="0">
                <a:solidFill>
                  <a:srgbClr val="000000"/>
                </a:solidFill>
                <a:effectLst/>
              </a:rPr>
              <a:t>(tassati per importo specifico del prodotto)</a:t>
            </a:r>
          </a:p>
          <a:p>
            <a:pPr lvl="1"/>
            <a:r>
              <a:rPr lang="it-IT" b="1" i="0" u="none" strike="noStrike" dirty="0">
                <a:solidFill>
                  <a:srgbClr val="000000"/>
                </a:solidFill>
                <a:effectLst/>
              </a:rPr>
              <a:t>impegni sui prezzi </a:t>
            </a:r>
            <a:r>
              <a:rPr lang="it-IT" b="0" i="0" u="none" strike="noStrike" dirty="0">
                <a:solidFill>
                  <a:srgbClr val="000000"/>
                </a:solidFill>
                <a:effectLst/>
              </a:rPr>
              <a:t>(l'esportatore si impegna a vendere i propri prodotti a un prezzo minimo)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420767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>
            <a:extLst>
              <a:ext uri="{FF2B5EF4-FFF2-40B4-BE49-F238E27FC236}">
                <a16:creationId xmlns:a16="http://schemas.microsoft.com/office/drawing/2014/main" id="{9125BC9F-C704-A636-9712-C2953B6FEB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Cosa è la politica Commerciale Comune?</a:t>
            </a:r>
          </a:p>
        </p:txBody>
      </p:sp>
      <p:sp>
        <p:nvSpPr>
          <p:cNvPr id="5" name="Segnaposto contenuto 4">
            <a:extLst>
              <a:ext uri="{FF2B5EF4-FFF2-40B4-BE49-F238E27FC236}">
                <a16:creationId xmlns:a16="http://schemas.microsoft.com/office/drawing/2014/main" id="{D75F96AA-7C6B-AE59-CCDD-5CF9969AFA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 fontScale="85000" lnSpcReduction="20000"/>
          </a:bodyPr>
          <a:lstStyle/>
          <a:p>
            <a:pPr marL="0" indent="0" algn="just" fontAlgn="ctr">
              <a:buNone/>
            </a:pPr>
            <a:r>
              <a:rPr lang="it-IT" b="0" i="0" u="none" strike="noStrike" dirty="0">
                <a:effectLst/>
              </a:rPr>
              <a:t>La politica commerciale dell’UE riguarda il commercio di beni e servizi, gli investimenti esteri diretti, gli aspetti commerciali della proprietà intellettuale (ad esempio i brevetti) e gli appalti pubblici.</a:t>
            </a:r>
          </a:p>
          <a:p>
            <a:pPr marL="0" indent="0" algn="l" fontAlgn="ctr">
              <a:buNone/>
            </a:pPr>
            <a:r>
              <a:rPr lang="it-IT" b="0" i="0" u="none" strike="noStrike" dirty="0">
                <a:effectLst/>
              </a:rPr>
              <a:t>Si compone di tre elementi principali:</a:t>
            </a:r>
          </a:p>
          <a:p>
            <a:pPr algn="just" fontAlgn="ctr"/>
            <a:r>
              <a:rPr lang="it-IT" b="1" i="0" u="none" strike="noStrike" dirty="0">
                <a:solidFill>
                  <a:srgbClr val="0070C0"/>
                </a:solidFill>
                <a:effectLst/>
              </a:rPr>
              <a:t>Il primo </a:t>
            </a:r>
            <a:r>
              <a:rPr lang="it-IT" b="0" i="0" u="none" strike="noStrike" dirty="0">
                <a:effectLst/>
              </a:rPr>
              <a:t>elemento sono gli accordi commerciali con paesi terzi per aprire nuovi mercati e aumentare le opportunità di commerciali per le aziende europee.</a:t>
            </a:r>
          </a:p>
          <a:p>
            <a:pPr algn="just" fontAlgn="ctr"/>
            <a:r>
              <a:rPr lang="it-IT" b="1" i="0" u="none" strike="noStrike" dirty="0">
                <a:solidFill>
                  <a:srgbClr val="0070C0"/>
                </a:solidFill>
                <a:effectLst/>
              </a:rPr>
              <a:t>Il secondo </a:t>
            </a:r>
            <a:r>
              <a:rPr lang="it-IT" b="0" i="0" u="none" strike="noStrike" dirty="0">
                <a:effectLst/>
              </a:rPr>
              <a:t>sono le regole commerciali per proteggere i produttori UE dalla competizione sleale.</a:t>
            </a:r>
          </a:p>
          <a:p>
            <a:pPr algn="just" fontAlgn="ctr"/>
            <a:r>
              <a:rPr lang="it-IT" b="1" i="0" u="none" strike="noStrike" dirty="0">
                <a:solidFill>
                  <a:srgbClr val="0070C0"/>
                </a:solidFill>
                <a:effectLst/>
              </a:rPr>
              <a:t>Il terzo </a:t>
            </a:r>
            <a:r>
              <a:rPr lang="it-IT" b="0" i="0" u="none" strike="noStrike" dirty="0">
                <a:effectLst/>
              </a:rPr>
              <a:t>è la partecipazione all’Organizzazione mondiale del commercio, che stabilisce le regole internazionali. Gli stati UE sono membri dell’OMC, ma la Commissione europea negozia a nome di tutta l’UE.</a:t>
            </a:r>
          </a:p>
          <a:p>
            <a:pPr marL="0" indent="0">
              <a:buNone/>
            </a:pPr>
            <a:br>
              <a:rPr lang="it-IT" dirty="0"/>
            </a:b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0198069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812B275-EC3A-9441-96E1-75D59D4DC0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Politica Tariffaria Comune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CFADCA7-3109-33EC-DA42-42FE918172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l"/>
            <a:r>
              <a:rPr lang="it-IT" b="0" i="0" u="none" strike="noStrike" dirty="0">
                <a:solidFill>
                  <a:srgbClr val="0070C0"/>
                </a:solidFill>
                <a:effectLst/>
              </a:rPr>
              <a:t>Dazi anti-sovvenzione:</a:t>
            </a:r>
          </a:p>
          <a:p>
            <a:pPr algn="l"/>
            <a:r>
              <a:rPr lang="it-IT" b="0" i="0" u="none" strike="noStrike" dirty="0">
                <a:solidFill>
                  <a:srgbClr val="000000"/>
                </a:solidFill>
                <a:effectLst/>
              </a:rPr>
              <a:t>Se la vostra società sta valutando di esportare, questa sezione aiuta a individuare i dazi all'importazione e gli altri costi che potreste sostenere. Non fornisce informazioni specifiche per prodotto. A tal fine, occorre utilizzare la funzione di ricerca del prodotto.</a:t>
            </a:r>
          </a:p>
          <a:p>
            <a:pPr algn="l"/>
            <a:r>
              <a:rPr lang="it-IT" b="0" i="0" u="none" strike="noStrike" dirty="0">
                <a:solidFill>
                  <a:srgbClr val="000000"/>
                </a:solidFill>
                <a:effectLst/>
              </a:rPr>
              <a:t>Oltre ai dazi antidumping, le </a:t>
            </a:r>
            <a:r>
              <a:rPr lang="it-IT" b="0" i="0" u="none" strike="noStrike">
                <a:solidFill>
                  <a:srgbClr val="000000"/>
                </a:solidFill>
                <a:effectLst/>
              </a:rPr>
              <a:t>misure anti-sovvenzioni </a:t>
            </a:r>
            <a:r>
              <a:rPr lang="it-IT" b="0" i="0" u="none" strike="noStrike" dirty="0">
                <a:solidFill>
                  <a:srgbClr val="000000"/>
                </a:solidFill>
                <a:effectLst/>
              </a:rPr>
              <a:t>possono applicarsi al vostro prodotto. Si tratta anche delle cosiddette misure compensative. Essi compensano gli effetti di una sovvenzione ingiusta da parte di un partner commerciale.</a:t>
            </a:r>
          </a:p>
          <a:p>
            <a:pPr algn="l"/>
            <a:r>
              <a:rPr lang="it-IT" b="0" i="0" u="none" strike="noStrike" dirty="0">
                <a:solidFill>
                  <a:srgbClr val="000000"/>
                </a:solidFill>
                <a:effectLst/>
              </a:rPr>
              <a:t>Le misure compensative possono consistere in strumenti diversi, ma in genere comprendono dazi maggiorati. Una misura compensativa può consistere in un dazio addizionale ad valorem o specifico. Può essere applicato sotto forma di prezzo minimo all'importazione o può consistere in un "impegno sui prezzi", nel caso in cui l'esportatore si impegni a vendere il prodotto al di sopra di un prezzo minimo.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633630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853CC87-DA26-A6AF-68DB-A9ADDAF570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24848"/>
          </a:xfrm>
        </p:spPr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Inquadramento formale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C932D84-A25C-13A4-B641-EDB6EB1DF8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8175"/>
            <a:ext cx="10515600" cy="464878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b="0" i="0" u="none" strike="noStrike" dirty="0">
                <a:solidFill>
                  <a:srgbClr val="000000"/>
                </a:solidFill>
                <a:effectLst/>
              </a:rPr>
              <a:t>La</a:t>
            </a:r>
            <a:r>
              <a:rPr lang="it-IT" b="1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it-IT" b="1" i="0" u="none" strike="noStrike" dirty="0">
                <a:solidFill>
                  <a:srgbClr val="0070C0"/>
                </a:solidFill>
                <a:effectLst/>
              </a:rPr>
              <a:t>politica commerciale comune</a:t>
            </a:r>
            <a:r>
              <a:rPr lang="it-IT" b="0" i="0" u="none" strike="noStrike" dirty="0">
                <a:solidFill>
                  <a:srgbClr val="0070C0"/>
                </a:solidFill>
                <a:effectLst/>
              </a:rPr>
              <a:t> </a:t>
            </a:r>
            <a:r>
              <a:rPr lang="it-IT" b="1" i="0" u="none" strike="noStrike" dirty="0">
                <a:solidFill>
                  <a:srgbClr val="0070C0"/>
                </a:solidFill>
                <a:effectLst/>
              </a:rPr>
              <a:t>è una competenza esclusiva dell’UE Art. 3, par. 1, </a:t>
            </a:r>
            <a:r>
              <a:rPr lang="it-IT" b="1" i="0" u="none" strike="noStrike" dirty="0" err="1">
                <a:solidFill>
                  <a:srgbClr val="0070C0"/>
                </a:solidFill>
                <a:effectLst/>
              </a:rPr>
              <a:t>let</a:t>
            </a:r>
            <a:r>
              <a:rPr lang="it-IT" b="1" i="0" u="none" strike="noStrike" dirty="0">
                <a:solidFill>
                  <a:srgbClr val="0070C0"/>
                </a:solidFill>
                <a:effectLst/>
              </a:rPr>
              <a:t>. e), TFEU</a:t>
            </a:r>
            <a:r>
              <a:rPr lang="it-IT" b="0" i="0" u="none" strike="noStrike" dirty="0">
                <a:solidFill>
                  <a:srgbClr val="0070C0"/>
                </a:solidFill>
                <a:effectLst/>
              </a:rPr>
              <a:t>, </a:t>
            </a:r>
            <a:r>
              <a:rPr lang="it-IT" b="0" i="0" u="none" strike="noStrike" dirty="0">
                <a:solidFill>
                  <a:srgbClr val="000000"/>
                </a:solidFill>
                <a:effectLst/>
              </a:rPr>
              <a:t>che si accosta al funzionamento del mercato interno, il quale si configura come un’unione doganale che assicura la libera circolazione interna delle merci, compresi i prodotti di Paesi Terzi in libera pratica (art. 28 TFUE)</a:t>
            </a:r>
          </a:p>
          <a:p>
            <a:pPr algn="just"/>
            <a:r>
              <a:rPr lang="it-IT" i="1" dirty="0"/>
              <a:t>Parere 1/75 aveva sostenuto che essa rappresenta un </a:t>
            </a:r>
            <a:r>
              <a:rPr lang="it-IT" dirty="0"/>
              <a:t>«interesse globale della Comunità»</a:t>
            </a:r>
          </a:p>
          <a:p>
            <a:r>
              <a:rPr lang="it-IT" dirty="0"/>
              <a:t>Stati membri:</a:t>
            </a:r>
          </a:p>
          <a:p>
            <a:pPr>
              <a:buFont typeface="Arial" charset="0"/>
              <a:buChar char="•"/>
            </a:pPr>
            <a:r>
              <a:rPr lang="it-IT" dirty="0"/>
              <a:t>Autorizzati</a:t>
            </a:r>
          </a:p>
          <a:p>
            <a:pPr>
              <a:buFont typeface="Arial" charset="0"/>
              <a:buChar char="•"/>
            </a:pPr>
            <a:r>
              <a:rPr lang="it-IT" dirty="0"/>
              <a:t>Dare attuazione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958388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B7E406B-9204-D272-FE78-D0E3F53CAF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Oggetto della competenza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35BBD99-0731-0E33-370D-5F10B74AAC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b="1" dirty="0">
                <a:solidFill>
                  <a:srgbClr val="0070C0"/>
                </a:solidFill>
                <a:latin typeface="Bahnschrift" panose="020B0502040204020203" pitchFamily="34" charset="0"/>
              </a:rPr>
              <a:t>Rileva per determinare i confini della competenza esclusiva</a:t>
            </a:r>
          </a:p>
          <a:p>
            <a:pPr marL="0" indent="0">
              <a:buNone/>
            </a:pPr>
            <a:r>
              <a:rPr lang="it-IT" b="1" dirty="0">
                <a:solidFill>
                  <a:srgbClr val="0070C0"/>
                </a:solidFill>
                <a:latin typeface="Bahnschrift" panose="020B0502040204020203" pitchFamily="34" charset="0"/>
              </a:rPr>
              <a:t>+ (se accordi) Procedura di stipulazione accordi</a:t>
            </a:r>
          </a:p>
          <a:p>
            <a:pPr marL="0" indent="0">
              <a:buNone/>
            </a:pPr>
            <a:endParaRPr lang="it-IT" b="1" dirty="0">
              <a:solidFill>
                <a:schemeClr val="accent4">
                  <a:lumMod val="75000"/>
                </a:schemeClr>
              </a:solidFill>
              <a:latin typeface="Bahnschrift" panose="020B0502040204020203" pitchFamily="34" charset="0"/>
            </a:endParaRPr>
          </a:p>
          <a:p>
            <a:pPr marL="0" indent="0">
              <a:buNone/>
            </a:pPr>
            <a:r>
              <a:rPr lang="it-IT" b="1" dirty="0">
                <a:solidFill>
                  <a:srgbClr val="0070C0"/>
                </a:solidFill>
                <a:latin typeface="Bahnschrift" panose="020B0502040204020203" pitchFamily="34" charset="0"/>
              </a:rPr>
              <a:t>Parere 1/94: </a:t>
            </a:r>
            <a:r>
              <a:rPr lang="it-IT" sz="2800" dirty="0">
                <a:latin typeface="Bahnschrift" panose="020B0502040204020203" pitchFamily="34" charset="0"/>
              </a:rPr>
              <a:t>limitata a scambi di merci e fornitura di servizi transfrontalieri – servizi che coinvolgono il trasferimento di persone e proprietà intellettuale NON oggetto di politica comm. Comune = competenza ripartita Stati/UE</a:t>
            </a:r>
          </a:p>
          <a:p>
            <a:pPr marL="0" indent="0">
              <a:buNone/>
            </a:pPr>
            <a:r>
              <a:rPr lang="it-IT" b="1" dirty="0">
                <a:solidFill>
                  <a:srgbClr val="0070C0"/>
                </a:solidFill>
                <a:latin typeface="Bahnschrift" panose="020B0502040204020203" pitchFamily="34" charset="0"/>
              </a:rPr>
              <a:t>Sent. C-137/12: </a:t>
            </a:r>
            <a:r>
              <a:rPr lang="it-IT" sz="2800" dirty="0">
                <a:latin typeface="Bahnschrift" panose="020B0502040204020203" pitchFamily="34" charset="0"/>
              </a:rPr>
              <a:t>convenzione europea sulla protezione giuridica dei servizi ad accesso condizionato </a:t>
            </a:r>
            <a:r>
              <a:rPr lang="it-IT" sz="2800" u="sng" dirty="0">
                <a:latin typeface="Bahnschrift" panose="020B0502040204020203" pitchFamily="34" charset="0"/>
              </a:rPr>
              <a:t>nella competenza esclusiva</a:t>
            </a:r>
            <a:endParaRPr lang="it-IT" dirty="0">
              <a:latin typeface="Bahnschrift" panose="020B0502040204020203" pitchFamily="34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892975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F3E64B3-495F-08F2-DDB3-7909129D84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62426"/>
          </a:xfrm>
        </p:spPr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Obiettivi e principi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E7D9721-B537-E5A0-F987-9985425242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8071"/>
            <a:ext cx="10515600" cy="4698892"/>
          </a:xfrm>
        </p:spPr>
        <p:txBody>
          <a:bodyPr/>
          <a:lstStyle/>
          <a:p>
            <a:pPr marL="0" indent="0">
              <a:buNone/>
            </a:pPr>
            <a:r>
              <a:rPr lang="it-IT" b="1" dirty="0">
                <a:solidFill>
                  <a:srgbClr val="0070C0"/>
                </a:solidFill>
                <a:latin typeface="Bahnschrift" panose="020B0502040204020203" pitchFamily="34" charset="0"/>
              </a:rPr>
              <a:t>Inquadramento nell’azione esterna dell’UE</a:t>
            </a:r>
          </a:p>
          <a:p>
            <a:pPr marL="0" indent="0">
              <a:buNone/>
            </a:pPr>
            <a:r>
              <a:rPr lang="it-IT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La quale a sua volta COMPRENDE la politica estera e di sicurezza comune</a:t>
            </a:r>
          </a:p>
          <a:p>
            <a:pPr marL="0" indent="0">
              <a:buNone/>
            </a:pPr>
            <a:r>
              <a:rPr lang="it-IT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TUE titolo V: disposizioni generali sull’azione esterna + PESC</a:t>
            </a:r>
          </a:p>
          <a:p>
            <a:r>
              <a:rPr lang="it-IT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TFUE parte V  - azione esterna (altro da PESC)</a:t>
            </a:r>
          </a:p>
          <a:p>
            <a:pPr marL="514350" indent="-514350">
              <a:buAutoNum type="arabicParenR"/>
            </a:pP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Politica commerciale comune (tit. II)</a:t>
            </a:r>
          </a:p>
          <a:p>
            <a:pPr marL="514350" indent="-514350">
              <a:buAutoNum type="arabicParenR"/>
            </a:pP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Cooperazione con paesi terzi e aiuto umanitario (tit. III)</a:t>
            </a:r>
          </a:p>
          <a:p>
            <a:pPr marL="514350" indent="-514350">
              <a:buAutoNum type="arabicParenR"/>
            </a:pP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Misure restrittive (tit. IV)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077593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D560391-24EB-7990-6D1C-85CDAC56B3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12113"/>
          </a:xfrm>
        </p:spPr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Obiettivi e principi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57FFD72-F9C5-5DB9-9800-755E5E528F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8071"/>
            <a:ext cx="10515600" cy="4698891"/>
          </a:xfrm>
        </p:spPr>
        <p:txBody>
          <a:bodyPr>
            <a:normAutofit/>
          </a:bodyPr>
          <a:lstStyle/>
          <a:p>
            <a:pPr algn="just"/>
            <a:r>
              <a:rPr lang="it-IT" b="0" i="0" u="none" strike="noStrike" dirty="0">
                <a:solidFill>
                  <a:srgbClr val="000000"/>
                </a:solidFill>
                <a:effectLst/>
              </a:rPr>
              <a:t>Tra le finalità di tale politica commerciale comune vi è quella di promuovere gli scambi commerciali fra Stati membri e Paesi terzi (art. 32 TFUE). </a:t>
            </a:r>
          </a:p>
          <a:p>
            <a:pPr algn="just"/>
            <a:r>
              <a:rPr lang="it-IT" b="1" dirty="0">
                <a:solidFill>
                  <a:srgbClr val="0070C0"/>
                </a:solidFill>
              </a:rPr>
              <a:t>Art. 205 TFUE/art. 21 TUE: obiettivi e principi dell’</a:t>
            </a:r>
            <a:r>
              <a:rPr lang="it-IT" b="1" u="sng" dirty="0">
                <a:solidFill>
                  <a:srgbClr val="0070C0"/>
                </a:solidFill>
              </a:rPr>
              <a:t>azione esterna</a:t>
            </a:r>
            <a:endParaRPr lang="it-IT" b="1" dirty="0">
              <a:solidFill>
                <a:srgbClr val="0070C0"/>
              </a:solidFill>
            </a:endParaRPr>
          </a:p>
          <a:p>
            <a:pPr algn="just"/>
            <a:r>
              <a:rPr lang="it-IT" b="0" i="0" u="none" strike="noStrike" dirty="0">
                <a:solidFill>
                  <a:srgbClr val="000000"/>
                </a:solidFill>
                <a:effectLst/>
              </a:rPr>
              <a:t>L’art. 21 del TUE (Titolo V – Azione Esterna) elenca i fini delle relazioni internazionali dell’Unione, tra cui quello di </a:t>
            </a:r>
            <a:r>
              <a:rPr lang="it-IT" b="1" i="0" u="none" strike="noStrike" dirty="0">
                <a:solidFill>
                  <a:srgbClr val="0070C0"/>
                </a:solidFill>
                <a:effectLst/>
              </a:rPr>
              <a:t>incoraggiare l’integrazione di tutti i Paesi nell’economia mondiale, anche con l’abolizione delle restrizioni agli scambi internazionali. </a:t>
            </a:r>
          </a:p>
        </p:txBody>
      </p:sp>
    </p:spTree>
    <p:extLst>
      <p:ext uri="{BB962C8B-B14F-4D97-AF65-F5344CB8AC3E}">
        <p14:creationId xmlns:p14="http://schemas.microsoft.com/office/powerpoint/2010/main" val="17203796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669CDA4-C6BB-5CC8-DD28-D79CD188E8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37790"/>
          </a:xfrm>
        </p:spPr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Obiettivi e principi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531CC73-919E-9F0F-4261-8E1E1AA518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3123"/>
            <a:ext cx="10515600" cy="4673840"/>
          </a:xfrm>
        </p:spPr>
        <p:txBody>
          <a:bodyPr>
            <a:normAutofit fontScale="92500" lnSpcReduction="20000"/>
          </a:bodyPr>
          <a:lstStyle/>
          <a:p>
            <a:endParaRPr lang="it-IT" b="0" i="0" u="none" strike="noStrike" dirty="0">
              <a:solidFill>
                <a:schemeClr val="tx1">
                  <a:lumMod val="85000"/>
                  <a:lumOff val="15000"/>
                </a:schemeClr>
              </a:solidFill>
              <a:effectLst/>
            </a:endParaRPr>
          </a:p>
          <a:p>
            <a:r>
              <a:rPr lang="it-IT" b="0" i="0" u="none" strike="noStrike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La politica commerciale comune è fondata su </a:t>
            </a:r>
            <a:r>
              <a:rPr lang="it-IT" b="1" i="0" u="none" strike="noStrike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principi uniformi</a:t>
            </a:r>
            <a:r>
              <a:rPr lang="it-IT" b="0" i="0" u="none" strike="noStrike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 che devono ispirare soprattutto (Art. 207 TFUE): </a:t>
            </a:r>
          </a:p>
          <a:p>
            <a:pPr lvl="1"/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  <a:latin typeface="Bahnschrift" panose="020B0502040204020203" pitchFamily="34" charset="0"/>
              </a:rPr>
              <a:t>Modificazioni tariffarie</a:t>
            </a:r>
          </a:p>
          <a:p>
            <a:pPr lvl="1"/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  <a:latin typeface="Bahnschrift" panose="020B0502040204020203" pitchFamily="34" charset="0"/>
              </a:rPr>
              <a:t>Conclusione di accordi tariffari e commerciali relativi agli scambi di merci e servizi</a:t>
            </a:r>
          </a:p>
          <a:p>
            <a:pPr lvl="1"/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  <a:latin typeface="Bahnschrift" panose="020B0502040204020203" pitchFamily="34" charset="0"/>
              </a:rPr>
              <a:t>Aspetti commerciali della proprietà intellettuale</a:t>
            </a:r>
          </a:p>
          <a:p>
            <a:pPr lvl="1"/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  <a:latin typeface="Bahnschrift" panose="020B0502040204020203" pitchFamily="34" charset="0"/>
              </a:rPr>
              <a:t>Investimenti esteri diretti</a:t>
            </a:r>
          </a:p>
          <a:p>
            <a:pPr lvl="1"/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  <a:latin typeface="Bahnschrift" panose="020B0502040204020203" pitchFamily="34" charset="0"/>
              </a:rPr>
              <a:t>Uniformazione delle misure di liberalizzazione </a:t>
            </a:r>
          </a:p>
          <a:p>
            <a:pPr lvl="1"/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  <a:latin typeface="Bahnschrift" panose="020B0502040204020203" pitchFamily="34" charset="0"/>
              </a:rPr>
              <a:t>Politica di esportazione</a:t>
            </a:r>
          </a:p>
          <a:p>
            <a:pPr lvl="1"/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  <a:latin typeface="Bahnschrift" panose="020B0502040204020203" pitchFamily="34" charset="0"/>
              </a:rPr>
              <a:t>Misure di protezione commerciale, tra cui nei casi di </a:t>
            </a:r>
            <a:r>
              <a:rPr lang="it-IT" i="1" dirty="0">
                <a:solidFill>
                  <a:schemeClr val="tx1">
                    <a:lumMod val="85000"/>
                    <a:lumOff val="15000"/>
                  </a:schemeClr>
                </a:solidFill>
                <a:latin typeface="Bahnschrift" panose="020B0502040204020203" pitchFamily="34" charset="0"/>
              </a:rPr>
              <a:t>dumping </a:t>
            </a:r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  <a:latin typeface="Bahnschrift" panose="020B0502040204020203" pitchFamily="34" charset="0"/>
              </a:rPr>
              <a:t>e di sovvenzioni</a:t>
            </a:r>
          </a:p>
          <a:p>
            <a:r>
              <a:rPr lang="it-IT" b="0" i="0" u="none" strike="noStrike" dirty="0">
                <a:solidFill>
                  <a:srgbClr val="202124"/>
                </a:solidFill>
                <a:effectLst/>
              </a:rPr>
              <a:t>Art. 22 </a:t>
            </a:r>
            <a:r>
              <a:rPr lang="it-IT" dirty="0">
                <a:solidFill>
                  <a:srgbClr val="202124"/>
                </a:solidFill>
              </a:rPr>
              <a:t>TUE: </a:t>
            </a:r>
            <a:r>
              <a:rPr lang="it-IT" b="0" i="0" u="none" strike="noStrike" dirty="0">
                <a:solidFill>
                  <a:srgbClr val="202124"/>
                </a:solidFill>
                <a:effectLst/>
              </a:rPr>
              <a:t>Le decisioni del Consiglio </a:t>
            </a:r>
            <a:r>
              <a:rPr lang="it-IT" b="1" i="0" u="none" strike="noStrike" dirty="0">
                <a:solidFill>
                  <a:srgbClr val="0070C0"/>
                </a:solidFill>
                <a:effectLst/>
              </a:rPr>
              <a:t>europeo</a:t>
            </a:r>
            <a:r>
              <a:rPr lang="it-IT" b="0" i="0" u="none" strike="noStrike" dirty="0">
                <a:solidFill>
                  <a:srgbClr val="202124"/>
                </a:solidFill>
                <a:effectLst/>
              </a:rPr>
              <a:t> sugli interessi e gli obiettivi strategici dell'</a:t>
            </a:r>
            <a:r>
              <a:rPr lang="it-IT" b="1" i="0" u="none" strike="noStrike" dirty="0">
                <a:solidFill>
                  <a:srgbClr val="0070C0"/>
                </a:solidFill>
                <a:effectLst/>
              </a:rPr>
              <a:t>Unione</a:t>
            </a:r>
            <a:r>
              <a:rPr lang="it-IT" b="1" i="0" u="none" strike="noStrike" dirty="0">
                <a:solidFill>
                  <a:srgbClr val="202124"/>
                </a:solidFill>
                <a:effectLst/>
              </a:rPr>
              <a:t> </a:t>
            </a:r>
            <a:r>
              <a:rPr lang="it-IT" b="0" i="0" u="none" strike="noStrike" dirty="0">
                <a:solidFill>
                  <a:srgbClr val="202124"/>
                </a:solidFill>
                <a:effectLst/>
              </a:rPr>
              <a:t>riguardano la politica estera e di sicurezza comune e altri settori dell'azione esterna dell'</a:t>
            </a:r>
            <a:r>
              <a:rPr lang="it-IT" b="1" i="0" u="none" strike="noStrike" dirty="0">
                <a:solidFill>
                  <a:srgbClr val="0070C0"/>
                </a:solidFill>
                <a:effectLst/>
              </a:rPr>
              <a:t>Unione</a:t>
            </a:r>
            <a:r>
              <a:rPr lang="it-IT" b="0" i="0" u="none" strike="noStrike" dirty="0">
                <a:solidFill>
                  <a:srgbClr val="202124"/>
                </a:solidFill>
                <a:effectLst/>
              </a:rPr>
              <a:t>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648727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424D33A-EBEF-B8AA-6DC2-10E04B67EC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25056"/>
          </a:xfrm>
        </p:spPr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Obiettivi e principi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972E4AB-9B24-C53A-E8FC-1490225B8F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92888"/>
            <a:ext cx="10515600" cy="3256768"/>
          </a:xfrm>
        </p:spPr>
        <p:txBody>
          <a:bodyPr/>
          <a:lstStyle/>
          <a:p>
            <a:pPr marL="0" indent="0">
              <a:buNone/>
            </a:pPr>
            <a:r>
              <a:rPr lang="it-IT" sz="2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Legame con l’Unione doganale: Risvolto esterno</a:t>
            </a:r>
          </a:p>
          <a:p>
            <a:pPr marL="0" indent="0">
              <a:buNone/>
            </a:pPr>
            <a:r>
              <a:rPr lang="it-IT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Motivazione: le merci provenienti da Stati terzi, una volta «sdoganate» in uno SM, sono </a:t>
            </a:r>
            <a:r>
              <a:rPr lang="it-IT" sz="2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«in libera pratica»</a:t>
            </a:r>
            <a:r>
              <a:rPr lang="it-IT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it-IT" sz="2800" dirty="0">
                <a:solidFill>
                  <a:schemeClr val="tx1">
                    <a:lumMod val="85000"/>
                    <a:lumOff val="15000"/>
                  </a:schemeClr>
                </a:solidFill>
                <a:cs typeface="Calibri"/>
              </a:rPr>
              <a:t>→ soggette alla libera circolazione delle merci AL PARI  di quelle prodotte negli SM</a:t>
            </a:r>
          </a:p>
          <a:p>
            <a:pPr marL="0" indent="0">
              <a:buNone/>
            </a:pPr>
            <a:r>
              <a:rPr lang="it-IT" sz="2800" b="1" dirty="0">
                <a:solidFill>
                  <a:schemeClr val="tx1">
                    <a:lumMod val="85000"/>
                    <a:lumOff val="15000"/>
                  </a:schemeClr>
                </a:solidFill>
                <a:cs typeface="Calibri"/>
              </a:rPr>
              <a:t>CGUE causa 41/76 </a:t>
            </a:r>
            <a:r>
              <a:rPr lang="it-IT" sz="2800" b="1" i="1" dirty="0" err="1">
                <a:solidFill>
                  <a:schemeClr val="tx1">
                    <a:lumMod val="85000"/>
                    <a:lumOff val="15000"/>
                  </a:schemeClr>
                </a:solidFill>
                <a:cs typeface="Calibri"/>
              </a:rPr>
              <a:t>Donckerwolcke</a:t>
            </a:r>
            <a:r>
              <a:rPr lang="it-IT" sz="2800" b="1" i="1" dirty="0">
                <a:solidFill>
                  <a:schemeClr val="tx1">
                    <a:lumMod val="85000"/>
                    <a:lumOff val="15000"/>
                  </a:schemeClr>
                </a:solidFill>
                <a:cs typeface="Calibri"/>
              </a:rPr>
              <a:t> (</a:t>
            </a:r>
            <a:r>
              <a:rPr lang="it-IT" sz="2800" b="1" dirty="0">
                <a:solidFill>
                  <a:schemeClr val="tx1">
                    <a:lumMod val="85000"/>
                    <a:lumOff val="15000"/>
                  </a:schemeClr>
                </a:solidFill>
                <a:cs typeface="Calibri"/>
              </a:rPr>
              <a:t>1976)</a:t>
            </a:r>
            <a:endParaRPr lang="it-IT" sz="28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917151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9BEF20E-1D23-FEEB-7679-07EC1144DF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238207"/>
          </a:xfrm>
        </p:spPr>
        <p:txBody>
          <a:bodyPr>
            <a:normAutofit fontScale="90000"/>
          </a:bodyPr>
          <a:lstStyle/>
          <a:p>
            <a:r>
              <a:rPr lang="it-IT" b="1" dirty="0">
                <a:solidFill>
                  <a:srgbClr val="FF0000"/>
                </a:solidFill>
              </a:rPr>
              <a:t>Strumenti normativi e politica commerciale comune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358FECF-CB5B-3542-8F4B-70990F3E11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spc="-100" dirty="0">
                <a:solidFill>
                  <a:srgbClr val="0070C0"/>
                </a:solidFill>
              </a:rPr>
              <a:t>Art. 207 TFUE</a:t>
            </a:r>
            <a:endParaRPr lang="it-IT" b="1" dirty="0">
              <a:solidFill>
                <a:srgbClr val="0070C0"/>
              </a:solidFill>
            </a:endParaRPr>
          </a:p>
          <a:p>
            <a:r>
              <a:rPr lang="it-IT" b="1" dirty="0">
                <a:solidFill>
                  <a:srgbClr val="0070C0"/>
                </a:solidFill>
              </a:rPr>
              <a:t>Regolamenti (procedura legislativa ordinaria)</a:t>
            </a:r>
          </a:p>
          <a:p>
            <a:r>
              <a:rPr lang="it-IT" b="0" i="0" u="none" strike="noStrike" dirty="0">
                <a:solidFill>
                  <a:srgbClr val="000000"/>
                </a:solidFill>
                <a:effectLst/>
              </a:rPr>
              <a:t>A livello procedurale (art. 207 TFUE) </a:t>
            </a:r>
            <a:r>
              <a:rPr lang="it-IT" b="1" i="0" u="none" strike="noStrike" dirty="0">
                <a:solidFill>
                  <a:srgbClr val="000000"/>
                </a:solidFill>
                <a:effectLst/>
              </a:rPr>
              <a:t>il quadro attuativo della politica commerciale comune è oggetto di deliberazione del Parlamento Europeo e del Consiglio secondo la procedura legislativa ordinaria</a:t>
            </a:r>
            <a:r>
              <a:rPr lang="it-IT" b="0" i="0" u="none" strike="noStrike" dirty="0">
                <a:solidFill>
                  <a:srgbClr val="000000"/>
                </a:solidFill>
                <a:effectLst/>
              </a:rPr>
              <a:t> (art. 294 TFUE)</a:t>
            </a:r>
            <a:endParaRPr lang="it-IT" b="1" i="0" u="none" strike="noStrike" dirty="0">
              <a:solidFill>
                <a:schemeClr val="accent4">
                  <a:lumMod val="75000"/>
                </a:schemeClr>
              </a:solidFill>
              <a:effectLst/>
            </a:endParaRPr>
          </a:p>
          <a:p>
            <a:r>
              <a:rPr lang="it-IT" b="0" i="0" u="none" strike="noStrike" dirty="0">
                <a:solidFill>
                  <a:srgbClr val="000000"/>
                </a:solidFill>
                <a:effectLst/>
              </a:rPr>
              <a:t>la Commissione esprime raccomandazioni e dirige i negoziati per gli accordi commerciali con i Paesi Terzi, il Consiglio li conclude deliberando ora a maggioranza qualificata ora all’unanimità (artt. 207 e 218)</a:t>
            </a:r>
            <a:endParaRPr lang="it-IT" b="1" dirty="0">
              <a:solidFill>
                <a:schemeClr val="accent4">
                  <a:lumMod val="75000"/>
                </a:schemeClr>
              </a:solidFill>
            </a:endParaRPr>
          </a:p>
          <a:p>
            <a:r>
              <a:rPr lang="it-IT" b="1" dirty="0">
                <a:solidFill>
                  <a:srgbClr val="0070C0"/>
                </a:solidFill>
              </a:rPr>
              <a:t>Accordi (con Stati terzi o con altre organizzazioni internazionali)</a:t>
            </a:r>
          </a:p>
          <a:p>
            <a:r>
              <a:rPr lang="it-IT" b="0" i="0" u="none" strike="noStrike" dirty="0">
                <a:solidFill>
                  <a:srgbClr val="000000"/>
                </a:solidFill>
                <a:effectLst/>
              </a:rPr>
              <a:t>Per la negoziazione e ratificazione degli accordi commerciali internazionali il consenso del Parlamento Europeo è obbligatorio (art. 218).</a:t>
            </a:r>
            <a:endParaRPr lang="it-IT" b="1" dirty="0">
              <a:solidFill>
                <a:schemeClr val="accent4">
                  <a:lumMod val="75000"/>
                </a:schemeClr>
              </a:solidFill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3814321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Giallo arancion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401</TotalTime>
  <Words>1781</Words>
  <Application>Microsoft Macintosh PowerPoint</Application>
  <PresentationFormat>Widescreen</PresentationFormat>
  <Paragraphs>131</Paragraphs>
  <Slides>20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20</vt:i4>
      </vt:variant>
    </vt:vector>
  </HeadingPairs>
  <TitlesOfParts>
    <vt:vector size="25" baseType="lpstr">
      <vt:lpstr>Arial</vt:lpstr>
      <vt:lpstr>Bahnschrift</vt:lpstr>
      <vt:lpstr>Calibri</vt:lpstr>
      <vt:lpstr>Calibri Light</vt:lpstr>
      <vt:lpstr>Tema di Office</vt:lpstr>
      <vt:lpstr>Diritto del Mercato Unico Europeo Prof. Dr. Alessandro Nato</vt:lpstr>
      <vt:lpstr>Cosa è la politica Commerciale Comune?</vt:lpstr>
      <vt:lpstr>Inquadramento formale</vt:lpstr>
      <vt:lpstr>Oggetto della competenza</vt:lpstr>
      <vt:lpstr>Obiettivi e principi</vt:lpstr>
      <vt:lpstr>Obiettivi e principi</vt:lpstr>
      <vt:lpstr>Obiettivi e principi</vt:lpstr>
      <vt:lpstr>Obiettivi e principi</vt:lpstr>
      <vt:lpstr>Strumenti normativi e politica commerciale comune</vt:lpstr>
      <vt:lpstr>Procedura stipulazione accordi commerciali</vt:lpstr>
      <vt:lpstr>Procedura stipulazione accordi commerciali</vt:lpstr>
      <vt:lpstr>Accordi misti</vt:lpstr>
      <vt:lpstr> Quali sono gli effetti degli accordi per le persone fisiche o giuridiche? </vt:lpstr>
      <vt:lpstr>L’UE nel quadro dei rapporti commerciali internazionali</vt:lpstr>
      <vt:lpstr>Approfondimento regole GATT</vt:lpstr>
      <vt:lpstr>L’UE nell’OMC</vt:lpstr>
      <vt:lpstr>L’UE nell’OMC</vt:lpstr>
      <vt:lpstr>Politica Tariffaria Comune</vt:lpstr>
      <vt:lpstr>Politica Tariffaria Comune</vt:lpstr>
      <vt:lpstr>Politica Tariffaria Comune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Alessandro Nato</dc:creator>
  <cp:lastModifiedBy>Alessandro Nato</cp:lastModifiedBy>
  <cp:revision>114</cp:revision>
  <dcterms:created xsi:type="dcterms:W3CDTF">2022-09-09T08:27:37Z</dcterms:created>
  <dcterms:modified xsi:type="dcterms:W3CDTF">2025-07-01T10:31:46Z</dcterms:modified>
</cp:coreProperties>
</file>