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 snapToObjects="1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BF320-A824-FA4F-802F-39AF5253431E}" type="datetimeFigureOut">
              <a:rPr lang="it-IT" smtClean="0"/>
              <a:t>30/04/2022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13219-30C7-D943-95FB-0F80E0A0F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80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A20014-27D5-5C4A-B1B5-38C5501B2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0B545D-2224-5947-A66A-D6923D85E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5B5F8D-1F62-6F4C-BC3A-77DC1FF4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A0A0-B71E-4D4D-9385-A48E402BF136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6389C5-ECC4-6946-9DDB-E3F0FCC18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EF5F40-2CFC-2345-88E6-B0708F05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3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68B0D-0F53-F642-8E24-D549AFF73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1506490-ABC1-364C-9427-79642119F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AAD49F-1E89-674F-A651-34870FEA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6193-53CD-614F-982E-DD1977BA0145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E5FF32-9154-7445-A133-349C86FD5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5BD9F0-B3D7-C547-A2FF-ACA450F7A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459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D11F820-3E64-9F44-990E-8254891050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32A6DDD-E748-CF4E-9D1B-2DDDF111E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669782-061E-3B43-86B2-9ED3750E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0144-3412-9844-82D1-92099CB69618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B79654-822B-5146-B1D4-B29A6B971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AB545C-D638-1346-94EA-8A43D6C3A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12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1F4AB2-ADBA-504E-AFFF-C10FC1B2D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12E02A-FC97-A543-8EE9-9B49E6872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CAA184-6656-4B4B-AFDE-A06EF2CB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DB-2686-4C41-91BF-410BCBD02989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11CC48-B667-F549-B5B0-2A1BE14F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5EB237-D6E2-6542-91F3-4B4F41E6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34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E5C5CA-B563-7648-9141-9B48653B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432E1A-2D8E-A44B-8559-FCAF4959B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36EE03-89A1-BF4B-B552-B3901DBA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C3CC9-2DB7-6440-BA5C-BA58BEAFA7F0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AD710D-018B-384F-A068-4640A92DA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651E7E-076F-5A4F-B890-11567E6D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01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ADB118-4CBC-3B42-BB58-E344B983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148782-2AB0-0D4E-81C2-722811BDEB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4B26F0-FE26-C245-84DF-73608D456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55C086-297E-544F-AFF7-C86105C52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3C1F-3093-3B4B-AE40-B8E6E1B008DF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7AB6940-47FF-4643-8218-AAB96985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A84FA9-7419-AA46-88F8-1B909343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043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86DB05-087F-6C47-951C-5BA0C0FB7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1613DB-6362-A544-B20B-566C5B8A6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DEFFABD-303D-9F4C-A801-F0606A12C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C57366D-1A8F-3A4A-944C-78E441F2B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C0A4CDA-234B-C942-A9C9-7428F09728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603C72E-2BF8-854B-97DC-00B1AF22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E4AB-2BBF-D440-8288-14BBA4604571}" type="datetime1">
              <a:rPr lang="it-IT" smtClean="0"/>
              <a:t>30/04/2022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E308FDA-01BB-3C44-ADB3-A6BADCEB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702EF03-B771-1D4A-A8B6-3CAD39CE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48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07D128-B464-9F43-B710-D592DAA71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33FE5DD-771D-8A42-A811-5E878645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2A5-66F7-DC46-A3E1-48D6626BF03A}" type="datetime1">
              <a:rPr lang="it-IT" smtClean="0"/>
              <a:t>30/04/2022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681B540-2FAE-2E4C-B291-9B6D2A16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86AE255-4453-A148-8A23-013AD388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17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1AD0325-017F-694D-A806-A5D0DCEC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8791-A518-6C49-8885-6D8C3CCDA3D6}" type="datetime1">
              <a:rPr lang="it-IT" smtClean="0"/>
              <a:t>30/04/2022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C32368-E6D9-ED4A-BC73-5FE4C4C1C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67D660-150C-6A4D-8DE0-762D3F69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14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80D7E6-7CC2-1449-93F7-4A65AC0DB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FB392F-F35A-C449-9F59-EFF3B47C3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318E529-68B9-1444-9786-EB6D46347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C908033-9DF0-4A4A-ACE1-1661AF81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CD8E-A3BA-2B4C-AEEF-65E0329D25C6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9B6A52-3611-6242-81FA-DCD1521D1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3EA0A6-86FC-1C43-A4EE-955CA717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351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2324A-054F-AF4C-AB97-18D49280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4790235-414A-7041-A5ED-0889FDBD0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01D91A9-B988-3E43-A4E0-9E7EE6328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2E3607-A605-5448-9554-8F3E89884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2D9-E294-B840-A7DB-EEFFDCA643E8}" type="datetime1">
              <a:rPr lang="it-IT" smtClean="0"/>
              <a:t>30/04/2022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AA629BD-D86A-A241-95AB-DE83020A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003041-64DB-6249-A458-A8934B14B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777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27F8CBD-4981-5D4A-BBF4-212B13FA8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CF73CB-F0A6-984B-A5CE-409DBE7B6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6D8A49-CA2C-4243-B647-DA756E6EE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30E12-04CC-0D4C-BAEE-8B5EDE2466AC}" type="datetime1">
              <a:rPr lang="it-IT" smtClean="0"/>
              <a:t>30/04/2022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A61A25-F0D5-A648-9185-8928C1E08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983340-78FA-0847-8F06-87A076211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0211-81B2-8E41-A90E-7375F115ED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7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1C7217B-4E97-824F-B34A-78372A60D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it-IT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MAKING STYLES AND PARADIGMS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529ABEC-DB45-0B49-8752-83B06898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1774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632524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CHANGE MODELS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054" y="-929376"/>
            <a:ext cx="6555347" cy="610031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HOW DOES THE CHANGE HAPPEN?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Public policies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implemented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governments must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constantly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interpret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citizens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intercept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risks: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implies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accredited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models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are:</a:t>
            </a:r>
          </a:p>
          <a:p>
            <a:pPr>
              <a:lnSpc>
                <a:spcPct val="100000"/>
              </a:lnSpc>
            </a:pP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model</a:t>
            </a:r>
          </a:p>
          <a:p>
            <a:pPr>
              <a:lnSpc>
                <a:spcPct val="100000"/>
              </a:lnSpc>
            </a:pP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Paradigmatic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model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CD60F37-0644-AB40-B4C4-93112688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2</a:t>
            </a:fld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3EB9275-B1A8-F125-A6C8-2443494F305D}"/>
              </a:ext>
            </a:extLst>
          </p:cNvPr>
          <p:cNvSpPr txBox="1"/>
          <p:nvPr/>
        </p:nvSpPr>
        <p:spPr>
          <a:xfrm>
            <a:off x="5800725" y="35575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D01A58C-9EF2-E8DE-495B-42F6C5A4795D}"/>
              </a:ext>
            </a:extLst>
          </p:cNvPr>
          <p:cNvSpPr txBox="1"/>
          <p:nvPr/>
        </p:nvSpPr>
        <p:spPr>
          <a:xfrm>
            <a:off x="6400800" y="3529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25F94EA8-C02E-4835-83F0-A04DC02FF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2543" y="3926921"/>
            <a:ext cx="5536410" cy="294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96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087D63D-16D3-414D-80EB-52414C9A0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23013"/>
            <a:ext cx="4037826" cy="1472368"/>
          </a:xfrm>
        </p:spPr>
        <p:txBody>
          <a:bodyPr anchor="b">
            <a:normAutofit/>
          </a:bodyPr>
          <a:lstStyle/>
          <a:p>
            <a:pPr algn="ctr"/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  <a:r>
              <a:rPr lang="it-IT" sz="3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E5DF8-221F-AB44-AA0E-A57616F46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396017"/>
            <a:ext cx="6543541" cy="6325458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scheme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model,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policies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governments are in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sense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continuation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policies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practices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therefore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fact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group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actors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temporal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continuity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managing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public policies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with the risks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monopoly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way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conceptualize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government’s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solving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influence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public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stage of the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cycle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significantly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affect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making styles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are:</a:t>
            </a:r>
          </a:p>
          <a:p>
            <a:pPr algn="just">
              <a:lnSpc>
                <a:spcPct val="100000"/>
              </a:lnSpc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includes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set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actors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relationship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extent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public support;</a:t>
            </a:r>
          </a:p>
          <a:p>
            <a:pPr algn="just">
              <a:lnSpc>
                <a:spcPct val="100000"/>
              </a:lnSpc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autonomy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State,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includes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the nature of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constraints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1AA4ED-96E0-7442-B542-B6EA2F03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41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1785949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OTTO NEURATH</a:t>
            </a:r>
            <a:br>
              <a:rPr lang="it-IT" sz="20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60" y="649480"/>
            <a:ext cx="4336578" cy="5546047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CIRCLE OF VIENNA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are like sailors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the open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rebuild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restructure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starting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from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beginning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one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beam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removed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one must be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placed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immediately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for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support.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way,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old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beams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driftwood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can be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completely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rebuilt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gradually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DC1B39-3C43-7A4D-A412-911756A83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0211-81B2-8E41-A90E-7375F115ED52}" type="slidenum">
              <a:rPr lang="it-IT" smtClean="0"/>
              <a:t>4</a:t>
            </a:fld>
            <a:endParaRPr lang="it-IT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619E18D-52E7-8974-79DB-5A1589FF4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3699" y="1555705"/>
            <a:ext cx="2794000" cy="405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92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62" y="173317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MODEL</a:t>
            </a: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083" y="511388"/>
            <a:ext cx="6781198" cy="600062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THE INTERPRETATIONS OF SOCIOLOGISTS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Lindblom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model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believes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derives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from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marginal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existing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options, policy makers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arrive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after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negotiations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pre-existing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agreements are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unilikely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be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overturned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Baumgartner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Jones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constitute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monopolies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general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matter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are more 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less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monopoly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broken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following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emergence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new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likely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serious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interpretations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under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circumstances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addressed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already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existing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approaches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matter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(policy styles)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509FACA0-831E-4349-BC50-780447CC6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574026"/>
            <a:ext cx="4909841" cy="3265821"/>
          </a:xfrm>
          <a:prstGeom prst="rect">
            <a:avLst/>
          </a:prstGeom>
        </p:spPr>
      </p:pic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4F82D9-C59B-874B-8103-AF682D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5081" y="6393730"/>
            <a:ext cx="2743200" cy="365125"/>
          </a:xfrm>
        </p:spPr>
        <p:txBody>
          <a:bodyPr/>
          <a:lstStyle/>
          <a:p>
            <a:fld id="{3B0E0211-81B2-8E41-A90E-7375F115ED52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453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1250994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MODEL</a:t>
            </a: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4F82D9-C59B-874B-8103-AF682D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5081" y="6393730"/>
            <a:ext cx="2743200" cy="365125"/>
          </a:xfrm>
        </p:spPr>
        <p:txBody>
          <a:bodyPr/>
          <a:lstStyle/>
          <a:p>
            <a:fld id="{3B0E0211-81B2-8E41-A90E-7375F115ED52}" type="slidenum">
              <a:rPr lang="it-IT" smtClean="0"/>
              <a:t>6</a:t>
            </a:fld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083" y="511388"/>
            <a:ext cx="6639952" cy="600062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Richardson, Gustafsson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Jordan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first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making model: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however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classifications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complexity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intend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No government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fully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reactive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founded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solely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on consensus 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imposition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arrive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exact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combination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contribute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forming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making style of country or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sector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with an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describing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detail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resulting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neither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elegant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synthetic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accurately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represent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making style.</a:t>
            </a:r>
          </a:p>
        </p:txBody>
      </p:sp>
    </p:spTree>
    <p:extLst>
      <p:ext uri="{BB962C8B-B14F-4D97-AF65-F5344CB8AC3E}">
        <p14:creationId xmlns:p14="http://schemas.microsoft.com/office/powerpoint/2010/main" val="207645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1250994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PARADIGMATIC MODEL</a:t>
            </a: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816" y="492057"/>
            <a:ext cx="5145773" cy="5409616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WHAT IS A PARADIGM 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less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frequent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implies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it-IT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making style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itself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likely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from a social learning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relatively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persistent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common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epistemological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vision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a knowledge-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community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knowledge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constitutes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significant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factor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holds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influences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behavior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4F82D9-C59B-874B-8103-AF682D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5081" y="6393730"/>
            <a:ext cx="2743200" cy="365125"/>
          </a:xfrm>
        </p:spPr>
        <p:txBody>
          <a:bodyPr/>
          <a:lstStyle/>
          <a:p>
            <a:fld id="{3B0E0211-81B2-8E41-A90E-7375F115ED52}" type="slidenum">
              <a:rPr lang="it-IT" smtClean="0"/>
              <a:t>7</a:t>
            </a:fld>
            <a:endParaRPr lang="it-IT" dirty="0"/>
          </a:p>
        </p:txBody>
      </p:sp>
      <p:pic>
        <p:nvPicPr>
          <p:cNvPr id="4" name="Picture 2" descr="Il contratto di rete in agricoltura spinge la crescita del comparto - AZ  Professionisti">
            <a:extLst>
              <a:ext uri="{FF2B5EF4-FFF2-40B4-BE49-F238E27FC236}">
                <a16:creationId xmlns:a16="http://schemas.microsoft.com/office/drawing/2014/main" id="{F89815F0-DDC5-9F24-2C81-5181ED6BE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499" y="3379428"/>
            <a:ext cx="27432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ita contadina di altri tempi - ALBEROBELLONLINE .IT">
            <a:extLst>
              <a:ext uri="{FF2B5EF4-FFF2-40B4-BE49-F238E27FC236}">
                <a16:creationId xmlns:a16="http://schemas.microsoft.com/office/drawing/2014/main" id="{CB47230F-A667-B4F8-00B3-3F4C03FBB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499" y="969544"/>
            <a:ext cx="27432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518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1320302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PARADIGMATIC MODEL</a:t>
            </a: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691" y="293961"/>
            <a:ext cx="5535294" cy="600062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THOMAS KUHN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Thomas Kuhn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science-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communities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particular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way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scientific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progress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inherently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revolutionary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evolutionary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&lt;&lt;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guided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a new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scientists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adopt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new tools and look to new places. More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importantly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revolutions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scientists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new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things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look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places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with tools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already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know […]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say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after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revolution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scientists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respond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world &gt;&gt;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punctuated</a:t>
            </a:r>
            <a:r>
              <a:rPr lang="it-IT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equilibrium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represented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periods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stability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incremental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adaptations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short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periods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revolutionary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upheavals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4F82D9-C59B-874B-8103-AF682D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5081" y="6393730"/>
            <a:ext cx="2743200" cy="365125"/>
          </a:xfrm>
        </p:spPr>
        <p:txBody>
          <a:bodyPr/>
          <a:lstStyle/>
          <a:p>
            <a:fld id="{3B0E0211-81B2-8E41-A90E-7375F115ED52}" type="slidenum">
              <a:rPr lang="it-IT" smtClean="0"/>
              <a:t>8</a:t>
            </a:fld>
            <a:endParaRPr lang="it-IT" dirty="0"/>
          </a:p>
        </p:txBody>
      </p:sp>
      <p:pic>
        <p:nvPicPr>
          <p:cNvPr id="2052" name="Picture 4" descr="Thomas S. Kuhn | lex.dk – Den Store Danske">
            <a:extLst>
              <a:ext uri="{FF2B5EF4-FFF2-40B4-BE49-F238E27FC236}">
                <a16:creationId xmlns:a16="http://schemas.microsoft.com/office/drawing/2014/main" id="{F18DDB41-E870-0AA9-F773-415589E61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9794" y="1777871"/>
            <a:ext cx="2439158" cy="257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223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5AC98B1-6393-EC48-A30C-C6B13221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1" y="1250994"/>
            <a:ext cx="3786672" cy="3265821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PARADIGMATIC MODEL</a:t>
            </a: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C3E0C-8A7E-F44F-AA61-27179B8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140" y="511388"/>
            <a:ext cx="6748691" cy="6000624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alternation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anomalies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arise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the reality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like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hastened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innovative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(policy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entrepreneurs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react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circumstances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are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driven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career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ambitions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initially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quite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unstable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conflicting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emerge and compete with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complete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least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until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upheavel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 new group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wins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over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accepted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least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powerful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of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policy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subsystem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hegemony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of the new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paradigm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affirmed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legitimacy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recognized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the point of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becoming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normality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, so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much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alternatives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adapt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seem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unusual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4F82D9-C59B-874B-8103-AF682DA2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35081" y="6393730"/>
            <a:ext cx="2743200" cy="365125"/>
          </a:xfrm>
        </p:spPr>
        <p:txBody>
          <a:bodyPr/>
          <a:lstStyle/>
          <a:p>
            <a:fld id="{3B0E0211-81B2-8E41-A90E-7375F115ED52}" type="slidenum">
              <a:rPr lang="it-IT" smtClean="0"/>
              <a:t>9</a:t>
            </a:fld>
            <a:endParaRPr lang="it-IT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7957A984-7488-4CEE-B225-D2AD58F50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552" y="4367511"/>
            <a:ext cx="2522297" cy="247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0153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888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DECISION MAKING STYLES AND PARADIGMS</vt:lpstr>
      <vt:lpstr>POLICY CHANGE MODELS</vt:lpstr>
      <vt:lpstr>NORMAL MODEL</vt:lpstr>
      <vt:lpstr>OTTO NEURATH   </vt:lpstr>
      <vt:lpstr>NORMAL MODEL  </vt:lpstr>
      <vt:lpstr>NORMAL MODEL  </vt:lpstr>
      <vt:lpstr>PARADIGMATIC MODEL  </vt:lpstr>
      <vt:lpstr>PARADIGMATIC MODEL  </vt:lpstr>
      <vt:lpstr>PARADIGMATIC MODEL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TOOLS</dc:title>
  <dc:creator>Massimiliano  Savini</dc:creator>
  <cp:lastModifiedBy>Raffaele De Patre</cp:lastModifiedBy>
  <cp:revision>15</cp:revision>
  <dcterms:created xsi:type="dcterms:W3CDTF">2022-03-27T12:04:36Z</dcterms:created>
  <dcterms:modified xsi:type="dcterms:W3CDTF">2022-04-30T08:46:33Z</dcterms:modified>
</cp:coreProperties>
</file>