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2" r:id="rId2"/>
    <p:sldId id="258" r:id="rId3"/>
    <p:sldId id="326" r:id="rId4"/>
    <p:sldId id="327" r:id="rId5"/>
    <p:sldId id="337" r:id="rId6"/>
    <p:sldId id="336" r:id="rId7"/>
    <p:sldId id="335" r:id="rId8"/>
    <p:sldId id="334" r:id="rId9"/>
    <p:sldId id="324" r:id="rId10"/>
    <p:sldId id="331" r:id="rId11"/>
    <p:sldId id="343" r:id="rId12"/>
    <p:sldId id="346" r:id="rId13"/>
    <p:sldId id="381" r:id="rId14"/>
    <p:sldId id="347" r:id="rId15"/>
    <p:sldId id="342" r:id="rId16"/>
    <p:sldId id="352" r:id="rId17"/>
    <p:sldId id="341" r:id="rId18"/>
    <p:sldId id="340" r:id="rId19"/>
    <p:sldId id="348" r:id="rId20"/>
    <p:sldId id="351" r:id="rId21"/>
    <p:sldId id="350" r:id="rId22"/>
    <p:sldId id="349" r:id="rId23"/>
    <p:sldId id="356" r:id="rId24"/>
    <p:sldId id="355" r:id="rId25"/>
    <p:sldId id="35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08" autoAdjust="0"/>
    <p:restoredTop sz="94660"/>
  </p:normalViewPr>
  <p:slideViewPr>
    <p:cSldViewPr snapToGrid="0">
      <p:cViewPr>
        <p:scale>
          <a:sx n="63" d="100"/>
          <a:sy n="63" d="100"/>
        </p:scale>
        <p:origin x="9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4/16/2024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4/16/2024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4/16/2024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26063C-F8B6-F0E1-B55E-46F6E2484D2D}"/>
              </a:ext>
            </a:extLst>
          </p:cNvPr>
          <p:cNvSpPr>
            <a:spLocks noGrp="1"/>
          </p:cNvSpPr>
          <p:nvPr>
            <p:ph type="ctrTitle"/>
          </p:nvPr>
        </p:nvSpPr>
        <p:spPr>
          <a:xfrm>
            <a:off x="0" y="4960137"/>
            <a:ext cx="8140700" cy="1463040"/>
          </a:xfrm>
          <a:ln>
            <a:solidFill>
              <a:schemeClr val="bg1"/>
            </a:solidFill>
          </a:ln>
        </p:spPr>
        <p:txBody>
          <a:bodyPr>
            <a:normAutofit/>
          </a:bodyPr>
          <a:lstStyle/>
          <a:p>
            <a:br>
              <a:rPr lang="it-IT" sz="2800" b="1" dirty="0">
                <a:latin typeface="Trebuchet MS" panose="020B0603020202020204" pitchFamily="34" charset="0"/>
              </a:rPr>
            </a:br>
            <a:br>
              <a:rPr lang="it-IT" sz="2800" b="1" dirty="0">
                <a:latin typeface="Trebuchet MS" panose="020B0603020202020204" pitchFamily="34" charset="0"/>
              </a:rPr>
            </a:br>
            <a:r>
              <a:rPr lang="it-IT" sz="2000" b="1" dirty="0">
                <a:latin typeface="Trebuchet MS" panose="020B0603020202020204" pitchFamily="34" charset="0"/>
              </a:rPr>
              <a:t>Brand </a:t>
            </a:r>
            <a:r>
              <a:rPr lang="it-IT" sz="2000" b="1" dirty="0" err="1">
                <a:latin typeface="Trebuchet MS" panose="020B0603020202020204" pitchFamily="34" charset="0"/>
              </a:rPr>
              <a:t>authenticity</a:t>
            </a:r>
            <a:r>
              <a:rPr lang="it-IT" sz="2000" b="1" dirty="0">
                <a:latin typeface="Trebuchet MS" panose="020B0603020202020204" pitchFamily="34" charset="0"/>
              </a:rPr>
              <a:t> e brand </a:t>
            </a:r>
            <a:r>
              <a:rPr lang="it-IT" sz="2000" b="1" dirty="0" err="1">
                <a:latin typeface="Trebuchet MS" panose="020B0603020202020204" pitchFamily="34" charset="0"/>
              </a:rPr>
              <a:t>experience</a:t>
            </a:r>
            <a:endParaRPr lang="it-IT" sz="2800" b="1" dirty="0">
              <a:latin typeface="Trebuchet MS" panose="020B0603020202020204" pitchFamily="34" charset="0"/>
            </a:endParaRPr>
          </a:p>
        </p:txBody>
      </p:sp>
      <p:sp>
        <p:nvSpPr>
          <p:cNvPr id="5" name="CasellaDiTesto 4">
            <a:extLst>
              <a:ext uri="{FF2B5EF4-FFF2-40B4-BE49-F238E27FC236}">
                <a16:creationId xmlns:a16="http://schemas.microsoft.com/office/drawing/2014/main" id="{7C31FE0B-6690-3787-1E17-E45A65A0B8D2}"/>
              </a:ext>
            </a:extLst>
          </p:cNvPr>
          <p:cNvSpPr txBox="1"/>
          <p:nvPr/>
        </p:nvSpPr>
        <p:spPr>
          <a:xfrm>
            <a:off x="8841997" y="5889072"/>
            <a:ext cx="1283515" cy="523220"/>
          </a:xfrm>
          <a:prstGeom prst="rect">
            <a:avLst/>
          </a:prstGeom>
          <a:noFill/>
        </p:spPr>
        <p:txBody>
          <a:bodyPr wrap="square" rtlCol="0">
            <a:spAutoFit/>
          </a:bodyPr>
          <a:lstStyle/>
          <a:p>
            <a:pPr algn="ctr"/>
            <a:r>
              <a:rPr lang="it-IT" sz="2800" dirty="0">
                <a:solidFill>
                  <a:schemeClr val="bg1"/>
                </a:solidFill>
                <a:latin typeface="Bahnschrift Light" panose="020B0502040204020203" pitchFamily="34" charset="0"/>
              </a:rPr>
              <a:t>UNITE</a:t>
            </a:r>
          </a:p>
        </p:txBody>
      </p:sp>
      <p:pic>
        <p:nvPicPr>
          <p:cNvPr id="10" name="Immagine 9">
            <a:extLst>
              <a:ext uri="{FF2B5EF4-FFF2-40B4-BE49-F238E27FC236}">
                <a16:creationId xmlns:a16="http://schemas.microsoft.com/office/drawing/2014/main" id="{D005958B-10D9-5354-851A-4F01087FC0F3}"/>
              </a:ext>
            </a:extLst>
          </p:cNvPr>
          <p:cNvPicPr>
            <a:picLocks noChangeAspect="1"/>
          </p:cNvPicPr>
          <p:nvPr/>
        </p:nvPicPr>
        <p:blipFill>
          <a:blip r:embed="rId2"/>
          <a:stretch>
            <a:fillRect/>
          </a:stretch>
        </p:blipFill>
        <p:spPr>
          <a:xfrm>
            <a:off x="8841997" y="4903314"/>
            <a:ext cx="2868990" cy="1540348"/>
          </a:xfrm>
          <a:prstGeom prst="rect">
            <a:avLst/>
          </a:prstGeom>
        </p:spPr>
      </p:pic>
    </p:spTree>
    <p:extLst>
      <p:ext uri="{BB962C8B-B14F-4D97-AF65-F5344CB8AC3E}">
        <p14:creationId xmlns:p14="http://schemas.microsoft.com/office/powerpoint/2010/main" val="4063378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802332"/>
          </a:xfrm>
        </p:spPr>
        <p:txBody>
          <a:bodyPr>
            <a:noAutofit/>
          </a:bodyPr>
          <a:lstStyle/>
          <a:p>
            <a:pPr algn="ctr"/>
            <a:r>
              <a:rPr lang="it-IT" sz="3300" cap="none" dirty="0">
                <a:solidFill>
                  <a:schemeClr val="bg2">
                    <a:lumMod val="50000"/>
                  </a:schemeClr>
                </a:solidFill>
                <a:latin typeface="Trebuchet MS" panose="020B0603020202020204" pitchFamily="34" charset="0"/>
              </a:rPr>
              <a:t>La customer experience è divenuta una potenziale fonte di vantaggio competitivo, soprattutto per quelle marche che intendono differenziarsi dai concorrenti e cercano di stabilire una relazione di risonanza con il target di domanda al quale si indirizzano.</a:t>
            </a:r>
          </a:p>
        </p:txBody>
      </p:sp>
    </p:spTree>
    <p:extLst>
      <p:ext uri="{BB962C8B-B14F-4D97-AF65-F5344CB8AC3E}">
        <p14:creationId xmlns:p14="http://schemas.microsoft.com/office/powerpoint/2010/main" val="1549472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377505" y="585216"/>
            <a:ext cx="11492917" cy="5764784"/>
          </a:xfrm>
        </p:spPr>
        <p:txBody>
          <a:bodyPr>
            <a:noAutofit/>
          </a:bodyPr>
          <a:lstStyle/>
          <a:p>
            <a:pPr algn="ctr"/>
            <a:r>
              <a:rPr lang="it-IT" sz="3600" cap="none" dirty="0">
                <a:solidFill>
                  <a:schemeClr val="accent1"/>
                </a:solidFill>
                <a:effectLst>
                  <a:outerShdw blurRad="38100" dist="38100" dir="2700000" algn="tl">
                    <a:srgbClr val="000000">
                      <a:alpha val="43137"/>
                    </a:srgbClr>
                  </a:outerShdw>
                </a:effectLst>
                <a:latin typeface="Trebuchet MS" panose="020B0603020202020204" pitchFamily="34" charset="0"/>
              </a:rPr>
              <a:t>Marketing esperienziale, </a:t>
            </a:r>
            <a:r>
              <a:rPr lang="it-IT" sz="3300" cap="none" dirty="0">
                <a:solidFill>
                  <a:schemeClr val="bg2">
                    <a:lumMod val="50000"/>
                  </a:schemeClr>
                </a:solidFill>
                <a:latin typeface="Trebuchet MS" panose="020B0603020202020204" pitchFamily="34" charset="0"/>
              </a:rPr>
              <a:t>parte dal presupposto che la maggiore fonte di valore per i consumatori risieda nelle esperienze che essi possono vivere tramite i beni e i servizi scelti, considerando che lo stesso consumo si è evoluto nel tempo, sino ad assumere le connotazioni di una vera e propria attività di produzione di significati.</a:t>
            </a:r>
          </a:p>
        </p:txBody>
      </p:sp>
    </p:spTree>
    <p:extLst>
      <p:ext uri="{BB962C8B-B14F-4D97-AF65-F5344CB8AC3E}">
        <p14:creationId xmlns:p14="http://schemas.microsoft.com/office/powerpoint/2010/main" val="1124032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54608" y="480060"/>
            <a:ext cx="9720072" cy="6210300"/>
          </a:xfrm>
        </p:spPr>
        <p:txBody>
          <a:bodyPr>
            <a:normAutofit/>
          </a:bodyPr>
          <a:lstStyle/>
          <a:p>
            <a:pPr algn="ctr"/>
            <a:r>
              <a:rPr lang="it-IT" sz="3600" i="1" cap="none" dirty="0">
                <a:solidFill>
                  <a:schemeClr val="accent1"/>
                </a:solidFill>
                <a:effectLst>
                  <a:outerShdw blurRad="38100" dist="38100" dir="2700000" algn="tl">
                    <a:srgbClr val="000000">
                      <a:alpha val="43137"/>
                    </a:srgbClr>
                  </a:outerShdw>
                </a:effectLst>
                <a:latin typeface="Trebuchet MS" panose="020B0603020202020204" pitchFamily="34" charset="0"/>
              </a:rPr>
              <a:t>Secondo Schmitt</a:t>
            </a:r>
            <a:r>
              <a:rPr lang="it-IT" sz="3600" cap="none" dirty="0">
                <a:solidFill>
                  <a:srgbClr val="111B21"/>
                </a:solidFill>
                <a:latin typeface="Trebuchet MS" panose="020B0603020202020204" pitchFamily="34" charset="0"/>
              </a:rPr>
              <a:t>, le esperienze non vengono autogenerate, ma sono il risultato di stimoli esterni, che inducono determinate reazioni ed emozioni nell'individuo. </a:t>
            </a:r>
            <a:br>
              <a:rPr lang="it-IT" sz="3600" cap="none" dirty="0">
                <a:solidFill>
                  <a:srgbClr val="111B21"/>
                </a:solidFill>
                <a:latin typeface="Trebuchet MS" panose="020B0603020202020204" pitchFamily="34" charset="0"/>
              </a:rPr>
            </a:br>
            <a:br>
              <a:rPr lang="it-IT" sz="3600" cap="none" dirty="0">
                <a:solidFill>
                  <a:srgbClr val="111B21"/>
                </a:solidFill>
                <a:latin typeface="Trebuchet MS" panose="020B0603020202020204" pitchFamily="34" charset="0"/>
              </a:rPr>
            </a:br>
            <a:br>
              <a:rPr lang="it-IT" sz="3600" cap="none" dirty="0">
                <a:solidFill>
                  <a:srgbClr val="111B21"/>
                </a:solidFill>
                <a:latin typeface="Trebuchet MS" panose="020B0603020202020204" pitchFamily="34" charset="0"/>
              </a:rPr>
            </a:b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784315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317500"/>
            <a:ext cx="9720072" cy="6210300"/>
          </a:xfrm>
        </p:spPr>
        <p:txBody>
          <a:bodyPr>
            <a:normAutofit/>
          </a:bodyPr>
          <a:lstStyle/>
          <a:p>
            <a:pPr algn="ctr"/>
            <a:br>
              <a:rPr lang="it-IT" sz="3600" cap="none" dirty="0">
                <a:solidFill>
                  <a:schemeClr val="accent6">
                    <a:lumMod val="75000"/>
                  </a:schemeClr>
                </a:solidFill>
                <a:latin typeface="Trebuchet MS" panose="020B0603020202020204" pitchFamily="34" charset="0"/>
              </a:rPr>
            </a:br>
            <a:r>
              <a:rPr lang="it-IT" sz="3600" cap="none" dirty="0">
                <a:solidFill>
                  <a:schemeClr val="accent6">
                    <a:lumMod val="75000"/>
                  </a:schemeClr>
                </a:solidFill>
                <a:latin typeface="Trebuchet MS" panose="020B0603020202020204" pitchFamily="34" charset="0"/>
              </a:rPr>
              <a:t>Diversi sono gli elementi che contribuiscono alla creazione di un'esperienza: l'ambiente, i colori, i suoni, l'interazione con altri individui e così via.</a:t>
            </a:r>
          </a:p>
        </p:txBody>
      </p:sp>
    </p:spTree>
    <p:extLst>
      <p:ext uri="{BB962C8B-B14F-4D97-AF65-F5344CB8AC3E}">
        <p14:creationId xmlns:p14="http://schemas.microsoft.com/office/powerpoint/2010/main" val="1652654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01284"/>
          </a:xfrm>
        </p:spPr>
        <p:txBody>
          <a:bodyPr>
            <a:noAutofit/>
          </a:bodyPr>
          <a:lstStyle/>
          <a:p>
            <a:pPr algn="ctr"/>
            <a:r>
              <a:rPr lang="it-IT" sz="3300" cap="none" dirty="0">
                <a:solidFill>
                  <a:schemeClr val="bg2">
                    <a:lumMod val="50000"/>
                  </a:schemeClr>
                </a:solidFill>
                <a:latin typeface="Trebuchet MS" panose="020B0603020202020204" pitchFamily="34" charset="0"/>
              </a:rPr>
              <a:t>Pertanto, affinché la customer experience sia di successo, è necessaria sia l'interazione tra individuo e sistema d'offerta sia la presenza di un consumatore che attribuisca un significato all'interazione stessa. </a:t>
            </a: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r>
              <a:rPr lang="it-IT" sz="3300" cap="none" dirty="0">
                <a:solidFill>
                  <a:schemeClr val="bg2">
                    <a:lumMod val="50000"/>
                  </a:schemeClr>
                </a:solidFill>
                <a:latin typeface="Trebuchet MS" panose="020B0603020202020204" pitchFamily="34" charset="0"/>
              </a:rPr>
              <a:t>Queste due dimensioni consentono di individuare quattro principali </a:t>
            </a:r>
            <a:r>
              <a:rPr lang="it-IT" sz="3600" cap="none"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rPr>
              <a:t>«fasi esperienziali»:</a:t>
            </a:r>
            <a:endParaRPr lang="it-IT" sz="2800"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108260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34891" y="585216"/>
            <a:ext cx="11727809" cy="5701284"/>
          </a:xfrm>
        </p:spPr>
        <p:txBody>
          <a:bodyPr>
            <a:noAutofit/>
          </a:bodyPr>
          <a:lstStyle/>
          <a:p>
            <a:pPr algn="ctr"/>
            <a:r>
              <a:rPr lang="it-IT" sz="3300" b="1" cap="none" dirty="0">
                <a:solidFill>
                  <a:srgbClr val="92D050"/>
                </a:solidFill>
                <a:latin typeface="Trebuchet MS" panose="020B0603020202020204" pitchFamily="34" charset="0"/>
              </a:rPr>
              <a:t>1. Esperienza pre-acquisto. </a:t>
            </a:r>
            <a:r>
              <a:rPr lang="it-IT" sz="3300" cap="none" dirty="0">
                <a:solidFill>
                  <a:schemeClr val="bg2">
                    <a:lumMod val="50000"/>
                  </a:schemeClr>
                </a:solidFill>
                <a:latin typeface="Trebuchet MS" panose="020B0603020202020204" pitchFamily="34" charset="0"/>
              </a:rPr>
              <a:t>Il percorso che conduce un individuo a soddisfare le proprie esigenze attraverso il consumo di un prodotto ha inizio con la percezione del bisogno, che attiva una fase di raccolta delle informazioni utili per affrontare il problema decisionale.</a:t>
            </a: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r>
              <a:rPr lang="it-IT" sz="3300" cap="none" dirty="0">
                <a:solidFill>
                  <a:schemeClr val="bg2">
                    <a:lumMod val="50000"/>
                  </a:schemeClr>
                </a:solidFill>
                <a:latin typeface="Trebuchet MS" panose="020B0603020202020204" pitchFamily="34" charset="0"/>
              </a:rPr>
              <a:t>Le informazioni sono poi elaborate e diventano la base della percezione di valore che l'individuo si aspetta di trarre dal consumo.</a:t>
            </a:r>
          </a:p>
        </p:txBody>
      </p:sp>
    </p:spTree>
    <p:extLst>
      <p:ext uri="{BB962C8B-B14F-4D97-AF65-F5344CB8AC3E}">
        <p14:creationId xmlns:p14="http://schemas.microsoft.com/office/powerpoint/2010/main" val="4068027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69178" y="254000"/>
            <a:ext cx="11853644" cy="6350000"/>
          </a:xfrm>
        </p:spPr>
        <p:txBody>
          <a:bodyPr>
            <a:noAutofit/>
          </a:bodyPr>
          <a:lstStyle/>
          <a:p>
            <a:pPr algn="ctr"/>
            <a:r>
              <a:rPr lang="it-IT" sz="3000" cap="none" dirty="0">
                <a:latin typeface="Trebuchet MS" panose="020B0603020202020204" pitchFamily="34" charset="0"/>
              </a:rPr>
              <a:t>Durante questa fase, numerosi punti di contatto possono attrarre l'attenzione del consumatore e sollecitarne le emozioni: </a:t>
            </a:r>
            <a:br>
              <a:rPr lang="it-IT" sz="3000" cap="none" dirty="0">
                <a:latin typeface="Trebuchet MS" panose="020B0603020202020204" pitchFamily="34" charset="0"/>
              </a:rPr>
            </a:br>
            <a:br>
              <a:rPr lang="it-IT" sz="3000" cap="none" dirty="0">
                <a:latin typeface="Trebuchet MS" panose="020B0603020202020204" pitchFamily="34" charset="0"/>
              </a:rPr>
            </a:br>
            <a:r>
              <a:rPr lang="it-IT" sz="3000" cap="none" dirty="0">
                <a:solidFill>
                  <a:srgbClr val="92D050"/>
                </a:solidFill>
                <a:latin typeface="Trebuchet MS" panose="020B0603020202020204" pitchFamily="34" charset="0"/>
              </a:rPr>
              <a:t>le politiche di comunicazione utilizzate dalla marca</a:t>
            </a:r>
            <a:r>
              <a:rPr lang="it-IT" sz="3000" cap="none" dirty="0">
                <a:latin typeface="Trebuchet MS" panose="020B0603020202020204" pitchFamily="34" charset="0"/>
              </a:rPr>
              <a:t>, che veicolano messaggi tramite canali di comunicazione nuovi o tradizionali ma impiegati in modo innovativo; </a:t>
            </a:r>
            <a:br>
              <a:rPr lang="it-IT" sz="3000" cap="none" dirty="0">
                <a:latin typeface="Trebuchet MS" panose="020B0603020202020204" pitchFamily="34" charset="0"/>
              </a:rPr>
            </a:br>
            <a:r>
              <a:rPr lang="it-IT" sz="3000" cap="none" dirty="0">
                <a:solidFill>
                  <a:srgbClr val="92D050"/>
                </a:solidFill>
                <a:latin typeface="Trebuchet MS" panose="020B0603020202020204" pitchFamily="34" charset="0"/>
              </a:rPr>
              <a:t>la confezione dei prodotti a scaffale</a:t>
            </a:r>
            <a:r>
              <a:rPr lang="it-IT" sz="3000" cap="none" dirty="0">
                <a:latin typeface="Trebuchet MS" panose="020B0603020202020204" pitchFamily="34" charset="0"/>
              </a:rPr>
              <a:t>, che accresce la </a:t>
            </a:r>
            <a:r>
              <a:rPr lang="it-IT" sz="3000" cap="none" dirty="0">
                <a:solidFill>
                  <a:schemeClr val="tx1"/>
                </a:solidFill>
                <a:latin typeface="Trebuchet MS" panose="020B0603020202020204" pitchFamily="34" charset="0"/>
              </a:rPr>
              <a:t>capacità comunicativa della marca; </a:t>
            </a:r>
            <a:br>
              <a:rPr lang="it-IT" sz="3000" cap="none" dirty="0">
                <a:solidFill>
                  <a:srgbClr val="92D050"/>
                </a:solidFill>
                <a:latin typeface="Trebuchet MS" panose="020B0603020202020204" pitchFamily="34" charset="0"/>
              </a:rPr>
            </a:br>
            <a:r>
              <a:rPr lang="it-IT" sz="3000" cap="none" dirty="0">
                <a:solidFill>
                  <a:srgbClr val="92D050"/>
                </a:solidFill>
                <a:latin typeface="Trebuchet MS" panose="020B0603020202020204" pitchFamily="34" charset="0"/>
              </a:rPr>
              <a:t>il web</a:t>
            </a:r>
            <a:r>
              <a:rPr lang="it-IT" sz="3000" cap="none" dirty="0">
                <a:latin typeface="Trebuchet MS" panose="020B0603020202020204" pitchFamily="34" charset="0"/>
              </a:rPr>
              <a:t>, importante sia quale fonte informativa sia quale momento di creazione di un'esperienza virtuale. </a:t>
            </a:r>
            <a:br>
              <a:rPr lang="it-IT" sz="3000" cap="none" dirty="0">
                <a:latin typeface="Trebuchet MS" panose="020B0603020202020204" pitchFamily="34" charset="0"/>
              </a:rPr>
            </a:br>
            <a:br>
              <a:rPr lang="it-IT" sz="3000" cap="none" dirty="0">
                <a:latin typeface="Trebuchet MS" panose="020B0603020202020204" pitchFamily="34" charset="0"/>
              </a:rPr>
            </a:br>
            <a:r>
              <a:rPr lang="it-IT" sz="3000" cap="none" dirty="0">
                <a:latin typeface="Trebuchet MS" panose="020B0603020202020204" pitchFamily="34" charset="0"/>
              </a:rPr>
              <a:t>Durante l'esperienza pre-acquisto, l'interazione prevalente si ha fra il consumatore e il messaggio comunicativo, che dovrà sollecitare la sfera emotiva dell'individuo stabilendo per tale via un legame profondo;</a:t>
            </a:r>
          </a:p>
        </p:txBody>
      </p:sp>
    </p:spTree>
    <p:extLst>
      <p:ext uri="{BB962C8B-B14F-4D97-AF65-F5344CB8AC3E}">
        <p14:creationId xmlns:p14="http://schemas.microsoft.com/office/powerpoint/2010/main" val="3575394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60350" y="254000"/>
            <a:ext cx="11671300" cy="6350000"/>
          </a:xfrm>
        </p:spPr>
        <p:txBody>
          <a:bodyPr numCol="1" spcCol="216000">
            <a:noAutofit/>
          </a:bodyPr>
          <a:lstStyle/>
          <a:p>
            <a:pPr algn="ctr"/>
            <a:r>
              <a:rPr lang="it-IT" sz="3200" b="1" cap="none" dirty="0">
                <a:solidFill>
                  <a:srgbClr val="92D050"/>
                </a:solidFill>
                <a:latin typeface="Trebuchet MS" panose="020B0603020202020204" pitchFamily="34" charset="0"/>
              </a:rPr>
              <a:t>2. Esperienza di acquisto. </a:t>
            </a:r>
            <a:r>
              <a:rPr lang="it-IT" sz="3000" cap="none" dirty="0">
                <a:solidFill>
                  <a:schemeClr val="bg2">
                    <a:lumMod val="50000"/>
                  </a:schemeClr>
                </a:solidFill>
                <a:latin typeface="Trebuchet MS" panose="020B0603020202020204" pitchFamily="34" charset="0"/>
              </a:rPr>
              <a:t>Questa fase rappresenta il momento di interazione esperienziale più studiato, in quanto offre numerose possibilità di progettazione e gestione in termini di marketing.</a:t>
            </a:r>
            <a:br>
              <a:rPr lang="it-IT" sz="3000" cap="none" dirty="0">
                <a:solidFill>
                  <a:schemeClr val="bg2">
                    <a:lumMod val="50000"/>
                  </a:schemeClr>
                </a:solidFill>
                <a:latin typeface="Trebuchet MS" panose="020B0603020202020204" pitchFamily="34" charset="0"/>
              </a:rPr>
            </a:br>
            <a:br>
              <a:rPr lang="it-IT" sz="3000" cap="none" dirty="0">
                <a:solidFill>
                  <a:schemeClr val="bg2">
                    <a:lumMod val="50000"/>
                  </a:schemeClr>
                </a:solidFill>
                <a:latin typeface="Trebuchet MS" panose="020B0603020202020204" pitchFamily="34" charset="0"/>
              </a:rPr>
            </a:br>
            <a:r>
              <a:rPr lang="it-IT" sz="3000" cap="none" dirty="0">
                <a:solidFill>
                  <a:schemeClr val="bg2">
                    <a:lumMod val="50000"/>
                  </a:schemeClr>
                </a:solidFill>
                <a:latin typeface="Trebuchet MS" panose="020B0603020202020204" pitchFamily="34" charset="0"/>
              </a:rPr>
              <a:t> La possibilità di interazione diretta fra marca e individuo, sia nel mondo fisico sia in quello virtuale, consente notevoli ambiti di coinvolgimento del consumatore. </a:t>
            </a:r>
          </a:p>
        </p:txBody>
      </p:sp>
    </p:spTree>
    <p:extLst>
      <p:ext uri="{BB962C8B-B14F-4D97-AF65-F5344CB8AC3E}">
        <p14:creationId xmlns:p14="http://schemas.microsoft.com/office/powerpoint/2010/main" val="870882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20117" y="445008"/>
            <a:ext cx="11467751" cy="5967984"/>
          </a:xfrm>
        </p:spPr>
        <p:txBody>
          <a:bodyPr>
            <a:noAutofit/>
          </a:bodyPr>
          <a:lstStyle/>
          <a:p>
            <a:pPr algn="ctr"/>
            <a:r>
              <a:rPr lang="it-IT" sz="3600" b="1" cap="none" dirty="0">
                <a:solidFill>
                  <a:srgbClr val="92D050"/>
                </a:solidFill>
                <a:latin typeface="Trebuchet MS" panose="020B0603020202020204" pitchFamily="34" charset="0"/>
              </a:rPr>
              <a:t>3. </a:t>
            </a:r>
            <a:r>
              <a:rPr lang="it-IT" sz="3000" b="1" cap="none" dirty="0">
                <a:solidFill>
                  <a:srgbClr val="92D050"/>
                </a:solidFill>
                <a:latin typeface="Trebuchet MS" panose="020B0603020202020204" pitchFamily="34" charset="0"/>
              </a:rPr>
              <a:t>Esperienza di consumo. </a:t>
            </a:r>
            <a:r>
              <a:rPr lang="it-IT" sz="3000" cap="none" dirty="0">
                <a:latin typeface="Trebuchet MS" panose="020B0603020202020204" pitchFamily="34" charset="0"/>
              </a:rPr>
              <a:t>In questa fase, che sta al cuore del processo esperienziale, l'interazione coinvolge l'individuo e la marca stessa e raggiunge il massimo livello di intensità. </a:t>
            </a:r>
            <a:br>
              <a:rPr lang="it-IT" sz="3000" cap="none" dirty="0">
                <a:latin typeface="Trebuchet MS" panose="020B0603020202020204" pitchFamily="34" charset="0"/>
              </a:rPr>
            </a:br>
            <a:br>
              <a:rPr lang="it-IT" sz="3000" cap="none" dirty="0">
                <a:latin typeface="Trebuchet MS" panose="020B0603020202020204" pitchFamily="34" charset="0"/>
              </a:rPr>
            </a:br>
            <a:r>
              <a:rPr lang="it-IT" sz="3000" cap="none" dirty="0">
                <a:latin typeface="Trebuchet MS" panose="020B0603020202020204" pitchFamily="34" charset="0"/>
              </a:rPr>
              <a:t>Gli attribuiti del prodotto veicolato dal brand contribuiscono a generare l'esperienza e a suscitare sensazioni ed emozioni quale valore del consumo esperienziale nella prospettiva individuale</a:t>
            </a:r>
            <a:r>
              <a:rPr lang="it-IT" sz="3600" cap="none" dirty="0">
                <a:latin typeface="Trebuchet MS" panose="020B0603020202020204" pitchFamily="34" charset="0"/>
              </a:rPr>
              <a:t>. </a:t>
            </a:r>
            <a:br>
              <a:rPr lang="it-IT" sz="3600" cap="none" dirty="0">
                <a:latin typeface="Trebuchet MS" panose="020B0603020202020204" pitchFamily="34" charset="0"/>
              </a:rPr>
            </a:br>
            <a:br>
              <a:rPr lang="it-IT" sz="3600" cap="none" dirty="0">
                <a:latin typeface="Trebuchet MS" panose="020B0603020202020204" pitchFamily="34" charset="0"/>
              </a:rPr>
            </a:br>
            <a:endParaRPr lang="it-IT" sz="3600" cap="none" dirty="0">
              <a:latin typeface="Trebuchet MS" panose="020B0603020202020204" pitchFamily="34" charset="0"/>
            </a:endParaRPr>
          </a:p>
        </p:txBody>
      </p:sp>
    </p:spTree>
    <p:extLst>
      <p:ext uri="{BB962C8B-B14F-4D97-AF65-F5344CB8AC3E}">
        <p14:creationId xmlns:p14="http://schemas.microsoft.com/office/powerpoint/2010/main" val="463470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266700" y="324561"/>
            <a:ext cx="11658600" cy="6442745"/>
          </a:xfrm>
        </p:spPr>
        <p:txBody>
          <a:bodyPr numCol="1" spcCol="720000">
            <a:noAutofit/>
          </a:bodyPr>
          <a:lstStyle/>
          <a:p>
            <a:pPr algn="ctr"/>
            <a:r>
              <a:rPr lang="it-IT" sz="3000" b="1" cap="none" dirty="0">
                <a:solidFill>
                  <a:srgbClr val="92D050"/>
                </a:solidFill>
                <a:latin typeface="Trebuchet MS" panose="020B0603020202020204" pitchFamily="34" charset="0"/>
              </a:rPr>
              <a:t>4. Esperienza ricordata. </a:t>
            </a:r>
            <a:r>
              <a:rPr lang="it-IT" sz="3000" cap="none" dirty="0">
                <a:latin typeface="Trebuchet MS" panose="020B0603020202020204" pitchFamily="34" charset="0"/>
              </a:rPr>
              <a:t>Se positiva, coinvolgente ed emozionante, l'esperienza può protrarsi nel corso del tempo, perché l'individuo ne porterà il ricordo con sé. Tale ricordo potrà produrre una rilettura dell'esperienza non necessariamente rispecchiante in toto quella che è stata realmente vissuta, posto che il processo con cui il ricordo viene sollecitato è estremamente soggettivo e dinamico.</a:t>
            </a:r>
            <a:br>
              <a:rPr lang="it-IT" sz="3600" cap="none" dirty="0">
                <a:latin typeface="Trebuchet MS" panose="020B0603020202020204" pitchFamily="34" charset="0"/>
              </a:rPr>
            </a:br>
            <a:endParaRPr lang="it-IT" sz="2800" cap="none" dirty="0">
              <a:latin typeface="Trebuchet MS" panose="020B0603020202020204" pitchFamily="34" charset="0"/>
            </a:endParaRPr>
          </a:p>
        </p:txBody>
      </p:sp>
    </p:spTree>
    <p:extLst>
      <p:ext uri="{BB962C8B-B14F-4D97-AF65-F5344CB8AC3E}">
        <p14:creationId xmlns:p14="http://schemas.microsoft.com/office/powerpoint/2010/main" val="56085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2679192"/>
            <a:ext cx="9720072" cy="1549908"/>
          </a:xfrm>
        </p:spPr>
        <p:txBody>
          <a:bodyPr/>
          <a:lstStyle/>
          <a:p>
            <a:pPr algn="ctr"/>
            <a:r>
              <a:rPr lang="it-IT" sz="6000" dirty="0">
                <a:solidFill>
                  <a:srgbClr val="92D050"/>
                </a:solidFill>
                <a:latin typeface="Trebuchet MS" panose="020B0603020202020204" pitchFamily="34" charset="0"/>
              </a:rPr>
              <a:t>BRAND AUTHENTICITY</a:t>
            </a:r>
            <a:endParaRPr lang="it-IT" dirty="0">
              <a:solidFill>
                <a:srgbClr val="92D050"/>
              </a:solidFill>
            </a:endParaRPr>
          </a:p>
        </p:txBody>
      </p:sp>
    </p:spTree>
    <p:extLst>
      <p:ext uri="{BB962C8B-B14F-4D97-AF65-F5344CB8AC3E}">
        <p14:creationId xmlns:p14="http://schemas.microsoft.com/office/powerpoint/2010/main" val="38380709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71500" y="585216"/>
            <a:ext cx="11023600" cy="5866384"/>
          </a:xfrm>
        </p:spPr>
        <p:txBody>
          <a:bodyPr>
            <a:normAutofit/>
          </a:bodyPr>
          <a:lstStyle/>
          <a:p>
            <a:pPr algn="ctr"/>
            <a:r>
              <a:rPr lang="it-IT" sz="3600" cap="none" dirty="0">
                <a:latin typeface="Trebuchet MS" panose="020B0603020202020204" pitchFamily="34" charset="0"/>
              </a:rPr>
              <a:t>Una più recente classificazione dei touchpoint ne ha illustrato le specificità, considerandone anche l'effettiva proprietà/appartenenza alla marca, nonché il potenziale controllo esercitato o esercitabile da quest'ultima. </a:t>
            </a:r>
            <a:br>
              <a:rPr lang="it-IT" sz="3600" cap="none" dirty="0">
                <a:latin typeface="Trebuchet MS" panose="020B0603020202020204" pitchFamily="34" charset="0"/>
              </a:rPr>
            </a:br>
            <a:r>
              <a:rPr lang="it-IT" sz="3600" cap="none" dirty="0">
                <a:latin typeface="Trebuchet MS" panose="020B0603020202020204" pitchFamily="34" charset="0"/>
              </a:rPr>
              <a:t>In questa prospettiva, si distinguono:</a:t>
            </a:r>
          </a:p>
        </p:txBody>
      </p:sp>
    </p:spTree>
    <p:extLst>
      <p:ext uri="{BB962C8B-B14F-4D97-AF65-F5344CB8AC3E}">
        <p14:creationId xmlns:p14="http://schemas.microsoft.com/office/powerpoint/2010/main" val="3460052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917184"/>
          </a:xfrm>
        </p:spPr>
        <p:txBody>
          <a:bodyPr>
            <a:norm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Touchpoint governati dalla marca </a:t>
            </a:r>
            <a:r>
              <a:rPr lang="it-IT" sz="3600" cap="none" dirty="0">
                <a:latin typeface="Trebuchet MS" panose="020B0603020202020204" pitchFamily="34" charset="0"/>
              </a:rPr>
              <a:t>che, come evidenziato dalla stessa denominazione, derivano dall'attenta definizione, pianificazione e controllo delle attività e degli strumenti di marca;</a:t>
            </a:r>
          </a:p>
        </p:txBody>
      </p:sp>
    </p:spTree>
    <p:extLst>
      <p:ext uri="{BB962C8B-B14F-4D97-AF65-F5344CB8AC3E}">
        <p14:creationId xmlns:p14="http://schemas.microsoft.com/office/powerpoint/2010/main" val="3253545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10367772" cy="5612384"/>
          </a:xfrm>
        </p:spPr>
        <p:txBody>
          <a:bodyPr>
            <a:noAutofit/>
          </a:bodyPr>
          <a:lstStyle/>
          <a:p>
            <a:pPr algn="ctr"/>
            <a:r>
              <a:rPr lang="it-IT" sz="3600" cap="none" dirty="0">
                <a:solidFill>
                  <a:srgbClr val="92D050"/>
                </a:solidFill>
                <a:latin typeface="Trebuchet MS" panose="020B0603020202020204" pitchFamily="34" charset="0"/>
              </a:rPr>
              <a:t>• </a:t>
            </a:r>
            <a:r>
              <a:rPr lang="it-IT" sz="3600" b="1" cap="none" dirty="0">
                <a:solidFill>
                  <a:srgbClr val="92D050"/>
                </a:solidFill>
                <a:latin typeface="Trebuchet MS" panose="020B0603020202020204" pitchFamily="34" charset="0"/>
              </a:rPr>
              <a:t>Touchpoint governati dai partner </a:t>
            </a:r>
            <a:r>
              <a:rPr lang="it-IT" sz="3600" cap="none" dirty="0">
                <a:latin typeface="Trebuchet MS" panose="020B0603020202020204" pitchFamily="34" charset="0"/>
              </a:rPr>
              <a:t>che rientrano solo parzialmente nella sfera di azione e di controllo della marca, ma che sono frutto anche di attività e pianificazione dei partner necessarie affinché possa prendere forma un'esperienza;</a:t>
            </a:r>
          </a:p>
        </p:txBody>
      </p:sp>
    </p:spTree>
    <p:extLst>
      <p:ext uri="{BB962C8B-B14F-4D97-AF65-F5344CB8AC3E}">
        <p14:creationId xmlns:p14="http://schemas.microsoft.com/office/powerpoint/2010/main" val="4079370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622300" y="585216"/>
            <a:ext cx="11061700" cy="5764784"/>
          </a:xfrm>
        </p:spPr>
        <p:txBody>
          <a:bodyPr>
            <a:noAutofit/>
          </a:bodyPr>
          <a:lstStyle/>
          <a:p>
            <a:pPr algn="ctr"/>
            <a:r>
              <a:rPr lang="it-IT" sz="3000" cap="none" dirty="0">
                <a:solidFill>
                  <a:srgbClr val="92D050"/>
                </a:solidFill>
                <a:latin typeface="Trebuchet MS" panose="020B0603020202020204" pitchFamily="34" charset="0"/>
              </a:rPr>
              <a:t>• </a:t>
            </a:r>
            <a:r>
              <a:rPr lang="it-IT" sz="3000" b="1" cap="none" dirty="0">
                <a:solidFill>
                  <a:srgbClr val="92D050"/>
                </a:solidFill>
                <a:latin typeface="Trebuchet MS" panose="020B0603020202020204" pitchFamily="34" charset="0"/>
              </a:rPr>
              <a:t>Touchpoint governati dal consumatore/cliente </a:t>
            </a:r>
            <a:r>
              <a:rPr lang="it-IT" sz="3000" cap="none" dirty="0">
                <a:latin typeface="Trebuchet MS" panose="020B0603020202020204" pitchFamily="34" charset="0"/>
              </a:rPr>
              <a:t>che vengono organizzati e gestiti direttamente dal consumatore, in totale autonomia. Esempi tipici sono i post sui social media, gli hastagh impiegati per taggare, immagini o il confronto effettuato tra specifiche offerte, poi referenziate, riguardanti una determinata marca.</a:t>
            </a:r>
            <a:br>
              <a:rPr lang="it-IT" sz="3000" cap="none" dirty="0">
                <a:latin typeface="Trebuchet MS" panose="020B0603020202020204" pitchFamily="34" charset="0"/>
              </a:rPr>
            </a:br>
            <a:br>
              <a:rPr lang="it-IT" sz="3000" cap="none" dirty="0">
                <a:latin typeface="Trebuchet MS" panose="020B0603020202020204" pitchFamily="34" charset="0"/>
              </a:rPr>
            </a:br>
            <a:r>
              <a:rPr lang="it-IT" sz="3000" cap="none" dirty="0">
                <a:latin typeface="Trebuchet MS" panose="020B0603020202020204" pitchFamily="34" charset="0"/>
              </a:rPr>
              <a:t>Tali contenuti vengono poi scambiati e condivisi con la propria cerchia di contatti: amici, parenti o conoscenti, senza che il brand assuma alcun ruolo attivo o di controllo;</a:t>
            </a:r>
          </a:p>
        </p:txBody>
      </p:sp>
    </p:spTree>
    <p:extLst>
      <p:ext uri="{BB962C8B-B14F-4D97-AF65-F5344CB8AC3E}">
        <p14:creationId xmlns:p14="http://schemas.microsoft.com/office/powerpoint/2010/main" val="2818740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6006084"/>
          </a:xfrm>
        </p:spPr>
        <p:txBody>
          <a:bodyPr>
            <a:noAutofit/>
          </a:bodyPr>
          <a:lstStyle/>
          <a:p>
            <a:pPr algn="ctr"/>
            <a:r>
              <a:rPr lang="it-IT" sz="3600" cap="none" dirty="0">
                <a:solidFill>
                  <a:srgbClr val="92D050"/>
                </a:solidFill>
                <a:latin typeface="Trebuchet MS" panose="020B0603020202020204" pitchFamily="34" charset="0"/>
              </a:rPr>
              <a:t>•</a:t>
            </a:r>
            <a:r>
              <a:rPr lang="it-IT" sz="3600" b="1" cap="none" dirty="0">
                <a:solidFill>
                  <a:srgbClr val="92D050"/>
                </a:solidFill>
                <a:latin typeface="Trebuchet MS" panose="020B0603020202020204" pitchFamily="34" charset="0"/>
              </a:rPr>
              <a:t> Touchpoint governati da altre fonti</a:t>
            </a:r>
            <a:r>
              <a:rPr lang="it-IT" sz="3600" cap="none" dirty="0">
                <a:latin typeface="Trebuchet MS" panose="020B0603020202020204" pitchFamily="34" charset="0"/>
              </a:rPr>
              <a:t>, il cui controllo compete a fonti esterne che, sovente, assumono un ruolo rilevante quali opinion leader o istituzioni di diversa natura, ma anche i cosiddetti «peer», nonché i social influencer e così via.</a:t>
            </a:r>
          </a:p>
        </p:txBody>
      </p:sp>
    </p:spTree>
    <p:extLst>
      <p:ext uri="{BB962C8B-B14F-4D97-AF65-F5344CB8AC3E}">
        <p14:creationId xmlns:p14="http://schemas.microsoft.com/office/powerpoint/2010/main" val="838252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A2DFF9-DB6A-5524-F918-1B7BAB579119}"/>
              </a:ext>
            </a:extLst>
          </p:cNvPr>
          <p:cNvPicPr>
            <a:picLocks noChangeAspect="1"/>
          </p:cNvPicPr>
          <p:nvPr/>
        </p:nvPicPr>
        <p:blipFill>
          <a:blip r:embed="rId2"/>
          <a:stretch>
            <a:fillRect/>
          </a:stretch>
        </p:blipFill>
        <p:spPr>
          <a:xfrm>
            <a:off x="-123327" y="749300"/>
            <a:ext cx="12438654" cy="5689600"/>
          </a:xfrm>
          <a:prstGeom prst="rect">
            <a:avLst/>
          </a:prstGeom>
        </p:spPr>
      </p:pic>
    </p:spTree>
    <p:extLst>
      <p:ext uri="{BB962C8B-B14F-4D97-AF65-F5344CB8AC3E}">
        <p14:creationId xmlns:p14="http://schemas.microsoft.com/office/powerpoint/2010/main" val="594773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84558" y="502158"/>
            <a:ext cx="11635530" cy="5853684"/>
          </a:xfrm>
        </p:spPr>
        <p:txBody>
          <a:bodyPr>
            <a:noAutofit/>
          </a:bodyPr>
          <a:lstStyle/>
          <a:p>
            <a:r>
              <a:rPr lang="it-IT" sz="3600" i="1" cap="none" dirty="0">
                <a:solidFill>
                  <a:schemeClr val="accent1"/>
                </a:solidFill>
                <a:effectLst>
                  <a:outerShdw blurRad="38100" dist="38100" dir="2700000" algn="tl">
                    <a:srgbClr val="000000">
                      <a:alpha val="43137"/>
                    </a:srgbClr>
                  </a:outerShdw>
                </a:effectLst>
                <a:latin typeface="Trebuchet MS" panose="020B0603020202020204" pitchFamily="34" charset="0"/>
              </a:rPr>
              <a:t>Beverland, </a:t>
            </a:r>
            <a:r>
              <a:rPr lang="it-IT" sz="3600" cap="none" dirty="0">
                <a:latin typeface="Trebuchet MS" panose="020B0603020202020204" pitchFamily="34" charset="0"/>
              </a:rPr>
              <a:t>analizzando le strategie dei produttori e le percezioni dei consumatori riguardo ai vini pregiati, individua sei attributi di autenticità: </a:t>
            </a:r>
            <a:br>
              <a:rPr lang="it-IT" sz="3600" cap="none" dirty="0">
                <a:latin typeface="Trebuchet MS" panose="020B0603020202020204" pitchFamily="34" charset="0"/>
              </a:rPr>
            </a:br>
            <a:br>
              <a:rPr lang="it-IT" sz="2900" cap="none" dirty="0">
                <a:latin typeface="Trebuchet MS" panose="020B0603020202020204" pitchFamily="34" charset="0"/>
              </a:rPr>
            </a:br>
            <a:r>
              <a:rPr lang="it-IT" sz="2900" cap="none" dirty="0">
                <a:solidFill>
                  <a:srgbClr val="92D050"/>
                </a:solidFill>
                <a:latin typeface="Trebuchet MS" panose="020B0603020202020204" pitchFamily="34" charset="0"/>
              </a:rPr>
              <a:t>1. </a:t>
            </a:r>
            <a:r>
              <a:rPr lang="it-IT" sz="2900" b="1" cap="none" dirty="0" err="1">
                <a:solidFill>
                  <a:srgbClr val="92D050"/>
                </a:solidFill>
                <a:latin typeface="Trebuchet MS" panose="020B0603020202020204" pitchFamily="34" charset="0"/>
              </a:rPr>
              <a:t>l’heritage</a:t>
            </a:r>
            <a:r>
              <a:rPr lang="it-IT" sz="2900" b="1" cap="none" dirty="0">
                <a:solidFill>
                  <a:srgbClr val="92D050"/>
                </a:solidFill>
                <a:latin typeface="Trebuchet MS" panose="020B0603020202020204" pitchFamily="34" charset="0"/>
              </a:rPr>
              <a:t> e il lignaggio</a:t>
            </a:r>
            <a:r>
              <a:rPr lang="it-IT" sz="2900" cap="none" dirty="0">
                <a:latin typeface="Trebuchet MS" panose="020B0603020202020204" pitchFamily="34" charset="0"/>
              </a:rPr>
              <a:t>, relativi al legame della marca con le proprie radici storiche e con la tradizione;</a:t>
            </a:r>
            <a:br>
              <a:rPr lang="it-IT" sz="2900" cap="none" dirty="0">
                <a:latin typeface="Trebuchet MS" panose="020B0603020202020204" pitchFamily="34" charset="0"/>
              </a:rPr>
            </a:br>
            <a:br>
              <a:rPr lang="it-IT" sz="2900" cap="none" dirty="0">
                <a:latin typeface="Trebuchet MS" panose="020B0603020202020204" pitchFamily="34" charset="0"/>
              </a:rPr>
            </a:br>
            <a:r>
              <a:rPr lang="it-IT" sz="2900" cap="none" dirty="0">
                <a:solidFill>
                  <a:srgbClr val="92D050"/>
                </a:solidFill>
                <a:latin typeface="Trebuchet MS" panose="020B0603020202020204" pitchFamily="34" charset="0"/>
              </a:rPr>
              <a:t>2. </a:t>
            </a:r>
            <a:r>
              <a:rPr lang="it-IT" sz="2900" b="1" cap="none" dirty="0">
                <a:solidFill>
                  <a:srgbClr val="92D050"/>
                </a:solidFill>
                <a:latin typeface="Trebuchet MS" panose="020B0603020202020204" pitchFamily="34" charset="0"/>
              </a:rPr>
              <a:t>la coerenza</a:t>
            </a:r>
            <a:r>
              <a:rPr lang="it-IT" sz="2900" cap="none" dirty="0">
                <a:latin typeface="Trebuchet MS" panose="020B0603020202020204" pitchFamily="34" charset="0"/>
              </a:rPr>
              <a:t>, legata alla capacità del brand di garantire con continuità prodotti qualitativamente ineccepibili nel tempo;</a:t>
            </a:r>
          </a:p>
        </p:txBody>
      </p:sp>
    </p:spTree>
    <p:extLst>
      <p:ext uri="{BB962C8B-B14F-4D97-AF65-F5344CB8AC3E}">
        <p14:creationId xmlns:p14="http://schemas.microsoft.com/office/powerpoint/2010/main" val="3931696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352367" y="184237"/>
            <a:ext cx="11487266" cy="6489525"/>
          </a:xfrm>
        </p:spPr>
        <p:txBody>
          <a:bodyPr>
            <a:noAutofit/>
          </a:bodyPr>
          <a:lstStyle/>
          <a:p>
            <a:r>
              <a:rPr lang="it-IT" sz="2900" cap="none" dirty="0">
                <a:solidFill>
                  <a:srgbClr val="92D050"/>
                </a:solidFill>
                <a:latin typeface="Trebuchet MS" panose="020B0603020202020204" pitchFamily="34" charset="0"/>
              </a:rPr>
              <a:t>3.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L'impegno per la qualità</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espressivo della responsabilità della marca rispetto ai prodotti offerti e alle promesse veicolate al mercato;</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4.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il legame con il territorio</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sintomatico di purezza, tradizione consolidata ed eccellenza produttiva;</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5.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i metodi di produzione</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collegati alla creatività e all'artigianalità della marca, che la rendono estranea alle logiche della produzione di massa;</a:t>
            </a: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b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br>
            <a:r>
              <a:rPr lang="it-IT" sz="2900" cap="none" dirty="0">
                <a:solidFill>
                  <a:srgbClr val="92D050"/>
                </a:solidFill>
                <a:latin typeface="Trebuchet MS" panose="020B0603020202020204" pitchFamily="34" charset="0"/>
              </a:rPr>
              <a:t>6.</a:t>
            </a:r>
            <a:r>
              <a:rPr kumimoji="0" lang="it-IT" sz="2900" b="0"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 </a:t>
            </a:r>
            <a:r>
              <a:rPr kumimoji="0" lang="it-IT" sz="2900" b="1" i="0" u="none" strike="noStrike" kern="1200" cap="none" spc="100" normalizeH="0" baseline="0" noProof="0" dirty="0">
                <a:ln>
                  <a:noFill/>
                </a:ln>
                <a:solidFill>
                  <a:srgbClr val="92D050"/>
                </a:solidFill>
                <a:effectLst/>
                <a:uLnTx/>
                <a:uFillTx/>
                <a:latin typeface="Trebuchet MS" panose="020B0603020202020204" pitchFamily="34" charset="0"/>
                <a:ea typeface="+mj-ea"/>
                <a:cs typeface="+mj-cs"/>
              </a:rPr>
              <a:t>la sconfessione di obiettivi commerciali</a:t>
            </a:r>
            <a:r>
              <a:rPr kumimoji="0" lang="it-IT" sz="2900" b="0" i="0" u="none" strike="noStrike" kern="1200" cap="none" spc="100" normalizeH="0" baseline="0" noProof="0" dirty="0">
                <a:ln>
                  <a:noFill/>
                </a:ln>
                <a:solidFill>
                  <a:prstClr val="black">
                    <a:lumMod val="95000"/>
                    <a:lumOff val="5000"/>
                  </a:prstClr>
                </a:solidFill>
                <a:effectLst/>
                <a:uLnTx/>
                <a:uFillTx/>
                <a:latin typeface="Trebuchet MS" panose="020B0603020202020204" pitchFamily="34" charset="0"/>
                <a:ea typeface="+mj-ea"/>
                <a:cs typeface="+mj-cs"/>
              </a:rPr>
              <a:t>, ritenuta indicativa della sincerità e dell'integrità del brand.</a:t>
            </a:r>
            <a:endParaRPr lang="it-IT" sz="2900" cap="none" dirty="0"/>
          </a:p>
        </p:txBody>
      </p:sp>
    </p:spTree>
    <p:extLst>
      <p:ext uri="{BB962C8B-B14F-4D97-AF65-F5344CB8AC3E}">
        <p14:creationId xmlns:p14="http://schemas.microsoft.com/office/powerpoint/2010/main" val="1530425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AA22DBD-4615-84BF-4454-BF62EE63183F}"/>
              </a:ext>
            </a:extLst>
          </p:cNvPr>
          <p:cNvPicPr>
            <a:picLocks noChangeAspect="1"/>
          </p:cNvPicPr>
          <p:nvPr/>
        </p:nvPicPr>
        <p:blipFill>
          <a:blip r:embed="rId2"/>
          <a:stretch>
            <a:fillRect/>
          </a:stretch>
        </p:blipFill>
        <p:spPr>
          <a:xfrm>
            <a:off x="844550" y="503050"/>
            <a:ext cx="10502900" cy="5851899"/>
          </a:xfrm>
          <a:prstGeom prst="rect">
            <a:avLst/>
          </a:prstGeom>
        </p:spPr>
      </p:pic>
    </p:spTree>
    <p:extLst>
      <p:ext uri="{BB962C8B-B14F-4D97-AF65-F5344CB8AC3E}">
        <p14:creationId xmlns:p14="http://schemas.microsoft.com/office/powerpoint/2010/main" val="28607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laborazione alternativa 2">
            <a:extLst>
              <a:ext uri="{FF2B5EF4-FFF2-40B4-BE49-F238E27FC236}">
                <a16:creationId xmlns:a16="http://schemas.microsoft.com/office/drawing/2014/main" id="{ADD909CA-144B-8BFA-800D-2682360242D4}"/>
              </a:ext>
            </a:extLst>
          </p:cNvPr>
          <p:cNvSpPr/>
          <p:nvPr/>
        </p:nvSpPr>
        <p:spPr>
          <a:xfrm>
            <a:off x="67112" y="151002"/>
            <a:ext cx="6028888" cy="656858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Elaborazione alternativa 4">
            <a:extLst>
              <a:ext uri="{FF2B5EF4-FFF2-40B4-BE49-F238E27FC236}">
                <a16:creationId xmlns:a16="http://schemas.microsoft.com/office/drawing/2014/main" id="{CD0CD1AC-9743-3A4B-FF97-5779B676B626}"/>
              </a:ext>
            </a:extLst>
          </p:cNvPr>
          <p:cNvSpPr/>
          <p:nvPr/>
        </p:nvSpPr>
        <p:spPr>
          <a:xfrm>
            <a:off x="6096000" y="151002"/>
            <a:ext cx="5664200" cy="6555996"/>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571498" y="476250"/>
            <a:ext cx="5422900" cy="5905500"/>
          </a:xfrm>
        </p:spPr>
        <p:txBody>
          <a:bodyPr>
            <a:noAutofit/>
          </a:bodyPr>
          <a:lstStyle/>
          <a:p>
            <a:r>
              <a:rPr lang="it-IT" sz="3200" cap="none" dirty="0">
                <a:latin typeface="Trebuchet MS" panose="020B0603020202020204" pitchFamily="34" charset="0"/>
              </a:rPr>
              <a:t>Lo sviluppo della percezione di autenticità della marca richiede che essa:</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sia legata alle proprie radici;</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racconti storie e narrazioni;</a:t>
            </a:r>
            <a:br>
              <a:rPr lang="it-IT" sz="3200" cap="none" dirty="0">
                <a:latin typeface="Trebuchet MS" panose="020B0603020202020204" pitchFamily="34" charset="0"/>
              </a:rPr>
            </a:br>
            <a:br>
              <a:rPr lang="it-IT" sz="3200" cap="none" dirty="0">
                <a:latin typeface="Trebuchet MS" panose="020B0603020202020204" pitchFamily="34" charset="0"/>
              </a:rPr>
            </a:br>
            <a:r>
              <a:rPr lang="it-IT" sz="3200" cap="none" dirty="0">
                <a:latin typeface="Trebuchet MS" panose="020B0603020202020204" pitchFamily="34" charset="0"/>
              </a:rPr>
              <a:t>• sia espressione dell'amore per la produzione;</a:t>
            </a:r>
            <a:br>
              <a:rPr lang="it-IT" sz="3200" cap="none" dirty="0">
                <a:latin typeface="Trebuchet MS" panose="020B0603020202020204" pitchFamily="34" charset="0"/>
              </a:rPr>
            </a:br>
            <a:endParaRPr lang="it-IT" sz="3200" cap="none" dirty="0">
              <a:latin typeface="Trebuchet MS" panose="020B0603020202020204" pitchFamily="34" charset="0"/>
            </a:endParaRPr>
          </a:p>
        </p:txBody>
      </p:sp>
      <p:sp>
        <p:nvSpPr>
          <p:cNvPr id="4" name="CasellaDiTesto 3">
            <a:extLst>
              <a:ext uri="{FF2B5EF4-FFF2-40B4-BE49-F238E27FC236}">
                <a16:creationId xmlns:a16="http://schemas.microsoft.com/office/drawing/2014/main" id="{B9C85C43-B604-0CD3-21A1-AF748D102AE8}"/>
              </a:ext>
            </a:extLst>
          </p:cNvPr>
          <p:cNvSpPr txBox="1"/>
          <p:nvPr/>
        </p:nvSpPr>
        <p:spPr>
          <a:xfrm>
            <a:off x="6565900" y="225497"/>
            <a:ext cx="5194300" cy="5016758"/>
          </a:xfrm>
          <a:prstGeom prst="rect">
            <a:avLst/>
          </a:prstGeom>
          <a:noFill/>
        </p:spPr>
        <p:txBody>
          <a:bodyPr wrap="square" rtlCol="0">
            <a:spAutoFit/>
          </a:bodyPr>
          <a:lstStyle/>
          <a:p>
            <a:endParaRPr lang="it-IT" sz="3200" dirty="0">
              <a:latin typeface="Trebuchet MS" panose="020B0603020202020204" pitchFamily="34" charset="0"/>
            </a:endParaRPr>
          </a:p>
          <a:p>
            <a:r>
              <a:rPr lang="it-IT" sz="3200" dirty="0">
                <a:latin typeface="Trebuchet MS" panose="020B0603020202020204" pitchFamily="34" charset="0"/>
              </a:rPr>
              <a:t>•incoraggi il contributo di tutti i collaboratori aziendali;</a:t>
            </a:r>
          </a:p>
          <a:p>
            <a:endParaRPr lang="it-IT" sz="3200" dirty="0">
              <a:latin typeface="Trebuchet MS" panose="020B0603020202020204" pitchFamily="34" charset="0"/>
            </a:endParaRPr>
          </a:p>
          <a:p>
            <a:r>
              <a:rPr lang="it-IT" sz="3200" dirty="0">
                <a:latin typeface="Trebuchet MS" panose="020B0603020202020204" pitchFamily="34" charset="0"/>
              </a:rPr>
              <a:t>• sia immersa nei propri mercati;</a:t>
            </a:r>
          </a:p>
          <a:p>
            <a:endParaRPr lang="it-IT" sz="3200" dirty="0">
              <a:latin typeface="Trebuchet MS" panose="020B0603020202020204" pitchFamily="34" charset="0"/>
            </a:endParaRPr>
          </a:p>
          <a:p>
            <a:r>
              <a:rPr lang="it-IT" sz="3200" dirty="0">
                <a:latin typeface="Trebuchet MS" panose="020B0603020202020204" pitchFamily="34" charset="0"/>
              </a:rPr>
              <a:t>• contribuisca a qualcosa di grande.</a:t>
            </a:r>
          </a:p>
        </p:txBody>
      </p:sp>
    </p:spTree>
    <p:extLst>
      <p:ext uri="{BB962C8B-B14F-4D97-AF65-F5344CB8AC3E}">
        <p14:creationId xmlns:p14="http://schemas.microsoft.com/office/powerpoint/2010/main" val="2960826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790184"/>
          </a:xfrm>
        </p:spPr>
        <p:txBody>
          <a:bodyPr>
            <a:normAutofit/>
          </a:bodyPr>
          <a:lstStyle/>
          <a:p>
            <a:pPr algn="ctr"/>
            <a:r>
              <a:rPr lang="it-IT" sz="3300" cap="none" dirty="0">
                <a:solidFill>
                  <a:schemeClr val="bg2">
                    <a:lumMod val="50000"/>
                  </a:schemeClr>
                </a:solidFill>
                <a:latin typeface="Trebuchet MS" panose="020B0603020202020204" pitchFamily="34" charset="0"/>
              </a:rPr>
              <a:t>L'autenticità di marca non deriva solo dal lavoro sapiente dei fondatori, ma stimolando il contributo di tutti i collaboratori aziendali.</a:t>
            </a:r>
            <a:br>
              <a:rPr lang="it-IT" sz="3300" cap="none" dirty="0">
                <a:solidFill>
                  <a:schemeClr val="bg2">
                    <a:lumMod val="50000"/>
                  </a:schemeClr>
                </a:solidFill>
                <a:latin typeface="Trebuchet MS" panose="020B0603020202020204" pitchFamily="34" charset="0"/>
              </a:rPr>
            </a:br>
            <a:br>
              <a:rPr lang="it-IT" sz="3300" cap="none" dirty="0">
                <a:solidFill>
                  <a:schemeClr val="bg2">
                    <a:lumMod val="50000"/>
                  </a:schemeClr>
                </a:solidFill>
                <a:latin typeface="Trebuchet MS" panose="020B0603020202020204" pitchFamily="34" charset="0"/>
              </a:rPr>
            </a:br>
            <a:r>
              <a:rPr lang="it-IT" sz="3300" cap="none" dirty="0">
                <a:solidFill>
                  <a:schemeClr val="bg2">
                    <a:lumMod val="50000"/>
                  </a:schemeClr>
                </a:solidFill>
                <a:latin typeface="Trebuchet MS" panose="020B0603020202020204" pitchFamily="34" charset="0"/>
              </a:rPr>
              <a:t>Infatti, è la connessione quotidiana con coloro che realizzano la marca o che rendono l'esperienza di marca unica ad alimentarne l'autenticità</a:t>
            </a:r>
            <a:endParaRPr lang="it-IT" sz="3300" dirty="0">
              <a:solidFill>
                <a:schemeClr val="bg2">
                  <a:lumMod val="50000"/>
                </a:schemeClr>
              </a:solidFill>
              <a:latin typeface="Trebuchet MS" panose="020B0603020202020204" pitchFamily="34" charset="0"/>
            </a:endParaRPr>
          </a:p>
        </p:txBody>
      </p:sp>
    </p:spTree>
    <p:extLst>
      <p:ext uri="{BB962C8B-B14F-4D97-AF65-F5344CB8AC3E}">
        <p14:creationId xmlns:p14="http://schemas.microsoft.com/office/powerpoint/2010/main" val="3557281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024128" y="585216"/>
            <a:ext cx="9720072" cy="5612384"/>
          </a:xfrm>
        </p:spPr>
        <p:txBody>
          <a:bodyPr>
            <a:noAutofit/>
          </a:bodyPr>
          <a:lstStyle/>
          <a:p>
            <a:pPr algn="ctr"/>
            <a:r>
              <a:rPr lang="it-IT" sz="3600" cap="none" dirty="0">
                <a:latin typeface="Trebuchet MS" panose="020B0603020202020204" pitchFamily="34" charset="0"/>
              </a:rPr>
              <a:t>Le marche autentiche sono immerse nei propri mercati, al punto da riuscire a divenire parte integrante della cultura stessa della società, di una nazione o di una comunità. </a:t>
            </a:r>
            <a:br>
              <a:rPr lang="it-IT" sz="3600" cap="none" dirty="0">
                <a:latin typeface="Trebuchet MS" panose="020B0603020202020204" pitchFamily="34" charset="0"/>
              </a:rPr>
            </a:br>
            <a:br>
              <a:rPr lang="it-IT" sz="3600" cap="none" dirty="0">
                <a:latin typeface="Trebuchet MS" panose="020B0603020202020204" pitchFamily="34" charset="0"/>
              </a:rPr>
            </a:br>
            <a:r>
              <a:rPr lang="it-IT" sz="3600" cap="none" dirty="0">
                <a:solidFill>
                  <a:schemeClr val="accent1"/>
                </a:solidFill>
                <a:effectLst>
                  <a:outerShdw blurRad="38100" dist="38100" dir="2700000" algn="tl">
                    <a:srgbClr val="000000">
                      <a:alpha val="43137"/>
                    </a:srgbClr>
                  </a:outerShdw>
                </a:effectLst>
                <a:latin typeface="Trebuchet MS" panose="020B0603020202020204" pitchFamily="34" charset="0"/>
              </a:rPr>
              <a:t>Le marche autentiche devono essere assimilate al luogo, alla cultura o alla sub-cultura da cui provengono da parte dei consumatori, perché immerse in toto nei propri mercati.</a:t>
            </a:r>
          </a:p>
        </p:txBody>
      </p:sp>
    </p:spTree>
    <p:extLst>
      <p:ext uri="{BB962C8B-B14F-4D97-AF65-F5344CB8AC3E}">
        <p14:creationId xmlns:p14="http://schemas.microsoft.com/office/powerpoint/2010/main" val="2346209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6CE673-6307-D0B0-3649-9972D4AA5758}"/>
              </a:ext>
            </a:extLst>
          </p:cNvPr>
          <p:cNvSpPr>
            <a:spLocks noGrp="1"/>
          </p:cNvSpPr>
          <p:nvPr>
            <p:ph type="title"/>
          </p:nvPr>
        </p:nvSpPr>
        <p:spPr>
          <a:xfrm>
            <a:off x="1235964" y="2679192"/>
            <a:ext cx="9720072" cy="1499616"/>
          </a:xfrm>
        </p:spPr>
        <p:txBody>
          <a:bodyPr>
            <a:normAutofit fontScale="90000"/>
          </a:bodyPr>
          <a:lstStyle/>
          <a:p>
            <a:pPr algn="ctr"/>
            <a:r>
              <a:rPr lang="it-IT" sz="6700" dirty="0">
                <a:solidFill>
                  <a:srgbClr val="92D050"/>
                </a:solidFill>
                <a:latin typeface="Trebuchet MS" panose="020B0603020202020204" pitchFamily="34" charset="0"/>
              </a:rPr>
              <a:t>BRAND EXPERIENCE </a:t>
            </a:r>
            <a:br>
              <a:rPr lang="it-IT" dirty="0"/>
            </a:br>
            <a:endParaRPr lang="it-IT" dirty="0"/>
          </a:p>
        </p:txBody>
      </p:sp>
    </p:spTree>
    <p:extLst>
      <p:ext uri="{BB962C8B-B14F-4D97-AF65-F5344CB8AC3E}">
        <p14:creationId xmlns:p14="http://schemas.microsoft.com/office/powerpoint/2010/main" val="849233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319</TotalTime>
  <Words>1151</Words>
  <Application>Microsoft Office PowerPoint</Application>
  <PresentationFormat>Widescreen</PresentationFormat>
  <Paragraphs>30</Paragraphs>
  <Slides>25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25</vt:i4>
      </vt:variant>
    </vt:vector>
  </HeadingPairs>
  <TitlesOfParts>
    <vt:vector size="31" baseType="lpstr">
      <vt:lpstr>Bahnschrift Light</vt:lpstr>
      <vt:lpstr>Trebuchet MS</vt:lpstr>
      <vt:lpstr>Tw Cen MT</vt:lpstr>
      <vt:lpstr>Tw Cen MT Condensed</vt:lpstr>
      <vt:lpstr>Wingdings 3</vt:lpstr>
      <vt:lpstr>Integrale</vt:lpstr>
      <vt:lpstr>  Brand authenticity e brand experience</vt:lpstr>
      <vt:lpstr>BRAND AUTHENTICITY</vt:lpstr>
      <vt:lpstr>Beverland, analizzando le strategie dei produttori e le percezioni dei consumatori riguardo ai vini pregiati, individua sei attributi di autenticità:   1. l’heritage e il lignaggio, relativi al legame della marca con le proprie radici storiche e con la tradizione;  2. la coerenza, legata alla capacità del brand di garantire con continuità prodotti qualitativamente ineccepibili nel tempo;</vt:lpstr>
      <vt:lpstr>3. L'impegno per la qualità, espressivo della responsabilità della marca rispetto ai prodotti offerti e alle promesse veicolate al mercato;  4. il legame con il territorio, sintomatico di purezza, tradizione consolidata ed eccellenza produttiva;  5. i metodi di produzione, collegati alla creatività e all'artigianalità della marca, che la rendono estranea alle logiche della produzione di massa;  6. la sconfessione di obiettivi commerciali, ritenuta indicativa della sincerità e dell'integrità del brand.</vt:lpstr>
      <vt:lpstr>Presentazione standard di PowerPoint</vt:lpstr>
      <vt:lpstr>Lo sviluppo della percezione di autenticità della marca richiede che essa:  • sia legata alle proprie radici;  • racconti storie e narrazioni;  • sia espressione dell'amore per la produzione; </vt:lpstr>
      <vt:lpstr>L'autenticità di marca non deriva solo dal lavoro sapiente dei fondatori, ma stimolando il contributo di tutti i collaboratori aziendali.  Infatti, è la connessione quotidiana con coloro che realizzano la marca o che rendono l'esperienza di marca unica ad alimentarne l'autenticità</vt:lpstr>
      <vt:lpstr>Le marche autentiche sono immerse nei propri mercati, al punto da riuscire a divenire parte integrante della cultura stessa della società, di una nazione o di una comunità.   Le marche autentiche devono essere assimilate al luogo, alla cultura o alla sub-cultura da cui provengono da parte dei consumatori, perché immerse in toto nei propri mercati.</vt:lpstr>
      <vt:lpstr>BRAND EXPERIENCE  </vt:lpstr>
      <vt:lpstr>La customer experience è divenuta una potenziale fonte di vantaggio competitivo, soprattutto per quelle marche che intendono differenziarsi dai concorrenti e cercano di stabilire una relazione di risonanza con il target di domanda al quale si indirizzano.</vt:lpstr>
      <vt:lpstr>Marketing esperienziale, parte dal presupposto che la maggiore fonte di valore per i consumatori risieda nelle esperienze che essi possono vivere tramite i beni e i servizi scelti, considerando che lo stesso consumo si è evoluto nel tempo, sino ad assumere le connotazioni di una vera e propria attività di produzione di significati.</vt:lpstr>
      <vt:lpstr>Secondo Schmitt, le esperienze non vengono autogenerate, ma sono il risultato di stimoli esterni, che inducono determinate reazioni ed emozioni nell'individuo.    </vt:lpstr>
      <vt:lpstr> Diversi sono gli elementi che contribuiscono alla creazione di un'esperienza: l'ambiente, i colori, i suoni, l'interazione con altri individui e così via.</vt:lpstr>
      <vt:lpstr>Pertanto, affinché la customer experience sia di successo, è necessaria sia l'interazione tra individuo e sistema d'offerta sia la presenza di un consumatore che attribuisca un significato all'interazione stessa.    Queste due dimensioni consentono di individuare quattro principali «fasi esperienziali»:</vt:lpstr>
      <vt:lpstr>1. Esperienza pre-acquisto. Il percorso che conduce un individuo a soddisfare le proprie esigenze attraverso il consumo di un prodotto ha inizio con la percezione del bisogno, che attiva una fase di raccolta delle informazioni utili per affrontare il problema decisionale.    Le informazioni sono poi elaborate e diventano la base della percezione di valore che l'individuo si aspetta di trarre dal consumo.</vt:lpstr>
      <vt:lpstr>Durante questa fase, numerosi punti di contatto possono attrarre l'attenzione del consumatore e sollecitarne le emozioni:   le politiche di comunicazione utilizzate dalla marca, che veicolano messaggi tramite canali di comunicazione nuovi o tradizionali ma impiegati in modo innovativo;  la confezione dei prodotti a scaffale, che accresce la capacità comunicativa della marca;  il web, importante sia quale fonte informativa sia quale momento di creazione di un'esperienza virtuale.   Durante l'esperienza pre-acquisto, l'interazione prevalente si ha fra il consumatore e il messaggio comunicativo, che dovrà sollecitare la sfera emotiva dell'individuo stabilendo per tale via un legame profondo;</vt:lpstr>
      <vt:lpstr>2. Esperienza di acquisto. Questa fase rappresenta il momento di interazione esperienziale più studiato, in quanto offre numerose possibilità di progettazione e gestione in termini di marketing.   La possibilità di interazione diretta fra marca e individuo, sia nel mondo fisico sia in quello virtuale, consente notevoli ambiti di coinvolgimento del consumatore. </vt:lpstr>
      <vt:lpstr>3. Esperienza di consumo. In questa fase, che sta al cuore del processo esperienziale, l'interazione coinvolge l'individuo e la marca stessa e raggiunge il massimo livello di intensità.   Gli attribuiti del prodotto veicolato dal brand contribuiscono a generare l'esperienza e a suscitare sensazioni ed emozioni quale valore del consumo esperienziale nella prospettiva individuale.   </vt:lpstr>
      <vt:lpstr>4. Esperienza ricordata. Se positiva, coinvolgente ed emozionante, l'esperienza può protrarsi nel corso del tempo, perché l'individuo ne porterà il ricordo con sé. Tale ricordo potrà produrre una rilettura dell'esperienza non necessariamente rispecchiante in toto quella che è stata realmente vissuta, posto che il processo con cui il ricordo viene sollecitato è estremamente soggettivo e dinamico. </vt:lpstr>
      <vt:lpstr>Una più recente classificazione dei touchpoint ne ha illustrato le specificità, considerandone anche l'effettiva proprietà/appartenenza alla marca, nonché il potenziale controllo esercitato o esercitabile da quest'ultima.  In questa prospettiva, si distinguono:</vt:lpstr>
      <vt:lpstr>• Touchpoint governati dalla marca che, come evidenziato dalla stessa denominazione, derivano dall'attenta definizione, pianificazione e controllo delle attività e degli strumenti di marca;</vt:lpstr>
      <vt:lpstr>• Touchpoint governati dai partner che rientrano solo parzialmente nella sfera di azione e di controllo della marca, ma che sono frutto anche di attività e pianificazione dei partner necessarie affinché possa prendere forma un'esperienza;</vt:lpstr>
      <vt:lpstr>• Touchpoint governati dal consumatore/cliente che vengono organizzati e gestiti direttamente dal consumatore, in totale autonomia. Esempi tipici sono i post sui social media, gli hastagh impiegati per taggare, immagini o il confronto effettuato tra specifiche offerte, poi referenziate, riguardanti una determinata marca.  Tali contenuti vengono poi scambiati e condivisi con la propria cerchia di contatti: amici, parenti o conoscenti, senza che il brand assuma alcun ruolo attivo o di controllo;</vt:lpstr>
      <vt:lpstr>• Touchpoint governati da altre fonti, il cui controllo compete a fonti esterne che, sovente, assumono un ruolo rilevante quali opinion leader o istituzioni di diversa natura, ma anche i cosiddetti «peer», nonché i social influencer e così via.</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12</cp:revision>
  <dcterms:created xsi:type="dcterms:W3CDTF">2023-03-30T20:44:47Z</dcterms:created>
  <dcterms:modified xsi:type="dcterms:W3CDTF">2024-04-16T13:58:24Z</dcterms:modified>
</cp:coreProperties>
</file>