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305" r:id="rId3"/>
    <p:sldId id="257" r:id="rId4"/>
    <p:sldId id="270" r:id="rId5"/>
    <p:sldId id="271" r:id="rId6"/>
    <p:sldId id="282" r:id="rId7"/>
    <p:sldId id="272" r:id="rId8"/>
    <p:sldId id="273" r:id="rId9"/>
    <p:sldId id="283" r:id="rId10"/>
    <p:sldId id="285" r:id="rId11"/>
    <p:sldId id="284" r:id="rId12"/>
    <p:sldId id="274" r:id="rId13"/>
    <p:sldId id="275" r:id="rId14"/>
    <p:sldId id="27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47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16/12/2020</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68763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16/12/2020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90415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16/12/2020</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6611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16/12/2020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249147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16/12/2020</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2715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16/12/2020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408338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16/12/2020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07274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16/12/2020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62029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16/12/2020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0543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16/12/2020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57766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76DFC76-EF54-468A-9123-6A8C4BD7C376}" type="datetimeFigureOut">
              <a:rPr lang="it-IT" smtClean="0"/>
              <a:t>16/12/2020</a:t>
            </a:fld>
            <a:endParaRPr lang="it-IT"/>
          </a:p>
        </p:txBody>
      </p:sp>
      <p:sp>
        <p:nvSpPr>
          <p:cNvPr id="6" name="Footer Placeholder 5"/>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33958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76DFC76-EF54-468A-9123-6A8C4BD7C376}" type="datetimeFigureOut">
              <a:rPr lang="it-IT" smtClean="0"/>
              <a:t>16/12/2020</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34201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76DFC76-EF54-468A-9123-6A8C4BD7C376}" type="datetimeFigureOut">
              <a:rPr lang="it-IT" smtClean="0"/>
              <a:t>16/12/2020</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7097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DFC76-EF54-468A-9123-6A8C4BD7C376}" type="datetimeFigureOut">
              <a:rPr lang="it-IT" smtClean="0"/>
              <a:t>16/12/2020</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32377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16/12/2020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1186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16/12/2020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94479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6DFC76-EF54-468A-9123-6A8C4BD7C376}" type="datetimeFigureOut">
              <a:rPr lang="it-IT" smtClean="0"/>
              <a:t>16/12/2020</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C759DE-5437-45D1-A900-3F16E680A49D}" type="slidenum">
              <a:rPr lang="it-IT" smtClean="0"/>
              <a:t>‹N›</a:t>
            </a:fld>
            <a:endParaRPr lang="it-IT"/>
          </a:p>
        </p:txBody>
      </p:sp>
    </p:spTree>
    <p:extLst>
      <p:ext uri="{BB962C8B-B14F-4D97-AF65-F5344CB8AC3E}">
        <p14:creationId xmlns:p14="http://schemas.microsoft.com/office/powerpoint/2010/main" val="83019240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900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9C06F9F3-4769-44FE-AD83-2A27C4C635E2}"/>
              </a:ext>
            </a:extLst>
          </p:cNvPr>
          <p:cNvSpPr>
            <a:spLocks noGrp="1"/>
          </p:cNvSpPr>
          <p:nvPr>
            <p:ph type="subTitle" idx="1"/>
          </p:nvPr>
        </p:nvSpPr>
        <p:spPr>
          <a:xfrm>
            <a:off x="2337753" y="1881810"/>
            <a:ext cx="8915399" cy="2849216"/>
          </a:xfrm>
        </p:spPr>
        <p:txBody>
          <a:bodyPr>
            <a:normAutofit/>
          </a:bodyPr>
          <a:lstStyle/>
          <a:p>
            <a:pPr algn="ctr"/>
            <a:r>
              <a:rPr lang="it-IT" sz="5200" b="1" dirty="0">
                <a:solidFill>
                  <a:schemeClr val="accent2">
                    <a:lumMod val="75000"/>
                  </a:schemeClr>
                </a:solidFill>
                <a:latin typeface="Times New Roman" panose="02020603050405020304" pitchFamily="18" charset="0"/>
                <a:cs typeface="Times New Roman" panose="02020603050405020304" pitchFamily="18" charset="0"/>
              </a:rPr>
              <a:t>Corso di Diritto della Navigazione e dei Trasporti</a:t>
            </a:r>
          </a:p>
          <a:p>
            <a:pPr algn="ctr"/>
            <a:r>
              <a:rPr lang="it-IT" sz="5200" b="1">
                <a:solidFill>
                  <a:schemeClr val="accent2">
                    <a:lumMod val="75000"/>
                  </a:schemeClr>
                </a:solidFill>
                <a:latin typeface="Times New Roman" panose="02020603050405020304" pitchFamily="18" charset="0"/>
                <a:cs typeface="Times New Roman" panose="02020603050405020304" pitchFamily="18" charset="0"/>
              </a:rPr>
              <a:t>Anno accademico 2020-2021</a:t>
            </a:r>
          </a:p>
          <a:p>
            <a:pPr algn="ctr"/>
            <a:endParaRPr lang="it-IT" sz="36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6" name="CasellaDiTesto 5">
            <a:extLst>
              <a:ext uri="{FF2B5EF4-FFF2-40B4-BE49-F238E27FC236}">
                <a16:creationId xmlns="" xmlns:a16="http://schemas.microsoft.com/office/drawing/2014/main" id="{646B091C-5E9F-4BF7-A3CF-1A7B6AD4EEE0}"/>
              </a:ext>
            </a:extLst>
          </p:cNvPr>
          <p:cNvSpPr txBox="1"/>
          <p:nvPr/>
        </p:nvSpPr>
        <p:spPr>
          <a:xfrm>
            <a:off x="7484012" y="5669281"/>
            <a:ext cx="4403187" cy="584775"/>
          </a:xfrm>
          <a:prstGeom prst="rect">
            <a:avLst/>
          </a:prstGeom>
          <a:noFill/>
        </p:spPr>
        <p:txBody>
          <a:bodyPr wrap="square" rtlCol="0">
            <a:spAutoFit/>
          </a:bodyPr>
          <a:lstStyle/>
          <a:p>
            <a:pPr algn="ctr"/>
            <a:r>
              <a:rPr lang="it-IT" sz="3200" b="1" i="1" dirty="0">
                <a:solidFill>
                  <a:schemeClr val="accent2">
                    <a:lumMod val="75000"/>
                  </a:schemeClr>
                </a:solidFill>
                <a:latin typeface="Times New Roman" panose="02020603050405020304" pitchFamily="18" charset="0"/>
                <a:cs typeface="Times New Roman" panose="02020603050405020304" pitchFamily="18" charset="0"/>
              </a:rPr>
              <a:t>Prof. Massimiliano Musi </a:t>
            </a:r>
          </a:p>
        </p:txBody>
      </p:sp>
      <p:pic>
        <p:nvPicPr>
          <p:cNvPr id="5" name="Picture 2" descr="C:\Users\PBell\Desktop\teramo.jpg">
            <a:extLst>
              <a:ext uri="{FF2B5EF4-FFF2-40B4-BE49-F238E27FC236}">
                <a16:creationId xmlns="" xmlns:a16="http://schemas.microsoft.com/office/drawing/2014/main" id="{7E258CBC-6195-4CE6-9738-289565DB8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219" y="351381"/>
            <a:ext cx="3175068" cy="164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981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PBell\Desktop\teramo.jpg">
            <a:extLst>
              <a:ext uri="{FF2B5EF4-FFF2-40B4-BE49-F238E27FC236}">
                <a16:creationId xmlns="" xmlns:a16="http://schemas.microsoft.com/office/drawing/2014/main" id="{79FE7847-3A5C-453C-B7EE-D13B24DDDD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con angoli arrotondati 4">
            <a:extLst>
              <a:ext uri="{FF2B5EF4-FFF2-40B4-BE49-F238E27FC236}">
                <a16:creationId xmlns="" xmlns:a16="http://schemas.microsoft.com/office/drawing/2014/main" id="{9CB3C909-87B3-4AF3-806A-3CEFAABCC82C}"/>
              </a:ext>
            </a:extLst>
          </p:cNvPr>
          <p:cNvSpPr/>
          <p:nvPr/>
        </p:nvSpPr>
        <p:spPr>
          <a:xfrm>
            <a:off x="3334327" y="1497496"/>
            <a:ext cx="5994399" cy="108868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503 </a:t>
            </a:r>
            <a:endParaRPr lang="it-IT" sz="3200" b="1" dirty="0" smtClean="0">
              <a:solidFill>
                <a:schemeClr val="tx1"/>
              </a:solidFill>
              <a:latin typeface="Times New Roman" panose="02020603050405020304" pitchFamily="18" charset="0"/>
              <a:cs typeface="Times New Roman" panose="02020603050405020304" pitchFamily="18" charset="0"/>
            </a:endParaRPr>
          </a:p>
          <a:p>
            <a:pPr algn="ctr"/>
            <a:r>
              <a:rPr lang="it-IT" sz="3200" b="1" dirty="0" smtClean="0">
                <a:solidFill>
                  <a:schemeClr val="tx1"/>
                </a:solidFill>
                <a:latin typeface="Times New Roman" panose="02020603050405020304" pitchFamily="18" charset="0"/>
                <a:cs typeface="Times New Roman" panose="02020603050405020304" pitchFamily="18" charset="0"/>
              </a:rPr>
              <a:t>Codice </a:t>
            </a:r>
            <a:r>
              <a:rPr lang="it-IT" sz="3200" b="1" dirty="0">
                <a:solidFill>
                  <a:schemeClr val="tx1"/>
                </a:solidFill>
                <a:latin typeface="Times New Roman" panose="02020603050405020304" pitchFamily="18" charset="0"/>
                <a:cs typeface="Times New Roman" panose="02020603050405020304" pitchFamily="18" charset="0"/>
              </a:rPr>
              <a:t>della </a:t>
            </a:r>
            <a:r>
              <a:rPr lang="it-IT" sz="3200" b="1" dirty="0" smtClean="0">
                <a:solidFill>
                  <a:schemeClr val="tx1"/>
                </a:solidFill>
                <a:latin typeface="Times New Roman" panose="02020603050405020304" pitchFamily="18" charset="0"/>
                <a:cs typeface="Times New Roman" panose="02020603050405020304" pitchFamily="18" charset="0"/>
              </a:rPr>
              <a:t>Navigazione</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7" name="Rettangolo con angoli arrotondati 5">
            <a:extLst>
              <a:ext uri="{FF2B5EF4-FFF2-40B4-BE49-F238E27FC236}">
                <a16:creationId xmlns="" xmlns:a16="http://schemas.microsoft.com/office/drawing/2014/main" id="{2D2E491E-C30C-4D1D-9A02-7E02F42AFD2F}"/>
              </a:ext>
            </a:extLst>
          </p:cNvPr>
          <p:cNvSpPr/>
          <p:nvPr/>
        </p:nvSpPr>
        <p:spPr>
          <a:xfrm>
            <a:off x="1351763" y="3885284"/>
            <a:ext cx="9959526" cy="235722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«Il ricupero, quando siano stati adempiuti gli obblighi relativi alla consegna delle cose ricuperate, da' diritto, entro i limiti del valore delle cose medesime, al risarcimento dei danni e al rimborso delle spese nonché' a un compenso stabilito in ragione del valore delle cose ricuperate, degli sforzi compiuti e dei rischi corsi, del valore dei mezzi e dei materiali impiegati e, se la nave è armata ed equipaggiata allo scopo di operare ricuperi, delle spese generali dell'impresa. </a:t>
            </a:r>
          </a:p>
          <a:p>
            <a:pPr algn="ctr"/>
            <a:r>
              <a:rPr lang="it-IT" i="1" dirty="0">
                <a:solidFill>
                  <a:schemeClr val="tx1"/>
                </a:solidFill>
                <a:latin typeface="Times New Roman" panose="02020603050405020304" pitchFamily="18" charset="0"/>
                <a:cs typeface="Times New Roman" panose="02020603050405020304" pitchFamily="18" charset="0"/>
              </a:rPr>
              <a:t>Per la determinazione e la ripartizione del compenso si applicano le norme degli articoli 492, 494,496</a:t>
            </a:r>
            <a:r>
              <a:rPr lang="it-IT" i="1" dirty="0" smtClean="0">
                <a:solidFill>
                  <a:schemeClr val="tx1"/>
                </a:solidFill>
                <a:latin typeface="Times New Roman" panose="02020603050405020304" pitchFamily="18" charset="0"/>
                <a:cs typeface="Times New Roman" panose="02020603050405020304" pitchFamily="18" charset="0"/>
              </a:rPr>
              <a:t>»</a:t>
            </a:r>
            <a:endParaRPr lang="it-IT" i="1" dirty="0">
              <a:solidFill>
                <a:schemeClr val="tx1"/>
              </a:solidFill>
              <a:latin typeface="Times New Roman" panose="02020603050405020304" pitchFamily="18" charset="0"/>
              <a:cs typeface="Times New Roman" panose="02020603050405020304" pitchFamily="18" charset="0"/>
            </a:endParaRPr>
          </a:p>
        </p:txBody>
      </p:sp>
      <p:sp>
        <p:nvSpPr>
          <p:cNvPr id="9" name="Titolo 1">
            <a:extLst>
              <a:ext uri="{FF2B5EF4-FFF2-40B4-BE49-F238E27FC236}">
                <a16:creationId xmlns="" xmlns:a16="http://schemas.microsoft.com/office/drawing/2014/main" id="{DFAFD79B-8AA1-4ECD-A6A7-14B8998D6360}"/>
              </a:ext>
            </a:extLst>
          </p:cNvPr>
          <p:cNvSpPr txBox="1">
            <a:spLocks/>
          </p:cNvSpPr>
          <p:nvPr/>
        </p:nvSpPr>
        <p:spPr>
          <a:xfrm>
            <a:off x="2080971" y="273742"/>
            <a:ext cx="8912225" cy="7907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La disciplina del soccorso</a:t>
            </a:r>
          </a:p>
        </p:txBody>
      </p:sp>
      <p:sp>
        <p:nvSpPr>
          <p:cNvPr id="3" name="Freccia in giù 2"/>
          <p:cNvSpPr/>
          <p:nvPr/>
        </p:nvSpPr>
        <p:spPr>
          <a:xfrm>
            <a:off x="6008253" y="2706254"/>
            <a:ext cx="646546" cy="10714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087" y="2148752"/>
            <a:ext cx="3156960" cy="194295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3651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PBell\Desktop\teramo.jpg">
            <a:extLst>
              <a:ext uri="{FF2B5EF4-FFF2-40B4-BE49-F238E27FC236}">
                <a16:creationId xmlns="" xmlns:a16="http://schemas.microsoft.com/office/drawing/2014/main" id="{79FE7847-3A5C-453C-B7EE-D13B24DDDD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con angoli arrotondati 4">
            <a:extLst>
              <a:ext uri="{FF2B5EF4-FFF2-40B4-BE49-F238E27FC236}">
                <a16:creationId xmlns="" xmlns:a16="http://schemas.microsoft.com/office/drawing/2014/main" id="{9CB3C909-87B3-4AF3-806A-3CEFAABCC82C}"/>
              </a:ext>
            </a:extLst>
          </p:cNvPr>
          <p:cNvSpPr/>
          <p:nvPr/>
        </p:nvSpPr>
        <p:spPr>
          <a:xfrm>
            <a:off x="3334327" y="1497496"/>
            <a:ext cx="5994399" cy="108868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510 </a:t>
            </a:r>
            <a:r>
              <a:rPr lang="it-IT" sz="3200" b="1" dirty="0" smtClean="0">
                <a:solidFill>
                  <a:schemeClr val="tx1"/>
                </a:solidFill>
                <a:latin typeface="Times New Roman" panose="02020603050405020304" pitchFamily="18" charset="0"/>
                <a:cs typeface="Times New Roman" panose="02020603050405020304" pitchFamily="18" charset="0"/>
              </a:rPr>
              <a:t>Codice </a:t>
            </a:r>
            <a:r>
              <a:rPr lang="it-IT" sz="3200" b="1" dirty="0">
                <a:solidFill>
                  <a:schemeClr val="tx1"/>
                </a:solidFill>
                <a:latin typeface="Times New Roman" panose="02020603050405020304" pitchFamily="18" charset="0"/>
                <a:cs typeface="Times New Roman" panose="02020603050405020304" pitchFamily="18" charset="0"/>
              </a:rPr>
              <a:t>della </a:t>
            </a:r>
            <a:r>
              <a:rPr lang="it-IT" sz="3200" b="1" dirty="0" smtClean="0">
                <a:solidFill>
                  <a:schemeClr val="tx1"/>
                </a:solidFill>
                <a:latin typeface="Times New Roman" panose="02020603050405020304" pitchFamily="18" charset="0"/>
                <a:cs typeface="Times New Roman" panose="02020603050405020304" pitchFamily="18" charset="0"/>
              </a:rPr>
              <a:t>Navigazione</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7" name="Rettangolo con angoli arrotondati 5">
            <a:extLst>
              <a:ext uri="{FF2B5EF4-FFF2-40B4-BE49-F238E27FC236}">
                <a16:creationId xmlns="" xmlns:a16="http://schemas.microsoft.com/office/drawing/2014/main" id="{2D2E491E-C30C-4D1D-9A02-7E02F42AFD2F}"/>
              </a:ext>
            </a:extLst>
          </p:cNvPr>
          <p:cNvSpPr/>
          <p:nvPr/>
        </p:nvSpPr>
        <p:spPr>
          <a:xfrm>
            <a:off x="1351763" y="3885284"/>
            <a:ext cx="9959526" cy="267253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«Chi trova fortuitamente relitti in mare, o dal mare rigettati in località del demanio marittimo, entro tre giorni dal ritrovamento, o dall'approdo della nave se il ritrovamento è avvenuto in corso di navigazione deve farne denuncia all'autorità marittima più vicina e, quando sia possibile, consegnare le cose ritrovate al proprietario, o, se questi gli sia ignoto e il valore dei relitti superi le lire cinquanta, all'autorità predetta. </a:t>
            </a:r>
          </a:p>
          <a:p>
            <a:pPr algn="ctr"/>
            <a:r>
              <a:rPr lang="it-IT" i="1" dirty="0">
                <a:solidFill>
                  <a:schemeClr val="tx1"/>
                </a:solidFill>
                <a:latin typeface="Times New Roman" panose="02020603050405020304" pitchFamily="18" charset="0"/>
                <a:cs typeface="Times New Roman" panose="02020603050405020304" pitchFamily="18" charset="0"/>
              </a:rPr>
              <a:t>Il ritrovatore, che adempie agli obblighi della denuncia e della consegna, ha diritto al rimborso delle spese e a un premio pari alla terza parte del valore delle cose ritrovate, se il ritrovamento è avvenuto in mare, ovvero alla decima parte fino alle diecimila lire di valore e alla ventesima per il sovrappiù, se il ritrovamento è avvenuto in località del demanio marittimo</a:t>
            </a:r>
            <a:r>
              <a:rPr lang="it-IT" i="1" dirty="0" smtClean="0">
                <a:solidFill>
                  <a:schemeClr val="tx1"/>
                </a:solidFill>
                <a:latin typeface="Times New Roman" panose="02020603050405020304" pitchFamily="18" charset="0"/>
                <a:cs typeface="Times New Roman" panose="02020603050405020304" pitchFamily="18" charset="0"/>
              </a:rPr>
              <a:t>»</a:t>
            </a:r>
            <a:endParaRPr lang="it-IT" i="1" dirty="0">
              <a:solidFill>
                <a:schemeClr val="tx1"/>
              </a:solidFill>
              <a:latin typeface="Times New Roman" panose="02020603050405020304" pitchFamily="18" charset="0"/>
              <a:cs typeface="Times New Roman" panose="02020603050405020304" pitchFamily="18" charset="0"/>
            </a:endParaRPr>
          </a:p>
        </p:txBody>
      </p:sp>
      <p:sp>
        <p:nvSpPr>
          <p:cNvPr id="9" name="Titolo 1">
            <a:extLst>
              <a:ext uri="{FF2B5EF4-FFF2-40B4-BE49-F238E27FC236}">
                <a16:creationId xmlns="" xmlns:a16="http://schemas.microsoft.com/office/drawing/2014/main" id="{DFAFD79B-8AA1-4ECD-A6A7-14B8998D6360}"/>
              </a:ext>
            </a:extLst>
          </p:cNvPr>
          <p:cNvSpPr txBox="1">
            <a:spLocks/>
          </p:cNvSpPr>
          <p:nvPr/>
        </p:nvSpPr>
        <p:spPr>
          <a:xfrm>
            <a:off x="2080971" y="273742"/>
            <a:ext cx="8912225" cy="7907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La disciplina del soccorso</a:t>
            </a:r>
          </a:p>
        </p:txBody>
      </p:sp>
      <p:sp>
        <p:nvSpPr>
          <p:cNvPr id="3" name="Freccia in giù 2"/>
          <p:cNvSpPr/>
          <p:nvPr/>
        </p:nvSpPr>
        <p:spPr>
          <a:xfrm>
            <a:off x="6008253" y="2706254"/>
            <a:ext cx="646546" cy="10714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5">
            <a:extLst>
              <a:ext uri="{FF2B5EF4-FFF2-40B4-BE49-F238E27FC236}">
                <a16:creationId xmlns="" xmlns:a16="http://schemas.microsoft.com/office/drawing/2014/main" id="{2D2E491E-C30C-4D1D-9A02-7E02F42AFD2F}"/>
              </a:ext>
            </a:extLst>
          </p:cNvPr>
          <p:cNvSpPr/>
          <p:nvPr/>
        </p:nvSpPr>
        <p:spPr>
          <a:xfrm>
            <a:off x="674255" y="2173550"/>
            <a:ext cx="4321249" cy="106540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Ritrovamento di relitti in mare</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7454" y="1219201"/>
            <a:ext cx="3491345" cy="2260167"/>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3651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2BC0439-8318-4C2E-B9E6-1CC34DDAC9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 xmlns:a16="http://schemas.microsoft.com/office/drawing/2014/main" id="{9CB3C909-87B3-4AF3-806A-3CEFAABCC82C}"/>
              </a:ext>
            </a:extLst>
          </p:cNvPr>
          <p:cNvSpPr/>
          <p:nvPr/>
        </p:nvSpPr>
        <p:spPr>
          <a:xfrm>
            <a:off x="1165457" y="1683821"/>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Soccorso</a:t>
            </a:r>
          </a:p>
        </p:txBody>
      </p:sp>
      <p:sp>
        <p:nvSpPr>
          <p:cNvPr id="6" name="Rettangolo con angoli arrotondati 7">
            <a:extLst>
              <a:ext uri="{FF2B5EF4-FFF2-40B4-BE49-F238E27FC236}">
                <a16:creationId xmlns="" xmlns:a16="http://schemas.microsoft.com/office/drawing/2014/main" id="{51ACACDB-3A88-48F6-ADCC-BD3CA90BB23A}"/>
              </a:ext>
            </a:extLst>
          </p:cNvPr>
          <p:cNvSpPr/>
          <p:nvPr/>
        </p:nvSpPr>
        <p:spPr>
          <a:xfrm>
            <a:off x="7317172" y="1749220"/>
            <a:ext cx="4379476" cy="109396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Obbligatorio</a:t>
            </a:r>
            <a:r>
              <a:rPr lang="it-IT" dirty="0">
                <a:solidFill>
                  <a:schemeClr val="tx1"/>
                </a:solidFill>
                <a:latin typeface="Times New Roman" panose="02020603050405020304" pitchFamily="18" charset="0"/>
                <a:cs typeface="Times New Roman" panose="02020603050405020304" pitchFamily="18" charset="0"/>
              </a:rPr>
              <a:t>: in capo al comandante della nave. </a:t>
            </a:r>
          </a:p>
          <a:p>
            <a:pPr algn="ctr"/>
            <a:r>
              <a:rPr lang="it-IT" dirty="0">
                <a:solidFill>
                  <a:schemeClr val="tx1"/>
                </a:solidFill>
                <a:latin typeface="Times New Roman" panose="02020603050405020304" pitchFamily="18" charset="0"/>
                <a:cs typeface="Times New Roman" panose="02020603050405020304" pitchFamily="18" charset="0"/>
              </a:rPr>
              <a:t>L’omesso adempimento è sanzionato penalmente </a:t>
            </a:r>
          </a:p>
        </p:txBody>
      </p:sp>
      <p:sp>
        <p:nvSpPr>
          <p:cNvPr id="2" name="Freccia a destra 1"/>
          <p:cNvSpPr/>
          <p:nvPr/>
        </p:nvSpPr>
        <p:spPr>
          <a:xfrm>
            <a:off x="6049818" y="1976582"/>
            <a:ext cx="969818" cy="526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con angoli arrotondati 5">
            <a:extLst>
              <a:ext uri="{FF2B5EF4-FFF2-40B4-BE49-F238E27FC236}">
                <a16:creationId xmlns="" xmlns:a16="http://schemas.microsoft.com/office/drawing/2014/main" id="{2D2E491E-C30C-4D1D-9A02-7E02F42AFD2F}"/>
              </a:ext>
            </a:extLst>
          </p:cNvPr>
          <p:cNvSpPr/>
          <p:nvPr/>
        </p:nvSpPr>
        <p:spPr>
          <a:xfrm>
            <a:off x="1948872" y="3438931"/>
            <a:ext cx="9959526" cy="106540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Contrattuale</a:t>
            </a:r>
            <a:r>
              <a:rPr lang="it-IT" dirty="0">
                <a:solidFill>
                  <a:schemeClr val="tx1"/>
                </a:solidFill>
                <a:latin typeface="Times New Roman" panose="02020603050405020304" pitchFamily="18" charset="0"/>
                <a:cs typeface="Times New Roman" panose="02020603050405020304" pitchFamily="18" charset="0"/>
              </a:rPr>
              <a:t>: i proprietari delle navi interessate, ovvero i loro </a:t>
            </a:r>
            <a:r>
              <a:rPr lang="it-IT" dirty="0" smtClean="0">
                <a:solidFill>
                  <a:schemeClr val="tx1"/>
                </a:solidFill>
                <a:latin typeface="Times New Roman" panose="02020603050405020304" pitchFamily="18" charset="0"/>
                <a:cs typeface="Times New Roman" panose="02020603050405020304" pitchFamily="18" charset="0"/>
              </a:rPr>
              <a:t>comandanti, </a:t>
            </a:r>
            <a:r>
              <a:rPr lang="it-IT" dirty="0">
                <a:solidFill>
                  <a:schemeClr val="tx1"/>
                </a:solidFill>
                <a:latin typeface="Times New Roman" panose="02020603050405020304" pitchFamily="18" charset="0"/>
                <a:cs typeface="Times New Roman" panose="02020603050405020304" pitchFamily="18" charset="0"/>
              </a:rPr>
              <a:t>possono stipulare accordi al fine di definire prestazioni di attività che fanno fronte ad una situazione </a:t>
            </a:r>
            <a:endParaRPr lang="it-IT" dirty="0" smtClean="0">
              <a:solidFill>
                <a:schemeClr val="tx1"/>
              </a:solidFill>
              <a:latin typeface="Times New Roman" panose="02020603050405020304" pitchFamily="18" charset="0"/>
              <a:cs typeface="Times New Roman" panose="02020603050405020304" pitchFamily="18" charset="0"/>
            </a:endParaRPr>
          </a:p>
          <a:p>
            <a:pPr algn="ctr"/>
            <a:r>
              <a:rPr lang="it-IT" dirty="0" smtClean="0">
                <a:solidFill>
                  <a:schemeClr val="tx1"/>
                </a:solidFill>
                <a:latin typeface="Times New Roman" panose="02020603050405020304" pitchFamily="18" charset="0"/>
                <a:cs typeface="Times New Roman" panose="02020603050405020304" pitchFamily="18" charset="0"/>
              </a:rPr>
              <a:t>ritenuta </a:t>
            </a:r>
            <a:r>
              <a:rPr lang="it-IT" dirty="0">
                <a:solidFill>
                  <a:schemeClr val="tx1"/>
                </a:solidFill>
                <a:latin typeface="Times New Roman" panose="02020603050405020304" pitchFamily="18" charset="0"/>
                <a:cs typeface="Times New Roman" panose="02020603050405020304" pitchFamily="18" charset="0"/>
              </a:rPr>
              <a:t>potenzialmente </a:t>
            </a:r>
            <a:r>
              <a:rPr lang="it-IT" dirty="0" smtClean="0">
                <a:solidFill>
                  <a:schemeClr val="tx1"/>
                </a:solidFill>
                <a:latin typeface="Times New Roman" panose="02020603050405020304" pitchFamily="18" charset="0"/>
                <a:cs typeface="Times New Roman" panose="02020603050405020304" pitchFamily="18" charset="0"/>
              </a:rPr>
              <a:t>pericolosa</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8" name="Rettangolo con angoli arrotondati 5">
            <a:extLst>
              <a:ext uri="{FF2B5EF4-FFF2-40B4-BE49-F238E27FC236}">
                <a16:creationId xmlns="" xmlns:a16="http://schemas.microsoft.com/office/drawing/2014/main" id="{2D2E491E-C30C-4D1D-9A02-7E02F42AFD2F}"/>
              </a:ext>
            </a:extLst>
          </p:cNvPr>
          <p:cNvSpPr/>
          <p:nvPr/>
        </p:nvSpPr>
        <p:spPr>
          <a:xfrm>
            <a:off x="1165457" y="5207697"/>
            <a:ext cx="9959526" cy="106540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Spontaneo</a:t>
            </a:r>
            <a:r>
              <a:rPr lang="it-IT" dirty="0">
                <a:solidFill>
                  <a:schemeClr val="tx1"/>
                </a:solidFill>
                <a:latin typeface="Times New Roman" panose="02020603050405020304" pitchFamily="18" charset="0"/>
                <a:cs typeface="Times New Roman" panose="02020603050405020304" pitchFamily="18" charset="0"/>
              </a:rPr>
              <a:t>: in una situazione di pericolo, la prestazione di soccorso può essere prestata </a:t>
            </a:r>
            <a:endParaRPr lang="it-IT" dirty="0" smtClean="0">
              <a:solidFill>
                <a:schemeClr val="tx1"/>
              </a:solidFill>
              <a:latin typeface="Times New Roman" panose="02020603050405020304" pitchFamily="18" charset="0"/>
              <a:cs typeface="Times New Roman" panose="02020603050405020304" pitchFamily="18" charset="0"/>
            </a:endParaRPr>
          </a:p>
          <a:p>
            <a:pPr algn="ctr"/>
            <a:r>
              <a:rPr lang="it-IT" dirty="0" smtClean="0">
                <a:solidFill>
                  <a:schemeClr val="tx1"/>
                </a:solidFill>
                <a:latin typeface="Times New Roman" panose="02020603050405020304" pitchFamily="18" charset="0"/>
                <a:cs typeface="Times New Roman" panose="02020603050405020304" pitchFamily="18" charset="0"/>
              </a:rPr>
              <a:t>da </a:t>
            </a:r>
            <a:r>
              <a:rPr lang="it-IT" dirty="0">
                <a:solidFill>
                  <a:schemeClr val="tx1"/>
                </a:solidFill>
                <a:latin typeface="Times New Roman" panose="02020603050405020304" pitchFamily="18" charset="0"/>
                <a:cs typeface="Times New Roman" panose="02020603050405020304" pitchFamily="18" charset="0"/>
              </a:rPr>
              <a:t>colui che è in grado di </a:t>
            </a:r>
            <a:r>
              <a:rPr lang="it-IT" dirty="0" smtClean="0">
                <a:solidFill>
                  <a:schemeClr val="tx1"/>
                </a:solidFill>
                <a:latin typeface="Times New Roman" panose="02020603050405020304" pitchFamily="18" charset="0"/>
                <a:cs typeface="Times New Roman" panose="02020603050405020304" pitchFamily="18" charset="0"/>
              </a:rPr>
              <a:t>provvedervi</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9" name="Freccia circolare a destra 8"/>
          <p:cNvSpPr/>
          <p:nvPr/>
        </p:nvSpPr>
        <p:spPr>
          <a:xfrm>
            <a:off x="1237672" y="2754100"/>
            <a:ext cx="711200" cy="1217535"/>
          </a:xfrm>
          <a:prstGeom prst="curvedRightArrow">
            <a:avLst>
              <a:gd name="adj1" fmla="val 25000"/>
              <a:gd name="adj2" fmla="val 50000"/>
              <a:gd name="adj3" fmla="val 496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Freccia circolare a destra 9"/>
          <p:cNvSpPr/>
          <p:nvPr/>
        </p:nvSpPr>
        <p:spPr>
          <a:xfrm>
            <a:off x="432527" y="3534302"/>
            <a:ext cx="925312" cy="2021933"/>
          </a:xfrm>
          <a:prstGeom prst="curvedRightArrow">
            <a:avLst>
              <a:gd name="adj1" fmla="val 25000"/>
              <a:gd name="adj2" fmla="val 50000"/>
              <a:gd name="adj3" fmla="val 399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1" name="Titolo 1">
            <a:extLst>
              <a:ext uri="{FF2B5EF4-FFF2-40B4-BE49-F238E27FC236}">
                <a16:creationId xmlns="" xmlns:a16="http://schemas.microsoft.com/office/drawing/2014/main" id="{DFAFD79B-8AA1-4ECD-A6A7-14B8998D6360}"/>
              </a:ext>
            </a:extLst>
          </p:cNvPr>
          <p:cNvSpPr txBox="1">
            <a:spLocks/>
          </p:cNvSpPr>
          <p:nvPr/>
        </p:nvSpPr>
        <p:spPr>
          <a:xfrm>
            <a:off x="2080971" y="273742"/>
            <a:ext cx="8912225" cy="7907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La disciplina del soccorso</a:t>
            </a:r>
          </a:p>
        </p:txBody>
      </p:sp>
      <p:pic>
        <p:nvPicPr>
          <p:cNvPr id="12" name="Picture 2" descr="Risultati immagini per ausiliari terrestri alla navigazione">
            <a:extLst>
              <a:ext uri="{FF2B5EF4-FFF2-40B4-BE49-F238E27FC236}">
                <a16:creationId xmlns="" xmlns:a16="http://schemas.microsoft.com/office/drawing/2014/main" id="{95A4AE07-5E0F-4B91-9F9C-26EC56DDC9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00" y="1592989"/>
            <a:ext cx="1688209" cy="10320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48842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AF12B02C-0B58-48F1-B44F-0EDA2DD3C4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 xmlns:a16="http://schemas.microsoft.com/office/drawing/2014/main" id="{9CB3C909-87B3-4AF3-806A-3CEFAABCC82C}"/>
              </a:ext>
            </a:extLst>
          </p:cNvPr>
          <p:cNvSpPr/>
          <p:nvPr/>
        </p:nvSpPr>
        <p:spPr>
          <a:xfrm>
            <a:off x="1165457" y="1563748"/>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Convenzione di Londra del 1989</a:t>
            </a:r>
          </a:p>
        </p:txBody>
      </p:sp>
      <p:sp>
        <p:nvSpPr>
          <p:cNvPr id="6" name="Rettangolo con angoli arrotondati 7">
            <a:extLst>
              <a:ext uri="{FF2B5EF4-FFF2-40B4-BE49-F238E27FC236}">
                <a16:creationId xmlns="" xmlns:a16="http://schemas.microsoft.com/office/drawing/2014/main" id="{51ACACDB-3A88-48F6-ADCC-BD3CA90BB23A}"/>
              </a:ext>
            </a:extLst>
          </p:cNvPr>
          <p:cNvSpPr/>
          <p:nvPr/>
        </p:nvSpPr>
        <p:spPr>
          <a:xfrm>
            <a:off x="7501900" y="1251289"/>
            <a:ext cx="4379476" cy="276352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Obblighi del proprietario della nave e dei beni salvati:</a:t>
            </a:r>
          </a:p>
          <a:p>
            <a:pPr marL="342900" indent="-342900" algn="ctr">
              <a:buAutoNum type="alphaLcParenR"/>
            </a:pPr>
            <a:r>
              <a:rPr lang="it-IT" dirty="0">
                <a:solidFill>
                  <a:schemeClr val="tx1"/>
                </a:solidFill>
                <a:latin typeface="Times New Roman" panose="02020603050405020304" pitchFamily="18" charset="0"/>
                <a:cs typeface="Times New Roman" panose="02020603050405020304" pitchFamily="18" charset="0"/>
              </a:rPr>
              <a:t>c</a:t>
            </a:r>
            <a:r>
              <a:rPr lang="it-IT" dirty="0" smtClean="0">
                <a:solidFill>
                  <a:schemeClr val="tx1"/>
                </a:solidFill>
                <a:latin typeface="Times New Roman" panose="02020603050405020304" pitchFamily="18" charset="0"/>
                <a:cs typeface="Times New Roman" panose="02020603050405020304" pitchFamily="18" charset="0"/>
              </a:rPr>
              <a:t>ooperare </a:t>
            </a:r>
            <a:r>
              <a:rPr lang="it-IT" dirty="0">
                <a:solidFill>
                  <a:schemeClr val="tx1"/>
                </a:solidFill>
                <a:latin typeface="Times New Roman" panose="02020603050405020304" pitchFamily="18" charset="0"/>
                <a:cs typeface="Times New Roman" panose="02020603050405020304" pitchFamily="18" charset="0"/>
              </a:rPr>
              <a:t>con il soccorritore;</a:t>
            </a:r>
          </a:p>
          <a:p>
            <a:pPr marL="342900" indent="-342900" algn="ctr">
              <a:buAutoNum type="alphaLcParenR"/>
            </a:pPr>
            <a:r>
              <a:rPr lang="it-IT" dirty="0" smtClean="0">
                <a:solidFill>
                  <a:schemeClr val="tx1"/>
                </a:solidFill>
                <a:latin typeface="Times New Roman" panose="02020603050405020304" pitchFamily="18" charset="0"/>
                <a:cs typeface="Times New Roman" panose="02020603050405020304" pitchFamily="18" charset="0"/>
              </a:rPr>
              <a:t>limitare </a:t>
            </a:r>
            <a:r>
              <a:rPr lang="it-IT" dirty="0">
                <a:solidFill>
                  <a:schemeClr val="tx1"/>
                </a:solidFill>
                <a:latin typeface="Times New Roman" panose="02020603050405020304" pitchFamily="18" charset="0"/>
                <a:cs typeface="Times New Roman" panose="02020603050405020304" pitchFamily="18" charset="0"/>
              </a:rPr>
              <a:t>il danno all’ambiente nelle operazioni di cooperazione;</a:t>
            </a:r>
          </a:p>
          <a:p>
            <a:pPr marL="342900" indent="-342900" algn="ctr">
              <a:buAutoNum type="alphaLcParenR"/>
            </a:pPr>
            <a:r>
              <a:rPr lang="it-IT" dirty="0">
                <a:solidFill>
                  <a:schemeClr val="tx1"/>
                </a:solidFill>
                <a:latin typeface="Times New Roman" panose="02020603050405020304" pitchFamily="18" charset="0"/>
                <a:cs typeface="Times New Roman" panose="02020603050405020304" pitchFamily="18" charset="0"/>
              </a:rPr>
              <a:t>a</a:t>
            </a:r>
            <a:r>
              <a:rPr lang="it-IT" dirty="0" smtClean="0">
                <a:solidFill>
                  <a:schemeClr val="tx1"/>
                </a:solidFill>
                <a:latin typeface="Times New Roman" panose="02020603050405020304" pitchFamily="18" charset="0"/>
                <a:cs typeface="Times New Roman" panose="02020603050405020304" pitchFamily="18" charset="0"/>
              </a:rPr>
              <a:t>ccettare </a:t>
            </a:r>
            <a:r>
              <a:rPr lang="it-IT" dirty="0">
                <a:solidFill>
                  <a:schemeClr val="tx1"/>
                </a:solidFill>
                <a:latin typeface="Times New Roman" panose="02020603050405020304" pitchFamily="18" charset="0"/>
                <a:cs typeface="Times New Roman" panose="02020603050405020304" pitchFamily="18" charset="0"/>
              </a:rPr>
              <a:t>la riconsegna dei beni portati in salvo.</a:t>
            </a:r>
          </a:p>
          <a:p>
            <a:pPr marL="342900" indent="-342900" algn="ctr">
              <a:buAutoNum type="alphaLcParenR"/>
            </a:pPr>
            <a:endParaRPr lang="it-IT" dirty="0">
              <a:solidFill>
                <a:schemeClr val="tx1"/>
              </a:solidFill>
              <a:latin typeface="Times New Roman" panose="02020603050405020304" pitchFamily="18" charset="0"/>
              <a:cs typeface="Times New Roman" panose="02020603050405020304" pitchFamily="18" charset="0"/>
            </a:endParaRPr>
          </a:p>
        </p:txBody>
      </p:sp>
      <p:sp>
        <p:nvSpPr>
          <p:cNvPr id="2" name="Freccia a destra 1"/>
          <p:cNvSpPr/>
          <p:nvPr/>
        </p:nvSpPr>
        <p:spPr>
          <a:xfrm>
            <a:off x="6096000" y="1939636"/>
            <a:ext cx="1145309" cy="5541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con angoli arrotondati 5">
            <a:extLst>
              <a:ext uri="{FF2B5EF4-FFF2-40B4-BE49-F238E27FC236}">
                <a16:creationId xmlns="" xmlns:a16="http://schemas.microsoft.com/office/drawing/2014/main" id="{2D2E491E-C30C-4D1D-9A02-7E02F42AFD2F}"/>
              </a:ext>
            </a:extLst>
          </p:cNvPr>
          <p:cNvSpPr/>
          <p:nvPr/>
        </p:nvSpPr>
        <p:spPr>
          <a:xfrm>
            <a:off x="1041379" y="3309623"/>
            <a:ext cx="5167645" cy="106540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Sorgono in capo al soccorritore </a:t>
            </a:r>
            <a:r>
              <a:rPr lang="it-IT" dirty="0" smtClean="0">
                <a:solidFill>
                  <a:schemeClr val="tx1"/>
                </a:solidFill>
                <a:latin typeface="Times New Roman" panose="02020603050405020304" pitchFamily="18" charset="0"/>
                <a:cs typeface="Times New Roman" panose="02020603050405020304" pitchFamily="18" charset="0"/>
              </a:rPr>
              <a:t>obblighi</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8" name="Freccia circolare a destra 7"/>
          <p:cNvSpPr/>
          <p:nvPr/>
        </p:nvSpPr>
        <p:spPr>
          <a:xfrm>
            <a:off x="628073" y="2493818"/>
            <a:ext cx="537384" cy="1348509"/>
          </a:xfrm>
          <a:prstGeom prst="curvedRightArrow">
            <a:avLst>
              <a:gd name="adj1" fmla="val 25000"/>
              <a:gd name="adj2" fmla="val 50000"/>
              <a:gd name="adj3" fmla="val 628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Rettangolo con angoli arrotondati 5">
            <a:extLst>
              <a:ext uri="{FF2B5EF4-FFF2-40B4-BE49-F238E27FC236}">
                <a16:creationId xmlns="" xmlns:a16="http://schemas.microsoft.com/office/drawing/2014/main" id="{2D2E491E-C30C-4D1D-9A02-7E02F42AFD2F}"/>
              </a:ext>
            </a:extLst>
          </p:cNvPr>
          <p:cNvSpPr/>
          <p:nvPr/>
        </p:nvSpPr>
        <p:spPr>
          <a:xfrm>
            <a:off x="1688891" y="5316919"/>
            <a:ext cx="9959526" cy="1259371"/>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lphaLcParenR"/>
            </a:pPr>
            <a:r>
              <a:rPr lang="it-IT" dirty="0" smtClean="0">
                <a:solidFill>
                  <a:schemeClr val="tx1"/>
                </a:solidFill>
                <a:latin typeface="Times New Roman" panose="02020603050405020304" pitchFamily="18" charset="0"/>
                <a:cs typeface="Times New Roman" panose="02020603050405020304" pitchFamily="18" charset="0"/>
              </a:rPr>
              <a:t>porre </a:t>
            </a:r>
            <a:r>
              <a:rPr lang="it-IT" dirty="0">
                <a:solidFill>
                  <a:schemeClr val="tx1"/>
                </a:solidFill>
                <a:latin typeface="Times New Roman" panose="02020603050405020304" pitchFamily="18" charset="0"/>
                <a:cs typeface="Times New Roman" panose="02020603050405020304" pitchFamily="18" charset="0"/>
              </a:rPr>
              <a:t>in essere le operazioni con dovuta diligenza;</a:t>
            </a:r>
          </a:p>
          <a:p>
            <a:pPr marL="342900" indent="-342900" algn="ctr">
              <a:buAutoNum type="alphaLcParenR"/>
            </a:pPr>
            <a:r>
              <a:rPr lang="it-IT" dirty="0">
                <a:solidFill>
                  <a:schemeClr val="tx1"/>
                </a:solidFill>
                <a:latin typeface="Times New Roman" panose="02020603050405020304" pitchFamily="18" charset="0"/>
                <a:cs typeface="Times New Roman" panose="02020603050405020304" pitchFamily="18" charset="0"/>
              </a:rPr>
              <a:t>m</a:t>
            </a:r>
            <a:r>
              <a:rPr lang="it-IT" dirty="0" smtClean="0">
                <a:solidFill>
                  <a:schemeClr val="tx1"/>
                </a:solidFill>
                <a:latin typeface="Times New Roman" panose="02020603050405020304" pitchFamily="18" charset="0"/>
                <a:cs typeface="Times New Roman" panose="02020603050405020304" pitchFamily="18" charset="0"/>
              </a:rPr>
              <a:t>inimizzare </a:t>
            </a:r>
            <a:r>
              <a:rPr lang="it-IT" dirty="0">
                <a:solidFill>
                  <a:schemeClr val="tx1"/>
                </a:solidFill>
                <a:latin typeface="Times New Roman" panose="02020603050405020304" pitchFamily="18" charset="0"/>
                <a:cs typeface="Times New Roman" panose="02020603050405020304" pitchFamily="18" charset="0"/>
              </a:rPr>
              <a:t>e prevenire il danno all’ambiente durante le operazioni;</a:t>
            </a:r>
          </a:p>
          <a:p>
            <a:pPr marL="342900" indent="-342900" algn="ctr">
              <a:buAutoNum type="alphaLcParenR"/>
            </a:pPr>
            <a:r>
              <a:rPr lang="it-IT" dirty="0">
                <a:solidFill>
                  <a:schemeClr val="tx1"/>
                </a:solidFill>
                <a:latin typeface="Times New Roman" panose="02020603050405020304" pitchFamily="18" charset="0"/>
                <a:cs typeface="Times New Roman" panose="02020603050405020304" pitchFamily="18" charset="0"/>
              </a:rPr>
              <a:t>r</a:t>
            </a:r>
            <a:r>
              <a:rPr lang="it-IT" dirty="0" smtClean="0">
                <a:solidFill>
                  <a:schemeClr val="tx1"/>
                </a:solidFill>
                <a:latin typeface="Times New Roman" panose="02020603050405020304" pitchFamily="18" charset="0"/>
                <a:cs typeface="Times New Roman" panose="02020603050405020304" pitchFamily="18" charset="0"/>
              </a:rPr>
              <a:t>icercare </a:t>
            </a:r>
            <a:r>
              <a:rPr lang="it-IT" dirty="0">
                <a:solidFill>
                  <a:schemeClr val="tx1"/>
                </a:solidFill>
                <a:latin typeface="Times New Roman" panose="02020603050405020304" pitchFamily="18" charset="0"/>
                <a:cs typeface="Times New Roman" panose="02020603050405020304" pitchFamily="18" charset="0"/>
              </a:rPr>
              <a:t>l’assistenza di altri soccorritori;</a:t>
            </a:r>
          </a:p>
          <a:p>
            <a:pPr marL="342900" indent="-342900" algn="ctr">
              <a:buAutoNum type="alphaLcParenR"/>
            </a:pPr>
            <a:r>
              <a:rPr lang="it-IT" dirty="0" smtClean="0">
                <a:solidFill>
                  <a:schemeClr val="tx1"/>
                </a:solidFill>
                <a:latin typeface="Times New Roman" panose="02020603050405020304" pitchFamily="18" charset="0"/>
                <a:cs typeface="Times New Roman" panose="02020603050405020304" pitchFamily="18" charset="0"/>
              </a:rPr>
              <a:t>accettare </a:t>
            </a:r>
            <a:r>
              <a:rPr lang="it-IT" dirty="0">
                <a:solidFill>
                  <a:schemeClr val="tx1"/>
                </a:solidFill>
                <a:latin typeface="Times New Roman" panose="02020603050405020304" pitchFamily="18" charset="0"/>
                <a:cs typeface="Times New Roman" panose="02020603050405020304" pitchFamily="18" charset="0"/>
              </a:rPr>
              <a:t>l’intervento di altri soccorritori.</a:t>
            </a:r>
          </a:p>
        </p:txBody>
      </p:sp>
      <p:sp>
        <p:nvSpPr>
          <p:cNvPr id="10" name="Freccia circolare a sinistra 9"/>
          <p:cNvSpPr/>
          <p:nvPr/>
        </p:nvSpPr>
        <p:spPr>
          <a:xfrm rot="20721571">
            <a:off x="6093738" y="4102525"/>
            <a:ext cx="858982" cy="1283855"/>
          </a:xfrm>
          <a:prstGeom prst="curvedLeftArrow">
            <a:avLst>
              <a:gd name="adj1" fmla="val 25000"/>
              <a:gd name="adj2" fmla="val 50000"/>
              <a:gd name="adj3" fmla="val 520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1" name="Titolo 1">
            <a:extLst>
              <a:ext uri="{FF2B5EF4-FFF2-40B4-BE49-F238E27FC236}">
                <a16:creationId xmlns="" xmlns:a16="http://schemas.microsoft.com/office/drawing/2014/main" id="{DFAFD79B-8AA1-4ECD-A6A7-14B8998D6360}"/>
              </a:ext>
            </a:extLst>
          </p:cNvPr>
          <p:cNvSpPr txBox="1">
            <a:spLocks/>
          </p:cNvSpPr>
          <p:nvPr/>
        </p:nvSpPr>
        <p:spPr>
          <a:xfrm>
            <a:off x="2080971" y="273742"/>
            <a:ext cx="8912225" cy="7907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La disciplina del soccorso</a:t>
            </a:r>
          </a:p>
        </p:txBody>
      </p:sp>
      <p:pic>
        <p:nvPicPr>
          <p:cNvPr id="12" name="Picture 2" descr="Risultati immagini per ausiliari terrestri alla navigazione">
            <a:extLst>
              <a:ext uri="{FF2B5EF4-FFF2-40B4-BE49-F238E27FC236}">
                <a16:creationId xmlns="" xmlns:a16="http://schemas.microsoft.com/office/drawing/2014/main" id="{9CE02681-59E9-4768-A18D-9C0AFDDCB2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5237" y="3678898"/>
            <a:ext cx="2039911" cy="13922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58077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9F7A7EA8-4EC9-4565-B56C-EAB12F909D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 xmlns:a16="http://schemas.microsoft.com/office/drawing/2014/main" id="{9CB3C909-87B3-4AF3-806A-3CEFAABCC82C}"/>
              </a:ext>
            </a:extLst>
          </p:cNvPr>
          <p:cNvSpPr/>
          <p:nvPr/>
        </p:nvSpPr>
        <p:spPr>
          <a:xfrm>
            <a:off x="1330037" y="1602111"/>
            <a:ext cx="5763491"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Ammontare del compenso</a:t>
            </a:r>
          </a:p>
        </p:txBody>
      </p:sp>
      <p:sp>
        <p:nvSpPr>
          <p:cNvPr id="6" name="Rettangolo con angoli arrotondati 5">
            <a:extLst>
              <a:ext uri="{FF2B5EF4-FFF2-40B4-BE49-F238E27FC236}">
                <a16:creationId xmlns="" xmlns:a16="http://schemas.microsoft.com/office/drawing/2014/main" id="{2D2E491E-C30C-4D1D-9A02-7E02F42AFD2F}"/>
              </a:ext>
            </a:extLst>
          </p:cNvPr>
          <p:cNvSpPr/>
          <p:nvPr/>
        </p:nvSpPr>
        <p:spPr>
          <a:xfrm>
            <a:off x="2975990" y="3299066"/>
            <a:ext cx="7122186" cy="321425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lphaLcParenR"/>
            </a:pPr>
            <a:r>
              <a:rPr lang="it-IT" dirty="0" smtClean="0">
                <a:solidFill>
                  <a:schemeClr val="tx1"/>
                </a:solidFill>
                <a:latin typeface="Times New Roman" panose="02020603050405020304" pitchFamily="18" charset="0"/>
                <a:cs typeface="Times New Roman" panose="02020603050405020304" pitchFamily="18" charset="0"/>
              </a:rPr>
              <a:t>valore </a:t>
            </a:r>
            <a:r>
              <a:rPr lang="it-IT" dirty="0">
                <a:solidFill>
                  <a:schemeClr val="tx1"/>
                </a:solidFill>
                <a:latin typeface="Times New Roman" panose="02020603050405020304" pitchFamily="18" charset="0"/>
                <a:cs typeface="Times New Roman" panose="02020603050405020304" pitchFamily="18" charset="0"/>
              </a:rPr>
              <a:t>della nave e degli altri beni salvati;</a:t>
            </a:r>
          </a:p>
          <a:p>
            <a:pPr marL="342900" indent="-342900" algn="just">
              <a:buAutoNum type="alphaLcParenR"/>
            </a:pPr>
            <a:r>
              <a:rPr lang="it-IT" dirty="0">
                <a:solidFill>
                  <a:schemeClr val="tx1"/>
                </a:solidFill>
                <a:latin typeface="Times New Roman" panose="02020603050405020304" pitchFamily="18" charset="0"/>
                <a:cs typeface="Times New Roman" panose="02020603050405020304" pitchFamily="18" charset="0"/>
              </a:rPr>
              <a:t>a</a:t>
            </a:r>
            <a:r>
              <a:rPr lang="it-IT" dirty="0" smtClean="0">
                <a:solidFill>
                  <a:schemeClr val="tx1"/>
                </a:solidFill>
                <a:latin typeface="Times New Roman" panose="02020603050405020304" pitchFamily="18" charset="0"/>
                <a:cs typeface="Times New Roman" panose="02020603050405020304" pitchFamily="18" charset="0"/>
              </a:rPr>
              <a:t>bilità </a:t>
            </a:r>
            <a:r>
              <a:rPr lang="it-IT" dirty="0">
                <a:solidFill>
                  <a:schemeClr val="tx1"/>
                </a:solidFill>
                <a:latin typeface="Times New Roman" panose="02020603050405020304" pitchFamily="18" charset="0"/>
                <a:cs typeface="Times New Roman" panose="02020603050405020304" pitchFamily="18" charset="0"/>
              </a:rPr>
              <a:t>e sforzi del soccorritore per prevenire danni all’ambiente;</a:t>
            </a:r>
          </a:p>
          <a:p>
            <a:pPr marL="342900" indent="-342900" algn="just">
              <a:buAutoNum type="alphaLcParenR"/>
            </a:pPr>
            <a:r>
              <a:rPr lang="it-IT" dirty="0">
                <a:solidFill>
                  <a:schemeClr val="tx1"/>
                </a:solidFill>
                <a:latin typeface="Times New Roman" panose="02020603050405020304" pitchFamily="18" charset="0"/>
                <a:cs typeface="Times New Roman" panose="02020603050405020304" pitchFamily="18" charset="0"/>
              </a:rPr>
              <a:t>m</a:t>
            </a:r>
            <a:r>
              <a:rPr lang="it-IT" dirty="0" smtClean="0">
                <a:solidFill>
                  <a:schemeClr val="tx1"/>
                </a:solidFill>
                <a:latin typeface="Times New Roman" panose="02020603050405020304" pitchFamily="18" charset="0"/>
                <a:cs typeface="Times New Roman" panose="02020603050405020304" pitchFamily="18" charset="0"/>
              </a:rPr>
              <a:t>isura </a:t>
            </a:r>
            <a:r>
              <a:rPr lang="it-IT" dirty="0">
                <a:solidFill>
                  <a:schemeClr val="tx1"/>
                </a:solidFill>
                <a:latin typeface="Times New Roman" panose="02020603050405020304" pitchFamily="18" charset="0"/>
                <a:cs typeface="Times New Roman" panose="02020603050405020304" pitchFamily="18" charset="0"/>
              </a:rPr>
              <a:t>del successo ottenuto dal soccorritore;</a:t>
            </a:r>
          </a:p>
          <a:p>
            <a:pPr marL="342900" indent="-342900" algn="just">
              <a:buAutoNum type="alphaLcParenR"/>
            </a:pPr>
            <a:r>
              <a:rPr lang="it-IT" dirty="0">
                <a:solidFill>
                  <a:schemeClr val="tx1"/>
                </a:solidFill>
                <a:latin typeface="Times New Roman" panose="02020603050405020304" pitchFamily="18" charset="0"/>
                <a:cs typeface="Times New Roman" panose="02020603050405020304" pitchFamily="18" charset="0"/>
              </a:rPr>
              <a:t>n</a:t>
            </a:r>
            <a:r>
              <a:rPr lang="it-IT" dirty="0" smtClean="0">
                <a:solidFill>
                  <a:schemeClr val="tx1"/>
                </a:solidFill>
                <a:latin typeface="Times New Roman" panose="02020603050405020304" pitchFamily="18" charset="0"/>
                <a:cs typeface="Times New Roman" panose="02020603050405020304" pitchFamily="18" charset="0"/>
              </a:rPr>
              <a:t>atura </a:t>
            </a:r>
            <a:r>
              <a:rPr lang="it-IT" dirty="0">
                <a:solidFill>
                  <a:schemeClr val="tx1"/>
                </a:solidFill>
                <a:latin typeface="Times New Roman" panose="02020603050405020304" pitchFamily="18" charset="0"/>
                <a:cs typeface="Times New Roman" panose="02020603050405020304" pitchFamily="18" charset="0"/>
              </a:rPr>
              <a:t>e grado di pericolo;</a:t>
            </a:r>
          </a:p>
          <a:p>
            <a:pPr marL="342900" indent="-342900" algn="just">
              <a:buAutoNum type="alphaLcParenR"/>
            </a:pPr>
            <a:r>
              <a:rPr lang="it-IT" dirty="0" smtClean="0">
                <a:solidFill>
                  <a:schemeClr val="tx1"/>
                </a:solidFill>
                <a:latin typeface="Times New Roman" panose="02020603050405020304" pitchFamily="18" charset="0"/>
                <a:cs typeface="Times New Roman" panose="02020603050405020304" pitchFamily="18" charset="0"/>
              </a:rPr>
              <a:t>abilità </a:t>
            </a:r>
            <a:r>
              <a:rPr lang="it-IT" dirty="0">
                <a:solidFill>
                  <a:schemeClr val="tx1"/>
                </a:solidFill>
                <a:latin typeface="Times New Roman" panose="02020603050405020304" pitchFamily="18" charset="0"/>
                <a:cs typeface="Times New Roman" panose="02020603050405020304" pitchFamily="18" charset="0"/>
              </a:rPr>
              <a:t>e sforzi del soccorritore nel soccorrere la nave e i beni;</a:t>
            </a:r>
          </a:p>
          <a:p>
            <a:pPr marL="342900" indent="-342900" algn="just">
              <a:buAutoNum type="alphaLcParenR"/>
            </a:pPr>
            <a:r>
              <a:rPr lang="it-IT" dirty="0">
                <a:solidFill>
                  <a:schemeClr val="tx1"/>
                </a:solidFill>
                <a:latin typeface="Times New Roman" panose="02020603050405020304" pitchFamily="18" charset="0"/>
                <a:cs typeface="Times New Roman" panose="02020603050405020304" pitchFamily="18" charset="0"/>
              </a:rPr>
              <a:t>t</a:t>
            </a:r>
            <a:r>
              <a:rPr lang="it-IT" dirty="0" smtClean="0">
                <a:solidFill>
                  <a:schemeClr val="tx1"/>
                </a:solidFill>
                <a:latin typeface="Times New Roman" panose="02020603050405020304" pitchFamily="18" charset="0"/>
                <a:cs typeface="Times New Roman" panose="02020603050405020304" pitchFamily="18" charset="0"/>
              </a:rPr>
              <a:t>empo </a:t>
            </a:r>
            <a:r>
              <a:rPr lang="it-IT" dirty="0">
                <a:solidFill>
                  <a:schemeClr val="tx1"/>
                </a:solidFill>
                <a:latin typeface="Times New Roman" panose="02020603050405020304" pitchFamily="18" charset="0"/>
                <a:cs typeface="Times New Roman" panose="02020603050405020304" pitchFamily="18" charset="0"/>
              </a:rPr>
              <a:t>occorso, spese sostenute e danni subiti dal soccorritore;</a:t>
            </a:r>
          </a:p>
          <a:p>
            <a:pPr marL="342900" indent="-342900" algn="just">
              <a:buAutoNum type="alphaLcParenR"/>
            </a:pPr>
            <a:r>
              <a:rPr lang="it-IT" dirty="0">
                <a:solidFill>
                  <a:schemeClr val="tx1"/>
                </a:solidFill>
                <a:latin typeface="Times New Roman" panose="02020603050405020304" pitchFamily="18" charset="0"/>
                <a:cs typeface="Times New Roman" panose="02020603050405020304" pitchFamily="18" charset="0"/>
              </a:rPr>
              <a:t>r</a:t>
            </a:r>
            <a:r>
              <a:rPr lang="it-IT" dirty="0" smtClean="0">
                <a:solidFill>
                  <a:schemeClr val="tx1"/>
                </a:solidFill>
                <a:latin typeface="Times New Roman" panose="02020603050405020304" pitchFamily="18" charset="0"/>
                <a:cs typeface="Times New Roman" panose="02020603050405020304" pitchFamily="18" charset="0"/>
              </a:rPr>
              <a:t>ischio </a:t>
            </a:r>
            <a:r>
              <a:rPr lang="it-IT" dirty="0">
                <a:solidFill>
                  <a:schemeClr val="tx1"/>
                </a:solidFill>
                <a:latin typeface="Times New Roman" panose="02020603050405020304" pitchFamily="18" charset="0"/>
                <a:cs typeface="Times New Roman" panose="02020603050405020304" pitchFamily="18" charset="0"/>
              </a:rPr>
              <a:t>di responsabilità e altri rischi del soccorritore;</a:t>
            </a:r>
          </a:p>
          <a:p>
            <a:pPr marL="342900" indent="-342900" algn="just">
              <a:buAutoNum type="alphaLcParenR"/>
            </a:pPr>
            <a:r>
              <a:rPr lang="it-IT" dirty="0">
                <a:solidFill>
                  <a:schemeClr val="tx1"/>
                </a:solidFill>
                <a:latin typeface="Times New Roman" panose="02020603050405020304" pitchFamily="18" charset="0"/>
                <a:cs typeface="Times New Roman" panose="02020603050405020304" pitchFamily="18" charset="0"/>
              </a:rPr>
              <a:t>t</a:t>
            </a:r>
            <a:r>
              <a:rPr lang="it-IT" dirty="0" smtClean="0">
                <a:solidFill>
                  <a:schemeClr val="tx1"/>
                </a:solidFill>
                <a:latin typeface="Times New Roman" panose="02020603050405020304" pitchFamily="18" charset="0"/>
                <a:cs typeface="Times New Roman" panose="02020603050405020304" pitchFamily="18" charset="0"/>
              </a:rPr>
              <a:t>empestività </a:t>
            </a:r>
            <a:r>
              <a:rPr lang="it-IT" dirty="0">
                <a:solidFill>
                  <a:schemeClr val="tx1"/>
                </a:solidFill>
                <a:latin typeface="Times New Roman" panose="02020603050405020304" pitchFamily="18" charset="0"/>
                <a:cs typeface="Times New Roman" panose="02020603050405020304" pitchFamily="18" charset="0"/>
              </a:rPr>
              <a:t>delle operazioni;</a:t>
            </a:r>
          </a:p>
          <a:p>
            <a:pPr marL="342900" indent="-342900" algn="just">
              <a:buAutoNum type="alphaLcParenR"/>
            </a:pPr>
            <a:r>
              <a:rPr lang="it-IT" dirty="0" smtClean="0">
                <a:solidFill>
                  <a:schemeClr val="tx1"/>
                </a:solidFill>
                <a:latin typeface="Times New Roman" panose="02020603050405020304" pitchFamily="18" charset="0"/>
                <a:cs typeface="Times New Roman" panose="02020603050405020304" pitchFamily="18" charset="0"/>
              </a:rPr>
              <a:t>disponibilità </a:t>
            </a:r>
            <a:r>
              <a:rPr lang="it-IT" dirty="0">
                <a:solidFill>
                  <a:schemeClr val="tx1"/>
                </a:solidFill>
                <a:latin typeface="Times New Roman" panose="02020603050405020304" pitchFamily="18" charset="0"/>
                <a:cs typeface="Times New Roman" panose="02020603050405020304" pitchFamily="18" charset="0"/>
              </a:rPr>
              <a:t>e uso di mezzi specifici per il soccorso;</a:t>
            </a:r>
          </a:p>
          <a:p>
            <a:pPr marL="342900" indent="-342900" algn="just">
              <a:buAutoNum type="alphaLcParenR"/>
            </a:pPr>
            <a:r>
              <a:rPr lang="it-IT" dirty="0">
                <a:solidFill>
                  <a:schemeClr val="tx1"/>
                </a:solidFill>
                <a:latin typeface="Times New Roman" panose="02020603050405020304" pitchFamily="18" charset="0"/>
                <a:cs typeface="Times New Roman" panose="02020603050405020304" pitchFamily="18" charset="0"/>
              </a:rPr>
              <a:t>s</a:t>
            </a:r>
            <a:r>
              <a:rPr lang="it-IT" dirty="0" smtClean="0">
                <a:solidFill>
                  <a:schemeClr val="tx1"/>
                </a:solidFill>
                <a:latin typeface="Times New Roman" panose="02020603050405020304" pitchFamily="18" charset="0"/>
                <a:cs typeface="Times New Roman" panose="02020603050405020304" pitchFamily="18" charset="0"/>
              </a:rPr>
              <a:t>tato </a:t>
            </a:r>
            <a:r>
              <a:rPr lang="it-IT" dirty="0">
                <a:solidFill>
                  <a:schemeClr val="tx1"/>
                </a:solidFill>
                <a:latin typeface="Times New Roman" panose="02020603050405020304" pitchFamily="18" charset="0"/>
                <a:cs typeface="Times New Roman" panose="02020603050405020304" pitchFamily="18" charset="0"/>
              </a:rPr>
              <a:t>di prontezza e efficienza dei mezzi usati.</a:t>
            </a:r>
          </a:p>
        </p:txBody>
      </p:sp>
      <p:sp>
        <p:nvSpPr>
          <p:cNvPr id="8" name="Titolo 1">
            <a:extLst>
              <a:ext uri="{FF2B5EF4-FFF2-40B4-BE49-F238E27FC236}">
                <a16:creationId xmlns="" xmlns:a16="http://schemas.microsoft.com/office/drawing/2014/main" id="{DFAFD79B-8AA1-4ECD-A6A7-14B8998D6360}"/>
              </a:ext>
            </a:extLst>
          </p:cNvPr>
          <p:cNvSpPr txBox="1">
            <a:spLocks/>
          </p:cNvSpPr>
          <p:nvPr/>
        </p:nvSpPr>
        <p:spPr>
          <a:xfrm>
            <a:off x="2080971" y="273742"/>
            <a:ext cx="8912225" cy="7907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La disciplina del soccorso</a:t>
            </a:r>
          </a:p>
        </p:txBody>
      </p:sp>
      <p:sp>
        <p:nvSpPr>
          <p:cNvPr id="9" name="Rettangolo con angoli arrotondati 5">
            <a:extLst>
              <a:ext uri="{FF2B5EF4-FFF2-40B4-BE49-F238E27FC236}">
                <a16:creationId xmlns="" xmlns:a16="http://schemas.microsoft.com/office/drawing/2014/main" id="{2D2E491E-C30C-4D1D-9A02-7E02F42AFD2F}"/>
              </a:ext>
            </a:extLst>
          </p:cNvPr>
          <p:cNvSpPr/>
          <p:nvPr/>
        </p:nvSpPr>
        <p:spPr>
          <a:xfrm>
            <a:off x="6885810" y="1696070"/>
            <a:ext cx="5167645" cy="106540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L’identificazione dei debitori del compenso del soccorso è individuata </a:t>
            </a:r>
            <a:r>
              <a:rPr lang="it-IT" dirty="0" smtClean="0">
                <a:solidFill>
                  <a:schemeClr val="tx1"/>
                </a:solidFill>
                <a:latin typeface="Times New Roman" panose="02020603050405020304" pitchFamily="18" charset="0"/>
                <a:cs typeface="Times New Roman" panose="02020603050405020304" pitchFamily="18" charset="0"/>
              </a:rPr>
              <a:t>in </a:t>
            </a:r>
            <a:r>
              <a:rPr lang="it-IT" dirty="0">
                <a:solidFill>
                  <a:schemeClr val="tx1"/>
                </a:solidFill>
                <a:latin typeface="Times New Roman" panose="02020603050405020304" pitchFamily="18" charset="0"/>
                <a:cs typeface="Times New Roman" panose="02020603050405020304" pitchFamily="18" charset="0"/>
              </a:rPr>
              <a:t>tutti coloro interessati alla spedizione, con riferimento alla proporzione del risultato </a:t>
            </a:r>
            <a:r>
              <a:rPr lang="it-IT" dirty="0" smtClean="0">
                <a:solidFill>
                  <a:schemeClr val="tx1"/>
                </a:solidFill>
                <a:latin typeface="Times New Roman" panose="02020603050405020304" pitchFamily="18" charset="0"/>
                <a:cs typeface="Times New Roman" panose="02020603050405020304" pitchFamily="18" charset="0"/>
              </a:rPr>
              <a:t>conseguito</a:t>
            </a:r>
            <a:endParaRPr lang="it-IT"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0793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 xmlns:a16="http://schemas.microsoft.com/office/drawing/2014/main"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p:cNvSpPr txBox="1"/>
          <p:nvPr/>
        </p:nvSpPr>
        <p:spPr>
          <a:xfrm>
            <a:off x="1616364" y="1995055"/>
            <a:ext cx="9217891" cy="2554545"/>
          </a:xfrm>
          <a:prstGeom prst="rect">
            <a:avLst/>
          </a:prstGeom>
          <a:noFill/>
          <a:ln>
            <a:solidFill>
              <a:schemeClr val="accent1"/>
            </a:solidFill>
          </a:ln>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Cap. XXIII e Cap. XXIV</a:t>
            </a:r>
          </a:p>
          <a:p>
            <a:pPr algn="ctr"/>
            <a:endParaRPr lang="it-IT" sz="3200" dirty="0">
              <a:latin typeface="Times New Roman" panose="02020603050405020304" pitchFamily="18" charset="0"/>
              <a:cs typeface="Times New Roman" panose="02020603050405020304" pitchFamily="18" charset="0"/>
            </a:endParaRPr>
          </a:p>
          <a:p>
            <a:pPr algn="ctr"/>
            <a:r>
              <a:rPr lang="it-IT" sz="3200" dirty="0" smtClean="0">
                <a:latin typeface="Times New Roman" panose="02020603050405020304" pitchFamily="18" charset="0"/>
                <a:cs typeface="Times New Roman" panose="02020603050405020304" pitchFamily="18" charset="0"/>
              </a:rPr>
              <a:t>- la </a:t>
            </a:r>
            <a:r>
              <a:rPr lang="it-IT" sz="3200" dirty="0">
                <a:latin typeface="Times New Roman" panose="02020603050405020304" pitchFamily="18" charset="0"/>
                <a:cs typeface="Times New Roman" panose="02020603050405020304" pitchFamily="18" charset="0"/>
              </a:rPr>
              <a:t>disciplina del </a:t>
            </a:r>
            <a:r>
              <a:rPr lang="it-IT" sz="3200" dirty="0" smtClean="0">
                <a:latin typeface="Times New Roman" panose="02020603050405020304" pitchFamily="18" charset="0"/>
                <a:cs typeface="Times New Roman" panose="02020603050405020304" pitchFamily="18" charset="0"/>
              </a:rPr>
              <a:t>soccorso</a:t>
            </a:r>
            <a:endParaRPr lang="it-IT" sz="3200" dirty="0">
              <a:latin typeface="Times New Roman" panose="02020603050405020304" pitchFamily="18" charset="0"/>
              <a:cs typeface="Times New Roman" panose="02020603050405020304" pitchFamily="18" charset="0"/>
            </a:endParaRPr>
          </a:p>
          <a:p>
            <a:pPr algn="ctr"/>
            <a:endParaRPr lang="it-IT" sz="3200" dirty="0">
              <a:latin typeface="Times New Roman" panose="02020603050405020304" pitchFamily="18" charset="0"/>
              <a:cs typeface="Times New Roman" panose="02020603050405020304" pitchFamily="18" charset="0"/>
            </a:endParaRPr>
          </a:p>
          <a:p>
            <a:pPr algn="ctr"/>
            <a:endParaRPr lang="it-I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7030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 xmlns:a16="http://schemas.microsoft.com/office/drawing/2014/main"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con angoli arrotondati 2">
            <a:extLst>
              <a:ext uri="{FF2B5EF4-FFF2-40B4-BE49-F238E27FC236}">
                <a16:creationId xmlns="" xmlns:a16="http://schemas.microsoft.com/office/drawing/2014/main" id="{EC90ED14-F31C-4B14-8137-FC5FBABB0F3A}"/>
              </a:ext>
            </a:extLst>
          </p:cNvPr>
          <p:cNvSpPr/>
          <p:nvPr/>
        </p:nvSpPr>
        <p:spPr>
          <a:xfrm>
            <a:off x="896173" y="1561882"/>
            <a:ext cx="4895025" cy="164313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Convenzione di Montego </a:t>
            </a:r>
            <a:r>
              <a:rPr lang="it-IT" sz="2800" b="1" dirty="0" err="1">
                <a:solidFill>
                  <a:schemeClr val="tx1"/>
                </a:solidFill>
                <a:latin typeface="Times New Roman" panose="02020603050405020304" pitchFamily="18" charset="0"/>
                <a:cs typeface="Times New Roman" panose="02020603050405020304" pitchFamily="18" charset="0"/>
              </a:rPr>
              <a:t>Bay</a:t>
            </a:r>
            <a:r>
              <a:rPr lang="it-IT" sz="2800" b="1" dirty="0">
                <a:solidFill>
                  <a:schemeClr val="tx1"/>
                </a:solidFill>
                <a:latin typeface="Times New Roman" panose="02020603050405020304" pitchFamily="18" charset="0"/>
                <a:cs typeface="Times New Roman" panose="02020603050405020304" pitchFamily="18" charset="0"/>
              </a:rPr>
              <a:t> del </a:t>
            </a:r>
            <a:r>
              <a:rPr lang="it-IT" sz="2800" b="1" dirty="0" smtClean="0">
                <a:solidFill>
                  <a:schemeClr val="tx1"/>
                </a:solidFill>
                <a:latin typeface="Times New Roman" panose="02020603050405020304" pitchFamily="18" charset="0"/>
                <a:cs typeface="Times New Roman" panose="02020603050405020304" pitchFamily="18" charset="0"/>
              </a:rPr>
              <a:t>1982, UNCLOS</a:t>
            </a:r>
            <a:endParaRPr lang="it-IT" sz="2800" b="1" dirty="0">
              <a:solidFill>
                <a:schemeClr val="tx1"/>
              </a:solidFill>
              <a:latin typeface="Times New Roman" panose="02020603050405020304" pitchFamily="18" charset="0"/>
              <a:cs typeface="Times New Roman" panose="02020603050405020304" pitchFamily="18" charset="0"/>
            </a:endParaRPr>
          </a:p>
        </p:txBody>
      </p:sp>
      <p:sp>
        <p:nvSpPr>
          <p:cNvPr id="11" name="Titolo 1">
            <a:extLst>
              <a:ext uri="{FF2B5EF4-FFF2-40B4-BE49-F238E27FC236}">
                <a16:creationId xmlns="" xmlns:a16="http://schemas.microsoft.com/office/drawing/2014/main" id="{DFAFD79B-8AA1-4ECD-A6A7-14B8998D6360}"/>
              </a:ext>
            </a:extLst>
          </p:cNvPr>
          <p:cNvSpPr>
            <a:spLocks noGrp="1"/>
          </p:cNvSpPr>
          <p:nvPr>
            <p:ph type="title"/>
          </p:nvPr>
        </p:nvSpPr>
        <p:spPr>
          <a:xfrm>
            <a:off x="2080971" y="273742"/>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disciplina del soccorso</a:t>
            </a:r>
          </a:p>
        </p:txBody>
      </p:sp>
      <p:sp>
        <p:nvSpPr>
          <p:cNvPr id="12" name="Rettangolo con angoli arrotondati 11">
            <a:extLst>
              <a:ext uri="{FF2B5EF4-FFF2-40B4-BE49-F238E27FC236}">
                <a16:creationId xmlns="" xmlns:a16="http://schemas.microsoft.com/office/drawing/2014/main" id="{6633B73E-1CF0-42AD-BA91-11809D0FA762}"/>
              </a:ext>
            </a:extLst>
          </p:cNvPr>
          <p:cNvSpPr/>
          <p:nvPr/>
        </p:nvSpPr>
        <p:spPr>
          <a:xfrm>
            <a:off x="2838118" y="5601668"/>
            <a:ext cx="6400678" cy="88401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u="sng" dirty="0">
                <a:solidFill>
                  <a:schemeClr val="tx1"/>
                </a:solidFill>
                <a:latin typeface="Times New Roman" panose="02020603050405020304" pitchFamily="18" charset="0"/>
                <a:cs typeface="Times New Roman" panose="02020603050405020304" pitchFamily="18" charset="0"/>
              </a:rPr>
              <a:t>Delineare linee fondamentali in materia di soccorso</a:t>
            </a:r>
          </a:p>
        </p:txBody>
      </p:sp>
      <p:sp>
        <p:nvSpPr>
          <p:cNvPr id="13" name="Rettangolo con angoli arrotondati 2">
            <a:extLst>
              <a:ext uri="{FF2B5EF4-FFF2-40B4-BE49-F238E27FC236}">
                <a16:creationId xmlns="" xmlns:a16="http://schemas.microsoft.com/office/drawing/2014/main" id="{EC90ED14-F31C-4B14-8137-FC5FBABB0F3A}"/>
              </a:ext>
            </a:extLst>
          </p:cNvPr>
          <p:cNvSpPr/>
          <p:nvPr/>
        </p:nvSpPr>
        <p:spPr>
          <a:xfrm>
            <a:off x="6128574" y="1309132"/>
            <a:ext cx="5610843" cy="2062139"/>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Convenzione sull’aviazione civile internazionale del 1944</a:t>
            </a:r>
          </a:p>
        </p:txBody>
      </p:sp>
      <p:pic>
        <p:nvPicPr>
          <p:cNvPr id="1026" name="Picture 2" descr="Risultati immagini per nav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6303" y="2973825"/>
            <a:ext cx="3178752" cy="20147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descr="Risultati immagini per aere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9374" y="3205017"/>
            <a:ext cx="3578844" cy="228581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847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AB22B093-7398-492A-A6CB-804752393B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 xmlns:a16="http://schemas.microsoft.com/office/drawing/2014/main" id="{5FD5861A-CB46-4039-8D9D-09123991C7B5}"/>
              </a:ext>
            </a:extLst>
          </p:cNvPr>
          <p:cNvSpPr/>
          <p:nvPr/>
        </p:nvSpPr>
        <p:spPr>
          <a:xfrm>
            <a:off x="949245" y="1606280"/>
            <a:ext cx="6945508" cy="119952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International </a:t>
            </a:r>
            <a:r>
              <a:rPr lang="it-IT" sz="3200" b="1" dirty="0">
                <a:solidFill>
                  <a:schemeClr val="tx1"/>
                </a:solidFill>
                <a:latin typeface="Times New Roman" panose="02020603050405020304" pitchFamily="18" charset="0"/>
                <a:cs typeface="Times New Roman" panose="02020603050405020304" pitchFamily="18" charset="0"/>
              </a:rPr>
              <a:t>Convention </a:t>
            </a:r>
            <a:r>
              <a:rPr lang="it-IT" sz="3200" b="1" dirty="0" smtClean="0">
                <a:solidFill>
                  <a:schemeClr val="tx1"/>
                </a:solidFill>
                <a:latin typeface="Times New Roman" panose="02020603050405020304" pitchFamily="18" charset="0"/>
                <a:cs typeface="Times New Roman" panose="02020603050405020304" pitchFamily="18" charset="0"/>
              </a:rPr>
              <a:t>on </a:t>
            </a:r>
            <a:r>
              <a:rPr lang="it-IT" sz="3200" b="1" dirty="0" err="1" smtClean="0">
                <a:solidFill>
                  <a:schemeClr val="tx1"/>
                </a:solidFill>
                <a:latin typeface="Times New Roman" panose="02020603050405020304" pitchFamily="18" charset="0"/>
                <a:cs typeface="Times New Roman" panose="02020603050405020304" pitchFamily="18" charset="0"/>
              </a:rPr>
              <a:t>Salvage</a:t>
            </a:r>
            <a:r>
              <a:rPr lang="it-IT" sz="3200" b="1" dirty="0" smtClean="0">
                <a:solidFill>
                  <a:schemeClr val="tx1"/>
                </a:solidFill>
                <a:latin typeface="Times New Roman" panose="02020603050405020304" pitchFamily="18" charset="0"/>
                <a:cs typeface="Times New Roman" panose="02020603050405020304" pitchFamily="18" charset="0"/>
              </a:rPr>
              <a:t> (Londra, </a:t>
            </a:r>
            <a:r>
              <a:rPr lang="it-IT" sz="3200" b="1" dirty="0">
                <a:solidFill>
                  <a:schemeClr val="tx1"/>
                </a:solidFill>
                <a:latin typeface="Times New Roman" panose="02020603050405020304" pitchFamily="18" charset="0"/>
                <a:cs typeface="Times New Roman" panose="02020603050405020304" pitchFamily="18" charset="0"/>
              </a:rPr>
              <a:t>28 </a:t>
            </a:r>
            <a:r>
              <a:rPr lang="it-IT" sz="3200" b="1" dirty="0" smtClean="0">
                <a:solidFill>
                  <a:schemeClr val="tx1"/>
                </a:solidFill>
                <a:latin typeface="Times New Roman" panose="02020603050405020304" pitchFamily="18" charset="0"/>
                <a:cs typeface="Times New Roman" panose="02020603050405020304" pitchFamily="18" charset="0"/>
              </a:rPr>
              <a:t>aprile 1989</a:t>
            </a:r>
            <a:r>
              <a:rPr lang="it-IT" sz="3200" b="1" dirty="0">
                <a:solidFill>
                  <a:schemeClr val="tx1"/>
                </a:solidFill>
                <a:latin typeface="Times New Roman" panose="02020603050405020304" pitchFamily="18" charset="0"/>
                <a:cs typeface="Times New Roman" panose="02020603050405020304" pitchFamily="18" charset="0"/>
              </a:rPr>
              <a:t>)</a:t>
            </a:r>
          </a:p>
        </p:txBody>
      </p:sp>
      <p:sp>
        <p:nvSpPr>
          <p:cNvPr id="6" name="Rettangolo con angoli arrotondati 5">
            <a:extLst>
              <a:ext uri="{FF2B5EF4-FFF2-40B4-BE49-F238E27FC236}">
                <a16:creationId xmlns="" xmlns:a16="http://schemas.microsoft.com/office/drawing/2014/main" id="{79E68B8D-4E3D-4993-BC2F-D394CD2511BC}"/>
              </a:ext>
            </a:extLst>
          </p:cNvPr>
          <p:cNvSpPr/>
          <p:nvPr/>
        </p:nvSpPr>
        <p:spPr>
          <a:xfrm>
            <a:off x="6263045" y="4414980"/>
            <a:ext cx="5551055" cy="2050473"/>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Le operazioni di soccorso effettuate dalle unità militari italiane vengono svolte secondo il principio della gratuità </a:t>
            </a:r>
          </a:p>
        </p:txBody>
      </p:sp>
      <p:sp>
        <p:nvSpPr>
          <p:cNvPr id="14" name="Rettangolo con angoli arrotondati 13">
            <a:extLst>
              <a:ext uri="{FF2B5EF4-FFF2-40B4-BE49-F238E27FC236}">
                <a16:creationId xmlns="" xmlns:a16="http://schemas.microsoft.com/office/drawing/2014/main" id="{6806DEA7-8595-4F0F-9B2D-10DF06CAC152}"/>
              </a:ext>
            </a:extLst>
          </p:cNvPr>
          <p:cNvSpPr/>
          <p:nvPr/>
        </p:nvSpPr>
        <p:spPr>
          <a:xfrm>
            <a:off x="949245" y="3847364"/>
            <a:ext cx="3862058" cy="159285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Non si applica alle navi da guerra ed alle altre navi di Stato</a:t>
            </a:r>
          </a:p>
        </p:txBody>
      </p:sp>
      <p:sp>
        <p:nvSpPr>
          <p:cNvPr id="4" name="Freccia in giù 3">
            <a:extLst>
              <a:ext uri="{FF2B5EF4-FFF2-40B4-BE49-F238E27FC236}">
                <a16:creationId xmlns="" xmlns:a16="http://schemas.microsoft.com/office/drawing/2014/main" id="{6951B964-B602-4102-B07A-BD4E5F12BD8C}"/>
              </a:ext>
            </a:extLst>
          </p:cNvPr>
          <p:cNvSpPr/>
          <p:nvPr/>
        </p:nvSpPr>
        <p:spPr>
          <a:xfrm>
            <a:off x="2582100" y="3106040"/>
            <a:ext cx="596348" cy="6841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Titolo 1">
            <a:extLst>
              <a:ext uri="{FF2B5EF4-FFF2-40B4-BE49-F238E27FC236}">
                <a16:creationId xmlns="" xmlns:a16="http://schemas.microsoft.com/office/drawing/2014/main" id="{DFAFD79B-8AA1-4ECD-A6A7-14B8998D6360}"/>
              </a:ext>
            </a:extLst>
          </p:cNvPr>
          <p:cNvSpPr txBox="1">
            <a:spLocks/>
          </p:cNvSpPr>
          <p:nvPr/>
        </p:nvSpPr>
        <p:spPr>
          <a:xfrm>
            <a:off x="2080971" y="273742"/>
            <a:ext cx="8912225" cy="7907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La disciplina del soccorso</a:t>
            </a:r>
          </a:p>
        </p:txBody>
      </p:sp>
      <p:sp>
        <p:nvSpPr>
          <p:cNvPr id="7" name="AutoShape 2" descr="Risultati immagini per soccorso marittim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26" name="Picture 2" descr="Risultati immagini per ausiliari terrestri alla navigazione">
            <a:extLst>
              <a:ext uri="{FF2B5EF4-FFF2-40B4-BE49-F238E27FC236}">
                <a16:creationId xmlns="" xmlns:a16="http://schemas.microsoft.com/office/drawing/2014/main" id="{8F9E1D4C-4347-44D5-A498-2933463B5E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8463" y="1236258"/>
            <a:ext cx="2800350" cy="16287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23475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4EB9DE3E-5D6B-4EEC-974E-3FD8C7D7BA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 xmlns:a16="http://schemas.microsoft.com/office/drawing/2014/main" id="{691F903B-3814-4408-BB19-61F1E1A456F4}"/>
              </a:ext>
            </a:extLst>
          </p:cNvPr>
          <p:cNvSpPr/>
          <p:nvPr/>
        </p:nvSpPr>
        <p:spPr>
          <a:xfrm>
            <a:off x="931973" y="1636890"/>
            <a:ext cx="3811394" cy="103350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Pericolo </a:t>
            </a:r>
          </a:p>
        </p:txBody>
      </p:sp>
      <p:sp>
        <p:nvSpPr>
          <p:cNvPr id="6" name="Rettangolo con angoli arrotondati 5">
            <a:extLst>
              <a:ext uri="{FF2B5EF4-FFF2-40B4-BE49-F238E27FC236}">
                <a16:creationId xmlns="" xmlns:a16="http://schemas.microsoft.com/office/drawing/2014/main" id="{2D2E491E-C30C-4D1D-9A02-7E02F42AFD2F}"/>
              </a:ext>
            </a:extLst>
          </p:cNvPr>
          <p:cNvSpPr/>
          <p:nvPr/>
        </p:nvSpPr>
        <p:spPr>
          <a:xfrm>
            <a:off x="703675" y="4011782"/>
            <a:ext cx="4267991" cy="170271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Elemento essenziale per poter applicare la disciplina del soccorso </a:t>
            </a:r>
            <a:endParaRPr lang="it-IT" dirty="0" smtClean="0">
              <a:solidFill>
                <a:schemeClr val="tx1"/>
              </a:solidFill>
              <a:latin typeface="Times New Roman" panose="02020603050405020304" pitchFamily="18" charset="0"/>
              <a:cs typeface="Times New Roman" panose="02020603050405020304" pitchFamily="18" charset="0"/>
            </a:endParaRPr>
          </a:p>
          <a:p>
            <a:pPr algn="ctr"/>
            <a:r>
              <a:rPr lang="it-IT" dirty="0" smtClean="0">
                <a:solidFill>
                  <a:schemeClr val="tx1"/>
                </a:solidFill>
                <a:latin typeface="Times New Roman" panose="02020603050405020304" pitchFamily="18" charset="0"/>
                <a:cs typeface="Times New Roman" panose="02020603050405020304" pitchFamily="18" charset="0"/>
              </a:rPr>
              <a:t>è </a:t>
            </a:r>
            <a:r>
              <a:rPr lang="it-IT" dirty="0">
                <a:solidFill>
                  <a:schemeClr val="tx1"/>
                </a:solidFill>
                <a:latin typeface="Times New Roman" panose="02020603050405020304" pitchFamily="18" charset="0"/>
                <a:cs typeface="Times New Roman" panose="02020603050405020304" pitchFamily="18" charset="0"/>
              </a:rPr>
              <a:t>la «situazione di pericolo»</a:t>
            </a:r>
          </a:p>
        </p:txBody>
      </p:sp>
      <p:sp>
        <p:nvSpPr>
          <p:cNvPr id="8" name="Titolo 1">
            <a:extLst>
              <a:ext uri="{FF2B5EF4-FFF2-40B4-BE49-F238E27FC236}">
                <a16:creationId xmlns="" xmlns:a16="http://schemas.microsoft.com/office/drawing/2014/main" id="{DFAFD79B-8AA1-4ECD-A6A7-14B8998D6360}"/>
              </a:ext>
            </a:extLst>
          </p:cNvPr>
          <p:cNvSpPr txBox="1">
            <a:spLocks/>
          </p:cNvSpPr>
          <p:nvPr/>
        </p:nvSpPr>
        <p:spPr>
          <a:xfrm>
            <a:off x="2080971" y="273742"/>
            <a:ext cx="8912225" cy="7907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La disciplina del soccorso</a:t>
            </a:r>
          </a:p>
        </p:txBody>
      </p:sp>
      <p:sp>
        <p:nvSpPr>
          <p:cNvPr id="2" name="AutoShape 2" descr="Risultati immagini per pericolo segna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8037" y="2324028"/>
            <a:ext cx="2401598" cy="2334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11" name="Rettangolo con angoli arrotondati 4">
            <a:extLst>
              <a:ext uri="{FF2B5EF4-FFF2-40B4-BE49-F238E27FC236}">
                <a16:creationId xmlns="" xmlns:a16="http://schemas.microsoft.com/office/drawing/2014/main" id="{5FD5861A-CB46-4039-8D9D-09123991C7B5}"/>
              </a:ext>
            </a:extLst>
          </p:cNvPr>
          <p:cNvSpPr/>
          <p:nvPr/>
        </p:nvSpPr>
        <p:spPr>
          <a:xfrm>
            <a:off x="5924487" y="1553882"/>
            <a:ext cx="3305251" cy="119952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i="1" dirty="0" err="1" smtClean="0">
                <a:solidFill>
                  <a:schemeClr val="tx1"/>
                </a:solidFill>
                <a:latin typeface="Times New Roman" panose="02020603050405020304" pitchFamily="18" charset="0"/>
                <a:cs typeface="Times New Roman" panose="02020603050405020304" pitchFamily="18" charset="0"/>
              </a:rPr>
              <a:t>Salvage</a:t>
            </a:r>
            <a:r>
              <a:rPr lang="it-IT" sz="3200" b="1" i="1" dirty="0" smtClean="0">
                <a:solidFill>
                  <a:schemeClr val="tx1"/>
                </a:solidFill>
                <a:latin typeface="Times New Roman" panose="02020603050405020304" pitchFamily="18" charset="0"/>
                <a:cs typeface="Times New Roman" panose="02020603050405020304" pitchFamily="18" charset="0"/>
              </a:rPr>
              <a:t> Convention</a:t>
            </a:r>
            <a:r>
              <a:rPr lang="it-IT" sz="3200" b="1" dirty="0" smtClean="0">
                <a:solidFill>
                  <a:schemeClr val="tx1"/>
                </a:solidFill>
                <a:latin typeface="Times New Roman" panose="02020603050405020304" pitchFamily="18" charset="0"/>
                <a:cs typeface="Times New Roman" panose="02020603050405020304" pitchFamily="18" charset="0"/>
              </a:rPr>
              <a:t> </a:t>
            </a:r>
            <a:r>
              <a:rPr lang="it-IT" sz="3200" b="1" dirty="0">
                <a:solidFill>
                  <a:schemeClr val="tx1"/>
                </a:solidFill>
                <a:latin typeface="Times New Roman" panose="02020603050405020304" pitchFamily="18" charset="0"/>
                <a:cs typeface="Times New Roman" panose="02020603050405020304" pitchFamily="18" charset="0"/>
              </a:rPr>
              <a:t>1989</a:t>
            </a:r>
          </a:p>
        </p:txBody>
      </p:sp>
      <p:sp>
        <p:nvSpPr>
          <p:cNvPr id="4" name="Freccia a destra 3"/>
          <p:cNvSpPr/>
          <p:nvPr/>
        </p:nvSpPr>
        <p:spPr>
          <a:xfrm>
            <a:off x="5098473" y="1924501"/>
            <a:ext cx="572654" cy="4582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p:cNvSpPr/>
          <p:nvPr/>
        </p:nvSpPr>
        <p:spPr>
          <a:xfrm>
            <a:off x="2504172" y="3032728"/>
            <a:ext cx="472045" cy="7943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con angoli arrotondati 5">
            <a:extLst>
              <a:ext uri="{FF2B5EF4-FFF2-40B4-BE49-F238E27FC236}">
                <a16:creationId xmlns="" xmlns:a16="http://schemas.microsoft.com/office/drawing/2014/main" id="{2D2E491E-C30C-4D1D-9A02-7E02F42AFD2F}"/>
              </a:ext>
            </a:extLst>
          </p:cNvPr>
          <p:cNvSpPr/>
          <p:nvPr/>
        </p:nvSpPr>
        <p:spPr>
          <a:xfrm>
            <a:off x="5907148" y="4011782"/>
            <a:ext cx="3393723" cy="170271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Non </a:t>
            </a:r>
            <a:r>
              <a:rPr lang="it-IT" dirty="0" smtClean="0">
                <a:solidFill>
                  <a:schemeClr val="tx1"/>
                </a:solidFill>
                <a:latin typeface="Times New Roman" panose="02020603050405020304" pitchFamily="18" charset="0"/>
                <a:cs typeface="Times New Roman" panose="02020603050405020304" pitchFamily="18" charset="0"/>
              </a:rPr>
              <a:t>vi si rinviene la differenza tra la </a:t>
            </a:r>
            <a:r>
              <a:rPr lang="it-IT" dirty="0">
                <a:solidFill>
                  <a:schemeClr val="tx1"/>
                </a:solidFill>
                <a:latin typeface="Times New Roman" panose="02020603050405020304" pitchFamily="18" charset="0"/>
                <a:cs typeface="Times New Roman" panose="02020603050405020304" pitchFamily="18" charset="0"/>
              </a:rPr>
              <a:t>nozione di «pericolo» e di «pericolo di perdersi»</a:t>
            </a:r>
          </a:p>
        </p:txBody>
      </p:sp>
      <p:sp>
        <p:nvSpPr>
          <p:cNvPr id="15" name="Freccia in giù 14"/>
          <p:cNvSpPr/>
          <p:nvPr/>
        </p:nvSpPr>
        <p:spPr>
          <a:xfrm>
            <a:off x="7258645" y="3032727"/>
            <a:ext cx="472045" cy="7943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44094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ccia circolare a sinistra 8">
            <a:extLst>
              <a:ext uri="{FF2B5EF4-FFF2-40B4-BE49-F238E27FC236}">
                <a16:creationId xmlns="" xmlns:a16="http://schemas.microsoft.com/office/drawing/2014/main" id="{3A538C1A-581E-4CE5-9AF1-40A415C4C556}"/>
              </a:ext>
            </a:extLst>
          </p:cNvPr>
          <p:cNvSpPr/>
          <p:nvPr/>
        </p:nvSpPr>
        <p:spPr>
          <a:xfrm rot="20298960">
            <a:off x="8186613" y="2223052"/>
            <a:ext cx="1630017" cy="2411896"/>
          </a:xfrm>
          <a:prstGeom prst="curvedLeftArrow">
            <a:avLst>
              <a:gd name="adj1" fmla="val 25000"/>
              <a:gd name="adj2" fmla="val 50000"/>
              <a:gd name="adj3" fmla="val 550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 xmlns:a16="http://schemas.microsoft.com/office/drawing/2014/main" id="{4EB9DE3E-5D6B-4EEC-974E-3FD8C7D7BA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 xmlns:a16="http://schemas.microsoft.com/office/drawing/2014/main" id="{691F903B-3814-4408-BB19-61F1E1A456F4}"/>
              </a:ext>
            </a:extLst>
          </p:cNvPr>
          <p:cNvSpPr/>
          <p:nvPr/>
        </p:nvSpPr>
        <p:spPr>
          <a:xfrm>
            <a:off x="695951" y="1598859"/>
            <a:ext cx="7454135" cy="219519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chemeClr val="tx1"/>
                </a:solidFill>
                <a:latin typeface="Times New Roman" panose="02020603050405020304" pitchFamily="18" charset="0"/>
                <a:cs typeface="Times New Roman" panose="02020603050405020304" pitchFamily="18" charset="0"/>
              </a:rPr>
              <a:t>Convenzione </a:t>
            </a:r>
            <a:r>
              <a:rPr lang="it-IT" sz="3200" b="1" dirty="0">
                <a:solidFill>
                  <a:schemeClr val="tx1"/>
                </a:solidFill>
                <a:latin typeface="Times New Roman" panose="02020603050405020304" pitchFamily="18" charset="0"/>
                <a:cs typeface="Times New Roman" panose="02020603050405020304" pitchFamily="18" charset="0"/>
              </a:rPr>
              <a:t>internazionale sulla ricerca ed il salvataggio marittimo </a:t>
            </a:r>
            <a:r>
              <a:rPr lang="it-IT" sz="3200" b="1" dirty="0" smtClean="0">
                <a:solidFill>
                  <a:schemeClr val="tx1"/>
                </a:solidFill>
                <a:latin typeface="Times New Roman" panose="02020603050405020304" pitchFamily="18" charset="0"/>
                <a:cs typeface="Times New Roman" panose="02020603050405020304" pitchFamily="18" charset="0"/>
              </a:rPr>
              <a:t>(SAR)</a:t>
            </a:r>
          </a:p>
          <a:p>
            <a:pPr algn="ctr"/>
            <a:r>
              <a:rPr lang="it-IT" sz="3200" b="1" dirty="0" smtClean="0">
                <a:solidFill>
                  <a:schemeClr val="tx1"/>
                </a:solidFill>
                <a:latin typeface="Times New Roman" panose="02020603050405020304" pitchFamily="18" charset="0"/>
                <a:cs typeface="Times New Roman" panose="02020603050405020304" pitchFamily="18" charset="0"/>
              </a:rPr>
              <a:t>Amburgo, 1979 </a:t>
            </a:r>
            <a:endParaRPr lang="it-IT" sz="3200" b="1" dirty="0">
              <a:solidFill>
                <a:schemeClr val="tx1"/>
              </a:solidFill>
              <a:latin typeface="Times New Roman" panose="02020603050405020304" pitchFamily="18" charset="0"/>
              <a:cs typeface="Times New Roman" panose="02020603050405020304" pitchFamily="18" charset="0"/>
            </a:endParaRPr>
          </a:p>
          <a:p>
            <a:pPr algn="ct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6" name="Rettangolo con angoli arrotondati 5">
            <a:extLst>
              <a:ext uri="{FF2B5EF4-FFF2-40B4-BE49-F238E27FC236}">
                <a16:creationId xmlns="" xmlns:a16="http://schemas.microsoft.com/office/drawing/2014/main" id="{2D2E491E-C30C-4D1D-9A02-7E02F42AFD2F}"/>
              </a:ext>
            </a:extLst>
          </p:cNvPr>
          <p:cNvSpPr/>
          <p:nvPr/>
        </p:nvSpPr>
        <p:spPr>
          <a:xfrm>
            <a:off x="695951" y="4696203"/>
            <a:ext cx="9959526" cy="155091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Times New Roman" panose="02020603050405020304" pitchFamily="18" charset="0"/>
                <a:cs typeface="Times New Roman" panose="02020603050405020304" pitchFamily="18" charset="0"/>
              </a:rPr>
              <a:t>La norma di attuazione in </a:t>
            </a:r>
            <a:r>
              <a:rPr lang="it-IT" b="1" dirty="0">
                <a:solidFill>
                  <a:schemeClr val="tx1"/>
                </a:solidFill>
                <a:latin typeface="Times New Roman" panose="02020603050405020304" pitchFamily="18" charset="0"/>
                <a:cs typeface="Times New Roman" panose="02020603050405020304" pitchFamily="18" charset="0"/>
              </a:rPr>
              <a:t>Italia individua nel comando generale del Corpo della capitaneria di porto l’organismo di coordinamento dei servizi di soccorso, mentre nel Corpo della Marina militare la struttura </a:t>
            </a:r>
            <a:r>
              <a:rPr lang="it-IT" b="1" dirty="0" smtClean="0">
                <a:solidFill>
                  <a:schemeClr val="tx1"/>
                </a:solidFill>
                <a:latin typeface="Times New Roman" panose="02020603050405020304" pitchFamily="18" charset="0"/>
                <a:cs typeface="Times New Roman" panose="02020603050405020304" pitchFamily="18" charset="0"/>
              </a:rPr>
              <a:t>operativa</a:t>
            </a:r>
            <a:endParaRPr lang="it-IT" b="1" dirty="0">
              <a:solidFill>
                <a:schemeClr val="tx1"/>
              </a:solidFill>
              <a:latin typeface="Times New Roman" panose="02020603050405020304" pitchFamily="18" charset="0"/>
              <a:cs typeface="Times New Roman" panose="02020603050405020304" pitchFamily="18" charset="0"/>
            </a:endParaRPr>
          </a:p>
        </p:txBody>
      </p:sp>
      <p:sp>
        <p:nvSpPr>
          <p:cNvPr id="11" name="Titolo 1">
            <a:extLst>
              <a:ext uri="{FF2B5EF4-FFF2-40B4-BE49-F238E27FC236}">
                <a16:creationId xmlns="" xmlns:a16="http://schemas.microsoft.com/office/drawing/2014/main" id="{DFAFD79B-8AA1-4ECD-A6A7-14B8998D6360}"/>
              </a:ext>
            </a:extLst>
          </p:cNvPr>
          <p:cNvSpPr txBox="1">
            <a:spLocks/>
          </p:cNvSpPr>
          <p:nvPr/>
        </p:nvSpPr>
        <p:spPr>
          <a:xfrm>
            <a:off x="2080971" y="273742"/>
            <a:ext cx="8912225" cy="7907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La disciplina del soccorso</a:t>
            </a:r>
          </a:p>
        </p:txBody>
      </p:sp>
      <p:pic>
        <p:nvPicPr>
          <p:cNvPr id="7" name="Picture 2" descr="Risultati immagini per ausiliari terrestri alla navigazione">
            <a:extLst>
              <a:ext uri="{FF2B5EF4-FFF2-40B4-BE49-F238E27FC236}">
                <a16:creationId xmlns="" xmlns:a16="http://schemas.microsoft.com/office/drawing/2014/main" id="{D7B9977B-05EB-4F7A-A807-81B7231416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6272" y="1016277"/>
            <a:ext cx="2800350" cy="16287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8322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ccia circolare a sinistra 11">
            <a:extLst>
              <a:ext uri="{FF2B5EF4-FFF2-40B4-BE49-F238E27FC236}">
                <a16:creationId xmlns="" xmlns:a16="http://schemas.microsoft.com/office/drawing/2014/main" id="{4D520194-BCD1-4F7A-B989-F30074F00B5D}"/>
              </a:ext>
            </a:extLst>
          </p:cNvPr>
          <p:cNvSpPr/>
          <p:nvPr/>
        </p:nvSpPr>
        <p:spPr>
          <a:xfrm rot="20133990">
            <a:off x="8420758" y="1889038"/>
            <a:ext cx="2080592" cy="2319130"/>
          </a:xfrm>
          <a:prstGeom prst="curvedLeftArrow">
            <a:avLst>
              <a:gd name="adj1" fmla="val 25000"/>
              <a:gd name="adj2" fmla="val 50000"/>
              <a:gd name="adj3" fmla="val 619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 xmlns:a16="http://schemas.microsoft.com/office/drawing/2014/main" id="{93FD505C-EED8-4CC8-9A45-F6DB80A915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 xmlns:a16="http://schemas.microsoft.com/office/drawing/2014/main" id="{9CB3C909-87B3-4AF3-806A-3CEFAABCC82C}"/>
              </a:ext>
            </a:extLst>
          </p:cNvPr>
          <p:cNvSpPr/>
          <p:nvPr/>
        </p:nvSpPr>
        <p:spPr>
          <a:xfrm>
            <a:off x="3722940" y="1714747"/>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Recupero e ritrovamento di relitti</a:t>
            </a:r>
          </a:p>
        </p:txBody>
      </p:sp>
      <p:sp>
        <p:nvSpPr>
          <p:cNvPr id="8" name="Rettangolo con angoli arrotondati 7">
            <a:extLst>
              <a:ext uri="{FF2B5EF4-FFF2-40B4-BE49-F238E27FC236}">
                <a16:creationId xmlns="" xmlns:a16="http://schemas.microsoft.com/office/drawing/2014/main" id="{51ACACDB-3A88-48F6-ADCC-BD3CA90BB23A}"/>
              </a:ext>
            </a:extLst>
          </p:cNvPr>
          <p:cNvSpPr/>
          <p:nvPr/>
        </p:nvSpPr>
        <p:spPr>
          <a:xfrm>
            <a:off x="6508346" y="4108683"/>
            <a:ext cx="4379476" cy="98119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Articoli 510-513 </a:t>
            </a:r>
            <a:endParaRPr lang="it-IT" sz="2000" dirty="0" smtClean="0">
              <a:solidFill>
                <a:schemeClr val="tx1"/>
              </a:solidFill>
              <a:latin typeface="Times New Roman" panose="02020603050405020304" pitchFamily="18" charset="0"/>
              <a:cs typeface="Times New Roman" panose="02020603050405020304" pitchFamily="18" charset="0"/>
            </a:endParaRPr>
          </a:p>
          <a:p>
            <a:pPr algn="ctr"/>
            <a:r>
              <a:rPr lang="it-IT" sz="2000" dirty="0" smtClean="0">
                <a:solidFill>
                  <a:schemeClr val="tx1"/>
                </a:solidFill>
                <a:latin typeface="Times New Roman" panose="02020603050405020304" pitchFamily="18" charset="0"/>
                <a:cs typeface="Times New Roman" panose="02020603050405020304" pitchFamily="18" charset="0"/>
              </a:rPr>
              <a:t>del </a:t>
            </a:r>
            <a:r>
              <a:rPr lang="it-IT" sz="2000" dirty="0">
                <a:solidFill>
                  <a:schemeClr val="tx1"/>
                </a:solidFill>
                <a:latin typeface="Times New Roman" panose="02020603050405020304" pitchFamily="18" charset="0"/>
                <a:cs typeface="Times New Roman" panose="02020603050405020304" pitchFamily="18" charset="0"/>
              </a:rPr>
              <a:t>Codice della Navigazione</a:t>
            </a:r>
          </a:p>
        </p:txBody>
      </p:sp>
      <p:sp>
        <p:nvSpPr>
          <p:cNvPr id="9" name="Rettangolo con angoli arrotondati 8">
            <a:extLst>
              <a:ext uri="{FF2B5EF4-FFF2-40B4-BE49-F238E27FC236}">
                <a16:creationId xmlns="" xmlns:a16="http://schemas.microsoft.com/office/drawing/2014/main" id="{E436932C-2DBA-420B-816B-8E5C3E697AC4}"/>
              </a:ext>
            </a:extLst>
          </p:cNvPr>
          <p:cNvSpPr/>
          <p:nvPr/>
        </p:nvSpPr>
        <p:spPr>
          <a:xfrm>
            <a:off x="1716524" y="3639600"/>
            <a:ext cx="4379476" cy="191936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Articoli 501-509 </a:t>
            </a:r>
            <a:endParaRPr lang="it-IT" sz="2000" dirty="0" smtClean="0">
              <a:solidFill>
                <a:schemeClr val="tx1"/>
              </a:solidFill>
              <a:latin typeface="Times New Roman" panose="02020603050405020304" pitchFamily="18" charset="0"/>
              <a:cs typeface="Times New Roman" panose="02020603050405020304" pitchFamily="18" charset="0"/>
            </a:endParaRPr>
          </a:p>
          <a:p>
            <a:pPr algn="ctr"/>
            <a:r>
              <a:rPr lang="it-IT" sz="2000" dirty="0" smtClean="0">
                <a:solidFill>
                  <a:schemeClr val="tx1"/>
                </a:solidFill>
                <a:latin typeface="Times New Roman" panose="02020603050405020304" pitchFamily="18" charset="0"/>
                <a:cs typeface="Times New Roman" panose="02020603050405020304" pitchFamily="18" charset="0"/>
              </a:rPr>
              <a:t>del </a:t>
            </a:r>
            <a:r>
              <a:rPr lang="it-IT" sz="2000" dirty="0">
                <a:solidFill>
                  <a:schemeClr val="tx1"/>
                </a:solidFill>
                <a:latin typeface="Times New Roman" panose="02020603050405020304" pitchFamily="18" charset="0"/>
                <a:cs typeface="Times New Roman" panose="02020603050405020304" pitchFamily="18" charset="0"/>
              </a:rPr>
              <a:t>Codice della Navigazione</a:t>
            </a:r>
          </a:p>
        </p:txBody>
      </p:sp>
      <p:sp>
        <p:nvSpPr>
          <p:cNvPr id="11" name="Freccia circolare a destra 10">
            <a:extLst>
              <a:ext uri="{FF2B5EF4-FFF2-40B4-BE49-F238E27FC236}">
                <a16:creationId xmlns="" xmlns:a16="http://schemas.microsoft.com/office/drawing/2014/main" id="{0F4F9DB2-74E1-41AD-9058-75EF7E4D0E41}"/>
              </a:ext>
            </a:extLst>
          </p:cNvPr>
          <p:cNvSpPr/>
          <p:nvPr/>
        </p:nvSpPr>
        <p:spPr>
          <a:xfrm rot="775900">
            <a:off x="1488059" y="1991688"/>
            <a:ext cx="2049679" cy="2319130"/>
          </a:xfrm>
          <a:prstGeom prst="curvedRightArrow">
            <a:avLst>
              <a:gd name="adj1" fmla="val 19026"/>
              <a:gd name="adj2" fmla="val 50000"/>
              <a:gd name="adj3" fmla="val 383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Titolo 1">
            <a:extLst>
              <a:ext uri="{FF2B5EF4-FFF2-40B4-BE49-F238E27FC236}">
                <a16:creationId xmlns="" xmlns:a16="http://schemas.microsoft.com/office/drawing/2014/main" id="{DFAFD79B-8AA1-4ECD-A6A7-14B8998D6360}"/>
              </a:ext>
            </a:extLst>
          </p:cNvPr>
          <p:cNvSpPr txBox="1">
            <a:spLocks/>
          </p:cNvSpPr>
          <p:nvPr/>
        </p:nvSpPr>
        <p:spPr>
          <a:xfrm>
            <a:off x="2080971" y="273742"/>
            <a:ext cx="8912225" cy="7907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La disciplina del soccorso</a:t>
            </a:r>
          </a:p>
        </p:txBody>
      </p:sp>
      <p:pic>
        <p:nvPicPr>
          <p:cNvPr id="2050" name="Picture 2" descr="Risultati immagini per ritrovamento relitti in mare">
            <a:extLst>
              <a:ext uri="{FF2B5EF4-FFF2-40B4-BE49-F238E27FC236}">
                <a16:creationId xmlns="" xmlns:a16="http://schemas.microsoft.com/office/drawing/2014/main" id="{02DA3A1F-F56C-47B4-B6D5-467D460CEC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17712" y="1083414"/>
            <a:ext cx="2552700" cy="17907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2" name="Picture 4" descr="Risultati immagini per ritrovamento relitti in mare">
            <a:extLst>
              <a:ext uri="{FF2B5EF4-FFF2-40B4-BE49-F238E27FC236}">
                <a16:creationId xmlns="" xmlns:a16="http://schemas.microsoft.com/office/drawing/2014/main" id="{655A4C49-60F7-4B3E-87B9-37B69C48BF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372" y="5089877"/>
            <a:ext cx="3175197" cy="16478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70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PBell\Desktop\teramo.jpg">
            <a:extLst>
              <a:ext uri="{FF2B5EF4-FFF2-40B4-BE49-F238E27FC236}">
                <a16:creationId xmlns="" xmlns:a16="http://schemas.microsoft.com/office/drawing/2014/main" id="{79FE7847-3A5C-453C-B7EE-D13B24DDDD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con angoli arrotondati 4">
            <a:extLst>
              <a:ext uri="{FF2B5EF4-FFF2-40B4-BE49-F238E27FC236}">
                <a16:creationId xmlns="" xmlns:a16="http://schemas.microsoft.com/office/drawing/2014/main" id="{9CB3C909-87B3-4AF3-806A-3CEFAABCC82C}"/>
              </a:ext>
            </a:extLst>
          </p:cNvPr>
          <p:cNvSpPr/>
          <p:nvPr/>
        </p:nvSpPr>
        <p:spPr>
          <a:xfrm>
            <a:off x="3334327" y="1497496"/>
            <a:ext cx="5994399" cy="108868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501 </a:t>
            </a:r>
            <a:endParaRPr lang="it-IT" sz="3200" b="1" dirty="0" smtClean="0">
              <a:solidFill>
                <a:schemeClr val="tx1"/>
              </a:solidFill>
              <a:latin typeface="Times New Roman" panose="02020603050405020304" pitchFamily="18" charset="0"/>
              <a:cs typeface="Times New Roman" panose="02020603050405020304" pitchFamily="18" charset="0"/>
            </a:endParaRPr>
          </a:p>
          <a:p>
            <a:pPr algn="ctr"/>
            <a:r>
              <a:rPr lang="it-IT" sz="3200" b="1" dirty="0" smtClean="0">
                <a:solidFill>
                  <a:schemeClr val="tx1"/>
                </a:solidFill>
                <a:latin typeface="Times New Roman" panose="02020603050405020304" pitchFamily="18" charset="0"/>
                <a:cs typeface="Times New Roman" panose="02020603050405020304" pitchFamily="18" charset="0"/>
              </a:rPr>
              <a:t>Codice </a:t>
            </a:r>
            <a:r>
              <a:rPr lang="it-IT" sz="3200" b="1" dirty="0">
                <a:solidFill>
                  <a:schemeClr val="tx1"/>
                </a:solidFill>
                <a:latin typeface="Times New Roman" panose="02020603050405020304" pitchFamily="18" charset="0"/>
                <a:cs typeface="Times New Roman" panose="02020603050405020304" pitchFamily="18" charset="0"/>
              </a:rPr>
              <a:t>della navigazione</a:t>
            </a:r>
          </a:p>
        </p:txBody>
      </p:sp>
      <p:sp>
        <p:nvSpPr>
          <p:cNvPr id="7" name="Rettangolo con angoli arrotondati 5">
            <a:extLst>
              <a:ext uri="{FF2B5EF4-FFF2-40B4-BE49-F238E27FC236}">
                <a16:creationId xmlns="" xmlns:a16="http://schemas.microsoft.com/office/drawing/2014/main" id="{2D2E491E-C30C-4D1D-9A02-7E02F42AFD2F}"/>
              </a:ext>
            </a:extLst>
          </p:cNvPr>
          <p:cNvSpPr/>
          <p:nvPr/>
        </p:nvSpPr>
        <p:spPr>
          <a:xfrm>
            <a:off x="1351763" y="4328630"/>
            <a:ext cx="9959526" cy="235722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«Salvo in ogni tempo il diritto dei proprietari di provvedervi direttamente, nel concorso di più persone che, avvalendosi di mezzi nautici, intendano assumere il ricupero di una nave o di un aeromobile naufragati o di altri relitti della navigazione, è preferito chi, avendo identificato il relitto, ne abbia fatto per primo denuncia all'autorità preposta alla navigazione marittima o interna, purché' entro l'anno dall'identificazione egli abbia iniziato le operazioni di ricupero senza successivamente sospenderle per un periodo superiore a un anno</a:t>
            </a:r>
            <a:r>
              <a:rPr lang="it-IT" i="1" dirty="0" smtClean="0">
                <a:solidFill>
                  <a:schemeClr val="tx1"/>
                </a:solidFill>
                <a:latin typeface="Times New Roman" panose="02020603050405020304" pitchFamily="18" charset="0"/>
                <a:cs typeface="Times New Roman" panose="02020603050405020304" pitchFamily="18" charset="0"/>
              </a:rPr>
              <a:t>»</a:t>
            </a:r>
            <a:endParaRPr lang="it-IT" i="1" dirty="0">
              <a:solidFill>
                <a:schemeClr val="tx1"/>
              </a:solidFill>
              <a:latin typeface="Times New Roman" panose="02020603050405020304" pitchFamily="18" charset="0"/>
              <a:cs typeface="Times New Roman" panose="02020603050405020304" pitchFamily="18" charset="0"/>
            </a:endParaRPr>
          </a:p>
        </p:txBody>
      </p:sp>
      <p:sp>
        <p:nvSpPr>
          <p:cNvPr id="9" name="Titolo 1">
            <a:extLst>
              <a:ext uri="{FF2B5EF4-FFF2-40B4-BE49-F238E27FC236}">
                <a16:creationId xmlns="" xmlns:a16="http://schemas.microsoft.com/office/drawing/2014/main" id="{DFAFD79B-8AA1-4ECD-A6A7-14B8998D6360}"/>
              </a:ext>
            </a:extLst>
          </p:cNvPr>
          <p:cNvSpPr txBox="1">
            <a:spLocks/>
          </p:cNvSpPr>
          <p:nvPr/>
        </p:nvSpPr>
        <p:spPr>
          <a:xfrm>
            <a:off x="2080971" y="273742"/>
            <a:ext cx="8912225" cy="7907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La disciplina del soccorso</a:t>
            </a:r>
          </a:p>
        </p:txBody>
      </p:sp>
      <p:sp>
        <p:nvSpPr>
          <p:cNvPr id="3" name="Freccia in giù 2"/>
          <p:cNvSpPr/>
          <p:nvPr/>
        </p:nvSpPr>
        <p:spPr>
          <a:xfrm>
            <a:off x="6008253" y="3020290"/>
            <a:ext cx="646546" cy="10714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AutoShape 2" descr="Risultati immagini per relitto in ma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087" y="2148752"/>
            <a:ext cx="3156960" cy="194295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238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PBell\Desktop\teramo.jpg">
            <a:extLst>
              <a:ext uri="{FF2B5EF4-FFF2-40B4-BE49-F238E27FC236}">
                <a16:creationId xmlns="" xmlns:a16="http://schemas.microsoft.com/office/drawing/2014/main" id="{79FE7847-3A5C-453C-B7EE-D13B24DDDD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con angoli arrotondati 4">
            <a:extLst>
              <a:ext uri="{FF2B5EF4-FFF2-40B4-BE49-F238E27FC236}">
                <a16:creationId xmlns="" xmlns:a16="http://schemas.microsoft.com/office/drawing/2014/main" id="{9CB3C909-87B3-4AF3-806A-3CEFAABCC82C}"/>
              </a:ext>
            </a:extLst>
          </p:cNvPr>
          <p:cNvSpPr/>
          <p:nvPr/>
        </p:nvSpPr>
        <p:spPr>
          <a:xfrm>
            <a:off x="3334327" y="1497496"/>
            <a:ext cx="5994399" cy="108868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502 </a:t>
            </a:r>
            <a:endParaRPr lang="it-IT" sz="3200" b="1" dirty="0" smtClean="0">
              <a:solidFill>
                <a:schemeClr val="tx1"/>
              </a:solidFill>
              <a:latin typeface="Times New Roman" panose="02020603050405020304" pitchFamily="18" charset="0"/>
              <a:cs typeface="Times New Roman" panose="02020603050405020304" pitchFamily="18" charset="0"/>
            </a:endParaRPr>
          </a:p>
          <a:p>
            <a:pPr algn="ctr"/>
            <a:r>
              <a:rPr lang="it-IT" sz="3200" b="1" dirty="0" smtClean="0">
                <a:solidFill>
                  <a:schemeClr val="tx1"/>
                </a:solidFill>
                <a:latin typeface="Times New Roman" panose="02020603050405020304" pitchFamily="18" charset="0"/>
                <a:cs typeface="Times New Roman" panose="02020603050405020304" pitchFamily="18" charset="0"/>
              </a:rPr>
              <a:t>Codice </a:t>
            </a:r>
            <a:r>
              <a:rPr lang="it-IT" sz="3200" b="1" dirty="0">
                <a:solidFill>
                  <a:schemeClr val="tx1"/>
                </a:solidFill>
                <a:latin typeface="Times New Roman" panose="02020603050405020304" pitchFamily="18" charset="0"/>
                <a:cs typeface="Times New Roman" panose="02020603050405020304" pitchFamily="18" charset="0"/>
              </a:rPr>
              <a:t>della </a:t>
            </a:r>
            <a:r>
              <a:rPr lang="it-IT" sz="3200" b="1" dirty="0" smtClean="0">
                <a:solidFill>
                  <a:schemeClr val="tx1"/>
                </a:solidFill>
                <a:latin typeface="Times New Roman" panose="02020603050405020304" pitchFamily="18" charset="0"/>
                <a:cs typeface="Times New Roman" panose="02020603050405020304" pitchFamily="18" charset="0"/>
              </a:rPr>
              <a:t>Navigazione</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7" name="Rettangolo con angoli arrotondati 5">
            <a:extLst>
              <a:ext uri="{FF2B5EF4-FFF2-40B4-BE49-F238E27FC236}">
                <a16:creationId xmlns="" xmlns:a16="http://schemas.microsoft.com/office/drawing/2014/main" id="{2D2E491E-C30C-4D1D-9A02-7E02F42AFD2F}"/>
              </a:ext>
            </a:extLst>
          </p:cNvPr>
          <p:cNvSpPr/>
          <p:nvPr/>
        </p:nvSpPr>
        <p:spPr>
          <a:xfrm>
            <a:off x="1351763" y="3885284"/>
            <a:ext cx="9959526" cy="235722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«Intrapreso il ricupero, le operazioni relative non possono essere sospese o abbandonate senza giustificato motivo, quando ne possa derivare un danno per il proprietario del relitto. </a:t>
            </a:r>
          </a:p>
          <a:p>
            <a:pPr algn="ctr"/>
            <a:r>
              <a:rPr lang="it-IT" i="1" dirty="0">
                <a:solidFill>
                  <a:schemeClr val="tx1"/>
                </a:solidFill>
                <a:latin typeface="Times New Roman" panose="02020603050405020304" pitchFamily="18" charset="0"/>
                <a:cs typeface="Times New Roman" panose="02020603050405020304" pitchFamily="18" charset="0"/>
              </a:rPr>
              <a:t>Entro dieci giorni dall'approdo della nave che ha compiuto il ricupero, le cose ricuperate devono essere consegnate al proprietario, o, se questi sia ignoto al ricuperatore, alla più vicina autorità preposta alla navigazione marittima o interna</a:t>
            </a:r>
            <a:r>
              <a:rPr lang="it-IT" i="1" dirty="0" smtClean="0">
                <a:solidFill>
                  <a:schemeClr val="tx1"/>
                </a:solidFill>
                <a:latin typeface="Times New Roman" panose="02020603050405020304" pitchFamily="18" charset="0"/>
                <a:cs typeface="Times New Roman" panose="02020603050405020304" pitchFamily="18" charset="0"/>
              </a:rPr>
              <a:t>»</a:t>
            </a:r>
            <a:endParaRPr lang="it-IT" i="1" dirty="0">
              <a:solidFill>
                <a:schemeClr val="tx1"/>
              </a:solidFill>
              <a:latin typeface="Times New Roman" panose="02020603050405020304" pitchFamily="18" charset="0"/>
              <a:cs typeface="Times New Roman" panose="02020603050405020304" pitchFamily="18" charset="0"/>
            </a:endParaRPr>
          </a:p>
        </p:txBody>
      </p:sp>
      <p:sp>
        <p:nvSpPr>
          <p:cNvPr id="9" name="Titolo 1">
            <a:extLst>
              <a:ext uri="{FF2B5EF4-FFF2-40B4-BE49-F238E27FC236}">
                <a16:creationId xmlns="" xmlns:a16="http://schemas.microsoft.com/office/drawing/2014/main" id="{DFAFD79B-8AA1-4ECD-A6A7-14B8998D6360}"/>
              </a:ext>
            </a:extLst>
          </p:cNvPr>
          <p:cNvSpPr txBox="1">
            <a:spLocks/>
          </p:cNvSpPr>
          <p:nvPr/>
        </p:nvSpPr>
        <p:spPr>
          <a:xfrm>
            <a:off x="2080971" y="273742"/>
            <a:ext cx="8912225" cy="7907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La disciplina del soccorso</a:t>
            </a:r>
          </a:p>
        </p:txBody>
      </p:sp>
      <p:sp>
        <p:nvSpPr>
          <p:cNvPr id="3" name="Freccia in giù 2"/>
          <p:cNvSpPr/>
          <p:nvPr/>
        </p:nvSpPr>
        <p:spPr>
          <a:xfrm>
            <a:off x="6008253" y="2706254"/>
            <a:ext cx="646546" cy="10714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087" y="2148752"/>
            <a:ext cx="3156960" cy="194295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3651803"/>
      </p:ext>
    </p:extLst>
  </p:cSld>
  <p:clrMapOvr>
    <a:masterClrMapping/>
  </p:clrMapOvr>
</p:sld>
</file>

<file path=ppt/theme/theme1.xml><?xml version="1.0" encoding="utf-8"?>
<a:theme xmlns:a="http://schemas.openxmlformats.org/drawingml/2006/main" name="Filo">
  <a:themeElements>
    <a:clrScheme name="Personalizzato 6">
      <a:dk1>
        <a:srgbClr val="2392AC"/>
      </a:dk1>
      <a:lt1>
        <a:sysClr val="window" lastClr="FFFFFF"/>
      </a:lt1>
      <a:dk2>
        <a:srgbClr val="2E5369"/>
      </a:dk2>
      <a:lt2>
        <a:srgbClr val="CBECF4"/>
      </a:lt2>
      <a:accent1>
        <a:srgbClr val="B1E3EF"/>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1108</TotalTime>
  <Words>942</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Century Gothic</vt:lpstr>
      <vt:lpstr>Times New Roman</vt:lpstr>
      <vt:lpstr>Wingdings 3</vt:lpstr>
      <vt:lpstr>Filo</vt:lpstr>
      <vt:lpstr>Presentazione standard di PowerPoint</vt:lpstr>
      <vt:lpstr>Presentazione standard di PowerPoint</vt:lpstr>
      <vt:lpstr>La disciplina del soccorso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Zunarelli</dc:creator>
  <cp:lastModifiedBy>massimiliano musi</cp:lastModifiedBy>
  <cp:revision>168</cp:revision>
  <dcterms:created xsi:type="dcterms:W3CDTF">2019-06-28T16:40:01Z</dcterms:created>
  <dcterms:modified xsi:type="dcterms:W3CDTF">2020-12-16T11:19:34Z</dcterms:modified>
</cp:coreProperties>
</file>