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5" r:id="rId18"/>
    <p:sldId id="272" r:id="rId19"/>
    <p:sldId id="273" r:id="rId20"/>
    <p:sldId id="274" r:id="rId21"/>
    <p:sldId id="276" r:id="rId22"/>
    <p:sldId id="277" r:id="rId2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17" d="100"/>
          <a:sy n="117" d="100"/>
        </p:scale>
        <p:origin x="-320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printerSettings" Target="printerSettings/printerSettings1.bin"/><Relationship Id="rId25" Type="http://schemas.openxmlformats.org/officeDocument/2006/relationships/presProps" Target="presProps.xml"/><Relationship Id="rId26" Type="http://schemas.openxmlformats.org/officeDocument/2006/relationships/viewProps" Target="viewProps.xml"/><Relationship Id="rId27" Type="http://schemas.openxmlformats.org/officeDocument/2006/relationships/theme" Target="theme/theme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1.jpe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1.jpe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9.jpeg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0.png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09800" y="3124200"/>
            <a:ext cx="6477000" cy="1914144"/>
          </a:xfrm>
        </p:spPr>
        <p:txBody>
          <a:bodyPr vert="horz" lIns="45720" tIns="0" rIns="45720" bIns="0" rtlCol="0" anchor="b" anchorCtr="0">
            <a:noAutofit/>
          </a:bodyPr>
          <a:lstStyle>
            <a:lvl1pPr algn="l" defTabSz="914400" rtl="0" eaLnBrk="1" latinLnBrk="0" hangingPunct="1">
              <a:lnSpc>
                <a:spcPts val="5000"/>
              </a:lnSpc>
              <a:spcBef>
                <a:spcPct val="0"/>
              </a:spcBef>
              <a:buNone/>
              <a:defRPr sz="46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09800" y="5056632"/>
            <a:ext cx="6477000" cy="1174088"/>
          </a:xfrm>
        </p:spPr>
        <p:txBody>
          <a:bodyPr vert="horz" lIns="91440" tIns="0" rIns="45720" bIns="0" rtlCol="0">
            <a:normAutofit/>
          </a:bodyPr>
          <a:lstStyle>
            <a:lvl1pPr marL="0" indent="0" algn="l" defTabSz="914400" rtl="0" eaLnBrk="1" latinLnBrk="0" hangingPunct="1">
              <a:lnSpc>
                <a:spcPts val="2600"/>
              </a:lnSpc>
              <a:spcBef>
                <a:spcPts val="0"/>
              </a:spcBef>
              <a:buSzPct val="90000"/>
              <a:buFontTx/>
              <a:buNone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00216"/>
            <a:ext cx="1984248" cy="274320"/>
          </a:xfrm>
        </p:spPr>
        <p:txBody>
          <a:bodyPr vert="horz" lIns="91440" tIns="45720" rIns="91440" bIns="45720" rtlCol="0" anchor="ctr"/>
          <a:lstStyle>
            <a:lvl1pPr marL="0" algn="l" defTabSz="914400" rtl="0" eaLnBrk="1" latinLnBrk="0" hangingPunct="1">
              <a:defRPr sz="1100" kern="1200">
                <a:solidFill>
                  <a:schemeClr val="tx1"/>
                </a:solidFill>
                <a:latin typeface="Rockwell" pitchFamily="18" charset="0"/>
                <a:ea typeface="+mn-ea"/>
                <a:cs typeface="+mn-cs"/>
              </a:defRPr>
            </a:lvl1pPr>
          </a:lstStyle>
          <a:p>
            <a:fld id="{2DF66AD8-BC4A-4004-9882-414398D930CA}" type="datetimeFigureOut">
              <a:rPr lang="en-US" smtClean="0"/>
              <a:t>13/04/22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59352" y="6300216"/>
            <a:ext cx="3813048" cy="274320"/>
          </a:xfrm>
        </p:spPr>
        <p:txBody>
          <a:bodyPr vert="horz" lIns="91440" tIns="45720" rIns="91440" bIns="45720" rtlCol="0" anchor="ctr"/>
          <a:lstStyle>
            <a:lvl1pPr marL="0" algn="l" defTabSz="914400" rtl="0" eaLnBrk="1" latinLnBrk="0" hangingPunct="1">
              <a:defRPr sz="1100" kern="1200">
                <a:solidFill>
                  <a:schemeClr val="tx1"/>
                </a:solidFill>
                <a:latin typeface="Rockwell" pitchFamily="18" charset="0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75320" y="6300216"/>
            <a:ext cx="685800" cy="274320"/>
          </a:xfrm>
        </p:spPr>
        <p:txBody>
          <a:bodyPr vert="horz" lIns="91440" tIns="45720" rIns="91440" bIns="45720" rtlCol="0" anchor="ctr"/>
          <a:lstStyle>
            <a:lvl1pPr marL="0" algn="r" defTabSz="914400" rtl="0" eaLnBrk="1" latinLnBrk="0" hangingPunct="1">
              <a:defRPr sz="1100" kern="1200">
                <a:solidFill>
                  <a:schemeClr val="tx1"/>
                </a:solidFill>
                <a:latin typeface="Rockwell" pitchFamily="18" charset="0"/>
                <a:ea typeface="+mn-ea"/>
                <a:cs typeface="+mn-cs"/>
              </a:defRPr>
            </a:lvl1pPr>
          </a:lstStyle>
          <a:p>
            <a:fld id="{B9D2C864-9362-43C7-A136-D9C41D93A96D}" type="slidenum">
              <a:rPr lang="en-US" smtClean="0"/>
              <a:t>‹n.›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66AD8-BC4A-4004-9882-414398D930CA}" type="datetimeFigureOut">
              <a:rPr lang="en-US" smtClean="0"/>
              <a:t>13/04/22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2C864-9362-43C7-A136-D9C41D93A96D}" type="slidenum">
              <a:rPr lang="en-US" smtClean="0"/>
              <a:t>‹n.›</a:t>
            </a:fld>
            <a:endParaRPr lang="en-US"/>
          </a:p>
        </p:txBody>
      </p:sp>
      <p:sp>
        <p:nvSpPr>
          <p:cNvPr id="11" name="Content Placeholder 2"/>
          <p:cNvSpPr>
            <a:spLocks noGrp="1"/>
          </p:cNvSpPr>
          <p:nvPr>
            <p:ph sz="half" idx="14"/>
          </p:nvPr>
        </p:nvSpPr>
        <p:spPr>
          <a:xfrm>
            <a:off x="4645152" y="1735138"/>
            <a:ext cx="3566160" cy="1920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290763" indent="-344488">
              <a:tabLst/>
              <a:defRPr sz="1800"/>
            </a:lvl6pPr>
            <a:lvl7pPr marL="2290763" indent="-344488">
              <a:tabLst/>
              <a:defRPr sz="1800"/>
            </a:lvl7pPr>
            <a:lvl8pPr marL="2290763" indent="-344488">
              <a:tabLst/>
              <a:defRPr sz="1800"/>
            </a:lvl8pPr>
            <a:lvl9pPr marL="2290763" indent="-344488">
              <a:tabLst/>
              <a:defRPr sz="18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dirty="0"/>
          </a:p>
        </p:txBody>
      </p:sp>
      <p:sp>
        <p:nvSpPr>
          <p:cNvPr id="12" name="Content Placeholder 2"/>
          <p:cNvSpPr>
            <a:spLocks noGrp="1"/>
          </p:cNvSpPr>
          <p:nvPr>
            <p:ph sz="half" idx="15"/>
          </p:nvPr>
        </p:nvSpPr>
        <p:spPr>
          <a:xfrm>
            <a:off x="4645152" y="3870960"/>
            <a:ext cx="3566160" cy="1920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290763" indent="-344488">
              <a:defRPr sz="1800"/>
            </a:lvl6pPr>
            <a:lvl7pPr marL="2290763" indent="-344488">
              <a:defRPr sz="1800"/>
            </a:lvl7pPr>
            <a:lvl8pPr marL="2290763" indent="-344488">
              <a:defRPr sz="1800"/>
            </a:lvl8pPr>
            <a:lvl9pPr marL="2290763" indent="-344488">
              <a:defRPr sz="18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dirty="0"/>
          </a:p>
        </p:txBody>
      </p:sp>
      <p:sp>
        <p:nvSpPr>
          <p:cNvPr id="10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735139"/>
            <a:ext cx="3566160" cy="4056062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290763" indent="-344488">
              <a:defRPr sz="1800"/>
            </a:lvl6pPr>
            <a:lvl7pPr marL="2290763" indent="-344488">
              <a:defRPr sz="1800"/>
            </a:lvl7pPr>
            <a:lvl8pPr marL="2290763" indent="-344488">
              <a:defRPr sz="1800"/>
            </a:lvl8pPr>
            <a:lvl9pPr marL="2290763" indent="-344488">
              <a:defRPr sz="18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735138"/>
            <a:ext cx="3566160" cy="1920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290763" indent="-344488">
              <a:defRPr sz="1800"/>
            </a:lvl6pPr>
            <a:lvl7pPr marL="2290763" indent="-344488">
              <a:defRPr sz="1800"/>
            </a:lvl7pPr>
            <a:lvl8pPr marL="2290763" indent="-344488">
              <a:defRPr sz="1800"/>
            </a:lvl8pPr>
            <a:lvl9pPr marL="2290763" indent="-344488">
              <a:defRPr sz="18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66AD8-BC4A-4004-9882-414398D930CA}" type="datetimeFigureOut">
              <a:rPr lang="en-US" smtClean="0"/>
              <a:t>13/04/22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2C864-9362-43C7-A136-D9C41D93A96D}" type="slidenum">
              <a:rPr lang="en-US" smtClean="0"/>
              <a:t>‹n.›</a:t>
            </a:fld>
            <a:endParaRPr lang="en-US"/>
          </a:p>
        </p:txBody>
      </p:sp>
      <p:sp>
        <p:nvSpPr>
          <p:cNvPr id="8" name="Content Placeholder 2"/>
          <p:cNvSpPr>
            <a:spLocks noGrp="1"/>
          </p:cNvSpPr>
          <p:nvPr>
            <p:ph sz="half" idx="13"/>
          </p:nvPr>
        </p:nvSpPr>
        <p:spPr>
          <a:xfrm>
            <a:off x="914400" y="3870960"/>
            <a:ext cx="3566160" cy="1920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290763" indent="-344488">
              <a:defRPr sz="1800"/>
            </a:lvl6pPr>
            <a:lvl7pPr marL="2290763" indent="-344488">
              <a:defRPr sz="1800"/>
            </a:lvl7pPr>
            <a:lvl8pPr marL="2290763" indent="-344488">
              <a:defRPr sz="1800"/>
            </a:lvl8pPr>
            <a:lvl9pPr marL="2290763" indent="-344488">
              <a:defRPr sz="18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dirty="0"/>
          </a:p>
        </p:txBody>
      </p:sp>
      <p:sp>
        <p:nvSpPr>
          <p:cNvPr id="11" name="Content Placeholder 2"/>
          <p:cNvSpPr>
            <a:spLocks noGrp="1"/>
          </p:cNvSpPr>
          <p:nvPr>
            <p:ph sz="half" idx="14"/>
          </p:nvPr>
        </p:nvSpPr>
        <p:spPr>
          <a:xfrm>
            <a:off x="4645152" y="1735138"/>
            <a:ext cx="3566160" cy="1920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290763" indent="-344488">
              <a:defRPr sz="1800"/>
            </a:lvl6pPr>
            <a:lvl7pPr marL="2290763" indent="-344488">
              <a:defRPr sz="1800"/>
            </a:lvl7pPr>
            <a:lvl8pPr marL="2290763" indent="-344488">
              <a:defRPr sz="1800"/>
            </a:lvl8pPr>
            <a:lvl9pPr marL="2290763" indent="-344488">
              <a:defRPr sz="18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dirty="0"/>
          </a:p>
        </p:txBody>
      </p:sp>
      <p:sp>
        <p:nvSpPr>
          <p:cNvPr id="12" name="Content Placeholder 2"/>
          <p:cNvSpPr>
            <a:spLocks noGrp="1"/>
          </p:cNvSpPr>
          <p:nvPr>
            <p:ph sz="half" idx="15"/>
          </p:nvPr>
        </p:nvSpPr>
        <p:spPr>
          <a:xfrm>
            <a:off x="4645152" y="3870960"/>
            <a:ext cx="3566160" cy="1920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290763" indent="-344488">
              <a:defRPr sz="1800"/>
            </a:lvl6pPr>
            <a:lvl7pPr marL="2290763" indent="-344488">
              <a:defRPr sz="1800"/>
            </a:lvl7pPr>
            <a:lvl8pPr marL="2290763" indent="-344488">
              <a:defRPr sz="1800"/>
            </a:lvl8pPr>
            <a:lvl9pPr marL="2290763" indent="-344488">
              <a:defRPr sz="18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66AD8-BC4A-4004-9882-414398D930CA}" type="datetimeFigureOut">
              <a:rPr lang="en-US" smtClean="0"/>
              <a:t>13/04/22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2C864-9362-43C7-A136-D9C41D93A96D}" type="slidenum">
              <a:rPr lang="en-US" smtClean="0"/>
              <a:t>‹n.›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66AD8-BC4A-4004-9882-414398D930CA}" type="datetimeFigureOut">
              <a:rPr lang="en-US" smtClean="0"/>
              <a:t>13/04/22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2C864-9362-43C7-A136-D9C41D93A96D}" type="slidenum">
              <a:rPr lang="en-US" smtClean="0"/>
              <a:t>‹n.›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690048"/>
            <a:ext cx="3563938" cy="1162050"/>
          </a:xfrm>
        </p:spPr>
        <p:txBody>
          <a:bodyPr tIns="0" bIns="0" anchor="b"/>
          <a:lstStyle>
            <a:lvl1pPr algn="l">
              <a:lnSpc>
                <a:spcPts val="4600"/>
              </a:lnSpc>
              <a:defRPr sz="4200" b="1"/>
            </a:lvl1pPr>
          </a:lstStyle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67250" y="368490"/>
            <a:ext cx="3566160" cy="5627498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 marL="2290763" indent="-344488">
              <a:defRPr sz="2000"/>
            </a:lvl7pPr>
            <a:lvl8pPr marL="2290763" indent="-344488">
              <a:defRPr sz="2000"/>
            </a:lvl8pPr>
            <a:lvl9pPr marL="2290763" indent="-344488">
              <a:defRPr sz="20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398" y="2866030"/>
            <a:ext cx="3563938" cy="2163171"/>
          </a:xfrm>
        </p:spPr>
        <p:txBody>
          <a:bodyPr/>
          <a:lstStyle>
            <a:lvl1pPr marL="0" indent="0">
              <a:spcBef>
                <a:spcPts val="600"/>
              </a:spcBef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66AD8-BC4A-4004-9882-414398D930CA}" type="datetimeFigureOut">
              <a:rPr lang="en-US" smtClean="0"/>
              <a:t>13/04/22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2C864-9362-43C7-A136-D9C41D93A96D}" type="slidenum">
              <a:rPr lang="en-US" smtClean="0"/>
              <a:t>‹n.›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17546" y="1524000"/>
            <a:ext cx="3566160" cy="1162050"/>
          </a:xfrm>
        </p:spPr>
        <p:txBody>
          <a:bodyPr tIns="0" bIns="0" anchor="b"/>
          <a:lstStyle>
            <a:lvl1pPr algn="l">
              <a:lnSpc>
                <a:spcPts val="4600"/>
              </a:lnSpc>
              <a:defRPr sz="4200" b="1"/>
            </a:lvl1pPr>
          </a:lstStyle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17544" y="2699982"/>
            <a:ext cx="3566160" cy="2163171"/>
          </a:xfrm>
        </p:spPr>
        <p:txBody>
          <a:bodyPr/>
          <a:lstStyle>
            <a:lvl1pPr marL="0" indent="0">
              <a:spcBef>
                <a:spcPts val="600"/>
              </a:spcBef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66AD8-BC4A-4004-9882-414398D930CA}" type="datetimeFigureOut">
              <a:rPr lang="en-US" smtClean="0"/>
              <a:t>13/04/22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2C864-9362-43C7-A136-D9C41D93A96D}" type="slidenum">
              <a:rPr lang="en-US" smtClean="0"/>
              <a:t>‹n.›</a:t>
            </a:fld>
            <a:endParaRPr lang="en-US"/>
          </a:p>
        </p:txBody>
      </p:sp>
      <p:grpSp>
        <p:nvGrpSpPr>
          <p:cNvPr id="3" name="Group 7"/>
          <p:cNvGrpSpPr/>
          <p:nvPr/>
        </p:nvGrpSpPr>
        <p:grpSpPr>
          <a:xfrm rot="21421631">
            <a:off x="629028" y="505650"/>
            <a:ext cx="3850925" cy="5516274"/>
            <a:chOff x="1524000" y="381000"/>
            <a:chExt cx="3657600" cy="4737978"/>
          </a:xfrm>
        </p:grpSpPr>
        <p:sp>
          <p:nvSpPr>
            <p:cNvPr id="10" name="Rectangle 9"/>
            <p:cNvSpPr/>
            <p:nvPr userDrawn="1"/>
          </p:nvSpPr>
          <p:spPr>
            <a:xfrm>
              <a:off x="1524000" y="381000"/>
              <a:ext cx="3657600" cy="47244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1" name="Rectangle 10"/>
            <p:cNvSpPr/>
            <p:nvPr userDrawn="1"/>
          </p:nvSpPr>
          <p:spPr>
            <a:xfrm>
              <a:off x="1524000" y="381000"/>
              <a:ext cx="3657600" cy="4737978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15000">
                  <a:schemeClr val="bg1">
                    <a:alpha val="75000"/>
                  </a:schemeClr>
                </a:gs>
                <a:gs pos="100000">
                  <a:schemeClr val="bg1"/>
                </a:gs>
                <a:gs pos="100000">
                  <a:schemeClr val="bg1"/>
                </a:gs>
              </a:gsLst>
              <a:path path="rect">
                <a:fillToRect r="100000" b="100000"/>
              </a:path>
              <a:tileRect l="-100000" t="-100000"/>
            </a:gradFill>
            <a:ln>
              <a:noFill/>
            </a:ln>
            <a:effectLst>
              <a:innerShdw blurRad="190500" dist="88900" dir="13500000">
                <a:schemeClr val="bg1">
                  <a:lumMod val="65000"/>
                  <a:alpha val="25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12" name="Picture Placeholder 9"/>
          <p:cNvSpPr>
            <a:spLocks noGrp="1"/>
          </p:cNvSpPr>
          <p:nvPr>
            <p:ph type="pic" sz="quarter" idx="14"/>
          </p:nvPr>
        </p:nvSpPr>
        <p:spPr>
          <a:xfrm rot="21421631">
            <a:off x="808793" y="667560"/>
            <a:ext cx="3468664" cy="5124723"/>
          </a:xfrm>
          <a:solidFill>
            <a:schemeClr val="bg1">
              <a:lumMod val="85000"/>
            </a:schemeClr>
          </a:solidFill>
        </p:spPr>
        <p:txBody>
          <a:bodyPr/>
          <a:lstStyle>
            <a:lvl1pPr>
              <a:buNone/>
              <a:defRPr/>
            </a:lvl1pPr>
          </a:lstStyle>
          <a:p>
            <a:r>
              <a:rPr lang="it-IT" smtClean="0"/>
              <a:t>Trascinare l'immagine su un segnaposto o fare clic sull'icona per aggiungerla</a:t>
            </a:r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Immagini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13"/>
          <p:cNvGrpSpPr/>
          <p:nvPr/>
        </p:nvGrpSpPr>
        <p:grpSpPr>
          <a:xfrm rot="21214351">
            <a:off x="313409" y="3520798"/>
            <a:ext cx="4088024" cy="3026020"/>
            <a:chOff x="1524000" y="381000"/>
            <a:chExt cx="3657600" cy="4737978"/>
          </a:xfrm>
        </p:grpSpPr>
        <p:sp>
          <p:nvSpPr>
            <p:cNvPr id="15" name="Rectangle 14"/>
            <p:cNvSpPr/>
            <p:nvPr userDrawn="1"/>
          </p:nvSpPr>
          <p:spPr>
            <a:xfrm>
              <a:off x="1524000" y="381000"/>
              <a:ext cx="3657600" cy="47244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6" name="Rectangle 15"/>
            <p:cNvSpPr/>
            <p:nvPr userDrawn="1"/>
          </p:nvSpPr>
          <p:spPr>
            <a:xfrm>
              <a:off x="1524000" y="381000"/>
              <a:ext cx="3657600" cy="4737978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15000">
                  <a:schemeClr val="bg1">
                    <a:alpha val="75000"/>
                  </a:schemeClr>
                </a:gs>
                <a:gs pos="100000">
                  <a:schemeClr val="bg1"/>
                </a:gs>
                <a:gs pos="100000">
                  <a:schemeClr val="bg1"/>
                </a:gs>
              </a:gsLst>
              <a:path path="rect">
                <a:fillToRect r="100000" b="100000"/>
              </a:path>
              <a:tileRect l="-100000" t="-100000"/>
            </a:gradFill>
            <a:ln>
              <a:noFill/>
            </a:ln>
            <a:effectLst>
              <a:innerShdw blurRad="190500" dist="88900" dir="13500000">
                <a:schemeClr val="bg1">
                  <a:lumMod val="65000"/>
                  <a:alpha val="25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17" name="Picture Placeholder 9"/>
          <p:cNvSpPr>
            <a:spLocks noGrp="1"/>
          </p:cNvSpPr>
          <p:nvPr>
            <p:ph type="pic" sz="quarter" idx="16"/>
          </p:nvPr>
        </p:nvSpPr>
        <p:spPr>
          <a:xfrm rot="21214351">
            <a:off x="491057" y="3682579"/>
            <a:ext cx="3704109" cy="2697083"/>
          </a:xfrm>
          <a:solidFill>
            <a:schemeClr val="bg1">
              <a:lumMod val="85000"/>
            </a:schemeClr>
          </a:solidFill>
        </p:spPr>
        <p:txBody>
          <a:bodyPr/>
          <a:lstStyle>
            <a:lvl1pPr>
              <a:buNone/>
              <a:defRPr/>
            </a:lvl1pPr>
          </a:lstStyle>
          <a:p>
            <a:r>
              <a:rPr lang="it-IT" smtClean="0"/>
              <a:t>Trascinare l'immagine su un segnaposto o fare clic sull'icona per aggiungerla</a:t>
            </a:r>
            <a:endParaRPr/>
          </a:p>
        </p:txBody>
      </p:sp>
      <p:grpSp>
        <p:nvGrpSpPr>
          <p:cNvPr id="8" name="Group 9"/>
          <p:cNvGrpSpPr/>
          <p:nvPr/>
        </p:nvGrpSpPr>
        <p:grpSpPr>
          <a:xfrm rot="232774">
            <a:off x="169481" y="241256"/>
            <a:ext cx="4088024" cy="3026020"/>
            <a:chOff x="1524000" y="381000"/>
            <a:chExt cx="3657600" cy="4737978"/>
          </a:xfrm>
        </p:grpSpPr>
        <p:sp>
          <p:nvSpPr>
            <p:cNvPr id="11" name="Rectangle 10"/>
            <p:cNvSpPr/>
            <p:nvPr userDrawn="1"/>
          </p:nvSpPr>
          <p:spPr>
            <a:xfrm>
              <a:off x="1524000" y="381000"/>
              <a:ext cx="3657600" cy="47244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2" name="Rectangle 11"/>
            <p:cNvSpPr/>
            <p:nvPr userDrawn="1"/>
          </p:nvSpPr>
          <p:spPr>
            <a:xfrm>
              <a:off x="1524000" y="381000"/>
              <a:ext cx="3657600" cy="4737978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15000">
                  <a:schemeClr val="bg1">
                    <a:alpha val="75000"/>
                  </a:schemeClr>
                </a:gs>
                <a:gs pos="100000">
                  <a:schemeClr val="bg1"/>
                </a:gs>
                <a:gs pos="100000">
                  <a:schemeClr val="bg1"/>
                </a:gs>
              </a:gsLst>
              <a:path path="rect">
                <a:fillToRect r="100000" b="100000"/>
              </a:path>
              <a:tileRect l="-100000" t="-100000"/>
            </a:gradFill>
            <a:ln>
              <a:noFill/>
            </a:ln>
            <a:effectLst>
              <a:innerShdw blurRad="190500" dist="88900" dir="13500000">
                <a:schemeClr val="bg1">
                  <a:lumMod val="65000"/>
                  <a:alpha val="25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13" name="Picture Placeholder 9"/>
          <p:cNvSpPr>
            <a:spLocks noGrp="1"/>
          </p:cNvSpPr>
          <p:nvPr>
            <p:ph type="pic" sz="quarter" idx="15"/>
          </p:nvPr>
        </p:nvSpPr>
        <p:spPr>
          <a:xfrm rot="232774">
            <a:off x="347129" y="403037"/>
            <a:ext cx="3704109" cy="2697083"/>
          </a:xfrm>
          <a:solidFill>
            <a:schemeClr val="bg1">
              <a:lumMod val="85000"/>
            </a:schemeClr>
          </a:solidFill>
        </p:spPr>
        <p:txBody>
          <a:bodyPr/>
          <a:lstStyle>
            <a:lvl1pPr>
              <a:buNone/>
              <a:defRPr/>
            </a:lvl1pPr>
          </a:lstStyle>
          <a:p>
            <a:r>
              <a:rPr lang="it-IT" smtClean="0"/>
              <a:t>Trascinare l'immagine su un segnaposto o fare clic sull'icona per aggiungerla</a:t>
            </a:r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13434" y="1524000"/>
            <a:ext cx="3566160" cy="1162050"/>
          </a:xfrm>
        </p:spPr>
        <p:txBody>
          <a:bodyPr tIns="0" bIns="0" anchor="b"/>
          <a:lstStyle>
            <a:lvl1pPr algn="l">
              <a:lnSpc>
                <a:spcPts val="4600"/>
              </a:lnSpc>
              <a:defRPr sz="4200" b="1"/>
            </a:lvl1pPr>
          </a:lstStyle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13432" y="2699982"/>
            <a:ext cx="3566160" cy="2163171"/>
          </a:xfrm>
        </p:spPr>
        <p:txBody>
          <a:bodyPr/>
          <a:lstStyle>
            <a:lvl1pPr marL="0" indent="0">
              <a:spcBef>
                <a:spcPts val="600"/>
              </a:spcBef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66AD8-BC4A-4004-9882-414398D930CA}" type="datetimeFigureOut">
              <a:rPr lang="en-US" smtClean="0"/>
              <a:t>13/04/22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2C864-9362-43C7-A136-D9C41D93A96D}" type="slidenum">
              <a:rPr lang="en-US" smtClean="0"/>
              <a:t>‹n.›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magine sopra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3762374"/>
            <a:ext cx="7315200" cy="1162050"/>
          </a:xfrm>
        </p:spPr>
        <p:txBody>
          <a:bodyPr tIns="0" bIns="0" anchor="b"/>
          <a:lstStyle>
            <a:lvl1pPr algn="l">
              <a:lnSpc>
                <a:spcPts val="4600"/>
              </a:lnSpc>
              <a:defRPr sz="3600" b="1"/>
            </a:lvl1pPr>
          </a:lstStyle>
          <a:p>
            <a:r>
              <a:rPr lang="it-IT" smtClean="0"/>
              <a:t>Fare clic per modificare stile</a:t>
            </a:r>
            <a:endParaRPr/>
          </a:p>
        </p:txBody>
      </p:sp>
      <p:grpSp>
        <p:nvGrpSpPr>
          <p:cNvPr id="3" name="Group 8"/>
          <p:cNvGrpSpPr/>
          <p:nvPr/>
        </p:nvGrpSpPr>
        <p:grpSpPr>
          <a:xfrm rot="232774">
            <a:off x="2059282" y="379100"/>
            <a:ext cx="5031327" cy="3443312"/>
            <a:chOff x="1524000" y="381000"/>
            <a:chExt cx="3657600" cy="4737978"/>
          </a:xfrm>
        </p:grpSpPr>
        <p:sp>
          <p:nvSpPr>
            <p:cNvPr id="10" name="Rectangle 9"/>
            <p:cNvSpPr/>
            <p:nvPr userDrawn="1"/>
          </p:nvSpPr>
          <p:spPr>
            <a:xfrm>
              <a:off x="1524000" y="381000"/>
              <a:ext cx="3657600" cy="47244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1" name="Rectangle 10"/>
            <p:cNvSpPr/>
            <p:nvPr userDrawn="1"/>
          </p:nvSpPr>
          <p:spPr>
            <a:xfrm>
              <a:off x="1524000" y="381000"/>
              <a:ext cx="3657600" cy="4737978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15000">
                  <a:schemeClr val="bg1">
                    <a:alpha val="75000"/>
                  </a:schemeClr>
                </a:gs>
                <a:gs pos="100000">
                  <a:schemeClr val="bg1"/>
                </a:gs>
                <a:gs pos="100000">
                  <a:schemeClr val="bg1"/>
                </a:gs>
              </a:gsLst>
              <a:path path="rect">
                <a:fillToRect r="100000" b="100000"/>
              </a:path>
              <a:tileRect l="-100000" t="-100000"/>
            </a:gradFill>
            <a:ln>
              <a:noFill/>
            </a:ln>
            <a:effectLst>
              <a:innerShdw blurRad="190500" dist="88900" dir="13500000">
                <a:schemeClr val="bg1">
                  <a:lumMod val="65000"/>
                  <a:alpha val="25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4928736"/>
            <a:ext cx="7315200" cy="987970"/>
          </a:xfrm>
        </p:spPr>
        <p:txBody>
          <a:bodyPr/>
          <a:lstStyle>
            <a:lvl1pPr marL="0" indent="0">
              <a:spcBef>
                <a:spcPct val="0"/>
              </a:spcBef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66AD8-BC4A-4004-9882-414398D930CA}" type="datetimeFigureOut">
              <a:rPr lang="en-US" smtClean="0"/>
              <a:t>13/04/22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2C864-9362-43C7-A136-D9C41D93A96D}" type="slidenum">
              <a:rPr lang="en-US" smtClean="0"/>
              <a:t>‹n.›</a:t>
            </a:fld>
            <a:endParaRPr lang="en-US"/>
          </a:p>
        </p:txBody>
      </p:sp>
      <p:sp>
        <p:nvSpPr>
          <p:cNvPr id="12" name="Picture Placeholder 9"/>
          <p:cNvSpPr>
            <a:spLocks noGrp="1"/>
          </p:cNvSpPr>
          <p:nvPr>
            <p:ph type="pic" sz="quarter" idx="15"/>
          </p:nvPr>
        </p:nvSpPr>
        <p:spPr>
          <a:xfrm rot="232774">
            <a:off x="2248157" y="564564"/>
            <a:ext cx="4653577" cy="3072384"/>
          </a:xfrm>
          <a:solidFill>
            <a:schemeClr val="bg1">
              <a:lumMod val="85000"/>
            </a:schemeClr>
          </a:solidFill>
        </p:spPr>
        <p:txBody>
          <a:bodyPr/>
          <a:lstStyle>
            <a:lvl1pPr>
              <a:buNone/>
              <a:defRPr/>
            </a:lvl1pPr>
          </a:lstStyle>
          <a:p>
            <a:r>
              <a:rPr lang="it-IT" smtClean="0"/>
              <a:t>Trascinare l'immagine su un segnaposto o fare clic sull'icona per aggiungerla</a:t>
            </a:r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Immagini sopra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3762374"/>
            <a:ext cx="7315200" cy="1162050"/>
          </a:xfrm>
        </p:spPr>
        <p:txBody>
          <a:bodyPr tIns="0" bIns="0" anchor="b"/>
          <a:lstStyle>
            <a:lvl1pPr algn="l">
              <a:lnSpc>
                <a:spcPts val="4600"/>
              </a:lnSpc>
              <a:defRPr sz="3600" b="1"/>
            </a:lvl1pPr>
          </a:lstStyle>
          <a:p>
            <a:r>
              <a:rPr lang="it-IT" smtClean="0"/>
              <a:t>Fare clic per modificare stile</a:t>
            </a:r>
            <a:endParaRPr/>
          </a:p>
        </p:txBody>
      </p:sp>
      <p:grpSp>
        <p:nvGrpSpPr>
          <p:cNvPr id="3" name="Group 13"/>
          <p:cNvGrpSpPr/>
          <p:nvPr/>
        </p:nvGrpSpPr>
        <p:grpSpPr>
          <a:xfrm rot="21420000">
            <a:off x="113687" y="116368"/>
            <a:ext cx="3969060" cy="3705360"/>
            <a:chOff x="1524000" y="381000"/>
            <a:chExt cx="3657600" cy="4737978"/>
          </a:xfrm>
        </p:grpSpPr>
        <p:sp>
          <p:nvSpPr>
            <p:cNvPr id="15" name="Rectangle 14"/>
            <p:cNvSpPr/>
            <p:nvPr userDrawn="1"/>
          </p:nvSpPr>
          <p:spPr>
            <a:xfrm>
              <a:off x="1524000" y="381000"/>
              <a:ext cx="3657600" cy="47244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6" name="Rectangle 15"/>
            <p:cNvSpPr/>
            <p:nvPr userDrawn="1"/>
          </p:nvSpPr>
          <p:spPr>
            <a:xfrm>
              <a:off x="1524000" y="381000"/>
              <a:ext cx="3657600" cy="4737978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15000">
                  <a:schemeClr val="bg1">
                    <a:alpha val="75000"/>
                  </a:schemeClr>
                </a:gs>
                <a:gs pos="100000">
                  <a:schemeClr val="bg1"/>
                </a:gs>
                <a:gs pos="100000">
                  <a:schemeClr val="bg1"/>
                </a:gs>
              </a:gsLst>
              <a:path path="rect">
                <a:fillToRect r="100000" b="100000"/>
              </a:path>
              <a:tileRect l="-100000" t="-100000"/>
            </a:gradFill>
            <a:ln>
              <a:noFill/>
            </a:ln>
            <a:effectLst>
              <a:innerShdw blurRad="190500" dist="88900" dir="13500000">
                <a:schemeClr val="bg1">
                  <a:lumMod val="65000"/>
                  <a:alpha val="25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17" name="Picture Placeholder 9"/>
          <p:cNvSpPr>
            <a:spLocks noGrp="1"/>
          </p:cNvSpPr>
          <p:nvPr>
            <p:ph type="pic" sz="quarter" idx="17"/>
          </p:nvPr>
        </p:nvSpPr>
        <p:spPr>
          <a:xfrm rot="21420000">
            <a:off x="299151" y="304998"/>
            <a:ext cx="3598455" cy="3334235"/>
          </a:xfrm>
          <a:solidFill>
            <a:schemeClr val="bg1">
              <a:lumMod val="85000"/>
            </a:schemeClr>
          </a:solidFill>
        </p:spPr>
        <p:txBody>
          <a:bodyPr/>
          <a:lstStyle>
            <a:lvl1pPr>
              <a:buNone/>
              <a:defRPr/>
            </a:lvl1pPr>
          </a:lstStyle>
          <a:p>
            <a:r>
              <a:rPr lang="it-IT" smtClean="0"/>
              <a:t>Trascinare l'immagine su un segnaposto o fare clic sull'icona per aggiungerla</a:t>
            </a:r>
            <a:endParaRPr/>
          </a:p>
        </p:txBody>
      </p:sp>
      <p:grpSp>
        <p:nvGrpSpPr>
          <p:cNvPr id="8" name="Group 9"/>
          <p:cNvGrpSpPr/>
          <p:nvPr/>
        </p:nvGrpSpPr>
        <p:grpSpPr>
          <a:xfrm rot="360000">
            <a:off x="4165479" y="323141"/>
            <a:ext cx="4792693" cy="3443312"/>
            <a:chOff x="1524000" y="381000"/>
            <a:chExt cx="3657600" cy="4737978"/>
          </a:xfrm>
        </p:grpSpPr>
        <p:sp>
          <p:nvSpPr>
            <p:cNvPr id="11" name="Rectangle 10"/>
            <p:cNvSpPr/>
            <p:nvPr userDrawn="1"/>
          </p:nvSpPr>
          <p:spPr>
            <a:xfrm>
              <a:off x="1524000" y="381000"/>
              <a:ext cx="3657600" cy="47244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2" name="Rectangle 11"/>
            <p:cNvSpPr/>
            <p:nvPr userDrawn="1"/>
          </p:nvSpPr>
          <p:spPr>
            <a:xfrm>
              <a:off x="1524000" y="381000"/>
              <a:ext cx="3657600" cy="4737978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15000">
                  <a:schemeClr val="bg1">
                    <a:alpha val="75000"/>
                  </a:schemeClr>
                </a:gs>
                <a:gs pos="100000">
                  <a:schemeClr val="bg1"/>
                </a:gs>
                <a:gs pos="100000">
                  <a:schemeClr val="bg1"/>
                </a:gs>
              </a:gsLst>
              <a:path path="rect">
                <a:fillToRect r="100000" b="100000"/>
              </a:path>
              <a:tileRect l="-100000" t="-100000"/>
            </a:gradFill>
            <a:ln>
              <a:noFill/>
            </a:ln>
            <a:effectLst>
              <a:innerShdw blurRad="190500" dist="88900" dir="13500000">
                <a:schemeClr val="bg1">
                  <a:lumMod val="65000"/>
                  <a:alpha val="25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13" name="Picture Placeholder 9"/>
          <p:cNvSpPr>
            <a:spLocks noGrp="1"/>
          </p:cNvSpPr>
          <p:nvPr>
            <p:ph type="pic" sz="quarter" idx="16"/>
          </p:nvPr>
        </p:nvSpPr>
        <p:spPr>
          <a:xfrm rot="360000">
            <a:off x="4336486" y="507668"/>
            <a:ext cx="4432860" cy="3072384"/>
          </a:xfrm>
          <a:solidFill>
            <a:schemeClr val="bg1">
              <a:lumMod val="85000"/>
            </a:schemeClr>
          </a:solidFill>
        </p:spPr>
        <p:txBody>
          <a:bodyPr/>
          <a:lstStyle>
            <a:lvl1pPr>
              <a:buNone/>
              <a:defRPr/>
            </a:lvl1pPr>
          </a:lstStyle>
          <a:p>
            <a:r>
              <a:rPr lang="it-IT" smtClean="0"/>
              <a:t>Trascinare l'immagine su un segnaposto o fare clic sull'icona per aggiungerla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4926106"/>
            <a:ext cx="7315200" cy="990600"/>
          </a:xfrm>
        </p:spPr>
        <p:txBody>
          <a:bodyPr/>
          <a:lstStyle>
            <a:lvl1pPr marL="0" indent="0">
              <a:spcBef>
                <a:spcPct val="0"/>
              </a:spcBef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66AD8-BC4A-4004-9882-414398D930CA}" type="datetimeFigureOut">
              <a:rPr lang="en-US" smtClean="0"/>
              <a:t>13/04/22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2C864-9362-43C7-A136-D9C41D93A96D}" type="slidenum">
              <a:rPr lang="en-US" smtClean="0"/>
              <a:t>‹n.›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66AD8-BC4A-4004-9882-414398D930CA}" type="datetimeFigureOut">
              <a:rPr lang="en-US" smtClean="0"/>
              <a:t>13/04/22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2C864-9362-43C7-A136-D9C41D93A96D}" type="slidenum">
              <a:rPr lang="en-US" smtClean="0"/>
              <a:t>‹n.›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66AD8-BC4A-4004-9882-414398D930CA}" type="datetimeFigureOut">
              <a:rPr lang="en-US" smtClean="0"/>
              <a:t>13/04/22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2C864-9362-43C7-A136-D9C41D93A96D}" type="slidenum">
              <a:rPr lang="en-US" smtClean="0"/>
              <a:t>‹n.›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verticale e testo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551682" y="450851"/>
            <a:ext cx="846083" cy="5357812"/>
          </a:xfrm>
        </p:spPr>
        <p:txBody>
          <a:bodyPr vert="eaVert" anchor="t" anchorCtr="0"/>
          <a:lstStyle/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450851"/>
            <a:ext cx="5943600" cy="5357812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66AD8-BC4A-4004-9882-414398D930CA}" type="datetimeFigureOut">
              <a:rPr lang="en-US" smtClean="0"/>
              <a:t>13/04/22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2C864-9362-43C7-A136-D9C41D93A96D}" type="slidenum">
              <a:rPr lang="en-US" smtClean="0"/>
              <a:t>‹n.›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iapositiva titolo con filigrana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1122215" y="3200400"/>
            <a:ext cx="8021782" cy="2209800"/>
          </a:xfrm>
        </p:spPr>
        <p:txBody>
          <a:bodyPr wrap="none" lIns="0" tIns="0" rIns="0" bIns="0" anchor="ctr" anchorCtr="0">
            <a:noAutofit/>
          </a:bodyPr>
          <a:lstStyle>
            <a:lvl1pPr marL="0" indent="0" algn="r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1pPr>
            <a:lvl2pPr marL="0" indent="0" algn="r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2pPr>
            <a:lvl3pPr marL="0" indent="0" algn="r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3pPr>
            <a:lvl4pPr marL="0" indent="0" algn="r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4pPr>
            <a:lvl5pPr marL="0" indent="0" algn="r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5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0813" y="3833095"/>
            <a:ext cx="4724400" cy="1209964"/>
          </a:xfrm>
        </p:spPr>
        <p:txBody>
          <a:bodyPr lIns="45720" tIns="0" rIns="45720" bIns="0" anchor="b" anchorCtr="0">
            <a:noAutofit/>
          </a:bodyPr>
          <a:lstStyle>
            <a:lvl1pPr algn="l">
              <a:lnSpc>
                <a:spcPts val="5000"/>
              </a:lnSpc>
              <a:defRPr sz="4600"/>
            </a:lvl1pPr>
          </a:lstStyle>
          <a:p>
            <a:r>
              <a:rPr lang="it-IT" smtClean="0"/>
              <a:t>Fare clic per modificare stile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0813" y="5056909"/>
            <a:ext cx="4724400" cy="1156586"/>
          </a:xfrm>
        </p:spPr>
        <p:txBody>
          <a:bodyPr lIns="91440" tIns="0" rIns="45720" bIns="0">
            <a:normAutofit/>
          </a:bodyPr>
          <a:lstStyle>
            <a:lvl1pPr marL="0" indent="0" algn="l">
              <a:lnSpc>
                <a:spcPts val="2600"/>
              </a:lnSpc>
              <a:spcBef>
                <a:spcPct val="0"/>
              </a:spcBef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298744"/>
            <a:ext cx="1981200" cy="273050"/>
          </a:xfrm>
        </p:spPr>
        <p:txBody>
          <a:bodyPr/>
          <a:lstStyle>
            <a:lvl1pPr algn="l">
              <a:defRPr sz="1100">
                <a:latin typeface="Rockwell" pitchFamily="18" charset="0"/>
              </a:defRPr>
            </a:lvl1pPr>
          </a:lstStyle>
          <a:p>
            <a:fld id="{2DF66AD8-BC4A-4004-9882-414398D930CA}" type="datetimeFigureOut">
              <a:rPr lang="en-US" smtClean="0"/>
              <a:t>13/04/22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400" y="6298744"/>
            <a:ext cx="3810000" cy="273050"/>
          </a:xfrm>
        </p:spPr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64856" y="6312392"/>
            <a:ext cx="685800" cy="265089"/>
          </a:xfrm>
        </p:spPr>
        <p:txBody>
          <a:bodyPr/>
          <a:lstStyle>
            <a:lvl1pPr>
              <a:defRPr sz="1100">
                <a:solidFill>
                  <a:schemeClr val="tx1"/>
                </a:solidFill>
                <a:latin typeface="Rockwell" pitchFamily="18" charset="0"/>
              </a:defRPr>
            </a:lvl1pPr>
          </a:lstStyle>
          <a:p>
            <a:fld id="{B9D2C864-9362-43C7-A136-D9C41D93A96D}" type="slidenum">
              <a:rPr lang="en-US" smtClean="0"/>
              <a:t>‹n.›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94560"/>
            <a:ext cx="7772400" cy="1362075"/>
          </a:xfrm>
        </p:spPr>
        <p:txBody>
          <a:bodyPr vert="horz" lIns="45720" tIns="0" rIns="45720" bIns="0" rtlCol="0" anchor="b" anchorCtr="0">
            <a:noAutofit/>
          </a:bodyPr>
          <a:lstStyle>
            <a:lvl1pPr algn="l" defTabSz="914400" rtl="0" eaLnBrk="1" latinLnBrk="0" hangingPunct="1">
              <a:lnSpc>
                <a:spcPts val="5000"/>
              </a:lnSpc>
              <a:spcBef>
                <a:spcPct val="0"/>
              </a:spcBef>
              <a:buNone/>
              <a:defRPr sz="4600" b="1" kern="1200" cap="none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557016"/>
            <a:ext cx="7772400" cy="987552"/>
          </a:xfrm>
        </p:spPr>
        <p:txBody>
          <a:bodyPr vert="horz" lIns="91440" tIns="0" rIns="45720" bIns="0" rtlCol="0"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lvl="0" indent="0" algn="l" defTabSz="914400" rtl="0" eaLnBrk="1" latinLnBrk="0" hangingPunct="1">
              <a:spcBef>
                <a:spcPts val="2000"/>
              </a:spcBef>
              <a:buSzPct val="90000"/>
              <a:buFontTx/>
              <a:buNone/>
            </a:pPr>
            <a:r>
              <a:rPr lang="it-IT" smtClean="0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66AD8-BC4A-4004-9882-414398D930CA}" type="datetimeFigureOut">
              <a:rPr lang="en-US" smtClean="0"/>
              <a:t>13/04/22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2C864-9362-43C7-A136-D9C41D93A96D}" type="slidenum">
              <a:rPr lang="en-US" smtClean="0"/>
              <a:t>‹n.›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zione con filigrana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712693" y="1689847"/>
            <a:ext cx="8431303" cy="2209800"/>
          </a:xfrm>
        </p:spPr>
        <p:txBody>
          <a:bodyPr wrap="none" lIns="0" tIns="0" rIns="0" bIns="0" anchor="ctr" anchorCtr="0">
            <a:noAutofit/>
          </a:bodyPr>
          <a:lstStyle>
            <a:lvl1pPr marL="0" indent="0" algn="l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1pPr>
            <a:lvl2pPr marL="0" indent="0" algn="l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2pPr>
            <a:lvl3pPr marL="0" indent="0" algn="l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3pPr>
            <a:lvl4pPr marL="0" indent="0" algn="l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4pPr>
            <a:lvl5pPr marL="0" indent="0" algn="l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5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196353"/>
            <a:ext cx="5334000" cy="1362075"/>
          </a:xfrm>
        </p:spPr>
        <p:txBody>
          <a:bodyPr lIns="45720" tIns="0" rIns="45720" bIns="0" anchor="b" anchorCtr="0"/>
          <a:lstStyle>
            <a:lvl1pPr algn="l">
              <a:lnSpc>
                <a:spcPts val="5000"/>
              </a:lnSpc>
              <a:defRPr sz="4600" b="1" cap="none" baseline="0"/>
            </a:lvl1pPr>
          </a:lstStyle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560618"/>
            <a:ext cx="5334000" cy="983087"/>
          </a:xfrm>
        </p:spPr>
        <p:txBody>
          <a:bodyPr tIns="0" rIns="45720" bIns="0" anchor="t" anchorCtr="0"/>
          <a:lstStyle>
            <a:lvl1pPr marL="0" indent="0">
              <a:spcBef>
                <a:spcPct val="0"/>
              </a:spcBef>
              <a:buNone/>
              <a:defRPr sz="22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66AD8-BC4A-4004-9882-414398D930CA}" type="datetimeFigureOut">
              <a:rPr lang="en-US" smtClean="0"/>
              <a:t>13/04/22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2C864-9362-43C7-A136-D9C41D93A96D}" type="slidenum">
              <a:rPr lang="en-US" smtClean="0"/>
              <a:t>‹n.›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zione con immagine">
    <p:bg>
      <p:bgPr>
        <a:blipFill dpi="0" rotWithShape="1">
          <a:blip r:embed="rId2">
            <a:lum/>
          </a:blip>
          <a:srcRect/>
          <a:stretch>
            <a:fillRect t="-4000" b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52775" y="4069804"/>
            <a:ext cx="5538788" cy="1162050"/>
          </a:xfrm>
        </p:spPr>
        <p:txBody>
          <a:bodyPr tIns="0" bIns="0" anchor="b"/>
          <a:lstStyle>
            <a:lvl1pPr algn="l">
              <a:lnSpc>
                <a:spcPts val="4600"/>
              </a:lnSpc>
              <a:defRPr sz="4600" b="1"/>
            </a:lvl1pPr>
          </a:lstStyle>
          <a:p>
            <a:r>
              <a:rPr lang="it-IT" smtClean="0"/>
              <a:t>Fare clic per modificare stile</a:t>
            </a:r>
            <a:endParaRPr/>
          </a:p>
        </p:txBody>
      </p:sp>
      <p:grpSp>
        <p:nvGrpSpPr>
          <p:cNvPr id="3" name="Group 8"/>
          <p:cNvGrpSpPr/>
          <p:nvPr/>
        </p:nvGrpSpPr>
        <p:grpSpPr>
          <a:xfrm rot="21240000">
            <a:off x="654352" y="445180"/>
            <a:ext cx="5416247" cy="3630168"/>
            <a:chOff x="1524000" y="381000"/>
            <a:chExt cx="3657600" cy="4737978"/>
          </a:xfrm>
        </p:grpSpPr>
        <p:sp>
          <p:nvSpPr>
            <p:cNvPr id="10" name="Rectangle 9"/>
            <p:cNvSpPr/>
            <p:nvPr userDrawn="1"/>
          </p:nvSpPr>
          <p:spPr>
            <a:xfrm>
              <a:off x="1524000" y="381000"/>
              <a:ext cx="3657600" cy="47244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1" name="Rectangle 10"/>
            <p:cNvSpPr/>
            <p:nvPr userDrawn="1"/>
          </p:nvSpPr>
          <p:spPr>
            <a:xfrm>
              <a:off x="1524000" y="381000"/>
              <a:ext cx="3657600" cy="4737978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15000">
                  <a:schemeClr val="bg1">
                    <a:alpha val="75000"/>
                  </a:schemeClr>
                </a:gs>
                <a:gs pos="100000">
                  <a:schemeClr val="bg1"/>
                </a:gs>
                <a:gs pos="100000">
                  <a:schemeClr val="bg1"/>
                </a:gs>
              </a:gsLst>
              <a:path path="rect">
                <a:fillToRect r="100000" b="100000"/>
              </a:path>
              <a:tileRect l="-100000" t="-100000"/>
            </a:gradFill>
            <a:ln>
              <a:noFill/>
            </a:ln>
            <a:effectLst>
              <a:innerShdw blurRad="190500" dist="88900" dir="13500000">
                <a:schemeClr val="bg1">
                  <a:lumMod val="65000"/>
                  <a:alpha val="25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12" name="Picture Placeholder 9"/>
          <p:cNvSpPr>
            <a:spLocks noGrp="1"/>
          </p:cNvSpPr>
          <p:nvPr>
            <p:ph type="pic" sz="quarter" idx="15"/>
          </p:nvPr>
        </p:nvSpPr>
        <p:spPr>
          <a:xfrm rot="21240000">
            <a:off x="857677" y="632632"/>
            <a:ext cx="5009597" cy="3255264"/>
          </a:xfrm>
          <a:solidFill>
            <a:schemeClr val="bg1">
              <a:lumMod val="85000"/>
            </a:schemeClr>
          </a:solidFill>
        </p:spPr>
        <p:txBody>
          <a:bodyPr/>
          <a:lstStyle>
            <a:lvl1pPr>
              <a:buNone/>
              <a:defRPr/>
            </a:lvl1pPr>
          </a:lstStyle>
          <a:p>
            <a:r>
              <a:rPr lang="it-IT" smtClean="0"/>
              <a:t>Trascinare l'immagine su un segnaposto o fare clic sull'icona per aggiungerla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158117" y="5230906"/>
            <a:ext cx="5532958" cy="865093"/>
          </a:xfrm>
        </p:spPr>
        <p:txBody>
          <a:bodyPr/>
          <a:lstStyle>
            <a:lvl1pPr marL="0" indent="0">
              <a:spcBef>
                <a:spcPct val="0"/>
              </a:spcBef>
              <a:buNone/>
              <a:defRPr sz="2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66AD8-BC4A-4004-9882-414398D930CA}" type="datetimeFigureOut">
              <a:rPr lang="en-US" smtClean="0"/>
              <a:t>13/04/22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2C864-9362-43C7-A136-D9C41D93A96D}" type="slidenum">
              <a:rPr lang="en-US" smtClean="0"/>
              <a:t>‹n.›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nut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735139"/>
            <a:ext cx="3566160" cy="4056062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290763" indent="-344488">
              <a:defRPr sz="1800"/>
            </a:lvl6pPr>
            <a:lvl7pPr marL="2290763" indent="-344488">
              <a:defRPr sz="1800"/>
            </a:lvl7pPr>
            <a:lvl8pPr marL="2290763" indent="-344488">
              <a:defRPr sz="1800"/>
            </a:lvl8pPr>
            <a:lvl9pPr marL="2290763" indent="-344488">
              <a:defRPr sz="18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35139"/>
            <a:ext cx="3566160" cy="4056062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290763" indent="-344488">
              <a:defRPr sz="1800"/>
            </a:lvl6pPr>
            <a:lvl7pPr marL="2290763" indent="-344488">
              <a:defRPr sz="1800"/>
            </a:lvl7pPr>
            <a:lvl8pPr marL="2290763" indent="-344488">
              <a:defRPr sz="1800"/>
            </a:lvl8pPr>
            <a:lvl9pPr marL="2290763" indent="-344488">
              <a:defRPr sz="18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66AD8-BC4A-4004-9882-414398D930CA}" type="datetimeFigureOut">
              <a:rPr lang="en-US" smtClean="0"/>
              <a:t>13/04/22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2C864-9362-43C7-A136-D9C41D93A96D}" type="slidenum">
              <a:rPr lang="en-US" smtClean="0"/>
              <a:t>‹n.›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1326" y="1419366"/>
            <a:ext cx="3200400" cy="584035"/>
          </a:xfrm>
        </p:spPr>
        <p:txBody>
          <a:bodyPr anchor="b"/>
          <a:lstStyle>
            <a:lvl1pPr marL="0" indent="0" algn="ctr">
              <a:spcBef>
                <a:spcPct val="0"/>
              </a:spcBef>
              <a:buNone/>
              <a:defRPr sz="2200" b="0">
                <a:solidFill>
                  <a:schemeClr val="tx2">
                    <a:lumMod val="60000"/>
                    <a:lumOff val="40000"/>
                  </a:schemeClr>
                </a:solidFill>
                <a:latin typeface="Impact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97367" y="2174875"/>
            <a:ext cx="3566160" cy="3616325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 marL="2290763" indent="-344488">
              <a:defRPr sz="1600"/>
            </a:lvl6pPr>
            <a:lvl7pPr marL="2290763" indent="-344488">
              <a:defRPr sz="1600"/>
            </a:lvl7pPr>
            <a:lvl8pPr marL="2290763" indent="-344488">
              <a:defRPr sz="1600"/>
            </a:lvl8pPr>
            <a:lvl9pPr marL="2290763" indent="-344488">
              <a:defRPr sz="16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30247" y="1419366"/>
            <a:ext cx="3200400" cy="584035"/>
          </a:xfrm>
        </p:spPr>
        <p:txBody>
          <a:bodyPr anchor="b"/>
          <a:lstStyle>
            <a:lvl1pPr marL="0" indent="0" algn="ctr">
              <a:spcBef>
                <a:spcPct val="0"/>
              </a:spcBef>
              <a:buNone/>
              <a:defRPr sz="2200" b="0">
                <a:solidFill>
                  <a:schemeClr val="tx2">
                    <a:lumMod val="60000"/>
                    <a:lumOff val="40000"/>
                  </a:schemeClr>
                </a:solidFill>
                <a:latin typeface="Impact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6514" y="2174875"/>
            <a:ext cx="3566160" cy="3616325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 marL="2290763" indent="-344488">
              <a:defRPr sz="1600"/>
            </a:lvl6pPr>
            <a:lvl7pPr marL="2290763" indent="-344488">
              <a:defRPr sz="1600"/>
            </a:lvl7pPr>
            <a:lvl8pPr marL="2290763" indent="-344488">
              <a:defRPr sz="1600"/>
            </a:lvl8pPr>
            <a:lvl9pPr marL="2290763" indent="-344488">
              <a:defRPr sz="16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66AD8-BC4A-4004-9882-414398D930CA}" type="datetimeFigureOut">
              <a:rPr lang="en-US" smtClean="0"/>
              <a:t>13/04/22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2C864-9362-43C7-A136-D9C41D93A96D}" type="slidenum">
              <a:rPr lang="en-US" smtClean="0"/>
              <a:t>‹n.›</a:t>
            </a:fld>
            <a:endParaRPr lang="en-US"/>
          </a:p>
        </p:txBody>
      </p:sp>
      <p:pic>
        <p:nvPicPr>
          <p:cNvPr id="11" name="Picture 10" descr="Comparison-Underlin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7039" y="1897040"/>
            <a:ext cx="3228975" cy="142875"/>
          </a:xfrm>
          <a:prstGeom prst="rect">
            <a:avLst/>
          </a:prstGeom>
        </p:spPr>
      </p:pic>
      <p:pic>
        <p:nvPicPr>
          <p:cNvPr id="13" name="Picture 12" descr="Comparison-Underlin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15960" y="1897040"/>
            <a:ext cx="3228975" cy="142875"/>
          </a:xfrm>
          <a:prstGeom prst="rect">
            <a:avLst/>
          </a:prstGeom>
        </p:spPr>
      </p:pic>
      <p:pic>
        <p:nvPicPr>
          <p:cNvPr id="12" name="Picture 11" descr="Comparison-Underlin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7039" y="1897040"/>
            <a:ext cx="3228975" cy="142875"/>
          </a:xfrm>
          <a:prstGeom prst="rect">
            <a:avLst/>
          </a:prstGeom>
        </p:spPr>
      </p:pic>
      <p:pic>
        <p:nvPicPr>
          <p:cNvPr id="14" name="Picture 13" descr="Comparison-Underlin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15960" y="1897040"/>
            <a:ext cx="3228975" cy="142875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Contenuto, sopra e sot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735138"/>
            <a:ext cx="7315200" cy="1920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66AD8-BC4A-4004-9882-414398D930CA}" type="datetimeFigureOut">
              <a:rPr lang="en-US" smtClean="0"/>
              <a:t>13/04/22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2C864-9362-43C7-A136-D9C41D93A96D}" type="slidenum">
              <a:rPr lang="en-US" smtClean="0"/>
              <a:t>‹n.›</a:t>
            </a:fld>
            <a:endParaRPr lang="en-US"/>
          </a:p>
        </p:txBody>
      </p:sp>
      <p:sp>
        <p:nvSpPr>
          <p:cNvPr id="8" name="Content Placeholder 2"/>
          <p:cNvSpPr>
            <a:spLocks noGrp="1"/>
          </p:cNvSpPr>
          <p:nvPr>
            <p:ph sz="half" idx="13"/>
          </p:nvPr>
        </p:nvSpPr>
        <p:spPr>
          <a:xfrm>
            <a:off x="914400" y="3870960"/>
            <a:ext cx="7315200" cy="1920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20" Type="http://schemas.openxmlformats.org/officeDocument/2006/relationships/slideLayout" Target="../slideLayouts/slideLayout20.xml"/><Relationship Id="rId21" Type="http://schemas.openxmlformats.org/officeDocument/2006/relationships/theme" Target="../theme/theme1.xml"/><Relationship Id="rId22" Type="http://schemas.openxmlformats.org/officeDocument/2006/relationships/image" Target="../media/image6.png"/><Relationship Id="rId23" Type="http://schemas.openxmlformats.org/officeDocument/2006/relationships/image" Target="../media/image7.png"/><Relationship Id="rId24" Type="http://schemas.openxmlformats.org/officeDocument/2006/relationships/image" Target="../media/image8.png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16.xml"/><Relationship Id="rId17" Type="http://schemas.openxmlformats.org/officeDocument/2006/relationships/slideLayout" Target="../slideLayouts/slideLayout17.xml"/><Relationship Id="rId18" Type="http://schemas.openxmlformats.org/officeDocument/2006/relationships/slideLayout" Target="../slideLayouts/slideLayout18.xml"/><Relationship Id="rId19" Type="http://schemas.openxmlformats.org/officeDocument/2006/relationships/slideLayout" Target="../slideLayouts/slideLayout19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4400" y="503238"/>
            <a:ext cx="7313613" cy="86836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735138"/>
            <a:ext cx="7313613" cy="40560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63438" y="6314461"/>
            <a:ext cx="1295400" cy="2650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/>
                </a:solidFill>
                <a:latin typeface="Rockwell" pitchFamily="18" charset="0"/>
              </a:defRPr>
            </a:lvl1pPr>
          </a:lstStyle>
          <a:p>
            <a:fld id="{2DF66AD8-BC4A-4004-9882-414398D930CA}" type="datetimeFigureOut">
              <a:rPr lang="en-US" smtClean="0"/>
              <a:t>13/04/22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2607" y="6305797"/>
            <a:ext cx="3717967" cy="2592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/>
                </a:solidFill>
                <a:latin typeface="Rockwell" pitchFamily="18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21388" y="5476097"/>
            <a:ext cx="1483056" cy="85184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1pPr>
          </a:lstStyle>
          <a:p>
            <a:fld id="{B9D2C864-9362-43C7-A136-D9C41D93A96D}" type="slidenum">
              <a:rPr lang="en-US" smtClean="0"/>
              <a:t>‹n.›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  <p:sldLayoutId id="2147483679" r:id="rId19"/>
    <p:sldLayoutId id="2147483680" r:id="rId20"/>
  </p:sldLayoutIdLst>
  <p:txStyles>
    <p:titleStyle>
      <a:lvl1pPr algn="ctr" defTabSz="914400" rtl="0" eaLnBrk="1" latinLnBrk="0" hangingPunct="1">
        <a:spcBef>
          <a:spcPct val="0"/>
        </a:spcBef>
        <a:buNone/>
        <a:defRPr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63550" indent="-463550" algn="l" defTabSz="914400" rtl="0" eaLnBrk="1" latinLnBrk="0" hangingPunct="1">
        <a:spcBef>
          <a:spcPts val="2000"/>
        </a:spcBef>
        <a:buSzPct val="90000"/>
        <a:buFontTx/>
        <a:buBlip>
          <a:blip r:embed="rId22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914400" indent="-457200" algn="l" defTabSz="914400" rtl="0" eaLnBrk="1" latinLnBrk="0" hangingPunct="1">
        <a:spcBef>
          <a:spcPts val="600"/>
        </a:spcBef>
        <a:buSzPct val="90000"/>
        <a:buFontTx/>
        <a:buBlip>
          <a:blip r:embed="rId23"/>
        </a:buBlip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1255713" indent="-341313" algn="l" defTabSz="914400" rtl="0" eaLnBrk="1" latinLnBrk="0" hangingPunct="1">
        <a:spcBef>
          <a:spcPts val="600"/>
        </a:spcBef>
        <a:buSzPct val="90000"/>
        <a:buFontTx/>
        <a:buBlip>
          <a:blip r:embed="rId24"/>
        </a:buBlip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97025" indent="-341313" algn="l" defTabSz="914400" rtl="0" eaLnBrk="1" latinLnBrk="0" hangingPunct="1">
        <a:spcBef>
          <a:spcPts val="600"/>
        </a:spcBef>
        <a:buSzPct val="90000"/>
        <a:buFontTx/>
        <a:buBlip>
          <a:blip r:embed="rId24"/>
        </a:buBlip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938338" indent="-341313" algn="l" defTabSz="914400" rtl="0" eaLnBrk="1" latinLnBrk="0" hangingPunct="1">
        <a:spcBef>
          <a:spcPts val="600"/>
        </a:spcBef>
        <a:buSzPct val="90000"/>
        <a:buFontTx/>
        <a:buBlip>
          <a:blip r:embed="rId24"/>
        </a:buBlip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90763" indent="-344488" algn="l" defTabSz="914400" rtl="0" eaLnBrk="1" latinLnBrk="0" hangingPunct="1">
        <a:spcBef>
          <a:spcPct val="20000"/>
        </a:spcBef>
        <a:buSzPct val="90000"/>
        <a:buFontTx/>
        <a:buBlip>
          <a:blip r:embed="rId22"/>
        </a:buBlip>
        <a:defRPr lang="en-US" sz="18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2625725" indent="-344488" algn="l" defTabSz="914400" rtl="0" eaLnBrk="1" latinLnBrk="0" hangingPunct="1">
        <a:spcBef>
          <a:spcPct val="20000"/>
        </a:spcBef>
        <a:buSzPct val="90000"/>
        <a:buFontTx/>
        <a:buBlip>
          <a:blip r:embed="rId24"/>
        </a:buBlip>
        <a:defRPr lang="en-US" sz="1800" kern="1200" dirty="0" smtClean="0">
          <a:solidFill>
            <a:schemeClr val="tx1"/>
          </a:solidFill>
          <a:latin typeface="+mn-lt"/>
          <a:ea typeface="+mn-ea"/>
          <a:cs typeface="+mn-cs"/>
        </a:defRPr>
      </a:lvl7pPr>
      <a:lvl8pPr marL="2970213" indent="-344488" algn="l" defTabSz="914400" rtl="0" eaLnBrk="1" latinLnBrk="0" hangingPunct="1">
        <a:spcBef>
          <a:spcPct val="20000"/>
        </a:spcBef>
        <a:buSzPct val="90000"/>
        <a:buFontTx/>
        <a:buBlip>
          <a:blip r:embed="rId22"/>
        </a:buBlip>
        <a:defRPr lang="en-US" sz="1800" kern="1200" dirty="0" smtClean="0">
          <a:solidFill>
            <a:schemeClr val="tx1"/>
          </a:solidFill>
          <a:latin typeface="+mn-lt"/>
          <a:ea typeface="+mn-ea"/>
          <a:cs typeface="+mn-cs"/>
        </a:defRPr>
      </a:lvl8pPr>
      <a:lvl9pPr marL="3313113" indent="-344488" algn="l" defTabSz="914400" rtl="0" eaLnBrk="1" latinLnBrk="0" hangingPunct="1">
        <a:spcBef>
          <a:spcPct val="20000"/>
        </a:spcBef>
        <a:buSzPct val="90000"/>
        <a:buFontTx/>
        <a:buBlip>
          <a:blip r:embed="rId23"/>
        </a:buBlip>
        <a:defRPr lang="en-US" sz="1800" kern="1200" dirty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2.jpe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t-IT" dirty="0" smtClean="0"/>
              <a:t>Il recupero di Giustiniano e l’alba di un’epoca nuova</a:t>
            </a:r>
            <a:endParaRPr lang="it-IT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0014761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4800" i="1" dirty="0" err="1"/>
              <a:t>Firmitas</a:t>
            </a:r>
            <a:r>
              <a:rPr lang="it-IT" sz="4800" i="1" dirty="0"/>
              <a:t> et </a:t>
            </a:r>
            <a:r>
              <a:rPr lang="it-IT" sz="4800" i="1" dirty="0" err="1"/>
              <a:t>stabilitas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  <a:defRPr/>
            </a:pPr>
            <a:r>
              <a:rPr lang="it-IT" sz="2800" dirty="0">
                <a:cs typeface="Times New Roman" charset="0"/>
              </a:rPr>
              <a:t>Era dunque la pubblica autorità </a:t>
            </a:r>
            <a:r>
              <a:rPr lang="it-IT" sz="2800" dirty="0" smtClean="0">
                <a:cs typeface="Times New Roman" charset="0"/>
              </a:rPr>
              <a:t>ad </a:t>
            </a:r>
            <a:r>
              <a:rPr lang="it-IT" sz="2800" dirty="0">
                <a:cs typeface="Times New Roman" charset="0"/>
              </a:rPr>
              <a:t>attribuire agli atti notarili quel carattere </a:t>
            </a:r>
            <a:r>
              <a:rPr lang="it-IT" sz="2800" dirty="0" smtClean="0">
                <a:cs typeface="Times New Roman" charset="0"/>
              </a:rPr>
              <a:t>che le </a:t>
            </a:r>
            <a:r>
              <a:rPr lang="it-IT" sz="2800" dirty="0">
                <a:cs typeface="Times New Roman" charset="0"/>
              </a:rPr>
              <a:t>fonti dell’epoca definiscono </a:t>
            </a:r>
            <a:r>
              <a:rPr lang="it-IT" sz="2800" i="1" dirty="0" err="1">
                <a:cs typeface="Times New Roman" charset="0"/>
              </a:rPr>
              <a:t>firmitas</a:t>
            </a:r>
            <a:r>
              <a:rPr lang="it-IT" sz="2800" i="1" dirty="0">
                <a:cs typeface="Times New Roman" charset="0"/>
              </a:rPr>
              <a:t> et </a:t>
            </a:r>
            <a:r>
              <a:rPr lang="it-IT" sz="2800" i="1" dirty="0" err="1">
                <a:cs typeface="Times New Roman" charset="0"/>
              </a:rPr>
              <a:t>stabilitas</a:t>
            </a:r>
            <a:r>
              <a:rPr lang="it-IT" sz="2800" dirty="0">
                <a:cs typeface="Times New Roman" charset="0"/>
              </a:rPr>
              <a:t>.</a:t>
            </a:r>
          </a:p>
          <a:p>
            <a:pPr marL="0" indent="0" algn="ctr">
              <a:buNone/>
              <a:defRPr/>
            </a:pPr>
            <a:r>
              <a:rPr lang="it-IT" sz="2800" dirty="0"/>
              <a:t> </a:t>
            </a:r>
          </a:p>
          <a:p>
            <a:pPr marL="0" indent="0" algn="ctr">
              <a:buNone/>
              <a:defRPr/>
            </a:pPr>
            <a:r>
              <a:rPr lang="it-IT" sz="2800" dirty="0"/>
              <a:t>In sostanza l’atto col suggello </a:t>
            </a:r>
            <a:r>
              <a:rPr lang="it-IT" sz="2800" dirty="0" smtClean="0"/>
              <a:t>dell’autorità diviene </a:t>
            </a:r>
            <a:r>
              <a:rPr lang="it-IT" sz="2800" dirty="0"/>
              <a:t>irrevocabile (</a:t>
            </a:r>
            <a:r>
              <a:rPr lang="it-IT" sz="2800" i="1" dirty="0"/>
              <a:t>firmo</a:t>
            </a:r>
            <a:r>
              <a:rPr lang="it-IT" sz="2800" dirty="0"/>
              <a:t>) e </a:t>
            </a:r>
            <a:r>
              <a:rPr lang="it-IT" sz="2800" dirty="0" smtClean="0"/>
              <a:t>inattaccabile </a:t>
            </a:r>
            <a:r>
              <a:rPr lang="it-IT" sz="2800" dirty="0"/>
              <a:t>(</a:t>
            </a:r>
            <a:r>
              <a:rPr lang="it-IT" sz="2800" i="1" dirty="0" err="1"/>
              <a:t>stabelis</a:t>
            </a:r>
            <a:r>
              <a:rPr lang="it-IT" sz="2800" dirty="0"/>
              <a:t>)</a:t>
            </a:r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50245266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Il placito (1)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  <a:defRPr/>
            </a:pPr>
            <a:r>
              <a:rPr lang="it-IT" sz="2800" dirty="0"/>
              <a:t>Sin dall’epoca carolingia </a:t>
            </a:r>
            <a:r>
              <a:rPr lang="it-IT" sz="2800" dirty="0" smtClean="0"/>
              <a:t>la </a:t>
            </a:r>
            <a:r>
              <a:rPr lang="it-IT" sz="2800" dirty="0"/>
              <a:t>forma del giudizio è quella del </a:t>
            </a:r>
            <a:r>
              <a:rPr lang="it-IT" sz="2800" b="1" i="1" dirty="0" err="1" smtClean="0">
                <a:solidFill>
                  <a:srgbClr val="0000FF"/>
                </a:solidFill>
              </a:rPr>
              <a:t>placitum</a:t>
            </a:r>
            <a:r>
              <a:rPr lang="it-IT" sz="2800" i="1" dirty="0" smtClean="0"/>
              <a:t> </a:t>
            </a:r>
            <a:r>
              <a:rPr lang="it-IT" sz="2800" dirty="0" smtClean="0"/>
              <a:t>(da</a:t>
            </a:r>
            <a:r>
              <a:rPr lang="it-IT" sz="2800" i="1" dirty="0" smtClean="0"/>
              <a:t> </a:t>
            </a:r>
            <a:r>
              <a:rPr lang="it-IT" sz="2800" i="1" dirty="0" err="1" smtClean="0"/>
              <a:t>placuit</a:t>
            </a:r>
            <a:r>
              <a:rPr lang="it-IT" sz="2800" i="1" dirty="0" smtClean="0"/>
              <a:t> </a:t>
            </a:r>
            <a:r>
              <a:rPr lang="it-IT" sz="2800" dirty="0" smtClean="0"/>
              <a:t>= piacque). </a:t>
            </a:r>
            <a:endParaRPr lang="it-IT" sz="2800" dirty="0"/>
          </a:p>
          <a:p>
            <a:pPr marL="0" indent="0" algn="ctr">
              <a:buNone/>
              <a:defRPr/>
            </a:pPr>
            <a:r>
              <a:rPr lang="it-IT" sz="2800" dirty="0"/>
              <a:t>Il verdetto non è sentito come un atto </a:t>
            </a:r>
            <a:r>
              <a:rPr lang="it-IT" sz="2800" dirty="0" smtClean="0"/>
              <a:t>autoritativo del giudice (</a:t>
            </a:r>
            <a:r>
              <a:rPr lang="it-IT" sz="2800" b="1" i="1" dirty="0" err="1" smtClean="0">
                <a:solidFill>
                  <a:srgbClr val="0000FF"/>
                </a:solidFill>
              </a:rPr>
              <a:t>iudicium</a:t>
            </a:r>
            <a:r>
              <a:rPr lang="it-IT" sz="2800" dirty="0" smtClean="0"/>
              <a:t>), </a:t>
            </a:r>
            <a:r>
              <a:rPr lang="it-IT" sz="2800" dirty="0"/>
              <a:t>ma sortisce dalla condivisione </a:t>
            </a:r>
            <a:r>
              <a:rPr lang="it-IT" sz="2800" dirty="0" smtClean="0"/>
              <a:t>quanto </a:t>
            </a:r>
            <a:r>
              <a:rPr lang="it-IT" sz="2800" dirty="0"/>
              <a:t>più ampia possibile </a:t>
            </a:r>
            <a:r>
              <a:rPr lang="it-IT" sz="2800" dirty="0" smtClean="0"/>
              <a:t>della </a:t>
            </a:r>
            <a:r>
              <a:rPr lang="it-IT" sz="2800" dirty="0" smtClean="0"/>
              <a:t>decisione all’interno della comunità circostante</a:t>
            </a:r>
            <a:endParaRPr lang="it-IT" sz="2800" dirty="0"/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96947480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Il placito (2)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44500" y="1735138"/>
            <a:ext cx="8149167" cy="4456112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  <a:defRPr/>
            </a:pPr>
            <a:r>
              <a:rPr lang="it-IT" sz="2800" dirty="0" smtClean="0"/>
              <a:t>Nel  corso del sec. XI, accade sempre più spesso che l</a:t>
            </a:r>
            <a:r>
              <a:rPr lang="it-IT" sz="2800" dirty="0" smtClean="0">
                <a:latin typeface="Arial"/>
              </a:rPr>
              <a:t>’</a:t>
            </a:r>
            <a:r>
              <a:rPr lang="it-IT" sz="2800" dirty="0" smtClean="0"/>
              <a:t>autorità politica deleghi </a:t>
            </a:r>
            <a:r>
              <a:rPr lang="it-IT" sz="2800" dirty="0"/>
              <a:t>un giudice professionale </a:t>
            </a:r>
            <a:r>
              <a:rPr lang="it-IT" sz="2800" dirty="0" smtClean="0"/>
              <a:t>a </a:t>
            </a:r>
            <a:r>
              <a:rPr lang="it-IT" sz="2800" dirty="0"/>
              <a:t>presiedere il placito</a:t>
            </a:r>
          </a:p>
          <a:p>
            <a:pPr algn="ctr">
              <a:defRPr/>
            </a:pPr>
            <a:endParaRPr lang="it-IT" sz="2800" dirty="0"/>
          </a:p>
          <a:p>
            <a:pPr marL="0" indent="0">
              <a:buNone/>
              <a:defRPr/>
            </a:pPr>
            <a:r>
              <a:rPr lang="it-IT" sz="2800" dirty="0" smtClean="0"/>
              <a:t>* Il </a:t>
            </a:r>
            <a:r>
              <a:rPr lang="it-IT" sz="2800" dirty="0"/>
              <a:t>giudice conduceva una sorta di indagine preliminare </a:t>
            </a:r>
          </a:p>
          <a:p>
            <a:pPr marL="0" indent="0">
              <a:buNone/>
              <a:defRPr/>
            </a:pPr>
            <a:r>
              <a:rPr lang="it-IT" sz="2800" dirty="0" smtClean="0"/>
              <a:t>* Il </a:t>
            </a:r>
            <a:r>
              <a:rPr lang="it-IT" sz="2800" dirty="0"/>
              <a:t>dibattito fra le parti era libero e pubblico</a:t>
            </a:r>
          </a:p>
          <a:p>
            <a:pPr marL="0" indent="0">
              <a:buNone/>
              <a:defRPr/>
            </a:pPr>
            <a:r>
              <a:rPr lang="it-IT" sz="2800" dirty="0" smtClean="0"/>
              <a:t>* Si </a:t>
            </a:r>
            <a:r>
              <a:rPr lang="it-IT" sz="2800" dirty="0"/>
              <a:t>applicava </a:t>
            </a:r>
            <a:r>
              <a:rPr lang="it-IT" sz="2800" dirty="0" smtClean="0"/>
              <a:t>tendenzialmente il </a:t>
            </a:r>
            <a:r>
              <a:rPr lang="it-IT" sz="2800" dirty="0"/>
              <a:t>principio della legge personale</a:t>
            </a:r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57919606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Il placito (3)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spcBef>
                <a:spcPct val="20000"/>
              </a:spcBef>
              <a:buNone/>
              <a:defRPr/>
            </a:pPr>
            <a:r>
              <a:rPr lang="it-IT" sz="2800" dirty="0"/>
              <a:t>Le parti dovevano produrre in giudizio </a:t>
            </a:r>
          </a:p>
          <a:p>
            <a:pPr marL="0" indent="0" algn="ctr">
              <a:spcBef>
                <a:spcPct val="20000"/>
              </a:spcBef>
              <a:buNone/>
              <a:defRPr/>
            </a:pPr>
            <a:r>
              <a:rPr lang="it-IT" sz="2800" dirty="0"/>
              <a:t>le norme da applicare e le prove sulle quali</a:t>
            </a:r>
          </a:p>
          <a:p>
            <a:pPr marL="0" indent="0" algn="ctr">
              <a:spcBef>
                <a:spcPct val="20000"/>
              </a:spcBef>
              <a:buNone/>
              <a:defRPr/>
            </a:pPr>
            <a:r>
              <a:rPr lang="it-IT" sz="2800" dirty="0"/>
              <a:t>fondavano le rispettive affermazioni</a:t>
            </a:r>
          </a:p>
          <a:p>
            <a:pPr marL="0" indent="0" algn="ctr">
              <a:spcBef>
                <a:spcPct val="20000"/>
              </a:spcBef>
              <a:buNone/>
              <a:defRPr/>
            </a:pPr>
            <a:endParaRPr lang="it-IT" sz="2800" dirty="0"/>
          </a:p>
          <a:p>
            <a:pPr marL="0" indent="0" algn="ctr">
              <a:spcBef>
                <a:spcPct val="20000"/>
              </a:spcBef>
              <a:buNone/>
              <a:defRPr/>
            </a:pPr>
            <a:r>
              <a:rPr lang="it-IT" sz="2800" dirty="0"/>
              <a:t>Anche le prove di tipo romano </a:t>
            </a:r>
          </a:p>
          <a:p>
            <a:pPr marL="0" indent="0" algn="ctr">
              <a:spcBef>
                <a:spcPct val="20000"/>
              </a:spcBef>
              <a:buNone/>
              <a:defRPr/>
            </a:pPr>
            <a:r>
              <a:rPr lang="it-IT" sz="2800" dirty="0"/>
              <a:t>(documenti e </a:t>
            </a:r>
            <a:r>
              <a:rPr lang="it-IT" sz="2800" dirty="0" smtClean="0"/>
              <a:t>testimonianze)</a:t>
            </a:r>
            <a:endParaRPr lang="it-IT" sz="2800" dirty="0"/>
          </a:p>
          <a:p>
            <a:pPr marL="0" indent="0" algn="ctr">
              <a:spcBef>
                <a:spcPct val="20000"/>
              </a:spcBef>
              <a:buNone/>
              <a:defRPr/>
            </a:pPr>
            <a:r>
              <a:rPr lang="it-IT" sz="2800" dirty="0"/>
              <a:t>andavano asseverate </a:t>
            </a:r>
            <a:r>
              <a:rPr lang="it-IT" sz="2800" dirty="0" smtClean="0"/>
              <a:t>con </a:t>
            </a:r>
            <a:r>
              <a:rPr lang="it-IT" sz="2800" dirty="0"/>
              <a:t>giuramento</a:t>
            </a:r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26111448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4000" dirty="0" smtClean="0"/>
              <a:t>Giustiniano nell’alto medioevo</a:t>
            </a:r>
            <a:endParaRPr lang="it-IT" sz="40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  <a:defRPr/>
            </a:pPr>
            <a:r>
              <a:rPr lang="it-IT" sz="2800" dirty="0" smtClean="0"/>
              <a:t>Sempre più spesso il diritto </a:t>
            </a:r>
            <a:r>
              <a:rPr lang="it-IT" sz="2800" dirty="0"/>
              <a:t>giustinianeo </a:t>
            </a:r>
            <a:r>
              <a:rPr lang="it-IT" sz="2800" dirty="0" smtClean="0"/>
              <a:t>viene usato in </a:t>
            </a:r>
            <a:r>
              <a:rPr lang="it-IT" sz="2800" dirty="0"/>
              <a:t>questi giudizi </a:t>
            </a:r>
            <a:r>
              <a:rPr lang="it-IT" sz="2800" dirty="0" smtClean="0"/>
              <a:t>(ovviamente in tutti quelli in cui erano coinvolti ecclesiastici, ma non solo).</a:t>
            </a:r>
          </a:p>
          <a:p>
            <a:pPr marL="0" indent="0" algn="just">
              <a:buNone/>
              <a:defRPr/>
            </a:pPr>
            <a:r>
              <a:rPr lang="it-IT" sz="2800" dirty="0" smtClean="0"/>
              <a:t>In rarissimi casi si cita il </a:t>
            </a:r>
            <a:r>
              <a:rPr lang="it-IT" sz="2800" dirty="0" smtClean="0">
                <a:solidFill>
                  <a:srgbClr val="800000"/>
                </a:solidFill>
              </a:rPr>
              <a:t>Digesto</a:t>
            </a:r>
            <a:r>
              <a:rPr lang="it-IT" sz="2800" dirty="0" smtClean="0"/>
              <a:t> (</a:t>
            </a:r>
            <a:r>
              <a:rPr lang="it-IT" sz="2800" dirty="0" err="1" smtClean="0"/>
              <a:t>Marturi</a:t>
            </a:r>
            <a:r>
              <a:rPr lang="it-IT" sz="2800" dirty="0" smtClean="0"/>
              <a:t>), mai invece l’</a:t>
            </a:r>
            <a:r>
              <a:rPr lang="it-IT" sz="2800" i="1" dirty="0" err="1" smtClean="0">
                <a:solidFill>
                  <a:srgbClr val="800000"/>
                </a:solidFill>
              </a:rPr>
              <a:t>Authenticum</a:t>
            </a:r>
            <a:endParaRPr lang="it-IT" sz="2800" dirty="0">
              <a:solidFill>
                <a:srgbClr val="800000"/>
              </a:solidFill>
            </a:endParaRPr>
          </a:p>
          <a:p>
            <a:pPr marL="0" indent="0" algn="just">
              <a:buNone/>
              <a:defRPr/>
            </a:pPr>
            <a:r>
              <a:rPr lang="it-IT" sz="2800" dirty="0" smtClean="0"/>
              <a:t>Le </a:t>
            </a:r>
            <a:r>
              <a:rPr lang="it-IT" sz="2800" dirty="0"/>
              <a:t>Istituzioni </a:t>
            </a:r>
            <a:r>
              <a:rPr lang="it-IT" sz="2800" dirty="0" smtClean="0"/>
              <a:t>erano pure conosciute, ma </a:t>
            </a:r>
            <a:r>
              <a:rPr lang="it-IT" sz="2800" dirty="0"/>
              <a:t>con maggior frequenza si </a:t>
            </a:r>
            <a:r>
              <a:rPr lang="it-IT" sz="2800" dirty="0" smtClean="0"/>
              <a:t>utilizzavano il </a:t>
            </a:r>
            <a:r>
              <a:rPr lang="it-IT" sz="2800" dirty="0">
                <a:solidFill>
                  <a:srgbClr val="800000"/>
                </a:solidFill>
              </a:rPr>
              <a:t>Codice</a:t>
            </a:r>
            <a:r>
              <a:rPr lang="it-IT" sz="2800" dirty="0"/>
              <a:t> e l’</a:t>
            </a:r>
            <a:r>
              <a:rPr lang="it-IT" sz="2800" i="1" dirty="0">
                <a:solidFill>
                  <a:srgbClr val="800000"/>
                </a:solidFill>
              </a:rPr>
              <a:t>Epitome </a:t>
            </a:r>
            <a:r>
              <a:rPr lang="it-IT" sz="2800" i="1" dirty="0" err="1">
                <a:solidFill>
                  <a:srgbClr val="800000"/>
                </a:solidFill>
              </a:rPr>
              <a:t>Iuliani</a:t>
            </a:r>
            <a:endParaRPr lang="it-IT" sz="2800" i="1" dirty="0">
              <a:solidFill>
                <a:srgbClr val="800000"/>
              </a:solidFill>
            </a:endParaRP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42063264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914400" y="285750"/>
            <a:ext cx="7313613" cy="793750"/>
          </a:xfrm>
        </p:spPr>
        <p:txBody>
          <a:bodyPr/>
          <a:lstStyle/>
          <a:p>
            <a:r>
              <a:rPr lang="it-IT" dirty="0" smtClean="0"/>
              <a:t>L’</a:t>
            </a:r>
            <a:r>
              <a:rPr lang="it-IT" i="1" dirty="0" smtClean="0"/>
              <a:t>Epitome </a:t>
            </a:r>
            <a:r>
              <a:rPr lang="it-IT" i="1" dirty="0" err="1" smtClean="0"/>
              <a:t>Codicis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06917" y="1248832"/>
            <a:ext cx="8625416" cy="5228167"/>
          </a:xfrm>
        </p:spPr>
        <p:txBody>
          <a:bodyPr>
            <a:noAutofit/>
          </a:bodyPr>
          <a:lstStyle/>
          <a:p>
            <a:pPr algn="just">
              <a:buNone/>
              <a:defRPr/>
            </a:pPr>
            <a:r>
              <a:rPr lang="it-IT" dirty="0"/>
              <a:t>Il Codice di Giustiniano </a:t>
            </a:r>
            <a:r>
              <a:rPr lang="it-IT" dirty="0" smtClean="0"/>
              <a:t>circolava </a:t>
            </a:r>
            <a:r>
              <a:rPr lang="it-IT" dirty="0"/>
              <a:t>comunque </a:t>
            </a:r>
            <a:r>
              <a:rPr lang="it-IT" dirty="0" smtClean="0"/>
              <a:t>in forma ridotta</a:t>
            </a:r>
            <a:endParaRPr lang="it-IT" dirty="0"/>
          </a:p>
          <a:p>
            <a:pPr marL="0" indent="0">
              <a:buNone/>
            </a:pPr>
            <a:r>
              <a:rPr lang="it-IT" dirty="0"/>
              <a:t>Secondo </a:t>
            </a:r>
            <a:r>
              <a:rPr lang="it-IT" dirty="0" err="1"/>
              <a:t>Krüger</a:t>
            </a:r>
            <a:r>
              <a:rPr lang="it-IT" dirty="0"/>
              <a:t>, intorno al sec. VIII, il </a:t>
            </a:r>
            <a:r>
              <a:rPr lang="it-IT" i="1" dirty="0" err="1"/>
              <a:t>Codex</a:t>
            </a:r>
            <a:r>
              <a:rPr lang="it-IT" i="1" dirty="0"/>
              <a:t> </a:t>
            </a:r>
            <a:r>
              <a:rPr lang="it-IT" dirty="0"/>
              <a:t>sarebbe stato </a:t>
            </a:r>
            <a:r>
              <a:rPr lang="it-IT" dirty="0" smtClean="0"/>
              <a:t>oggetto di ampi tagli </a:t>
            </a:r>
            <a:r>
              <a:rPr lang="it-IT" dirty="0"/>
              <a:t>sino </a:t>
            </a:r>
            <a:r>
              <a:rPr lang="it-IT" dirty="0" smtClean="0"/>
              <a:t>a ottenere una </a:t>
            </a:r>
            <a:r>
              <a:rPr lang="it-IT" i="1" dirty="0" smtClean="0">
                <a:solidFill>
                  <a:srgbClr val="3366FF"/>
                </a:solidFill>
              </a:rPr>
              <a:t>Epitome </a:t>
            </a:r>
            <a:r>
              <a:rPr lang="it-IT" i="1" dirty="0" err="1" smtClean="0">
                <a:solidFill>
                  <a:srgbClr val="3366FF"/>
                </a:solidFill>
              </a:rPr>
              <a:t>Codicis</a:t>
            </a:r>
            <a:r>
              <a:rPr lang="it-IT" dirty="0" smtClean="0">
                <a:solidFill>
                  <a:srgbClr val="3366FF"/>
                </a:solidFill>
              </a:rPr>
              <a:t> </a:t>
            </a:r>
            <a:r>
              <a:rPr lang="it-IT" dirty="0" smtClean="0"/>
              <a:t>che raccoglieva ¼ del Codice originale. Da quel testo epitomato, grazie a un paziente lavoro di </a:t>
            </a:r>
            <a:r>
              <a:rPr lang="it-IT" i="1" dirty="0" err="1" smtClean="0"/>
              <a:t>auctio</a:t>
            </a:r>
            <a:r>
              <a:rPr lang="it-IT" dirty="0" smtClean="0"/>
              <a:t>, agli inizi del XII secolo il Codice sarebbe stato riportato alle dimensioni originali</a:t>
            </a:r>
            <a:endParaRPr lang="it-IT" dirty="0"/>
          </a:p>
          <a:p>
            <a:pPr marL="0" indent="0">
              <a:buNone/>
            </a:pPr>
            <a:r>
              <a:rPr lang="it-IT" dirty="0"/>
              <a:t>In </a:t>
            </a:r>
            <a:r>
              <a:rPr lang="it-IT" dirty="0" smtClean="0"/>
              <a:t>particolare, </a:t>
            </a:r>
            <a:r>
              <a:rPr lang="it-IT" dirty="0"/>
              <a:t>i tagli avrebbero </a:t>
            </a:r>
            <a:r>
              <a:rPr lang="it-IT" dirty="0" smtClean="0"/>
              <a:t>riguardato: </a:t>
            </a:r>
            <a:r>
              <a:rPr lang="it-IT" dirty="0">
                <a:solidFill>
                  <a:srgbClr val="800000"/>
                </a:solidFill>
              </a:rPr>
              <a:t>l</a:t>
            </a:r>
            <a:r>
              <a:rPr lang="it-IT" dirty="0" smtClean="0">
                <a:solidFill>
                  <a:srgbClr val="800000"/>
                </a:solidFill>
              </a:rPr>
              <a:t>e </a:t>
            </a:r>
            <a:r>
              <a:rPr lang="it-IT" dirty="0">
                <a:solidFill>
                  <a:srgbClr val="800000"/>
                </a:solidFill>
              </a:rPr>
              <a:t>costituzioni </a:t>
            </a:r>
            <a:r>
              <a:rPr lang="it-IT" dirty="0" smtClean="0">
                <a:solidFill>
                  <a:srgbClr val="800000"/>
                </a:solidFill>
              </a:rPr>
              <a:t>proemiali; </a:t>
            </a:r>
            <a:r>
              <a:rPr lang="it-IT" i="1" dirty="0" smtClean="0">
                <a:solidFill>
                  <a:srgbClr val="800000"/>
                </a:solidFill>
              </a:rPr>
              <a:t>le </a:t>
            </a:r>
            <a:r>
              <a:rPr lang="it-IT" i="1" dirty="0" err="1">
                <a:solidFill>
                  <a:srgbClr val="800000"/>
                </a:solidFill>
              </a:rPr>
              <a:t>i</a:t>
            </a:r>
            <a:r>
              <a:rPr lang="it-IT" i="1" dirty="0" err="1" smtClean="0">
                <a:solidFill>
                  <a:srgbClr val="800000"/>
                </a:solidFill>
              </a:rPr>
              <a:t>nscriptiones</a:t>
            </a:r>
            <a:r>
              <a:rPr lang="it-IT" i="1" dirty="0" smtClean="0">
                <a:solidFill>
                  <a:srgbClr val="800000"/>
                </a:solidFill>
              </a:rPr>
              <a:t> </a:t>
            </a:r>
            <a:r>
              <a:rPr lang="it-IT" dirty="0">
                <a:solidFill>
                  <a:srgbClr val="800000"/>
                </a:solidFill>
              </a:rPr>
              <a:t>e </a:t>
            </a:r>
            <a:r>
              <a:rPr lang="it-IT" i="1" dirty="0" err="1" smtClean="0">
                <a:solidFill>
                  <a:srgbClr val="800000"/>
                </a:solidFill>
              </a:rPr>
              <a:t>subscriptiones</a:t>
            </a:r>
            <a:r>
              <a:rPr lang="it-IT" i="1" dirty="0">
                <a:solidFill>
                  <a:srgbClr val="800000"/>
                </a:solidFill>
              </a:rPr>
              <a:t>;</a:t>
            </a:r>
            <a:r>
              <a:rPr lang="it-IT" i="1" dirty="0" smtClean="0">
                <a:solidFill>
                  <a:srgbClr val="800000"/>
                </a:solidFill>
              </a:rPr>
              <a:t> </a:t>
            </a:r>
            <a:r>
              <a:rPr lang="it-IT" dirty="0">
                <a:solidFill>
                  <a:srgbClr val="800000"/>
                </a:solidFill>
              </a:rPr>
              <a:t>t</a:t>
            </a:r>
            <a:r>
              <a:rPr lang="it-IT" dirty="0" smtClean="0">
                <a:solidFill>
                  <a:srgbClr val="800000"/>
                </a:solidFill>
              </a:rPr>
              <a:t>utte </a:t>
            </a:r>
            <a:r>
              <a:rPr lang="it-IT" dirty="0">
                <a:solidFill>
                  <a:srgbClr val="800000"/>
                </a:solidFill>
              </a:rPr>
              <a:t>le costituzioni </a:t>
            </a:r>
            <a:r>
              <a:rPr lang="it-IT" dirty="0" smtClean="0">
                <a:solidFill>
                  <a:srgbClr val="800000"/>
                </a:solidFill>
              </a:rPr>
              <a:t>greche; quelle latine troppo lunghe o difficili; molte </a:t>
            </a:r>
            <a:r>
              <a:rPr lang="it-IT" dirty="0">
                <a:solidFill>
                  <a:srgbClr val="800000"/>
                </a:solidFill>
              </a:rPr>
              <a:t>costituzioni di contenuto </a:t>
            </a:r>
            <a:r>
              <a:rPr lang="it-IT" dirty="0" smtClean="0">
                <a:solidFill>
                  <a:srgbClr val="800000"/>
                </a:solidFill>
              </a:rPr>
              <a:t>ecclesiastico; per </a:t>
            </a:r>
            <a:r>
              <a:rPr lang="it-IT" dirty="0">
                <a:solidFill>
                  <a:srgbClr val="800000"/>
                </a:solidFill>
              </a:rPr>
              <a:t>intero i libri X, XI e </a:t>
            </a:r>
            <a:r>
              <a:rPr lang="it-IT" dirty="0" smtClean="0">
                <a:solidFill>
                  <a:srgbClr val="800000"/>
                </a:solidFill>
              </a:rPr>
              <a:t>XII</a:t>
            </a:r>
          </a:p>
          <a:p>
            <a:pPr marL="0" indent="0">
              <a:buNone/>
            </a:pPr>
            <a:r>
              <a:rPr lang="it-IT" dirty="0" smtClean="0"/>
              <a:t>L’ipotesi di </a:t>
            </a:r>
            <a:r>
              <a:rPr lang="it-IT" dirty="0" err="1" smtClean="0"/>
              <a:t>Krüger</a:t>
            </a:r>
            <a:r>
              <a:rPr lang="it-IT" dirty="0" smtClean="0"/>
              <a:t> non ha però trovato conferme</a:t>
            </a:r>
            <a:endParaRPr lang="it-IT" dirty="0">
              <a:solidFill>
                <a:srgbClr val="8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660063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4800" dirty="0"/>
              <a:t>La </a:t>
            </a:r>
            <a:r>
              <a:rPr lang="it-IT" sz="4800" i="1" dirty="0"/>
              <a:t>Summa </a:t>
            </a:r>
            <a:r>
              <a:rPr lang="it-IT" sz="4800" i="1" dirty="0" err="1"/>
              <a:t>Perusina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66122" y="1735138"/>
            <a:ext cx="8216402" cy="4491758"/>
          </a:xfrm>
        </p:spPr>
        <p:txBody>
          <a:bodyPr>
            <a:normAutofit/>
          </a:bodyPr>
          <a:lstStyle/>
          <a:p>
            <a:pPr marL="0" indent="0">
              <a:buNone/>
              <a:defRPr/>
            </a:pPr>
            <a:r>
              <a:rPr lang="it-IT" sz="2800" dirty="0" smtClean="0"/>
              <a:t>In territorio romano, però, nella </a:t>
            </a:r>
            <a:r>
              <a:rPr lang="it-IT" sz="2800" dirty="0"/>
              <a:t>prassi </a:t>
            </a:r>
            <a:r>
              <a:rPr lang="it-IT" sz="2800" dirty="0" smtClean="0"/>
              <a:t>si </a:t>
            </a:r>
            <a:r>
              <a:rPr lang="it-IT" sz="2800" dirty="0"/>
              <a:t>utilizzava </a:t>
            </a:r>
            <a:r>
              <a:rPr lang="it-IT" sz="2800" dirty="0" smtClean="0"/>
              <a:t>un </a:t>
            </a:r>
            <a:r>
              <a:rPr lang="it-IT" sz="2800" dirty="0"/>
              <a:t>riassunto del Codice che noi chiamiamo </a:t>
            </a:r>
            <a:r>
              <a:rPr lang="it-IT" sz="2800" i="1" dirty="0"/>
              <a:t>Summa </a:t>
            </a:r>
            <a:r>
              <a:rPr lang="it-IT" sz="2800" i="1" dirty="0" err="1"/>
              <a:t>Perusina</a:t>
            </a:r>
            <a:endParaRPr lang="it-IT" sz="2800" i="1" dirty="0"/>
          </a:p>
          <a:p>
            <a:pPr marL="0" indent="0">
              <a:buNone/>
              <a:defRPr/>
            </a:pPr>
            <a:r>
              <a:rPr lang="it-IT" sz="2800" dirty="0" smtClean="0"/>
              <a:t>Molte costituzioni sono assenti ma non tante come sosteneva lo studioso tedesco. </a:t>
            </a:r>
          </a:p>
          <a:p>
            <a:pPr marL="0" indent="0">
              <a:buNone/>
              <a:defRPr/>
            </a:pPr>
            <a:r>
              <a:rPr lang="it-IT" sz="2800" dirty="0" smtClean="0"/>
              <a:t>I </a:t>
            </a:r>
            <a:r>
              <a:rPr lang="it-IT" sz="2800" dirty="0"/>
              <a:t>molti errori che rivela sono segni della decadenza culturale dell’epoca ma anche dello sforzo dell’autore di adattare </a:t>
            </a:r>
            <a:r>
              <a:rPr lang="it-IT" sz="2800" dirty="0" smtClean="0"/>
              <a:t>il testo di Giustiniano </a:t>
            </a:r>
            <a:r>
              <a:rPr lang="it-IT" sz="2800" dirty="0"/>
              <a:t>ai suoi tempi</a:t>
            </a:r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7351610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Segnaposto contenuto 3" descr="unnamed.jpg"/>
          <p:cNvPicPr>
            <a:picLocks noGrp="1"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73421" r="-73421"/>
          <a:stretch>
            <a:fillRect/>
          </a:stretch>
        </p:blipFill>
        <p:spPr bwMode="auto">
          <a:xfrm>
            <a:off x="-728671" y="115888"/>
            <a:ext cx="10748963" cy="6742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4437494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L’</a:t>
            </a:r>
            <a:r>
              <a:rPr lang="it-IT" i="1" dirty="0" smtClean="0"/>
              <a:t>Epitome </a:t>
            </a:r>
            <a:r>
              <a:rPr lang="it-IT" i="1" dirty="0" err="1" smtClean="0"/>
              <a:t>Iuliani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74318" y="1735138"/>
            <a:ext cx="8078698" cy="4598854"/>
          </a:xfrm>
        </p:spPr>
        <p:txBody>
          <a:bodyPr>
            <a:normAutofit/>
          </a:bodyPr>
          <a:lstStyle/>
          <a:p>
            <a:pPr marL="0" indent="0" algn="ctr">
              <a:buNone/>
              <a:defRPr/>
            </a:pPr>
            <a:r>
              <a:rPr lang="it-IT" sz="2800" dirty="0"/>
              <a:t>Le Novelle di </a:t>
            </a:r>
            <a:r>
              <a:rPr lang="it-IT" sz="2800" dirty="0" err="1"/>
              <a:t>Gustiniano</a:t>
            </a:r>
            <a:r>
              <a:rPr lang="it-IT" sz="2800" dirty="0"/>
              <a:t> contenevano molte norme </a:t>
            </a:r>
            <a:r>
              <a:rPr lang="it-IT" sz="2800" dirty="0" smtClean="0"/>
              <a:t>che </a:t>
            </a:r>
            <a:r>
              <a:rPr lang="it-IT" sz="2800" dirty="0"/>
              <a:t>interessavano la Chiesa</a:t>
            </a:r>
            <a:r>
              <a:rPr lang="it-IT" sz="2800" dirty="0" smtClean="0"/>
              <a:t>. La </a:t>
            </a:r>
            <a:r>
              <a:rPr lang="it-IT" sz="2800" dirty="0"/>
              <a:t>versione originale (</a:t>
            </a:r>
            <a:r>
              <a:rPr lang="it-IT" sz="2800" i="1" dirty="0" err="1"/>
              <a:t>Authenticum</a:t>
            </a:r>
            <a:r>
              <a:rPr lang="it-IT" sz="2800" dirty="0"/>
              <a:t>) appariva però </a:t>
            </a:r>
            <a:r>
              <a:rPr lang="it-IT" sz="2800" dirty="0" smtClean="0"/>
              <a:t>troppo </a:t>
            </a:r>
            <a:r>
              <a:rPr lang="it-IT" sz="2800" dirty="0"/>
              <a:t>impegnativa.</a:t>
            </a:r>
          </a:p>
          <a:p>
            <a:pPr marL="0" indent="0" algn="ctr">
              <a:buNone/>
              <a:defRPr/>
            </a:pPr>
            <a:r>
              <a:rPr lang="it-IT" sz="2800" dirty="0"/>
              <a:t>Molto più rispondente era la versione epitomata redatta </a:t>
            </a:r>
            <a:r>
              <a:rPr lang="it-IT" sz="2800" dirty="0" smtClean="0"/>
              <a:t>da </a:t>
            </a:r>
            <a:r>
              <a:rPr lang="it-IT" sz="2800" dirty="0"/>
              <a:t>un professore di Costantinopoli (Giuliano</a:t>
            </a:r>
            <a:r>
              <a:rPr lang="it-IT" sz="2800" dirty="0" smtClean="0"/>
              <a:t>)</a:t>
            </a:r>
            <a:endParaRPr lang="it-IT" sz="2800" dirty="0"/>
          </a:p>
          <a:p>
            <a:pPr marL="0" indent="0" algn="ctr">
              <a:buNone/>
              <a:defRPr/>
            </a:pPr>
            <a:r>
              <a:rPr lang="it-IT" sz="2800" dirty="0"/>
              <a:t>Questo fu l’unico testo giustinianeo a diffondersi </a:t>
            </a:r>
            <a:r>
              <a:rPr lang="it-IT" sz="2800" dirty="0" smtClean="0"/>
              <a:t>fuori </a:t>
            </a:r>
            <a:r>
              <a:rPr lang="it-IT" sz="2800" dirty="0"/>
              <a:t>d’Italia prima del secolo XII </a:t>
            </a:r>
            <a:r>
              <a:rPr lang="it-IT" sz="2800" dirty="0" smtClean="0"/>
              <a:t>(sorprendentemente unita a formare una singolare coppia </a:t>
            </a:r>
            <a:r>
              <a:rPr lang="it-IT" sz="2800" dirty="0"/>
              <a:t>con la </a:t>
            </a:r>
            <a:r>
              <a:rPr lang="it-IT" sz="2800" i="1" dirty="0" err="1"/>
              <a:t>Lex</a:t>
            </a:r>
            <a:r>
              <a:rPr lang="it-IT" sz="2800" i="1" dirty="0"/>
              <a:t> Dei</a:t>
            </a:r>
            <a:r>
              <a:rPr lang="it-IT" sz="2800" dirty="0"/>
              <a:t>)</a:t>
            </a:r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79438189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Raccolte di diritto romano (1)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9018" y="1735138"/>
            <a:ext cx="8247004" cy="449175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it-IT" sz="2800" dirty="0" smtClean="0"/>
              <a:t>Mentre a nord delle Alpi, gli intellettuali ecclesiastici si dedicarono a raccogliere in compilazioni sistematiche le norme valide per la chiesa (</a:t>
            </a:r>
            <a:r>
              <a:rPr lang="it-IT" sz="2800" i="1" dirty="0" err="1" smtClean="0"/>
              <a:t>canones</a:t>
            </a:r>
            <a:r>
              <a:rPr lang="it-IT" sz="2800" i="1" dirty="0" smtClean="0"/>
              <a:t> </a:t>
            </a:r>
            <a:r>
              <a:rPr lang="it-IT" sz="2800" dirty="0" smtClean="0"/>
              <a:t> e </a:t>
            </a:r>
            <a:r>
              <a:rPr lang="it-IT" sz="2800" i="1" dirty="0" smtClean="0"/>
              <a:t>decreta</a:t>
            </a:r>
            <a:r>
              <a:rPr lang="it-IT" sz="2800" dirty="0" smtClean="0"/>
              <a:t>), in Italia ci si dedicò a fare delle collezioni di diritto romano per la disciplina della vita secolare della chiesa stessa e del clero.</a:t>
            </a:r>
            <a:endParaRPr lang="it-IT" sz="2800" dirty="0"/>
          </a:p>
          <a:p>
            <a:pPr marL="0" indent="0" algn="just">
              <a:buNone/>
              <a:defRPr/>
            </a:pPr>
            <a:r>
              <a:rPr lang="it-IT" sz="2800" dirty="0"/>
              <a:t>La più famosa è la </a:t>
            </a:r>
            <a:r>
              <a:rPr lang="it-IT" sz="2800" i="1" dirty="0" err="1">
                <a:solidFill>
                  <a:srgbClr val="3366FF"/>
                </a:solidFill>
              </a:rPr>
              <a:t>Lex</a:t>
            </a:r>
            <a:r>
              <a:rPr lang="it-IT" sz="2800" i="1" dirty="0">
                <a:solidFill>
                  <a:srgbClr val="3366FF"/>
                </a:solidFill>
              </a:rPr>
              <a:t> romana </a:t>
            </a:r>
            <a:r>
              <a:rPr lang="it-IT" sz="2800" i="1" dirty="0" err="1">
                <a:solidFill>
                  <a:srgbClr val="3366FF"/>
                </a:solidFill>
              </a:rPr>
              <a:t>canonice</a:t>
            </a:r>
            <a:r>
              <a:rPr lang="it-IT" sz="2800" i="1" dirty="0">
                <a:solidFill>
                  <a:srgbClr val="3366FF"/>
                </a:solidFill>
              </a:rPr>
              <a:t> </a:t>
            </a:r>
            <a:r>
              <a:rPr lang="it-IT" sz="2800" i="1" dirty="0" err="1" smtClean="0">
                <a:solidFill>
                  <a:srgbClr val="3366FF"/>
                </a:solidFill>
              </a:rPr>
              <a:t>compta</a:t>
            </a:r>
            <a:r>
              <a:rPr lang="it-IT" sz="2800" dirty="0" smtClean="0"/>
              <a:t>: attinge </a:t>
            </a:r>
            <a:r>
              <a:rPr lang="it-IT" sz="2800" dirty="0"/>
              <a:t>dal Codice, dalle Istituzioni e</a:t>
            </a:r>
            <a:r>
              <a:rPr lang="it-IT" sz="2800" dirty="0" smtClean="0"/>
              <a:t>, principalmente</a:t>
            </a:r>
            <a:r>
              <a:rPr lang="it-IT" sz="2800" dirty="0"/>
              <a:t>, dall’</a:t>
            </a:r>
            <a:r>
              <a:rPr lang="it-IT" sz="2800" i="1" dirty="0"/>
              <a:t>Epitome </a:t>
            </a:r>
            <a:r>
              <a:rPr lang="it-IT" sz="2800" i="1" dirty="0" err="1"/>
              <a:t>Iuliani</a:t>
            </a:r>
            <a:endParaRPr lang="it-IT" sz="2800" i="1" dirty="0"/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5224016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La lotta per le investiture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914400" y="1735138"/>
            <a:ext cx="7171267" cy="4646612"/>
          </a:xfrm>
        </p:spPr>
        <p:txBody>
          <a:bodyPr>
            <a:normAutofit fontScale="92500" lnSpcReduction="10000"/>
          </a:bodyPr>
          <a:lstStyle/>
          <a:p>
            <a:pPr>
              <a:buNone/>
              <a:defRPr/>
            </a:pPr>
            <a:r>
              <a:rPr lang="it-IT" sz="2800" dirty="0"/>
              <a:t>Nel corso del secolo XI </a:t>
            </a:r>
            <a:r>
              <a:rPr lang="it-IT" sz="2800" dirty="0" smtClean="0"/>
              <a:t>più forze concorrono, </a:t>
            </a:r>
            <a:r>
              <a:rPr lang="it-IT" sz="2800" dirty="0"/>
              <a:t>in </a:t>
            </a:r>
            <a:r>
              <a:rPr lang="it-IT" sz="2800" dirty="0" smtClean="0"/>
              <a:t>Italia, alla riscoperta del </a:t>
            </a:r>
            <a:r>
              <a:rPr lang="it-IT" sz="2800" dirty="0"/>
              <a:t>diritto giustinianeo </a:t>
            </a:r>
            <a:endParaRPr lang="it-IT" sz="2800" dirty="0" smtClean="0"/>
          </a:p>
          <a:p>
            <a:pPr>
              <a:buNone/>
              <a:defRPr/>
            </a:pPr>
            <a:r>
              <a:rPr lang="it-IT" sz="2800" dirty="0" smtClean="0"/>
              <a:t>Vi sono anzitutto la </a:t>
            </a:r>
            <a:r>
              <a:rPr lang="it-IT" sz="2800" dirty="0"/>
              <a:t>curia imperiale </a:t>
            </a:r>
            <a:r>
              <a:rPr lang="it-IT" sz="2800" dirty="0" smtClean="0"/>
              <a:t>(Pavia o Ravenna), da un lato, e </a:t>
            </a:r>
            <a:r>
              <a:rPr lang="it-IT" sz="2800" dirty="0"/>
              <a:t>quella pontificia (Roma</a:t>
            </a:r>
            <a:r>
              <a:rPr lang="it-IT" sz="2800" dirty="0" smtClean="0"/>
              <a:t>), dall’altro.</a:t>
            </a:r>
            <a:endParaRPr lang="it-IT" sz="2800" dirty="0"/>
          </a:p>
          <a:p>
            <a:pPr>
              <a:buNone/>
              <a:defRPr/>
            </a:pPr>
            <a:r>
              <a:rPr lang="it-IT" sz="2800" dirty="0" smtClean="0"/>
              <a:t>Durante la </a:t>
            </a:r>
            <a:r>
              <a:rPr lang="it-IT" sz="2800" dirty="0"/>
              <a:t>‘lotta per le investiture’, </a:t>
            </a:r>
            <a:r>
              <a:rPr lang="it-IT" sz="2800" dirty="0" smtClean="0"/>
              <a:t>sull’uno e sull’altro fronte, si leggono le </a:t>
            </a:r>
            <a:r>
              <a:rPr lang="it-IT" sz="2800" dirty="0"/>
              <a:t>leggi di Giustiniano </a:t>
            </a:r>
            <a:r>
              <a:rPr lang="it-IT" sz="2800" dirty="0" smtClean="0"/>
              <a:t>alla ricerca di argomenti giuridici da utilizzare </a:t>
            </a:r>
            <a:r>
              <a:rPr lang="it-IT" sz="2800" dirty="0"/>
              <a:t>come strumenti di lotta </a:t>
            </a:r>
            <a:r>
              <a:rPr lang="it-IT" sz="2800" dirty="0" smtClean="0"/>
              <a:t>politica (si vuole legittimare la primazia di un’autorità sull’altra, superando il vecchio principio </a:t>
            </a:r>
            <a:r>
              <a:rPr lang="it-IT" sz="2800" dirty="0" err="1" smtClean="0"/>
              <a:t>gelasiano</a:t>
            </a:r>
            <a:r>
              <a:rPr lang="it-IT" sz="2800" dirty="0" smtClean="0"/>
              <a:t>)</a:t>
            </a:r>
          </a:p>
          <a:p>
            <a:pPr>
              <a:buNone/>
              <a:defRPr/>
            </a:pPr>
            <a:endParaRPr lang="it-IT" sz="2800" dirty="0"/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61930726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Raccolte di diritto romano </a:t>
            </a:r>
            <a:r>
              <a:rPr lang="it-IT" dirty="0" smtClean="0"/>
              <a:t>(2)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642624" y="1735137"/>
            <a:ext cx="7879791" cy="4522357"/>
          </a:xfrm>
        </p:spPr>
        <p:txBody>
          <a:bodyPr>
            <a:normAutofit/>
          </a:bodyPr>
          <a:lstStyle/>
          <a:p>
            <a:pPr algn="just">
              <a:buNone/>
              <a:defRPr/>
            </a:pPr>
            <a:r>
              <a:rPr lang="it-IT" sz="3200" dirty="0"/>
              <a:t>Raccolte di diritto romano si trovano </a:t>
            </a:r>
            <a:r>
              <a:rPr lang="it-IT" sz="3200" dirty="0" smtClean="0"/>
              <a:t>anche nell’Italia </a:t>
            </a:r>
            <a:r>
              <a:rPr lang="it-IT" sz="3200" dirty="0"/>
              <a:t>meridionale ma hanno caratteri differenti poiché, </a:t>
            </a:r>
            <a:r>
              <a:rPr lang="it-IT" sz="3200" dirty="0">
                <a:cs typeface="Times New Roman" charset="0"/>
              </a:rPr>
              <a:t>accanto a frammenti giustinianei, propongono norme di origine </a:t>
            </a:r>
            <a:r>
              <a:rPr lang="it-IT" sz="3200" dirty="0" smtClean="0">
                <a:cs typeface="Times New Roman" charset="0"/>
              </a:rPr>
              <a:t>visigotica o ostrogota.</a:t>
            </a:r>
            <a:endParaRPr lang="it-IT" sz="3200" dirty="0">
              <a:cs typeface="Times New Roman" charset="0"/>
            </a:endParaRPr>
          </a:p>
          <a:p>
            <a:pPr algn="just">
              <a:buNone/>
              <a:defRPr/>
            </a:pPr>
            <a:r>
              <a:rPr lang="it-IT" sz="3200" dirty="0">
                <a:cs typeface="Times New Roman" charset="0"/>
              </a:rPr>
              <a:t>Gli esempi principali sono la </a:t>
            </a:r>
            <a:r>
              <a:rPr lang="it-IT" sz="3200" i="1" dirty="0">
                <a:solidFill>
                  <a:srgbClr val="3366FF"/>
                </a:solidFill>
                <a:cs typeface="Times New Roman" charset="0"/>
              </a:rPr>
              <a:t>Lectio </a:t>
            </a:r>
            <a:r>
              <a:rPr lang="it-IT" sz="3200" i="1" dirty="0" err="1">
                <a:solidFill>
                  <a:srgbClr val="3366FF"/>
                </a:solidFill>
                <a:cs typeface="Times New Roman" charset="0"/>
              </a:rPr>
              <a:t>legum</a:t>
            </a:r>
            <a:r>
              <a:rPr lang="it-IT" sz="3200" dirty="0">
                <a:solidFill>
                  <a:srgbClr val="3366FF"/>
                </a:solidFill>
                <a:cs typeface="Times New Roman" charset="0"/>
              </a:rPr>
              <a:t> </a:t>
            </a:r>
            <a:r>
              <a:rPr lang="it-IT" sz="3200" dirty="0">
                <a:cs typeface="Times New Roman" charset="0"/>
              </a:rPr>
              <a:t>e la </a:t>
            </a:r>
            <a:r>
              <a:rPr lang="it-IT" sz="3200" i="1" dirty="0">
                <a:solidFill>
                  <a:srgbClr val="3366FF"/>
                </a:solidFill>
                <a:cs typeface="Times New Roman" charset="0"/>
              </a:rPr>
              <a:t>Collezione </a:t>
            </a:r>
            <a:r>
              <a:rPr lang="it-IT" sz="3200" i="1" dirty="0" err="1">
                <a:solidFill>
                  <a:srgbClr val="3366FF"/>
                </a:solidFill>
                <a:cs typeface="Times New Roman" charset="0"/>
              </a:rPr>
              <a:t>Gaudenziana</a:t>
            </a:r>
            <a:r>
              <a:rPr lang="it-IT" sz="3200" dirty="0">
                <a:solidFill>
                  <a:srgbClr val="3366FF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06656074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4800" dirty="0" smtClean="0"/>
              <a:t>I </a:t>
            </a:r>
            <a:r>
              <a:rPr lang="it-IT" sz="4800" i="1" dirty="0" err="1" smtClean="0"/>
              <a:t>Fragmenta</a:t>
            </a:r>
            <a:r>
              <a:rPr lang="it-IT" sz="4800" i="1" dirty="0" smtClean="0"/>
              <a:t> </a:t>
            </a:r>
            <a:r>
              <a:rPr lang="it-IT" sz="4800" i="1" dirty="0" err="1"/>
              <a:t>Gaudenziana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sz="3200" dirty="0"/>
              <a:t>La </a:t>
            </a:r>
            <a:r>
              <a:rPr lang="it-IT" sz="3200" i="1" dirty="0"/>
              <a:t>Collezione </a:t>
            </a:r>
            <a:r>
              <a:rPr lang="it-IT" sz="3200" i="1" dirty="0" err="1"/>
              <a:t>Gaudenziana</a:t>
            </a:r>
            <a:r>
              <a:rPr lang="it-IT" sz="3200" dirty="0"/>
              <a:t>, contiene in particolare anche una serie di 14 capitoli – detti </a:t>
            </a:r>
            <a:r>
              <a:rPr lang="it-IT" sz="3200" i="1" dirty="0" err="1"/>
              <a:t>Fragmenta</a:t>
            </a:r>
            <a:r>
              <a:rPr lang="it-IT" sz="3200" i="1" dirty="0"/>
              <a:t> </a:t>
            </a:r>
            <a:r>
              <a:rPr lang="it-IT" sz="3200" i="1" dirty="0" err="1"/>
              <a:t>Gaudenziana</a:t>
            </a:r>
            <a:r>
              <a:rPr lang="it-IT" sz="3200" dirty="0"/>
              <a:t> – i quali potrebbero essere di origine sia visigota che </a:t>
            </a:r>
            <a:r>
              <a:rPr lang="it-IT" sz="3200" dirty="0" smtClean="0"/>
              <a:t>ostrogota</a:t>
            </a:r>
            <a:endParaRPr lang="it-IT" sz="3200" dirty="0"/>
          </a:p>
        </p:txBody>
      </p:sp>
    </p:spTree>
    <p:extLst>
      <p:ext uri="{BB962C8B-B14F-4D97-AF65-F5344CB8AC3E}">
        <p14:creationId xmlns:p14="http://schemas.microsoft.com/office/powerpoint/2010/main" val="414258464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914400" y="503238"/>
            <a:ext cx="7606793" cy="868362"/>
          </a:xfrm>
        </p:spPr>
        <p:txBody>
          <a:bodyPr/>
          <a:lstStyle/>
          <a:p>
            <a:r>
              <a:rPr lang="it-IT" sz="4800" dirty="0"/>
              <a:t>Verso il rinascimento giuridico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66766" y="1735137"/>
            <a:ext cx="8195542" cy="4604509"/>
          </a:xfrm>
        </p:spPr>
        <p:txBody>
          <a:bodyPr>
            <a:noAutofit/>
          </a:bodyPr>
          <a:lstStyle/>
          <a:p>
            <a:pPr algn="just"/>
            <a:r>
              <a:rPr lang="it-IT" sz="3200" dirty="0"/>
              <a:t>Tutte queste raccolte testimoniano non solo del crescente </a:t>
            </a:r>
            <a:r>
              <a:rPr lang="it-IT" sz="3200" dirty="0" smtClean="0"/>
              <a:t>interesse dei pratici </a:t>
            </a:r>
            <a:r>
              <a:rPr lang="it-IT" sz="3200" dirty="0"/>
              <a:t>per il diritto </a:t>
            </a:r>
            <a:r>
              <a:rPr lang="it-IT" sz="3200" dirty="0" smtClean="0"/>
              <a:t>privato romano </a:t>
            </a:r>
            <a:r>
              <a:rPr lang="it-IT" sz="3200" dirty="0"/>
              <a:t>e giustinianeo in particolare, ma indicano anche una sempre maggiore attenzione per il diritto scritto rispetto alle norme consuetudinarie</a:t>
            </a:r>
          </a:p>
          <a:p>
            <a:pPr algn="just"/>
            <a:r>
              <a:rPr lang="it-IT" sz="3200" dirty="0" smtClean="0"/>
              <a:t>È </a:t>
            </a:r>
            <a:r>
              <a:rPr lang="it-IT" sz="3200" dirty="0"/>
              <a:t>un chiaro segno del nuovo che </a:t>
            </a:r>
            <a:r>
              <a:rPr lang="it-IT" sz="3200" dirty="0" smtClean="0"/>
              <a:t>avanza</a:t>
            </a:r>
            <a:endParaRPr lang="it-IT" sz="3200" dirty="0"/>
          </a:p>
        </p:txBody>
      </p:sp>
    </p:spTree>
    <p:extLst>
      <p:ext uri="{BB962C8B-B14F-4D97-AF65-F5344CB8AC3E}">
        <p14:creationId xmlns:p14="http://schemas.microsoft.com/office/powerpoint/2010/main" val="24202245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La nascita di un nuovo ceto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  <a:defRPr/>
            </a:pPr>
            <a:r>
              <a:rPr lang="it-IT" b="1" dirty="0">
                <a:cs typeface="Times New Roman" charset="0"/>
              </a:rPr>
              <a:t>Caratteristica di questo secolo è anche la nascita di </a:t>
            </a:r>
            <a:r>
              <a:rPr lang="it-IT" b="1" dirty="0" smtClean="0">
                <a:cs typeface="Times New Roman" charset="0"/>
              </a:rPr>
              <a:t>un </a:t>
            </a:r>
            <a:r>
              <a:rPr lang="it-IT" b="1" dirty="0">
                <a:cs typeface="Times New Roman" charset="0"/>
              </a:rPr>
              <a:t>nuovo ceto: quello dei giuristi pratici</a:t>
            </a:r>
            <a:r>
              <a:rPr lang="it-IT" b="1" dirty="0" smtClean="0">
                <a:cs typeface="Times New Roman" charset="0"/>
              </a:rPr>
              <a:t>.</a:t>
            </a:r>
            <a:endParaRPr lang="it-IT" dirty="0" smtClean="0">
              <a:cs typeface="Times New Roman" charset="0"/>
            </a:endParaRPr>
          </a:p>
          <a:p>
            <a:pPr marL="0" indent="0">
              <a:buNone/>
              <a:defRPr/>
            </a:pPr>
            <a:r>
              <a:rPr lang="it-IT" dirty="0" smtClean="0">
                <a:cs typeface="Times New Roman" charset="0"/>
              </a:rPr>
              <a:t>Anche </a:t>
            </a:r>
            <a:r>
              <a:rPr lang="it-IT" dirty="0">
                <a:cs typeface="Times New Roman" charset="0"/>
              </a:rPr>
              <a:t>da </a:t>
            </a:r>
            <a:r>
              <a:rPr lang="it-IT" dirty="0" smtClean="0">
                <a:cs typeface="Times New Roman" charset="0"/>
              </a:rPr>
              <a:t>questi pratici </a:t>
            </a:r>
            <a:r>
              <a:rPr lang="it-IT" dirty="0">
                <a:cs typeface="Times New Roman" charset="0"/>
              </a:rPr>
              <a:t>parte una spinta </a:t>
            </a:r>
            <a:r>
              <a:rPr lang="it-IT" dirty="0" smtClean="0">
                <a:cs typeface="Times New Roman" charset="0"/>
              </a:rPr>
              <a:t>decisiva verso </a:t>
            </a:r>
            <a:r>
              <a:rPr lang="it-IT" dirty="0">
                <a:cs typeface="Times New Roman" charset="0"/>
              </a:rPr>
              <a:t>il recupero di </a:t>
            </a:r>
            <a:r>
              <a:rPr lang="it-IT" dirty="0" smtClean="0">
                <a:cs typeface="Times New Roman" charset="0"/>
              </a:rPr>
              <a:t>Giustiniano</a:t>
            </a:r>
          </a:p>
          <a:p>
            <a:pPr marL="0" indent="0">
              <a:buNone/>
              <a:defRPr/>
            </a:pPr>
            <a:r>
              <a:rPr lang="it-IT" dirty="0" smtClean="0">
                <a:cs typeface="Times New Roman" charset="0"/>
              </a:rPr>
              <a:t>La </a:t>
            </a:r>
            <a:r>
              <a:rPr lang="it-IT" dirty="0">
                <a:cs typeface="Times New Roman" charset="0"/>
              </a:rPr>
              <a:t>prima manifestazione in questo senso è l’episodio di </a:t>
            </a:r>
            <a:r>
              <a:rPr lang="it-IT" dirty="0" smtClean="0">
                <a:cs typeface="Times New Roman" charset="0"/>
              </a:rPr>
              <a:t>Rimini </a:t>
            </a:r>
            <a:r>
              <a:rPr lang="it-IT" dirty="0">
                <a:cs typeface="Times New Roman" charset="0"/>
              </a:rPr>
              <a:t>(1047) in cui </a:t>
            </a:r>
            <a:r>
              <a:rPr lang="it-IT" dirty="0" smtClean="0">
                <a:cs typeface="Times New Roman" charset="0"/>
              </a:rPr>
              <a:t>una serie di </a:t>
            </a:r>
            <a:r>
              <a:rPr lang="it-IT" i="1" dirty="0" err="1" smtClean="0">
                <a:cs typeface="Times New Roman" charset="0"/>
              </a:rPr>
              <a:t>iudices</a:t>
            </a:r>
            <a:r>
              <a:rPr lang="it-IT" i="1" dirty="0" smtClean="0">
                <a:cs typeface="Times New Roman" charset="0"/>
              </a:rPr>
              <a:t> </a:t>
            </a:r>
            <a:r>
              <a:rPr lang="it-IT" dirty="0" smtClean="0">
                <a:cs typeface="Times New Roman" charset="0"/>
              </a:rPr>
              <a:t>chiede </a:t>
            </a:r>
            <a:r>
              <a:rPr lang="it-IT" dirty="0">
                <a:cs typeface="Times New Roman" charset="0"/>
              </a:rPr>
              <a:t>all’imperatore </a:t>
            </a:r>
            <a:r>
              <a:rPr lang="it-IT" dirty="0" smtClean="0">
                <a:cs typeface="Times New Roman" charset="0"/>
              </a:rPr>
              <a:t>di dare l’interpretazione ‘</a:t>
            </a:r>
            <a:r>
              <a:rPr lang="it-IT" dirty="0">
                <a:cs typeface="Times New Roman" charset="0"/>
              </a:rPr>
              <a:t>autentica’ di un passo del </a:t>
            </a:r>
            <a:r>
              <a:rPr lang="it-IT" i="1" dirty="0" err="1">
                <a:cs typeface="Times New Roman" charset="0"/>
              </a:rPr>
              <a:t>Codex</a:t>
            </a:r>
            <a:r>
              <a:rPr lang="it-IT" i="1" dirty="0">
                <a:cs typeface="Times New Roman" charset="0"/>
              </a:rPr>
              <a:t> </a:t>
            </a:r>
            <a:r>
              <a:rPr lang="it-IT" i="1" dirty="0" err="1" smtClean="0">
                <a:cs typeface="Times New Roman" charset="0"/>
              </a:rPr>
              <a:t>Iustinianus</a:t>
            </a:r>
            <a:r>
              <a:rPr lang="it-IT" dirty="0" smtClean="0">
                <a:cs typeface="Times New Roman" charset="0"/>
              </a:rPr>
              <a:t> spesso invocato nei tribunali</a:t>
            </a:r>
            <a:endParaRPr lang="it-IT" i="1" dirty="0">
              <a:cs typeface="Times New Roman" charset="0"/>
            </a:endParaRPr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6895126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Il placito di </a:t>
            </a:r>
            <a:r>
              <a:rPr lang="it-IT" dirty="0" err="1" smtClean="0"/>
              <a:t>Marturi</a:t>
            </a:r>
            <a:r>
              <a:rPr lang="it-IT" dirty="0" smtClean="0"/>
              <a:t> (1076)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97814" y="1724553"/>
            <a:ext cx="8430611" cy="4884830"/>
          </a:xfrm>
        </p:spPr>
        <p:txBody>
          <a:bodyPr>
            <a:normAutofit fontScale="92500" lnSpcReduction="10000"/>
          </a:bodyPr>
          <a:lstStyle/>
          <a:p>
            <a:pPr marL="457200" indent="-457200">
              <a:lnSpc>
                <a:spcPct val="90000"/>
              </a:lnSpc>
              <a:spcBef>
                <a:spcPct val="0"/>
              </a:spcBef>
              <a:buNone/>
              <a:defRPr/>
            </a:pPr>
            <a:r>
              <a:rPr lang="it-IT" sz="2600" dirty="0"/>
              <a:t>Trent’anni più tardi (1076), un monastero toscano agisce per la restituzione di alcuni beni di cui è stato ingiustamente spogliato</a:t>
            </a:r>
          </a:p>
          <a:p>
            <a:pPr marL="457200" indent="-457200">
              <a:lnSpc>
                <a:spcPct val="90000"/>
              </a:lnSpc>
              <a:spcBef>
                <a:spcPct val="0"/>
              </a:spcBef>
              <a:buNone/>
              <a:defRPr/>
            </a:pPr>
            <a:endParaRPr lang="it-IT" sz="2600" dirty="0"/>
          </a:p>
          <a:p>
            <a:pPr marL="457200" indent="-457200">
              <a:lnSpc>
                <a:spcPct val="90000"/>
              </a:lnSpc>
              <a:spcBef>
                <a:spcPct val="0"/>
              </a:spcBef>
              <a:buNone/>
              <a:defRPr/>
            </a:pPr>
            <a:r>
              <a:rPr lang="it-IT" sz="2600" dirty="0"/>
              <a:t>L’usurpatore oppone l’avvenuta prescrizione dei diritti del monastero perché sono trascorsi più di 40 anni dallo </a:t>
            </a:r>
            <a:r>
              <a:rPr lang="it-IT" sz="2600" dirty="0" smtClean="0"/>
              <a:t>spoglio (</a:t>
            </a:r>
            <a:r>
              <a:rPr lang="it-IT" sz="2600" i="1" dirty="0" err="1" smtClean="0"/>
              <a:t>longissimi</a:t>
            </a:r>
            <a:r>
              <a:rPr lang="it-IT" sz="2600" i="1" dirty="0" smtClean="0"/>
              <a:t> </a:t>
            </a:r>
            <a:r>
              <a:rPr lang="it-IT" sz="2600" i="1" dirty="0" err="1" smtClean="0"/>
              <a:t>temporis</a:t>
            </a:r>
            <a:r>
              <a:rPr lang="it-IT" sz="2600" i="1" dirty="0" smtClean="0"/>
              <a:t> </a:t>
            </a:r>
            <a:r>
              <a:rPr lang="it-IT" sz="2600" i="1" dirty="0" err="1" smtClean="0"/>
              <a:t>praescriptio</a:t>
            </a:r>
            <a:r>
              <a:rPr lang="it-IT" sz="2600" dirty="0" smtClean="0"/>
              <a:t>)</a:t>
            </a:r>
            <a:endParaRPr lang="it-IT" sz="2600" dirty="0"/>
          </a:p>
          <a:p>
            <a:pPr marL="457200" indent="-457200">
              <a:lnSpc>
                <a:spcPct val="90000"/>
              </a:lnSpc>
              <a:spcBef>
                <a:spcPct val="0"/>
              </a:spcBef>
              <a:buNone/>
              <a:defRPr/>
            </a:pPr>
            <a:endParaRPr lang="it-IT" sz="2600" dirty="0"/>
          </a:p>
          <a:p>
            <a:pPr marL="457200" indent="-457200">
              <a:lnSpc>
                <a:spcPct val="90000"/>
              </a:lnSpc>
              <a:spcBef>
                <a:spcPct val="0"/>
              </a:spcBef>
              <a:buNone/>
              <a:defRPr/>
            </a:pPr>
            <a:r>
              <a:rPr lang="it-IT" sz="2600" dirty="0"/>
              <a:t>Il </a:t>
            </a:r>
            <a:r>
              <a:rPr lang="it-IT" sz="2600" dirty="0" smtClean="0"/>
              <a:t>monastero, tuttavia, riesce a prevalere richiamandosi a </a:t>
            </a:r>
            <a:r>
              <a:rPr lang="it-IT" sz="2600" dirty="0"/>
              <a:t>un passo del Digesto in cui </a:t>
            </a:r>
            <a:r>
              <a:rPr lang="it-IT" sz="2600" dirty="0" smtClean="0"/>
              <a:t>si dice </a:t>
            </a:r>
            <a:r>
              <a:rPr lang="it-IT" sz="2600" dirty="0"/>
              <a:t>che la prescrizione non scatta se la difesa dei diritti è stata impedita da cause esterne </a:t>
            </a:r>
            <a:r>
              <a:rPr lang="it-IT" sz="2600" dirty="0" smtClean="0"/>
              <a:t>non imputabili al titolare (</a:t>
            </a:r>
            <a:r>
              <a:rPr lang="it-IT" sz="2600" dirty="0"/>
              <a:t>ed è quanto il monastero riesce a provare</a:t>
            </a:r>
            <a:r>
              <a:rPr lang="it-IT" sz="2600" dirty="0" smtClean="0"/>
              <a:t>).</a:t>
            </a:r>
          </a:p>
          <a:p>
            <a:pPr marL="457200" indent="-457200">
              <a:lnSpc>
                <a:spcPct val="90000"/>
              </a:lnSpc>
              <a:spcBef>
                <a:spcPct val="0"/>
              </a:spcBef>
              <a:buNone/>
              <a:defRPr/>
            </a:pPr>
            <a:endParaRPr lang="it-IT" sz="2600" dirty="0" smtClean="0">
              <a:solidFill>
                <a:srgbClr val="660066"/>
              </a:solidFill>
            </a:endParaRPr>
          </a:p>
          <a:p>
            <a:pPr marL="457200" indent="-457200">
              <a:lnSpc>
                <a:spcPct val="90000"/>
              </a:lnSpc>
              <a:spcBef>
                <a:spcPct val="0"/>
              </a:spcBef>
              <a:buNone/>
              <a:defRPr/>
            </a:pPr>
            <a:r>
              <a:rPr lang="it-IT" sz="2600" dirty="0" smtClean="0">
                <a:solidFill>
                  <a:srgbClr val="660066"/>
                </a:solidFill>
              </a:rPr>
              <a:t>Dopo quasi 5 secoli </a:t>
            </a:r>
            <a:r>
              <a:rPr lang="it-IT" sz="2600" dirty="0" smtClean="0"/>
              <a:t>(l’ultima citazione l’aveva fatta nel 603 Gregorio Magno) </a:t>
            </a:r>
            <a:r>
              <a:rPr lang="it-IT" sz="2600" dirty="0" smtClean="0">
                <a:solidFill>
                  <a:srgbClr val="660066"/>
                </a:solidFill>
              </a:rPr>
              <a:t>si torna a citare – per di più in maniera corretta – un passo del Digesto</a:t>
            </a:r>
            <a:endParaRPr lang="it-IT" sz="2600" dirty="0">
              <a:solidFill>
                <a:srgbClr val="660066"/>
              </a:solidFill>
            </a:endParaRPr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1937878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Caratteri del nuovo ceto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772584" y="1629833"/>
            <a:ext cx="7677680" cy="4656667"/>
          </a:xfrm>
        </p:spPr>
        <p:txBody>
          <a:bodyPr>
            <a:normAutofit fontScale="92500"/>
          </a:bodyPr>
          <a:lstStyle/>
          <a:p>
            <a:pPr marL="0" indent="0">
              <a:buNone/>
              <a:defRPr/>
            </a:pPr>
            <a:r>
              <a:rPr lang="it-IT" sz="3200" i="1" dirty="0"/>
              <a:t>Il nuovo ceto di giuristi pratici appare unitario:</a:t>
            </a:r>
          </a:p>
          <a:p>
            <a:pPr marL="0" indent="0">
              <a:buNone/>
              <a:defRPr/>
            </a:pPr>
            <a:r>
              <a:rPr lang="it-IT" sz="3200" i="1" dirty="0"/>
              <a:t>Al suo interno i vari ruoli (di avvocato, giudice e notaio) sono interscambiabili </a:t>
            </a:r>
          </a:p>
          <a:p>
            <a:pPr marL="0" indent="0">
              <a:buNone/>
              <a:defRPr/>
            </a:pPr>
            <a:r>
              <a:rPr lang="it-IT" sz="3200" i="1" dirty="0" smtClean="0"/>
              <a:t>Sono condivise anche le conoscenze.</a:t>
            </a:r>
          </a:p>
          <a:p>
            <a:pPr marL="0" indent="0">
              <a:buNone/>
              <a:defRPr/>
            </a:pPr>
            <a:r>
              <a:rPr lang="it-IT" sz="3200" i="1" dirty="0" smtClean="0"/>
              <a:t>In particolare si condividono quei testi </a:t>
            </a:r>
            <a:r>
              <a:rPr lang="it-IT" sz="3200" i="1" dirty="0"/>
              <a:t>normativi  antichi (soprattutto il diritto privato di Giustiniano) che si dimostrano utili e </a:t>
            </a:r>
            <a:r>
              <a:rPr lang="it-IT" sz="3200" i="1" dirty="0" smtClean="0"/>
              <a:t>così pure le soluzioni </a:t>
            </a:r>
            <a:r>
              <a:rPr lang="it-IT" sz="3200" i="1" dirty="0"/>
              <a:t>escogitate per risolvere i nuovi problemi che pone la prassi  </a:t>
            </a:r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638634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Dei notai in particolare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914400" y="1735138"/>
            <a:ext cx="7393517" cy="4583112"/>
          </a:xfrm>
        </p:spPr>
        <p:txBody>
          <a:bodyPr/>
          <a:lstStyle/>
          <a:p>
            <a:pPr algn="ctr">
              <a:spcBef>
                <a:spcPct val="0"/>
              </a:spcBef>
              <a:buNone/>
              <a:defRPr/>
            </a:pPr>
            <a:r>
              <a:rPr lang="it-IT" sz="2800" dirty="0"/>
              <a:t>I notai altomedievali sono gli eredi dei </a:t>
            </a:r>
          </a:p>
          <a:p>
            <a:pPr algn="ctr">
              <a:spcBef>
                <a:spcPct val="0"/>
              </a:spcBef>
              <a:buNone/>
              <a:defRPr/>
            </a:pPr>
            <a:r>
              <a:rPr lang="it-IT" sz="2800" dirty="0"/>
              <a:t>tabellioni romani</a:t>
            </a:r>
          </a:p>
          <a:p>
            <a:pPr algn="ctr">
              <a:spcBef>
                <a:spcPct val="0"/>
              </a:spcBef>
              <a:buNone/>
              <a:defRPr/>
            </a:pPr>
            <a:endParaRPr lang="it-IT" sz="2800" dirty="0"/>
          </a:p>
          <a:p>
            <a:pPr algn="ctr">
              <a:spcBef>
                <a:spcPct val="0"/>
              </a:spcBef>
              <a:buNone/>
              <a:defRPr/>
            </a:pPr>
            <a:r>
              <a:rPr lang="it-IT" sz="2800" dirty="0"/>
              <a:t>I loro atti non fanno però pubblica fede perché essi non sono ‘pubblici ufficiali’ nel senso moderno</a:t>
            </a:r>
          </a:p>
          <a:p>
            <a:pPr algn="ctr">
              <a:spcBef>
                <a:spcPct val="0"/>
              </a:spcBef>
              <a:buNone/>
              <a:defRPr/>
            </a:pPr>
            <a:endParaRPr lang="it-IT" sz="2800" dirty="0"/>
          </a:p>
          <a:p>
            <a:pPr algn="ctr">
              <a:spcBef>
                <a:spcPct val="0"/>
              </a:spcBef>
              <a:buNone/>
              <a:defRPr/>
            </a:pPr>
            <a:r>
              <a:rPr lang="it-IT" sz="2800" dirty="0"/>
              <a:t>Il principale problema di questi notai è appunto quello di attribuire autorità certificatoria </a:t>
            </a:r>
          </a:p>
          <a:p>
            <a:pPr algn="ctr">
              <a:spcBef>
                <a:spcPct val="0"/>
              </a:spcBef>
              <a:buNone/>
              <a:defRPr/>
            </a:pPr>
            <a:r>
              <a:rPr lang="it-IT" sz="2800" dirty="0"/>
              <a:t>ai loro atti</a:t>
            </a:r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3967251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Gli atti notarili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914400" y="1735137"/>
            <a:ext cx="7488767" cy="4794779"/>
          </a:xfrm>
        </p:spPr>
        <p:txBody>
          <a:bodyPr>
            <a:normAutofit/>
          </a:bodyPr>
          <a:lstStyle/>
          <a:p>
            <a:pPr marL="0" indent="0" algn="ctr">
              <a:buNone/>
              <a:defRPr/>
            </a:pPr>
            <a:r>
              <a:rPr lang="it-IT" sz="2800" dirty="0"/>
              <a:t>Gli atti dei notai possono essere </a:t>
            </a:r>
            <a:r>
              <a:rPr lang="it-IT" sz="2800" dirty="0" smtClean="0"/>
              <a:t>pubblici </a:t>
            </a:r>
            <a:r>
              <a:rPr lang="it-IT" sz="2800" dirty="0"/>
              <a:t>o privati a seconda del loro </a:t>
            </a:r>
            <a:r>
              <a:rPr lang="it-IT" sz="2800" dirty="0" smtClean="0"/>
              <a:t>contenuto o del </a:t>
            </a:r>
            <a:r>
              <a:rPr lang="it-IT" sz="2800" dirty="0"/>
              <a:t>loro committente.</a:t>
            </a:r>
          </a:p>
          <a:p>
            <a:pPr algn="ctr">
              <a:defRPr/>
            </a:pPr>
            <a:endParaRPr lang="it-IT" sz="2800" dirty="0"/>
          </a:p>
          <a:p>
            <a:pPr marL="0" indent="0" algn="ctr">
              <a:buNone/>
              <a:defRPr/>
            </a:pPr>
            <a:r>
              <a:rPr lang="it-IT" sz="2800" dirty="0"/>
              <a:t>L’attività notarile in Italia è caratterizzata </a:t>
            </a:r>
            <a:r>
              <a:rPr lang="it-IT" sz="2800" dirty="0" smtClean="0"/>
              <a:t>dalla </a:t>
            </a:r>
            <a:r>
              <a:rPr lang="it-IT" sz="2800" dirty="0"/>
              <a:t>nuova disciplina </a:t>
            </a:r>
            <a:r>
              <a:rPr lang="it-IT" sz="2800" dirty="0" smtClean="0"/>
              <a:t>introdotta da Giustiniano (e capace di sopravvivere anche nei territori assoggettati dai Longobardi) </a:t>
            </a:r>
            <a:endParaRPr lang="it-IT" sz="2800" dirty="0"/>
          </a:p>
          <a:p>
            <a:pPr marL="0" indent="0">
              <a:buNone/>
            </a:pPr>
            <a:endParaRPr lang="it-IT" sz="2800" dirty="0"/>
          </a:p>
        </p:txBody>
      </p:sp>
    </p:spTree>
    <p:extLst>
      <p:ext uri="{BB962C8B-B14F-4D97-AF65-F5344CB8AC3E}">
        <p14:creationId xmlns:p14="http://schemas.microsoft.com/office/powerpoint/2010/main" val="38962190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4800" i="1" dirty="0" err="1"/>
              <a:t>Charta</a:t>
            </a:r>
            <a:r>
              <a:rPr lang="it-IT" sz="4800" dirty="0"/>
              <a:t> e </a:t>
            </a:r>
            <a:r>
              <a:rPr lang="it-IT" sz="4800" i="1" dirty="0" err="1"/>
              <a:t>notitia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53606" y="1563201"/>
            <a:ext cx="8043572" cy="4885001"/>
          </a:xfrm>
        </p:spPr>
        <p:txBody>
          <a:bodyPr>
            <a:normAutofit/>
          </a:bodyPr>
          <a:lstStyle/>
          <a:p>
            <a:pPr marL="0" indent="0" algn="ctr">
              <a:buNone/>
              <a:defRPr/>
            </a:pPr>
            <a:r>
              <a:rPr lang="it-IT" sz="3200" dirty="0"/>
              <a:t>Una teoria ottocentesca distingueva gli atti in due </a:t>
            </a:r>
            <a:r>
              <a:rPr lang="it-IT" sz="3200" dirty="0" smtClean="0"/>
              <a:t>grandi </a:t>
            </a:r>
            <a:r>
              <a:rPr lang="it-IT" sz="3200" dirty="0"/>
              <a:t>categorie: </a:t>
            </a:r>
            <a:r>
              <a:rPr lang="it-IT" sz="3200" i="1" dirty="0" err="1">
                <a:solidFill>
                  <a:srgbClr val="800000"/>
                </a:solidFill>
              </a:rPr>
              <a:t>chartae</a:t>
            </a:r>
            <a:r>
              <a:rPr lang="it-IT" sz="3200" dirty="0"/>
              <a:t> e </a:t>
            </a:r>
            <a:r>
              <a:rPr lang="it-IT" sz="3200" i="1" dirty="0" err="1" smtClean="0">
                <a:solidFill>
                  <a:srgbClr val="800000"/>
                </a:solidFill>
              </a:rPr>
              <a:t>notitiae</a:t>
            </a:r>
            <a:endParaRPr lang="it-IT" sz="3200" dirty="0">
              <a:solidFill>
                <a:srgbClr val="800000"/>
              </a:solidFill>
            </a:endParaRPr>
          </a:p>
          <a:p>
            <a:pPr marL="0" indent="0" algn="ctr">
              <a:buNone/>
              <a:defRPr/>
            </a:pPr>
            <a:r>
              <a:rPr lang="it-IT" sz="3200" dirty="0"/>
              <a:t>Mentre la </a:t>
            </a:r>
            <a:r>
              <a:rPr lang="it-IT" sz="3200" i="1" dirty="0" err="1"/>
              <a:t>charta</a:t>
            </a:r>
            <a:r>
              <a:rPr lang="it-IT" sz="3200" dirty="0"/>
              <a:t> crea vincoli obbligatori (efficacia </a:t>
            </a:r>
            <a:r>
              <a:rPr lang="it-IT" sz="3200" dirty="0" smtClean="0"/>
              <a:t>costitutiva </a:t>
            </a:r>
            <a:r>
              <a:rPr lang="it-IT" sz="3200" dirty="0"/>
              <a:t>del </a:t>
            </a:r>
            <a:r>
              <a:rPr lang="it-IT" sz="3200" dirty="0" smtClean="0"/>
              <a:t>diritto che essa descrive), la </a:t>
            </a:r>
            <a:r>
              <a:rPr lang="it-IT" sz="3200" i="1" dirty="0" err="1"/>
              <a:t>notitia</a:t>
            </a:r>
            <a:r>
              <a:rPr lang="it-IT" sz="3200" dirty="0"/>
              <a:t> ha solo efficacia </a:t>
            </a:r>
            <a:r>
              <a:rPr lang="it-IT" sz="3200" dirty="0" smtClean="0"/>
              <a:t>probatoria (processuale).</a:t>
            </a:r>
            <a:endParaRPr lang="it-IT" sz="3200" dirty="0"/>
          </a:p>
          <a:p>
            <a:pPr marL="0" indent="0" algn="ctr">
              <a:buNone/>
              <a:defRPr/>
            </a:pPr>
            <a:r>
              <a:rPr lang="it-IT" sz="3200" dirty="0"/>
              <a:t>La tesi non convince a </a:t>
            </a:r>
            <a:r>
              <a:rPr lang="it-IT" sz="3200" dirty="0" smtClean="0"/>
              <a:t>pieno poiché si stipulavano contratti anche oralmente e non per questo erano meno validi </a:t>
            </a:r>
            <a:endParaRPr lang="it-IT" sz="3200" dirty="0"/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49697549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3600" dirty="0" smtClean="0"/>
              <a:t>Contro la falsificazione dei documenti</a:t>
            </a:r>
            <a:endParaRPr lang="it-IT" sz="36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90782" y="1735138"/>
            <a:ext cx="8293236" cy="4583112"/>
          </a:xfrm>
        </p:spPr>
        <p:txBody>
          <a:bodyPr>
            <a:noAutofit/>
          </a:bodyPr>
          <a:lstStyle/>
          <a:p>
            <a:pPr algn="just">
              <a:lnSpc>
                <a:spcPct val="90000"/>
              </a:lnSpc>
              <a:buNone/>
              <a:defRPr/>
            </a:pPr>
            <a:r>
              <a:rPr lang="it-IT" sz="2800" i="1" dirty="0"/>
              <a:t>Il documento rimaneva un atto </a:t>
            </a:r>
            <a:r>
              <a:rPr lang="it-IT" sz="2800" i="1" dirty="0" smtClean="0"/>
              <a:t>privato. Esso era </a:t>
            </a:r>
            <a:r>
              <a:rPr lang="it-IT" sz="2800" i="1" dirty="0"/>
              <a:t>quindi sempre sospettabile di </a:t>
            </a:r>
            <a:r>
              <a:rPr lang="it-IT" sz="2800" i="1" dirty="0" smtClean="0"/>
              <a:t>falsità: </a:t>
            </a:r>
            <a:r>
              <a:rPr lang="it-IT" sz="2800" i="1" u="sng" dirty="0" smtClean="0"/>
              <a:t>falso documentale</a:t>
            </a:r>
            <a:r>
              <a:rPr lang="it-IT" sz="2800" i="1" dirty="0" smtClean="0"/>
              <a:t> (non è autentica l’autorità che emette l’atto) e </a:t>
            </a:r>
            <a:r>
              <a:rPr lang="it-IT" sz="2800" i="1" u="sng" dirty="0" smtClean="0"/>
              <a:t>falso storico</a:t>
            </a:r>
            <a:r>
              <a:rPr lang="it-IT" sz="2800" i="1" dirty="0" smtClean="0"/>
              <a:t> (non è veridico il contenuto).</a:t>
            </a:r>
            <a:endParaRPr lang="it-IT" sz="2800" i="1" dirty="0" smtClean="0"/>
          </a:p>
          <a:p>
            <a:pPr algn="just">
              <a:lnSpc>
                <a:spcPct val="90000"/>
              </a:lnSpc>
              <a:buNone/>
              <a:defRPr/>
            </a:pPr>
            <a:r>
              <a:rPr lang="it-IT" sz="2800" i="1" dirty="0" smtClean="0"/>
              <a:t>Contro il pericolo del falso </a:t>
            </a:r>
            <a:r>
              <a:rPr lang="it-IT" sz="2800" i="1" dirty="0"/>
              <a:t>si escogitarono differenti </a:t>
            </a:r>
            <a:r>
              <a:rPr lang="it-IT" sz="2800" i="1" dirty="0" smtClean="0"/>
              <a:t>sistemi</a:t>
            </a:r>
            <a:r>
              <a:rPr lang="it-IT" sz="2800" i="1" dirty="0"/>
              <a:t>:</a:t>
            </a:r>
          </a:p>
          <a:p>
            <a:pPr algn="just">
              <a:lnSpc>
                <a:spcPct val="90000"/>
              </a:lnSpc>
              <a:buFontTx/>
              <a:buChar char="-"/>
              <a:defRPr/>
            </a:pPr>
            <a:r>
              <a:rPr lang="it-IT" sz="2800" i="1" dirty="0" smtClean="0"/>
              <a:t>Nell’Italia centro-meridionale si </a:t>
            </a:r>
            <a:r>
              <a:rPr lang="it-IT" sz="2800" i="1" dirty="0"/>
              <a:t>chiedeva all’autorità pubblica di presenziare alla redazione dell’atto </a:t>
            </a:r>
          </a:p>
          <a:p>
            <a:pPr algn="just">
              <a:lnSpc>
                <a:spcPct val="90000"/>
              </a:lnSpc>
              <a:buFontTx/>
              <a:buChar char="-"/>
              <a:defRPr/>
            </a:pPr>
            <a:r>
              <a:rPr lang="it-IT" sz="2800" i="1" dirty="0" smtClean="0"/>
              <a:t>Nel nord l’autenticità </a:t>
            </a:r>
            <a:r>
              <a:rPr lang="it-IT" sz="2800" i="1" dirty="0"/>
              <a:t>si attestava in sede giudiziaria </a:t>
            </a:r>
            <a:r>
              <a:rPr lang="it-IT" sz="2800" i="1" dirty="0" smtClean="0"/>
              <a:t>attraverso un finto processo in cui l’imputato era il documento (</a:t>
            </a:r>
            <a:r>
              <a:rPr lang="it-IT" sz="2800" b="1" i="1" dirty="0" err="1">
                <a:solidFill>
                  <a:srgbClr val="0000FF"/>
                </a:solidFill>
              </a:rPr>
              <a:t>o</a:t>
            </a:r>
            <a:r>
              <a:rPr lang="it-IT" sz="2800" b="1" i="1" dirty="0" err="1" smtClean="0">
                <a:solidFill>
                  <a:srgbClr val="0000FF"/>
                </a:solidFill>
              </a:rPr>
              <a:t>stensio</a:t>
            </a:r>
            <a:r>
              <a:rPr lang="it-IT" sz="2800" b="1" i="1" dirty="0" smtClean="0">
                <a:solidFill>
                  <a:srgbClr val="0000FF"/>
                </a:solidFill>
              </a:rPr>
              <a:t> </a:t>
            </a:r>
            <a:r>
              <a:rPr lang="it-IT" sz="2800" b="1" i="1" dirty="0" err="1" smtClean="0">
                <a:solidFill>
                  <a:srgbClr val="0000FF"/>
                </a:solidFill>
              </a:rPr>
              <a:t>chartae</a:t>
            </a:r>
            <a:r>
              <a:rPr lang="it-IT" sz="2800" i="1" dirty="0" smtClean="0"/>
              <a:t>)</a:t>
            </a:r>
            <a:endParaRPr lang="it-IT" sz="2800" i="1" dirty="0"/>
          </a:p>
          <a:p>
            <a:pPr marL="0" indent="0">
              <a:buNone/>
            </a:pPr>
            <a:endParaRPr lang="it-IT" sz="2800" dirty="0"/>
          </a:p>
        </p:txBody>
      </p:sp>
    </p:spTree>
    <p:extLst>
      <p:ext uri="{BB962C8B-B14F-4D97-AF65-F5344CB8AC3E}">
        <p14:creationId xmlns:p14="http://schemas.microsoft.com/office/powerpoint/2010/main" val="31310910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4" Type="http://schemas.openxmlformats.org/officeDocument/2006/relationships/image" Target="../media/image4.jpeg"/><Relationship Id="rId5" Type="http://schemas.openxmlformats.org/officeDocument/2006/relationships/image" Target="../media/image5.jpeg"/><Relationship Id="rId1" Type="http://schemas.openxmlformats.org/officeDocument/2006/relationships/image" Target="../media/image1.jpeg"/><Relationship Id="rId2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Calamaio">
  <a:themeElements>
    <a:clrScheme name="Inkwell">
      <a:dk1>
        <a:sysClr val="windowText" lastClr="000000"/>
      </a:dk1>
      <a:lt1>
        <a:sysClr val="window" lastClr="FFFFFF"/>
      </a:lt1>
      <a:dk2>
        <a:srgbClr val="584D2E"/>
      </a:dk2>
      <a:lt2>
        <a:srgbClr val="EFE7C3"/>
      </a:lt2>
      <a:accent1>
        <a:srgbClr val="860908"/>
      </a:accent1>
      <a:accent2>
        <a:srgbClr val="4A0505"/>
      </a:accent2>
      <a:accent3>
        <a:srgbClr val="7A500A"/>
      </a:accent3>
      <a:accent4>
        <a:srgbClr val="C47810"/>
      </a:accent4>
      <a:accent5>
        <a:srgbClr val="827752"/>
      </a:accent5>
      <a:accent6>
        <a:srgbClr val="B5BB83"/>
      </a:accent6>
      <a:hlink>
        <a:srgbClr val="C47810"/>
      </a:hlink>
      <a:folHlink>
        <a:srgbClr val="F0A43A"/>
      </a:folHlink>
    </a:clrScheme>
    <a:fontScheme name="Inkwell">
      <a:majorFont>
        <a:latin typeface="Goudy Old Style"/>
        <a:ea typeface=""/>
        <a:cs typeface=""/>
        <a:font script="Jpan" typeface="ＭＳ 明朝"/>
        <a:font script="Hans" typeface="宋体"/>
        <a:font script="Hant" typeface="新細明體"/>
      </a:majorFont>
      <a:minorFont>
        <a:latin typeface="Goudy Old Style"/>
        <a:ea typeface=""/>
        <a:cs typeface=""/>
        <a:font script="Jpan" typeface="ＭＳ 明朝"/>
        <a:font script="Hans" typeface="宋体"/>
        <a:font script="Hant" typeface="新細明體"/>
      </a:minorFont>
    </a:fontScheme>
    <a:fmtScheme name="Inkwell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shade val="30000"/>
              </a:schemeClr>
              <a:schemeClr val="phClr">
                <a:alpha val="10000"/>
                <a:satMod val="120000"/>
              </a:schemeClr>
            </a:duotone>
          </a:blip>
          <a:stretch/>
        </a:blipFill>
        <a:blipFill rotWithShape="1">
          <a:blip xmlns:r="http://schemas.openxmlformats.org/officeDocument/2006/relationships" r:embed="rId2">
            <a:duotone>
              <a:schemeClr val="phClr">
                <a:shade val="30000"/>
                <a:satMod val="150000"/>
              </a:schemeClr>
              <a:schemeClr val="phClr">
                <a:alpha val="10000"/>
                <a:satMod val="120000"/>
              </a:schemeClr>
            </a:duotone>
          </a:blip>
          <a:stretch/>
        </a:blip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101600" dist="38100" dir="5400000" rotWithShape="0">
              <a:srgbClr val="000000">
                <a:alpha val="7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75000"/>
              </a:srgbClr>
            </a:outerShdw>
            <a:softEdge rad="25400"/>
          </a:effectLst>
        </a:effectStyle>
      </a:effectStyleLst>
      <a:bgFillStyleLst>
        <a:blipFill rotWithShape="1">
          <a:blip xmlns:r="http://schemas.openxmlformats.org/officeDocument/2006/relationships" r:embed="rId3"/>
          <a:stretch/>
        </a:blipFill>
        <a:blipFill rotWithShape="1">
          <a:blip xmlns:r="http://schemas.openxmlformats.org/officeDocument/2006/relationships" r:embed="rId4"/>
          <a:stretch/>
        </a:blipFill>
        <a:blipFill rotWithShape="1">
          <a:blip xmlns:r="http://schemas.openxmlformats.org/officeDocument/2006/relationships" r:embed="rId5"/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Calamaio.thmx</Template>
  <TotalTime>160</TotalTime>
  <Words>1323</Words>
  <Application>Microsoft Macintosh PowerPoint</Application>
  <PresentationFormat>Presentazione su schermo (4:3)</PresentationFormat>
  <Paragraphs>92</Paragraphs>
  <Slides>22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22</vt:i4>
      </vt:variant>
    </vt:vector>
  </HeadingPairs>
  <TitlesOfParts>
    <vt:vector size="23" baseType="lpstr">
      <vt:lpstr>Calamaio</vt:lpstr>
      <vt:lpstr>Il recupero di Giustiniano e l’alba di un’epoca nuova</vt:lpstr>
      <vt:lpstr>La lotta per le investiture</vt:lpstr>
      <vt:lpstr>La nascita di un nuovo ceto</vt:lpstr>
      <vt:lpstr>Il placito di Marturi (1076)</vt:lpstr>
      <vt:lpstr>Caratteri del nuovo ceto</vt:lpstr>
      <vt:lpstr>Dei notai in particolare</vt:lpstr>
      <vt:lpstr>Gli atti notarili</vt:lpstr>
      <vt:lpstr>Charta e notitia</vt:lpstr>
      <vt:lpstr>Contro la falsificazione dei documenti</vt:lpstr>
      <vt:lpstr>Firmitas et stabilitas</vt:lpstr>
      <vt:lpstr>Il placito (1)</vt:lpstr>
      <vt:lpstr>Il placito (2)</vt:lpstr>
      <vt:lpstr>Il placito (3)</vt:lpstr>
      <vt:lpstr>Giustiniano nell’alto medioevo</vt:lpstr>
      <vt:lpstr>L’Epitome Codicis</vt:lpstr>
      <vt:lpstr>La Summa Perusina</vt:lpstr>
      <vt:lpstr>Presentazione di PowerPoint</vt:lpstr>
      <vt:lpstr>L’Epitome Iuliani</vt:lpstr>
      <vt:lpstr>Raccolte di diritto romano (1)</vt:lpstr>
      <vt:lpstr>Raccolte di diritto romano (2)</vt:lpstr>
      <vt:lpstr>I Fragmenta Gaudenziana</vt:lpstr>
      <vt:lpstr>Verso il rinascimento giuridico</vt:lpstr>
    </vt:vector>
  </TitlesOfParts>
  <Company>ange180194SW1401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Il recupero di Giustiniano</dc:title>
  <dc:creator>Luca Loschiavo</dc:creator>
  <cp:lastModifiedBy>Luca Loschiavo</cp:lastModifiedBy>
  <cp:revision>16</cp:revision>
  <dcterms:created xsi:type="dcterms:W3CDTF">2020-03-17T17:20:29Z</dcterms:created>
  <dcterms:modified xsi:type="dcterms:W3CDTF">2022-04-13T10:01:39Z</dcterms:modified>
</cp:coreProperties>
</file>