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363" r:id="rId3"/>
    <p:sldId id="366" r:id="rId4"/>
    <p:sldId id="365" r:id="rId5"/>
    <p:sldId id="257" r:id="rId6"/>
    <p:sldId id="383" r:id="rId7"/>
    <p:sldId id="385" r:id="rId8"/>
    <p:sldId id="386" r:id="rId9"/>
    <p:sldId id="387" r:id="rId10"/>
    <p:sldId id="38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7" r:id="rId19"/>
    <p:sldId id="376" r:id="rId20"/>
    <p:sldId id="378" r:id="rId21"/>
    <p:sldId id="379" r:id="rId22"/>
    <p:sldId id="384" r:id="rId23"/>
    <p:sldId id="381" r:id="rId24"/>
    <p:sldId id="380" r:id="rId25"/>
    <p:sldId id="382" r:id="rId26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197"/>
  </p:normalViewPr>
  <p:slideViewPr>
    <p:cSldViewPr snapToGrid="0">
      <p:cViewPr varScale="1">
        <p:scale>
          <a:sx n="119" d="100"/>
          <a:sy n="119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976A8-9543-8246-B29E-62E24772FF49}" type="datetimeFigureOut">
              <a:rPr lang="en-IT" smtClean="0"/>
              <a:t>01/03/24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FD82D-62C2-1C41-B0A3-E65AB2096B35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1011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D82D-62C2-1C41-B0A3-E65AB2096B35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9680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D82D-62C2-1C41-B0A3-E65AB2096B35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55505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D82D-62C2-1C41-B0A3-E65AB2096B35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7922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D82D-62C2-1C41-B0A3-E65AB2096B35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5980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D82D-62C2-1C41-B0A3-E65AB2096B35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18138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D82D-62C2-1C41-B0A3-E65AB2096B35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6908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D82D-62C2-1C41-B0A3-E65AB2096B35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46631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IT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D82D-62C2-1C41-B0A3-E65AB2096B35}" type="slidenum">
              <a:rPr lang="en-IT" smtClean="0"/>
              <a:t>11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25350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D82D-62C2-1C41-B0A3-E65AB2096B35}" type="slidenum">
              <a:rPr lang="en-IT" smtClean="0"/>
              <a:t>17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8396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399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534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066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3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7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4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8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3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3/1/24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3/1/24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55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mailto:abitumi@unite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2.jpe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FC321AD-2C92-446F-AF58-8CAA634BF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EA855B9-EE27-4441-846C-35DF1C648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Vista aerea di una mappa">
            <a:extLst>
              <a:ext uri="{FF2B5EF4-FFF2-40B4-BE49-F238E27FC236}">
                <a16:creationId xmlns:a16="http://schemas.microsoft.com/office/drawing/2014/main" id="{9128978A-3B8F-27D2-E980-3A02EF2A2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9F6F26-0823-370E-FC3C-6CA2B5739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6526" y="1261872"/>
            <a:ext cx="7279885" cy="2852928"/>
          </a:xfrm>
        </p:spPr>
        <p:txBody>
          <a:bodyPr>
            <a:normAutofit/>
          </a:bodyPr>
          <a:lstStyle/>
          <a:p>
            <a:pPr algn="r"/>
            <a:r>
              <a:rPr lang="en-IT" dirty="0">
                <a:solidFill>
                  <a:srgbClr val="FFFFFF"/>
                </a:solidFill>
              </a:rPr>
              <a:t>Politiche internazionali e dello sviluppo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682B2-07F8-DE61-22BC-F68EF8074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8" y="4681728"/>
            <a:ext cx="6902550" cy="929296"/>
          </a:xfrm>
        </p:spPr>
        <p:txBody>
          <a:bodyPr>
            <a:normAutofit/>
          </a:bodyPr>
          <a:lstStyle/>
          <a:p>
            <a:pPr algn="r"/>
            <a:r>
              <a:rPr lang="en-IT" sz="1500" dirty="0">
                <a:solidFill>
                  <a:srgbClr val="FFFFFF"/>
                </a:solidFill>
              </a:rPr>
              <a:t>a.a. 2023/2024</a:t>
            </a:r>
          </a:p>
          <a:p>
            <a:pPr algn="r"/>
            <a:r>
              <a:rPr lang="en-IT" sz="1500" dirty="0">
                <a:solidFill>
                  <a:srgbClr val="FFFFFF"/>
                </a:solidFill>
              </a:rPr>
              <a:t>Alessandra Bitumi, </a:t>
            </a:r>
            <a:r>
              <a:rPr lang="en-IT" sz="15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abitumi@unite.it</a:t>
            </a:r>
            <a:r>
              <a:rPr lang="en-IT" sz="15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BF5D4DB-368A-4B23-81E4-E0454BAD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253" y="322803"/>
            <a:ext cx="642729" cy="2930667"/>
          </a:xfrm>
          <a:prstGeom prst="rect">
            <a:avLst/>
          </a:prstGeom>
          <a:blipFill dpi="0" rotWithShape="1">
            <a:blip r:embed="rId5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tile tx="0" ty="0" sx="6000" sy="6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372D7B9-36D5-4C1F-B7C9-36717C28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3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D3643A2-C7A3-4BF6-B486-443902504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F8FBA-A282-4B11-B85A-894F3CEFB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Vista dall'alto di palude e terre sommerse al crepuscolo">
            <a:extLst>
              <a:ext uri="{FF2B5EF4-FFF2-40B4-BE49-F238E27FC236}">
                <a16:creationId xmlns:a16="http://schemas.microsoft.com/office/drawing/2014/main" id="{C74A72E0-EEC4-EC63-E284-F8384ACA90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E69F64-EFDF-854C-99EE-2034B7F0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1417983"/>
            <a:ext cx="6223552" cy="29022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30000"/>
              </a:lnSpc>
            </a:pPr>
            <a:r>
              <a:rPr lang="en-US" spc="1300">
                <a:solidFill>
                  <a:srgbClr val="FFFFFF"/>
                </a:solidFill>
              </a:rPr>
              <a:t>1945: uno spartiacque? Perché?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79793-1386-4C1B-0A08-B4B372830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4681728"/>
            <a:ext cx="4679674" cy="145237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1E7A38B1-D1AF-46C0-A648-4F09838CB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446417" y="2940297"/>
            <a:ext cx="3745582" cy="3917703"/>
          </a:xfrm>
          <a:custGeom>
            <a:avLst/>
            <a:gdLst>
              <a:gd name="connsiteX0" fmla="*/ 0 w 1369143"/>
              <a:gd name="connsiteY0" fmla="*/ 0 h 1229160"/>
              <a:gd name="connsiteX1" fmla="*/ 1369143 w 1369143"/>
              <a:gd name="connsiteY1" fmla="*/ 0 h 1229160"/>
              <a:gd name="connsiteX2" fmla="*/ 1369143 w 1369143"/>
              <a:gd name="connsiteY2" fmla="*/ 1229160 h 1229160"/>
              <a:gd name="connsiteX3" fmla="*/ 0 w 1369143"/>
              <a:gd name="connsiteY3" fmla="*/ 1229160 h 1229160"/>
              <a:gd name="connsiteX4" fmla="*/ 0 w 1369143"/>
              <a:gd name="connsiteY4" fmla="*/ 0 h 1229160"/>
              <a:gd name="connsiteX0" fmla="*/ 0 w 1369143"/>
              <a:gd name="connsiteY0" fmla="*/ 0 h 1229160"/>
              <a:gd name="connsiteX1" fmla="*/ 1369143 w 1369143"/>
              <a:gd name="connsiteY1" fmla="*/ 0 h 1229160"/>
              <a:gd name="connsiteX2" fmla="*/ 0 w 1369143"/>
              <a:gd name="connsiteY2" fmla="*/ 1229160 h 1229160"/>
              <a:gd name="connsiteX3" fmla="*/ 0 w 1369143"/>
              <a:gd name="connsiteY3" fmla="*/ 0 h 122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143" h="1229160">
                <a:moveTo>
                  <a:pt x="0" y="0"/>
                </a:moveTo>
                <a:lnTo>
                  <a:pt x="1369143" y="0"/>
                </a:lnTo>
                <a:lnTo>
                  <a:pt x="0" y="1229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20">
            <a:extLst>
              <a:ext uri="{FF2B5EF4-FFF2-40B4-BE49-F238E27FC236}">
                <a16:creationId xmlns:a16="http://schemas.microsoft.com/office/drawing/2014/main" id="{042AC6AC-B644-4C7C-BEC7-E2B9E90FA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417" y="2940297"/>
            <a:ext cx="3745582" cy="3917703"/>
          </a:xfrm>
          <a:custGeom>
            <a:avLst/>
            <a:gdLst>
              <a:gd name="connsiteX0" fmla="*/ 3745582 w 3745582"/>
              <a:gd name="connsiteY0" fmla="*/ 0 h 3917703"/>
              <a:gd name="connsiteX1" fmla="*/ 3745582 w 3745582"/>
              <a:gd name="connsiteY1" fmla="*/ 3917703 h 3917703"/>
              <a:gd name="connsiteX2" fmla="*/ 0 w 3745582"/>
              <a:gd name="connsiteY2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5582" h="3917703">
                <a:moveTo>
                  <a:pt x="3745582" y="0"/>
                </a:moveTo>
                <a:lnTo>
                  <a:pt x="3745582" y="3917703"/>
                </a:lnTo>
                <a:lnTo>
                  <a:pt x="0" y="3917703"/>
                </a:lnTo>
                <a:close/>
              </a:path>
            </a:pathLst>
          </a:custGeom>
          <a:blipFill dpi="0" rotWithShape="0">
            <a:blip r:embed="rId6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tile tx="0" ty="0" sx="40000" sy="4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36" name="Freeform: Shape 9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FC321AD-2C92-446F-AF58-8CAA634BF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A855B9-EE27-4441-846C-35DF1C648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4AC37F-1B71-1373-EEA5-A1699BA5E02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2803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27B074-B527-8482-CDFB-9B2757C6B7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0200" y="-66872"/>
            <a:ext cx="7142018" cy="2852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spc="1300" dirty="0">
                <a:solidFill>
                  <a:srgbClr val="FFFFFF"/>
                </a:solidFill>
              </a:rPr>
              <a:t>INTERNAZIONALISMI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BF5D4DB-368A-4B23-81E4-E0454BAD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253" y="322803"/>
            <a:ext cx="642729" cy="2930667"/>
          </a:xfrm>
          <a:prstGeom prst="rect">
            <a:avLst/>
          </a:prstGeom>
          <a:blipFill dpi="0" rotWithShape="1">
            <a:blip r:embed="rId6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tile tx="0" ty="0" sx="6000" sy="6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372D7B9-36D5-4C1F-B7C9-36717C28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8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024122-C80E-4076-B618-426FF2225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7572AF-DA27-A23D-6E93-970D8D9E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2" y="773723"/>
            <a:ext cx="9908626" cy="1397004"/>
          </a:xfrm>
        </p:spPr>
        <p:txBody>
          <a:bodyPr anchor="b">
            <a:noAutofit/>
          </a:bodyPr>
          <a:lstStyle/>
          <a:p>
            <a:pPr>
              <a:lnSpc>
                <a:spcPct val="110000"/>
              </a:lnSpc>
            </a:pPr>
            <a:r>
              <a:rPr lang="it-IT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La guerra fredda: due universalismi a confronto</a:t>
            </a:r>
            <a:br>
              <a:rPr lang="en-IT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T" sz="2400" dirty="0">
              <a:latin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9DAB2C-3574-4B22-939F-BB6C5D263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81000" cy="3664635"/>
            <a:chOff x="5006254" y="-1431285"/>
            <a:chExt cx="581000" cy="366463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BD37F6-BAB4-4BBF-B3E2-4395EAB8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V="1">
              <a:off x="5061025" y="-788944"/>
              <a:ext cx="526229" cy="3022294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9809A8D-5A7C-4A05-9F64-844C66FAB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V="1">
              <a:off x="5006254" y="-143128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1CBF6-8B40-7416-EFDF-46C723928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3076" y="5284730"/>
            <a:ext cx="8905861" cy="18814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b="0" i="0" dirty="0">
              <a:effectLst/>
              <a:latin typeface="+mn-lt"/>
            </a:endParaRPr>
          </a:p>
          <a:p>
            <a:pPr marL="0" indent="0">
              <a:buNone/>
            </a:pPr>
            <a:endParaRPr lang="en-GB" sz="1600" dirty="0">
              <a:latin typeface="+mn-lt"/>
            </a:endParaRPr>
          </a:p>
          <a:p>
            <a:pPr marL="0" indent="0">
              <a:buNone/>
            </a:pPr>
            <a:r>
              <a:rPr lang="en-GB" sz="1600" b="0" i="0" dirty="0">
                <a:effectLst/>
                <a:latin typeface="+mn-lt"/>
              </a:rPr>
              <a:t>Gerald Laing, </a:t>
            </a:r>
            <a:r>
              <a:rPr lang="en-GB" sz="1600" b="0" i="1" dirty="0">
                <a:effectLst/>
                <a:latin typeface="+mn-lt"/>
              </a:rPr>
              <a:t>Souvenir (of the Cuban Missile Crisis Oct 16-28 1962)</a:t>
            </a:r>
            <a:r>
              <a:rPr lang="en-GB" sz="1600" b="0" i="0" dirty="0">
                <a:effectLst/>
                <a:latin typeface="+mn-lt"/>
              </a:rPr>
              <a:t> </a:t>
            </a:r>
            <a:endParaRPr lang="en-IT" sz="1600" dirty="0">
              <a:latin typeface="+mn-lt"/>
            </a:endParaRPr>
          </a:p>
        </p:txBody>
      </p:sp>
      <p:pic>
        <p:nvPicPr>
          <p:cNvPr id="4" name="Picture 3" descr="A group of posters with images of men and flags&#10;&#10;Description automatically generated">
            <a:extLst>
              <a:ext uri="{FF2B5EF4-FFF2-40B4-BE49-F238E27FC236}">
                <a16:creationId xmlns:a16="http://schemas.microsoft.com/office/drawing/2014/main" id="{F3BB3F29-E8A7-0A50-A25C-32DD2E8B83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185" y="1870841"/>
            <a:ext cx="6816684" cy="444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9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46" name="Freeform: Shape 33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FC321AD-2C92-446F-AF58-8CAA634BF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EA855B9-EE27-4441-846C-35DF1C648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64167-AF41-0416-6D52-56F7F81E79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09F76-3B51-3E78-7821-7CBAFF33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526" y="1261872"/>
            <a:ext cx="7279885" cy="2852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800" spc="1300" dirty="0">
                <a:solidFill>
                  <a:srgbClr val="FFFFFF"/>
                </a:solidFill>
                <a:effectLst/>
              </a:rPr>
              <a:t>La </a:t>
            </a:r>
            <a:r>
              <a:rPr lang="en-US" sz="2800" spc="1300" dirty="0" err="1">
                <a:solidFill>
                  <a:srgbClr val="FFFFFF"/>
                </a:solidFill>
                <a:effectLst/>
              </a:rPr>
              <a:t>modernità</a:t>
            </a:r>
            <a:r>
              <a:rPr lang="en-US" sz="2800" spc="1300" dirty="0">
                <a:solidFill>
                  <a:srgbClr val="FFFFFF"/>
                </a:solidFill>
                <a:effectLst/>
              </a:rPr>
              <a:t> americana: </a:t>
            </a:r>
            <a:r>
              <a:rPr lang="en-US" sz="2800" spc="1300" dirty="0" err="1">
                <a:solidFill>
                  <a:srgbClr val="FFFFFF"/>
                </a:solidFill>
                <a:effectLst/>
              </a:rPr>
              <a:t>modelli</a:t>
            </a:r>
            <a:r>
              <a:rPr lang="en-US" sz="2800" spc="1300" dirty="0">
                <a:solidFill>
                  <a:srgbClr val="FFFFFF"/>
                </a:solidFill>
                <a:effectLst/>
              </a:rPr>
              <a:t>, </a:t>
            </a:r>
            <a:r>
              <a:rPr lang="en-US" sz="2800" spc="1300" dirty="0" err="1">
                <a:solidFill>
                  <a:srgbClr val="FFFFFF"/>
                </a:solidFill>
                <a:effectLst/>
              </a:rPr>
              <a:t>politiche</a:t>
            </a:r>
            <a:r>
              <a:rPr lang="en-US" sz="2800" spc="1300" dirty="0">
                <a:solidFill>
                  <a:srgbClr val="FFFFFF"/>
                </a:solidFill>
                <a:effectLst/>
              </a:rPr>
              <a:t> e </a:t>
            </a:r>
            <a:r>
              <a:rPr lang="en-US" sz="2800" spc="1300" dirty="0" err="1">
                <a:solidFill>
                  <a:srgbClr val="FFFFFF"/>
                </a:solidFill>
                <a:effectLst/>
              </a:rPr>
              <a:t>fallimenti</a:t>
            </a:r>
            <a:r>
              <a:rPr lang="en-US" sz="2800" spc="1300" dirty="0">
                <a:solidFill>
                  <a:srgbClr val="FFFFFF"/>
                </a:solidFill>
                <a:effectLst/>
              </a:rPr>
              <a:t> </a:t>
            </a:r>
            <a:br>
              <a:rPr lang="en-US" sz="2800" spc="1300" dirty="0">
                <a:solidFill>
                  <a:srgbClr val="FFFFFF"/>
                </a:solidFill>
                <a:effectLst/>
              </a:rPr>
            </a:br>
            <a:endParaRPr lang="en-US" sz="2800" spc="13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7CDB-9D74-0D26-03FE-FE2E90D08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8" y="4681728"/>
            <a:ext cx="6902550" cy="9292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1600" b="1" cap="all" spc="600" dirty="0">
                <a:solidFill>
                  <a:srgbClr val="FFFFFF"/>
                </a:solidFill>
                <a:latin typeface="+mn-lt"/>
              </a:rPr>
              <a:t>Hoover Dam (1931-1935, Colorado/Nevada)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BF5D4DB-368A-4B23-81E4-E0454BAD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253" y="322803"/>
            <a:ext cx="642729" cy="2930667"/>
          </a:xfrm>
          <a:prstGeom prst="rect">
            <a:avLst/>
          </a:prstGeom>
          <a:blipFill dpi="0" rotWithShape="1">
            <a:blip r:embed="rId5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tile tx="0" ty="0" sx="6000" sy="6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372D7B9-36D5-4C1F-B7C9-36717C28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FC321AD-2C92-446F-AF58-8CAA634BF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round building with a round roof&#10;&#10;Description automatically generated">
            <a:extLst>
              <a:ext uri="{FF2B5EF4-FFF2-40B4-BE49-F238E27FC236}">
                <a16:creationId xmlns:a16="http://schemas.microsoft.com/office/drawing/2014/main" id="{E0CFA332-B4A7-B17D-E506-734FF0057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0220E3B-B61B-7FE6-8157-FEE84BBD0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22853" cy="6858000"/>
          </a:xfrm>
          <a:custGeom>
            <a:avLst/>
            <a:gdLst>
              <a:gd name="connsiteX0" fmla="*/ 2192785 w 2192785"/>
              <a:gd name="connsiteY0" fmla="*/ 3807381 h 3807381"/>
              <a:gd name="connsiteX1" fmla="*/ 0 w 2192785"/>
              <a:gd name="connsiteY1" fmla="*/ 3807381 h 3807381"/>
              <a:gd name="connsiteX2" fmla="*/ 0 w 2192785"/>
              <a:gd name="connsiteY2" fmla="*/ 0 h 3807381"/>
              <a:gd name="connsiteX3" fmla="*/ 2192785 w 2192785"/>
              <a:gd name="connsiteY3" fmla="*/ 0 h 38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85" h="3807381">
                <a:moveTo>
                  <a:pt x="2192785" y="3807381"/>
                </a:moveTo>
                <a:lnTo>
                  <a:pt x="0" y="3807381"/>
                </a:lnTo>
                <a:lnTo>
                  <a:pt x="0" y="0"/>
                </a:lnTo>
                <a:lnTo>
                  <a:pt x="2192785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95000">
                <a:srgbClr val="000000">
                  <a:alpha val="5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B549E-ECB6-84A2-19AC-47834FCF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27" y="1261872"/>
            <a:ext cx="5622528" cy="28529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spc="1300" dirty="0">
                <a:solidFill>
                  <a:srgbClr val="FFFFFF"/>
                </a:solidFill>
                <a:effectLst/>
              </a:rPr>
              <a:t>La </a:t>
            </a:r>
            <a:r>
              <a:rPr lang="en-US" sz="2500" spc="1300" dirty="0" err="1">
                <a:solidFill>
                  <a:srgbClr val="FFFFFF"/>
                </a:solidFill>
                <a:effectLst/>
              </a:rPr>
              <a:t>modernità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spc="1300" dirty="0" err="1">
                <a:solidFill>
                  <a:srgbClr val="FFFFFF"/>
                </a:solidFill>
                <a:effectLst/>
              </a:rPr>
              <a:t>socialista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: </a:t>
            </a:r>
            <a:r>
              <a:rPr lang="en-US" sz="2500" spc="1300" dirty="0" err="1">
                <a:solidFill>
                  <a:srgbClr val="FFFFFF"/>
                </a:solidFill>
                <a:effectLst/>
              </a:rPr>
              <a:t>ambizioni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, </a:t>
            </a:r>
            <a:r>
              <a:rPr lang="en-US" sz="2500" spc="1300" dirty="0" err="1">
                <a:solidFill>
                  <a:srgbClr val="FFFFFF"/>
                </a:solidFill>
                <a:effectLst/>
              </a:rPr>
              <a:t>proiezioni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 e </a:t>
            </a:r>
            <a:r>
              <a:rPr lang="en-US" sz="2500" spc="1300" dirty="0" err="1">
                <a:solidFill>
                  <a:srgbClr val="FFFFFF"/>
                </a:solidFill>
                <a:effectLst/>
              </a:rPr>
              <a:t>risultati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 </a:t>
            </a:r>
            <a:br>
              <a:rPr lang="en-US" sz="2500" spc="1300" dirty="0">
                <a:solidFill>
                  <a:srgbClr val="FFFFFF"/>
                </a:solidFill>
                <a:effectLst/>
              </a:rPr>
            </a:br>
            <a:endParaRPr lang="en-US" sz="2500" spc="1300" dirty="0">
              <a:solidFill>
                <a:srgbClr val="FFFFFF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FA801D1-B067-4DAE-708F-7C47567C2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995139" y="0"/>
            <a:ext cx="2196859" cy="6858000"/>
          </a:xfrm>
          <a:custGeom>
            <a:avLst/>
            <a:gdLst>
              <a:gd name="connsiteX0" fmla="*/ 2192785 w 2192785"/>
              <a:gd name="connsiteY0" fmla="*/ 3807381 h 3807381"/>
              <a:gd name="connsiteX1" fmla="*/ 0 w 2192785"/>
              <a:gd name="connsiteY1" fmla="*/ 3807381 h 3807381"/>
              <a:gd name="connsiteX2" fmla="*/ 0 w 2192785"/>
              <a:gd name="connsiteY2" fmla="*/ 0 h 3807381"/>
              <a:gd name="connsiteX3" fmla="*/ 2192785 w 2192785"/>
              <a:gd name="connsiteY3" fmla="*/ 0 h 38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85" h="3807381">
                <a:moveTo>
                  <a:pt x="2192785" y="3807381"/>
                </a:moveTo>
                <a:lnTo>
                  <a:pt x="0" y="3807381"/>
                </a:lnTo>
                <a:lnTo>
                  <a:pt x="0" y="0"/>
                </a:lnTo>
                <a:lnTo>
                  <a:pt x="2192785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F5D4DB-368A-4B23-81E4-E0454BAD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63125" y="3424422"/>
            <a:ext cx="642729" cy="2930667"/>
          </a:xfrm>
          <a:prstGeom prst="rect">
            <a:avLst/>
          </a:prstGeom>
          <a:blipFill dpi="0" rotWithShape="1">
            <a:blip r:embed="rId5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tile tx="0" ty="0" sx="6000" sy="6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72D7B9-36D5-4C1F-B7C9-36717C28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985992" y="4836695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ABFC20-9823-F468-1887-31A6C1A51026}"/>
              </a:ext>
            </a:extLst>
          </p:cNvPr>
          <p:cNvSpPr txBox="1"/>
          <p:nvPr/>
        </p:nvSpPr>
        <p:spPr>
          <a:xfrm>
            <a:off x="-35508" y="5502870"/>
            <a:ext cx="62079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chemeClr val="bg1"/>
                </a:solidFill>
                <a:effectLst/>
              </a:rPr>
              <a:t>Lounge building of the Writers’ Resort in Sevan, Sevan Peninsula, Armenia | Architect: </a:t>
            </a:r>
            <a:r>
              <a:rPr lang="en-GB" b="0" i="0" dirty="0" err="1">
                <a:solidFill>
                  <a:schemeClr val="bg1"/>
                </a:solidFill>
                <a:effectLst/>
              </a:rPr>
              <a:t>Gevorg</a:t>
            </a:r>
            <a:r>
              <a:rPr lang="en-GB" b="0" i="0" dirty="0">
                <a:solidFill>
                  <a:schemeClr val="bg1"/>
                </a:solidFill>
                <a:effectLst/>
              </a:rPr>
              <a:t> </a:t>
            </a:r>
            <a:r>
              <a:rPr lang="en-GB" b="0" i="0" dirty="0" err="1">
                <a:solidFill>
                  <a:schemeClr val="bg1"/>
                </a:solidFill>
                <a:effectLst/>
              </a:rPr>
              <a:t>Kochar</a:t>
            </a:r>
            <a:r>
              <a:rPr lang="en-GB" b="0" i="0" dirty="0">
                <a:solidFill>
                  <a:schemeClr val="bg1"/>
                </a:solidFill>
                <a:effectLst/>
              </a:rPr>
              <a:t> (</a:t>
            </a:r>
            <a:r>
              <a:rPr lang="en-GB" b="0" i="0" dirty="0" err="1">
                <a:solidFill>
                  <a:schemeClr val="bg1"/>
                </a:solidFill>
                <a:effectLst/>
              </a:rPr>
              <a:t>Yerevanproekt</a:t>
            </a:r>
            <a:r>
              <a:rPr lang="en-GB" b="0" i="0" dirty="0">
                <a:solidFill>
                  <a:schemeClr val="bg1"/>
                </a:solidFill>
                <a:effectLst/>
              </a:rPr>
              <a:t>), 1963-1968 | © National Archives of Armenia</a:t>
            </a:r>
            <a:endParaRPr lang="en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08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EE15BCE-4322-42F8-BC00-CB6E428BE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87274-6C77-4EE7-52F4-F4BD415590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9344" y="-1167019"/>
            <a:ext cx="10733314" cy="285292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000" spc="1300" dirty="0">
                <a:effectLst/>
              </a:rPr>
              <a:t>La “</a:t>
            </a:r>
            <a:r>
              <a:rPr lang="en-US" sz="2000" spc="1300" dirty="0" err="1">
                <a:effectLst/>
              </a:rPr>
              <a:t>modernizzazione</a:t>
            </a:r>
            <a:r>
              <a:rPr lang="en-US" sz="2000" spc="1300" dirty="0">
                <a:effectLst/>
              </a:rPr>
              <a:t> </a:t>
            </a:r>
            <a:r>
              <a:rPr lang="en-US" sz="2000" spc="1300" dirty="0" err="1">
                <a:effectLst/>
              </a:rPr>
              <a:t>europea</a:t>
            </a:r>
            <a:r>
              <a:rPr lang="en-US" sz="2000" spc="1300" dirty="0">
                <a:effectLst/>
              </a:rPr>
              <a:t>”: </a:t>
            </a:r>
            <a:r>
              <a:rPr lang="en-US" sz="2000" spc="1300" dirty="0" err="1">
                <a:effectLst/>
              </a:rPr>
              <a:t>tra</a:t>
            </a:r>
            <a:r>
              <a:rPr lang="en-US" sz="2000" spc="1300" dirty="0">
                <a:effectLst/>
              </a:rPr>
              <a:t> </a:t>
            </a:r>
            <a:r>
              <a:rPr lang="en-US" sz="2000" spc="1300" dirty="0" err="1">
                <a:effectLst/>
              </a:rPr>
              <a:t>eredità</a:t>
            </a:r>
            <a:r>
              <a:rPr lang="en-US" sz="2000" spc="1300" dirty="0">
                <a:effectLst/>
              </a:rPr>
              <a:t> </a:t>
            </a:r>
            <a:r>
              <a:rPr lang="en-US" sz="2000" spc="1300" dirty="0" err="1">
                <a:effectLst/>
              </a:rPr>
              <a:t>imperiale</a:t>
            </a:r>
            <a:r>
              <a:rPr lang="en-US" sz="2000" spc="1300" dirty="0">
                <a:effectLst/>
              </a:rPr>
              <a:t>, </a:t>
            </a:r>
            <a:r>
              <a:rPr lang="en-US" sz="2000" spc="1300" dirty="0" err="1">
                <a:effectLst/>
              </a:rPr>
              <a:t>sviluppo</a:t>
            </a:r>
            <a:r>
              <a:rPr lang="en-US" sz="2000" spc="1300" dirty="0">
                <a:effectLst/>
              </a:rPr>
              <a:t> e (</a:t>
            </a:r>
            <a:r>
              <a:rPr lang="en-US" sz="2000" spc="1300" dirty="0" err="1">
                <a:effectLst/>
              </a:rPr>
              <a:t>im</a:t>
            </a:r>
            <a:r>
              <a:rPr lang="en-US" sz="2000" spc="1300" dirty="0">
                <a:effectLst/>
              </a:rPr>
              <a:t>)</a:t>
            </a:r>
            <a:r>
              <a:rPr lang="en-US" sz="2000" spc="1300" dirty="0" err="1">
                <a:effectLst/>
              </a:rPr>
              <a:t>potenza</a:t>
            </a:r>
            <a:r>
              <a:rPr lang="en-US" sz="2000" spc="1300" dirty="0">
                <a:effectLst/>
              </a:rPr>
              <a:t> </a:t>
            </a:r>
            <a:br>
              <a:rPr lang="en-US" sz="2000" spc="1300" dirty="0">
                <a:effectLst/>
              </a:rPr>
            </a:br>
            <a:endParaRPr lang="en-US" sz="2000" spc="1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D16D1-94FF-7082-BC63-023D2BE2B0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326" y="6224787"/>
            <a:ext cx="6256292" cy="12749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cap="all" spc="600" dirty="0"/>
              <a:t>Show me the </a:t>
            </a:r>
            <a:r>
              <a:rPr lang="en-US" sz="1400" cap="all" spc="600" dirty="0" err="1"/>
              <a:t>monet</a:t>
            </a:r>
            <a:r>
              <a:rPr lang="en-US" sz="1400" cap="all" spc="600" dirty="0"/>
              <a:t>, </a:t>
            </a:r>
            <a:r>
              <a:rPr lang="en-US" sz="1400" cap="all" spc="600" dirty="0" err="1"/>
              <a:t>Bansky</a:t>
            </a:r>
            <a:r>
              <a:rPr lang="en-US" sz="1400" cap="all" spc="600" dirty="0"/>
              <a:t> 2005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EF1980-3C98-4A49-A870-4616B2DA6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81000" cy="3664635"/>
            <a:chOff x="5006254" y="-1431285"/>
            <a:chExt cx="581000" cy="366463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97E33F5-6CB1-4734-8946-5E006E247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V="1">
              <a:off x="5061025" y="-788944"/>
              <a:ext cx="526229" cy="3022294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7E4F751-6208-48C7-9840-00A6BDABD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V="1">
              <a:off x="5006254" y="-143128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0B52E64-F5A5-5FF6-A1F2-BFAF057ACA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0225" y="1457325"/>
            <a:ext cx="8543925" cy="4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72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FC321AD-2C92-446F-AF58-8CAA634BF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A855B9-EE27-4441-846C-35DF1C648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DEDB68-F161-378F-0977-725CD988623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57CB4A-C670-7C04-DB67-165171960E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0200" y="1261872"/>
            <a:ext cx="7142018" cy="28529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 spc="1300" dirty="0" err="1">
                <a:solidFill>
                  <a:srgbClr val="FFFFFF"/>
                </a:solidFill>
                <a:effectLst/>
              </a:rPr>
              <a:t>L’urto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 del </a:t>
            </a:r>
            <a:r>
              <a:rPr lang="en-US" sz="2500" spc="1300" dirty="0" err="1">
                <a:solidFill>
                  <a:srgbClr val="FFFFFF"/>
                </a:solidFill>
                <a:effectLst/>
              </a:rPr>
              <a:t>globale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: </a:t>
            </a:r>
            <a:r>
              <a:rPr lang="en-US" sz="2500" spc="1300" dirty="0" err="1">
                <a:solidFill>
                  <a:srgbClr val="FFFFFF"/>
                </a:solidFill>
                <a:effectLst/>
              </a:rPr>
              <a:t>contestazione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 e </a:t>
            </a:r>
            <a:r>
              <a:rPr lang="en-US" sz="2500" spc="1300" dirty="0" err="1">
                <a:solidFill>
                  <a:srgbClr val="FFFFFF"/>
                </a:solidFill>
                <a:effectLst/>
              </a:rPr>
              <a:t>crisi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spc="1300" dirty="0" err="1">
                <a:solidFill>
                  <a:srgbClr val="FFFFFF"/>
                </a:solidFill>
                <a:effectLst/>
              </a:rPr>
              <a:t>nei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 </a:t>
            </a:r>
            <a:r>
              <a:rPr lang="en-US" sz="2500" spc="1300" dirty="0" err="1">
                <a:solidFill>
                  <a:srgbClr val="FFFFFF"/>
                </a:solidFill>
                <a:effectLst/>
              </a:rPr>
              <a:t>lunghi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 anni </a:t>
            </a:r>
            <a:r>
              <a:rPr lang="en-US" sz="2500" spc="1300" dirty="0" err="1">
                <a:solidFill>
                  <a:srgbClr val="FFFFFF"/>
                </a:solidFill>
                <a:effectLst/>
              </a:rPr>
              <a:t>Settanta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 </a:t>
            </a:r>
            <a:br>
              <a:rPr lang="en-US" sz="2500" spc="1300" dirty="0">
                <a:solidFill>
                  <a:srgbClr val="FFFFFF"/>
                </a:solidFill>
                <a:effectLst/>
              </a:rPr>
            </a:br>
            <a:endParaRPr lang="en-US" sz="2500" spc="1300" dirty="0">
              <a:solidFill>
                <a:srgbClr val="FFFF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F5D4DB-368A-4B23-81E4-E0454BAD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253" y="322803"/>
            <a:ext cx="642729" cy="2930667"/>
          </a:xfrm>
          <a:prstGeom prst="rect">
            <a:avLst/>
          </a:prstGeom>
          <a:blipFill dpi="0" rotWithShape="1">
            <a:blip r:embed="rId5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tile tx="0" ty="0" sx="6000" sy="6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2D7B9-36D5-4C1F-B7C9-36717C28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32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DE89493-AC86-4DB9-8963-3671DDEBE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D788D-ED4E-BCEA-5AF8-8BF18915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7" y="665389"/>
            <a:ext cx="5281343" cy="15071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1300" dirty="0" err="1"/>
              <a:t>Ambiente</a:t>
            </a:r>
            <a:r>
              <a:rPr lang="en-US" spc="1300" dirty="0"/>
              <a:t> e </a:t>
            </a:r>
            <a:r>
              <a:rPr lang="en-US" spc="1300" dirty="0" err="1"/>
              <a:t>sviluppo</a:t>
            </a:r>
            <a:endParaRPr lang="en-US" spc="13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AE98D7E-3E53-8D75-7E94-A08F96FA6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58" y="2588655"/>
            <a:ext cx="4910282" cy="35583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Dr. Gaetano di Tommaso</a:t>
            </a:r>
          </a:p>
          <a:p>
            <a:pPr marL="0" indent="0" algn="ctr">
              <a:buNone/>
            </a:pPr>
            <a:r>
              <a:rPr lang="en-US" dirty="0"/>
              <a:t>Roosevelt Institute for American Studies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0A1A7E5-9A4F-4F38-BCEB-046B4585D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385" y="1679126"/>
            <a:ext cx="3471653" cy="347165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99032-ED6B-0067-8721-48785E52D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6672051" y="1123910"/>
            <a:ext cx="2363169" cy="2925879"/>
          </a:xfrm>
          <a:prstGeom prst="rect">
            <a:avLst/>
          </a:prstGeom>
        </p:spPr>
      </p:pic>
      <p:sp>
        <p:nvSpPr>
          <p:cNvPr id="41" name="Freeform: Shape 31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477419" y="2432373"/>
            <a:ext cx="5142032" cy="2261424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47E7EC-D787-9781-831A-906A20D5C3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9388" y="2835521"/>
            <a:ext cx="2363169" cy="292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8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6CCDAE-0A4A-4C57-86B8-1F328D743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5DAA7B-3961-FD4F-C700-D26DC21AC1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1"/>
            <a:ext cx="8437419" cy="685799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E128A23-424F-41CE-9C96-0C2384BC5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638010" y="67499"/>
            <a:ext cx="5161398" cy="8437420"/>
          </a:xfrm>
          <a:custGeom>
            <a:avLst/>
            <a:gdLst>
              <a:gd name="connsiteX0" fmla="*/ 2192785 w 2192785"/>
              <a:gd name="connsiteY0" fmla="*/ 3807381 h 3807381"/>
              <a:gd name="connsiteX1" fmla="*/ 0 w 2192785"/>
              <a:gd name="connsiteY1" fmla="*/ 3807381 h 3807381"/>
              <a:gd name="connsiteX2" fmla="*/ 0 w 2192785"/>
              <a:gd name="connsiteY2" fmla="*/ 0 h 3807381"/>
              <a:gd name="connsiteX3" fmla="*/ 2192785 w 2192785"/>
              <a:gd name="connsiteY3" fmla="*/ 0 h 38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85" h="3807381">
                <a:moveTo>
                  <a:pt x="2192785" y="3807381"/>
                </a:moveTo>
                <a:lnTo>
                  <a:pt x="0" y="3807381"/>
                </a:lnTo>
                <a:lnTo>
                  <a:pt x="0" y="0"/>
                </a:lnTo>
                <a:lnTo>
                  <a:pt x="2192785" y="0"/>
                </a:ln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rgbClr val="000000">
                  <a:alpha val="58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19029-7CB4-0463-50FC-EFB31EC3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014" y="3318165"/>
            <a:ext cx="5841313" cy="2653144"/>
          </a:xfrm>
        </p:spPr>
        <p:txBody>
          <a:bodyPr anchor="b">
            <a:normAutofit/>
          </a:bodyPr>
          <a:lstStyle/>
          <a:p>
            <a:r>
              <a:rPr lang="en-IT" sz="3300" dirty="0">
                <a:solidFill>
                  <a:srgbClr val="FFFFFF"/>
                </a:solidFill>
                <a:latin typeface="+mn-lt"/>
              </a:rPr>
              <a:t> </a:t>
            </a:r>
            <a:r>
              <a:rPr lang="it-IT" sz="3300" kern="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diritti umani nella politica internazionale (</a:t>
            </a:r>
            <a:r>
              <a:rPr lang="it-IT" sz="3300" kern="0" cap="none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</a:t>
            </a:r>
            <a:r>
              <a:rPr lang="it-IT" sz="3300" kern="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300" kern="0" cap="none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it-IT" sz="3300" kern="0" cap="none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mberto </a:t>
            </a:r>
            <a:r>
              <a:rPr lang="it-IT" sz="3300" kern="0" cap="none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3300" kern="0" cap="none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ulli)</a:t>
            </a:r>
            <a:endParaRPr lang="en-IT" sz="3300" cap="none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51F9122-EC78-4319-BEF3-3BAC59103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9048782" y="851150"/>
            <a:ext cx="3940765" cy="2309454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C4F2EB3-B40A-458E-A48D-484FD9535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3855" y="742946"/>
            <a:ext cx="3920496" cy="5365173"/>
          </a:xfrm>
          <a:custGeom>
            <a:avLst/>
            <a:gdLst>
              <a:gd name="connsiteX0" fmla="*/ 0 w 1738307"/>
              <a:gd name="connsiteY0" fmla="*/ 0 h 3276601"/>
              <a:gd name="connsiteX1" fmla="*/ 1738307 w 1738307"/>
              <a:gd name="connsiteY1" fmla="*/ 0 h 3276601"/>
              <a:gd name="connsiteX2" fmla="*/ 1738307 w 1738307"/>
              <a:gd name="connsiteY2" fmla="*/ 3276601 h 3276601"/>
              <a:gd name="connsiteX3" fmla="*/ 0 w 1738307"/>
              <a:gd name="connsiteY3" fmla="*/ 3276601 h 327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07" h="3276601">
                <a:moveTo>
                  <a:pt x="0" y="0"/>
                </a:moveTo>
                <a:lnTo>
                  <a:pt x="1738307" y="0"/>
                </a:lnTo>
                <a:lnTo>
                  <a:pt x="1738307" y="3276601"/>
                </a:lnTo>
                <a:lnTo>
                  <a:pt x="0" y="327660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1890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9AE67-62A1-53EE-5508-7DF4F46FD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6868" y="1226127"/>
            <a:ext cx="2960952" cy="44750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T" i="1" dirty="0">
                <a:solidFill>
                  <a:srgbClr val="000000"/>
                </a:solidFill>
              </a:rPr>
              <a:t>Università di Trento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5E000B-5504-30E4-B3EA-049517DAB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022" y="1790703"/>
            <a:ext cx="2801069" cy="32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97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FC321AD-2C92-446F-AF58-8CAA634BF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A855B9-EE27-4441-846C-35DF1C648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A915A5-9795-C043-9B61-0B1435DE0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290FE0-BACE-A742-1792-0D22CD52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347855"/>
            <a:ext cx="10086975" cy="28529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 spc="1300" dirty="0" err="1">
                <a:solidFill>
                  <a:srgbClr val="FFFFFF"/>
                </a:solidFill>
                <a:effectLst/>
              </a:rPr>
              <a:t>Gli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 anni </a:t>
            </a:r>
            <a:r>
              <a:rPr lang="en-US" sz="2500" spc="1300" dirty="0" err="1">
                <a:solidFill>
                  <a:srgbClr val="FFFFFF"/>
                </a:solidFill>
                <a:effectLst/>
              </a:rPr>
              <a:t>Ottanta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: verso un nuovo </a:t>
            </a:r>
            <a:r>
              <a:rPr lang="en-US" sz="2500" spc="1300" dirty="0" err="1">
                <a:solidFill>
                  <a:srgbClr val="FFFFFF"/>
                </a:solidFill>
                <a:effectLst/>
              </a:rPr>
              <a:t>ordine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 politico-</a:t>
            </a:r>
            <a:r>
              <a:rPr lang="en-US" sz="2500" spc="1300" dirty="0" err="1">
                <a:solidFill>
                  <a:srgbClr val="FFFFFF"/>
                </a:solidFill>
                <a:effectLst/>
              </a:rPr>
              <a:t>economico</a:t>
            </a:r>
            <a:r>
              <a:rPr lang="en-US" sz="2500" spc="1300" dirty="0">
                <a:solidFill>
                  <a:srgbClr val="FFFFFF"/>
                </a:solidFill>
                <a:effectLst/>
              </a:rPr>
              <a:t>? </a:t>
            </a:r>
            <a:br>
              <a:rPr lang="en-US" sz="2500" spc="1300" dirty="0">
                <a:solidFill>
                  <a:srgbClr val="FFFFFF"/>
                </a:solidFill>
                <a:effectLst/>
              </a:rPr>
            </a:br>
            <a:endParaRPr lang="en-US" sz="2500" spc="13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F5D4DB-368A-4B23-81E4-E0454BAD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253" y="322803"/>
            <a:ext cx="642729" cy="2930667"/>
          </a:xfrm>
          <a:prstGeom prst="rect">
            <a:avLst/>
          </a:prstGeom>
          <a:blipFill dpi="0" rotWithShape="1">
            <a:blip r:embed="rId5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tile tx="0" ty="0" sx="6000" sy="6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72D7B9-36D5-4C1F-B7C9-36717C28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D54879-6497-C5BF-6010-F9734AA3D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44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33"/>
    </mc:Choice>
    <mc:Fallback xmlns="">
      <p:transition spd="slow" advTm="7223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FC321AD-2C92-446F-AF58-8CAA634BF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A855B9-EE27-4441-846C-35DF1C648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CBD12E3-F471-8ED2-E112-FC9EDB925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F863CA-D102-DF05-E193-74E3E9C3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58" y="3247844"/>
            <a:ext cx="11035401" cy="2852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spc="1300" dirty="0">
                <a:solidFill>
                  <a:srgbClr val="FFFFFF"/>
                </a:solidFill>
                <a:effectLst/>
              </a:rPr>
              <a:t>Post-</a:t>
            </a:r>
            <a:r>
              <a:rPr lang="en-US" sz="2400" spc="1300" dirty="0" err="1">
                <a:solidFill>
                  <a:srgbClr val="FFFFFF"/>
                </a:solidFill>
                <a:effectLst/>
              </a:rPr>
              <a:t>guerra</a:t>
            </a:r>
            <a:r>
              <a:rPr lang="en-US" sz="2400" spc="13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spc="1300" dirty="0" err="1">
                <a:solidFill>
                  <a:srgbClr val="FFFFFF"/>
                </a:solidFill>
                <a:effectLst/>
              </a:rPr>
              <a:t>fredda</a:t>
            </a:r>
            <a:r>
              <a:rPr lang="en-US" sz="2400" spc="1300" dirty="0">
                <a:solidFill>
                  <a:srgbClr val="FFFFFF"/>
                </a:solidFill>
                <a:effectLst/>
              </a:rPr>
              <a:t>: il </a:t>
            </a:r>
            <a:r>
              <a:rPr lang="en-US" sz="2400" spc="1300" dirty="0" err="1">
                <a:solidFill>
                  <a:srgbClr val="FFFFFF"/>
                </a:solidFill>
                <a:effectLst/>
              </a:rPr>
              <a:t>tramonto</a:t>
            </a:r>
            <a:r>
              <a:rPr lang="en-US" sz="2400" spc="13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spc="1300" dirty="0" err="1">
                <a:solidFill>
                  <a:srgbClr val="FFFFFF"/>
                </a:solidFill>
                <a:effectLst/>
              </a:rPr>
              <a:t>delle</a:t>
            </a:r>
            <a:r>
              <a:rPr lang="en-US" sz="2400" spc="1300" dirty="0">
                <a:solidFill>
                  <a:srgbClr val="FFFFFF"/>
                </a:solidFill>
                <a:effectLst/>
              </a:rPr>
              <a:t> alternative </a:t>
            </a:r>
            <a:endParaRPr lang="en-US" sz="2400" spc="1300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F5D4DB-368A-4B23-81E4-E0454BAD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253" y="322803"/>
            <a:ext cx="642729" cy="2930667"/>
          </a:xfrm>
          <a:prstGeom prst="rect">
            <a:avLst/>
          </a:prstGeom>
          <a:blipFill dpi="0" rotWithShape="1">
            <a:blip r:embed="rId5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tile tx="0" ty="0" sx="6000" sy="6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72D7B9-36D5-4C1F-B7C9-36717C28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1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FC321AD-2C92-446F-AF58-8CAA634BF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A855B9-EE27-4441-846C-35DF1C648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F346CE-3D40-0531-70FB-EEFFABC7C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C6EC43-079D-BD7A-8CE5-E6ED1BFE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526" y="1261872"/>
            <a:ext cx="7279885" cy="2852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3600" spc="1300" dirty="0">
                <a:solidFill>
                  <a:srgbClr val="FFFFFF"/>
                </a:solidFill>
              </a:rPr>
              <a:t> IL RITORNO DELLA GUERRA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F5D4DB-368A-4B23-81E4-E0454BAD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253" y="322803"/>
            <a:ext cx="642729" cy="2930667"/>
          </a:xfrm>
          <a:prstGeom prst="rect">
            <a:avLst/>
          </a:prstGeom>
          <a:blipFill dpi="0" rotWithShape="1">
            <a:blip r:embed="rId5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tile tx="0" ty="0" sx="6000" sy="6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72D7B9-36D5-4C1F-B7C9-36717C28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43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8E0095A-5A66-4B95-9D5F-3962443D2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E8B840-E25B-B4B4-C07B-7FC201E9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261872"/>
            <a:ext cx="5295900" cy="269463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600" spc="1300"/>
              <a:t>9/11 e la guerra al terrore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76D33E-9D99-4900-82CF-C088E1619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4836695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4BA4CF-B424-4634-934B-BD287FC1F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13" y="1505149"/>
            <a:ext cx="4114787" cy="4028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D576CB-6FC7-6DFA-8C62-A3DE394D2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855" y="894652"/>
            <a:ext cx="4028565" cy="4028565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DB89CF3-FADE-4FB2-9D96-2F4EE6FA1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010265" y="3031813"/>
            <a:ext cx="739110" cy="3010261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89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FC321AD-2C92-446F-AF58-8CAA634BF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hild sitting in a dark room&#10;&#10;Description automatically generated">
            <a:extLst>
              <a:ext uri="{FF2B5EF4-FFF2-40B4-BE49-F238E27FC236}">
                <a16:creationId xmlns:a16="http://schemas.microsoft.com/office/drawing/2014/main" id="{9B6C546B-BB0B-006C-E18D-E6C0965626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0220E3B-B61B-7FE6-8157-FEE84BBD0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22853" cy="6858000"/>
          </a:xfrm>
          <a:custGeom>
            <a:avLst/>
            <a:gdLst>
              <a:gd name="connsiteX0" fmla="*/ 2192785 w 2192785"/>
              <a:gd name="connsiteY0" fmla="*/ 3807381 h 3807381"/>
              <a:gd name="connsiteX1" fmla="*/ 0 w 2192785"/>
              <a:gd name="connsiteY1" fmla="*/ 3807381 h 3807381"/>
              <a:gd name="connsiteX2" fmla="*/ 0 w 2192785"/>
              <a:gd name="connsiteY2" fmla="*/ 0 h 3807381"/>
              <a:gd name="connsiteX3" fmla="*/ 2192785 w 2192785"/>
              <a:gd name="connsiteY3" fmla="*/ 0 h 38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85" h="3807381">
                <a:moveTo>
                  <a:pt x="2192785" y="3807381"/>
                </a:moveTo>
                <a:lnTo>
                  <a:pt x="0" y="3807381"/>
                </a:lnTo>
                <a:lnTo>
                  <a:pt x="0" y="0"/>
                </a:lnTo>
                <a:lnTo>
                  <a:pt x="2192785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95000">
                <a:srgbClr val="000000">
                  <a:alpha val="5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B59BE-336C-CD55-6CB6-E04B82D081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07027" y="1261872"/>
            <a:ext cx="5622528" cy="28529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spc="1300" dirty="0" err="1">
                <a:solidFill>
                  <a:srgbClr val="FFFFFF"/>
                </a:solidFill>
              </a:rPr>
              <a:t>fratture</a:t>
            </a:r>
            <a:r>
              <a:rPr lang="en-US" sz="2800" spc="1300" dirty="0">
                <a:solidFill>
                  <a:srgbClr val="FFFFFF"/>
                </a:solidFill>
              </a:rPr>
              <a:t> </a:t>
            </a:r>
            <a:r>
              <a:rPr lang="en-US" sz="2800" spc="1300" dirty="0" err="1">
                <a:solidFill>
                  <a:srgbClr val="FFFFFF"/>
                </a:solidFill>
              </a:rPr>
              <a:t>contemporanee</a:t>
            </a:r>
            <a:r>
              <a:rPr lang="en-US" sz="2800" spc="1300" dirty="0">
                <a:solidFill>
                  <a:srgbClr val="FFFFFF"/>
                </a:solidFill>
              </a:rPr>
              <a:t> I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FA801D1-B067-4DAE-708F-7C47567C2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995139" y="0"/>
            <a:ext cx="2196859" cy="6858000"/>
          </a:xfrm>
          <a:custGeom>
            <a:avLst/>
            <a:gdLst>
              <a:gd name="connsiteX0" fmla="*/ 2192785 w 2192785"/>
              <a:gd name="connsiteY0" fmla="*/ 3807381 h 3807381"/>
              <a:gd name="connsiteX1" fmla="*/ 0 w 2192785"/>
              <a:gd name="connsiteY1" fmla="*/ 3807381 h 3807381"/>
              <a:gd name="connsiteX2" fmla="*/ 0 w 2192785"/>
              <a:gd name="connsiteY2" fmla="*/ 0 h 3807381"/>
              <a:gd name="connsiteX3" fmla="*/ 2192785 w 2192785"/>
              <a:gd name="connsiteY3" fmla="*/ 0 h 380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785" h="3807381">
                <a:moveTo>
                  <a:pt x="2192785" y="3807381"/>
                </a:moveTo>
                <a:lnTo>
                  <a:pt x="0" y="3807381"/>
                </a:lnTo>
                <a:lnTo>
                  <a:pt x="0" y="0"/>
                </a:lnTo>
                <a:lnTo>
                  <a:pt x="2192785" y="0"/>
                </a:ln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BF5D4DB-368A-4B23-81E4-E0454BAD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63125" y="3424422"/>
            <a:ext cx="642729" cy="2930667"/>
          </a:xfrm>
          <a:prstGeom prst="rect">
            <a:avLst/>
          </a:prstGeom>
          <a:blipFill dpi="0" rotWithShape="1">
            <a:blip r:embed="rId5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tile tx="0" ty="0" sx="6000" sy="6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372D7B9-36D5-4C1F-B7C9-36717C28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985992" y="4836695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21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C817C9-850F-4FB6-B93B-CF3076C4A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FC321AD-2C92-446F-AF58-8CAA634BF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A855B9-EE27-4441-846C-35DF1C648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55402-4F75-515A-5913-E3688105DF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1EEC4-84FA-0CF6-1EC9-768B2D4F4C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26526" y="1261872"/>
            <a:ext cx="7524174" cy="28275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130000"/>
              </a:lnSpc>
            </a:pPr>
            <a:r>
              <a:rPr lang="en-US" sz="3600" spc="1300" dirty="0">
                <a:solidFill>
                  <a:srgbClr val="FFFFFF"/>
                </a:solidFill>
              </a:rPr>
              <a:t>FRATTURE CONTEMPORANEE II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F5D4DB-368A-4B23-81E4-E0454BAD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253" y="322803"/>
            <a:ext cx="642729" cy="2930667"/>
          </a:xfrm>
          <a:prstGeom prst="rect">
            <a:avLst/>
          </a:prstGeom>
          <a:blipFill dpi="0" rotWithShape="1">
            <a:blip r:embed="rId5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tile tx="0" ty="0" sx="6000" sy="6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72D7B9-36D5-4C1F-B7C9-36717C28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01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E89493-AC86-4DB9-8963-3671DDEBE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CBC7C-EB56-16DE-D8CD-BB07B6132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6" y="-426811"/>
            <a:ext cx="5807818" cy="1507193"/>
          </a:xfrm>
        </p:spPr>
        <p:txBody>
          <a:bodyPr anchor="b">
            <a:normAutofit/>
          </a:bodyPr>
          <a:lstStyle/>
          <a:p>
            <a:r>
              <a:rPr lang="en-IT" dirty="0"/>
              <a:t>esame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02815-F4F1-1CA5-3D5B-3D7C93E4F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56" y="1080382"/>
            <a:ext cx="6424344" cy="505371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Partecipazione in classe: 15% del voto.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Prova orale finale: 85% del voto. </a:t>
            </a:r>
          </a:p>
          <a:p>
            <a:pPr marL="0" indent="0">
              <a:lnSpc>
                <a:spcPct val="120000"/>
              </a:lnSpc>
              <a:buNone/>
            </a:pPr>
            <a:endParaRPr lang="it-IT" sz="18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Testi di riferimento</a:t>
            </a:r>
            <a:endParaRPr lang="en-IT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Il testo di riferimento obbligatorio per tutti è: </a:t>
            </a:r>
            <a:endParaRPr lang="en-IT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it-IT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S. Lorenzini, Una strana guerra fredda. Lo sviluppo e le relazioni Nord-Sud, il Mulino, 2017.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Agli studenti frequentanti verranno richieste brevi </a:t>
            </a:r>
            <a:r>
              <a:rPr lang="it-IT" sz="18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letture settimanali</a:t>
            </a:r>
            <a: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articoli e/o fonti primarie di vario genere.</a:t>
            </a:r>
            <a:endParaRPr lang="en-IT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Per </a:t>
            </a:r>
            <a:r>
              <a:rPr lang="it-IT" sz="18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non frequentanti</a:t>
            </a:r>
            <a: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in aggiunta al volume obbligatorio, una monografia a scelta (vedi </a:t>
            </a:r>
            <a:r>
              <a:rPr lang="it-IT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syllabus</a:t>
            </a:r>
            <a:r>
              <a:rPr lang="it-IT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T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IT" sz="1800" dirty="0">
              <a:latin typeface="+mn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630921" y="2766496"/>
            <a:ext cx="5385102" cy="1987416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Occhiali sopra un libro">
            <a:extLst>
              <a:ext uri="{FF2B5EF4-FFF2-40B4-BE49-F238E27FC236}">
                <a16:creationId xmlns:a16="http://schemas.microsoft.com/office/drawing/2014/main" id="{B1E4B5BE-470B-A3B8-BB03-7D40CB0D3F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200" y="10"/>
            <a:ext cx="4495800" cy="6047499"/>
          </a:xfrm>
          <a:custGeom>
            <a:avLst/>
            <a:gdLst/>
            <a:ahLst/>
            <a:cxnLst/>
            <a:rect l="l" t="t" r="r" b="b"/>
            <a:pathLst>
              <a:path w="2093843" h="1948070">
                <a:moveTo>
                  <a:pt x="0" y="0"/>
                </a:moveTo>
                <a:lnTo>
                  <a:pt x="2093843" y="0"/>
                </a:lnTo>
                <a:lnTo>
                  <a:pt x="2093843" y="1948070"/>
                </a:lnTo>
                <a:lnTo>
                  <a:pt x="0" y="1948070"/>
                </a:lnTo>
                <a:close/>
              </a:path>
            </a:pathLst>
          </a:custGeom>
          <a:effectLst/>
        </p:spPr>
      </p:pic>
    </p:spTree>
    <p:extLst>
      <p:ext uri="{BB962C8B-B14F-4D97-AF65-F5344CB8AC3E}">
        <p14:creationId xmlns:p14="http://schemas.microsoft.com/office/powerpoint/2010/main" val="19223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E89493-AC86-4DB9-8963-3671DDEBE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F28C6-9410-EADB-5E7F-5F87E20B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6" y="665389"/>
            <a:ext cx="5807818" cy="1507193"/>
          </a:xfrm>
        </p:spPr>
        <p:txBody>
          <a:bodyPr anchor="b">
            <a:normAutofit/>
          </a:bodyPr>
          <a:lstStyle/>
          <a:p>
            <a:r>
              <a:rPr lang="en-IT" dirty="0"/>
              <a:t>C</a:t>
            </a:r>
            <a:r>
              <a:rPr lang="en-GB" dirty="0"/>
              <a:t>o</a:t>
            </a:r>
            <a:r>
              <a:rPr lang="en-IT" dirty="0"/>
              <a:t>sa?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2A8A7-761E-B30F-147E-CD81A1A06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56" y="2400301"/>
            <a:ext cx="5568215" cy="3733800"/>
          </a:xfrm>
        </p:spPr>
        <p:txBody>
          <a:bodyPr>
            <a:normAutofit/>
          </a:bodyPr>
          <a:lstStyle/>
          <a:p>
            <a:pPr algn="just"/>
            <a:endParaRPr lang="en-IT" sz="2400" dirty="0"/>
          </a:p>
          <a:p>
            <a:pPr algn="just"/>
            <a:r>
              <a:rPr lang="en-IT" sz="2400" dirty="0"/>
              <a:t>Evoluzione politica internazionale</a:t>
            </a:r>
          </a:p>
          <a:p>
            <a:pPr algn="just"/>
            <a:r>
              <a:rPr lang="en-US" sz="2400" dirty="0" err="1"/>
              <a:t>Complessità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processi</a:t>
            </a:r>
            <a:r>
              <a:rPr lang="en-US" sz="2400" dirty="0"/>
              <a:t> </a:t>
            </a:r>
            <a:r>
              <a:rPr lang="en-US" sz="2400" dirty="0" err="1"/>
              <a:t>storici</a:t>
            </a:r>
            <a:r>
              <a:rPr lang="en-US" sz="2400" dirty="0"/>
              <a:t>, le </a:t>
            </a:r>
            <a:r>
              <a:rPr lang="en-US" sz="2400" dirty="0" err="1"/>
              <a:t>loro</a:t>
            </a:r>
            <a:r>
              <a:rPr lang="en-US" sz="2400" dirty="0"/>
              <a:t> </a:t>
            </a:r>
            <a:r>
              <a:rPr lang="en-US" sz="2400" dirty="0" err="1"/>
              <a:t>continuità</a:t>
            </a:r>
            <a:r>
              <a:rPr lang="en-US" sz="2400" dirty="0"/>
              <a:t> e </a:t>
            </a:r>
            <a:r>
              <a:rPr lang="en-US" sz="2400" dirty="0" err="1"/>
              <a:t>trasformazioni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significative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630921" y="2766496"/>
            <a:ext cx="5385102" cy="1987416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69234-D2B7-E627-7EFA-D11DA46DDD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200" y="10"/>
            <a:ext cx="4495800" cy="6047499"/>
          </a:xfrm>
          <a:custGeom>
            <a:avLst/>
            <a:gdLst/>
            <a:ahLst/>
            <a:cxnLst/>
            <a:rect l="l" t="t" r="r" b="b"/>
            <a:pathLst>
              <a:path w="2093843" h="1948070">
                <a:moveTo>
                  <a:pt x="0" y="0"/>
                </a:moveTo>
                <a:lnTo>
                  <a:pt x="2093843" y="0"/>
                </a:lnTo>
                <a:lnTo>
                  <a:pt x="2093843" y="1948070"/>
                </a:lnTo>
                <a:lnTo>
                  <a:pt x="0" y="1948070"/>
                </a:lnTo>
                <a:close/>
              </a:path>
            </a:pathLst>
          </a:custGeom>
          <a:effectLst/>
        </p:spPr>
      </p:pic>
    </p:spTree>
    <p:extLst>
      <p:ext uri="{BB962C8B-B14F-4D97-AF65-F5344CB8AC3E}">
        <p14:creationId xmlns:p14="http://schemas.microsoft.com/office/powerpoint/2010/main" val="55112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381F9334-06EE-4136-832C-41ADBAC68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EE682-1689-DE2C-ED05-75611E43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41" y="-132212"/>
            <a:ext cx="5812278" cy="1531891"/>
          </a:xfrm>
        </p:spPr>
        <p:txBody>
          <a:bodyPr>
            <a:normAutofit/>
          </a:bodyPr>
          <a:lstStyle/>
          <a:p>
            <a:r>
              <a:rPr lang="en-IT" dirty="0"/>
              <a:t>COME?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810D2D4-CC41-44F0-A10E-432497BEA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2005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329D4-D063-13A2-BA48-20685F2A86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0809" y="118334"/>
            <a:ext cx="2770992" cy="21743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DCEA7-1B38-F9CF-A2F9-B04638B31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038" y="2077938"/>
            <a:ext cx="5812277" cy="381330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err="1"/>
              <a:t>Intreccio</a:t>
            </a:r>
            <a:r>
              <a:rPr lang="en-US" sz="2400" dirty="0"/>
              <a:t> </a:t>
            </a:r>
            <a:r>
              <a:rPr lang="en-US" sz="2400" dirty="0" err="1"/>
              <a:t>contesti</a:t>
            </a:r>
            <a:r>
              <a:rPr lang="en-US" sz="2400" dirty="0"/>
              <a:t> </a:t>
            </a:r>
            <a:r>
              <a:rPr lang="en-US" sz="2400" dirty="0" err="1"/>
              <a:t>nazionali</a:t>
            </a:r>
            <a:r>
              <a:rPr lang="en-US" sz="2400" dirty="0"/>
              <a:t>, </a:t>
            </a:r>
            <a:r>
              <a:rPr lang="en-US" sz="2400" dirty="0" err="1"/>
              <a:t>regionali</a:t>
            </a:r>
            <a:r>
              <a:rPr lang="en-US" sz="2400" dirty="0"/>
              <a:t> e </a:t>
            </a:r>
            <a:r>
              <a:rPr lang="en-US" sz="2400" dirty="0" err="1"/>
              <a:t>globale</a:t>
            </a:r>
            <a:endParaRPr lang="en-US" sz="2400" dirty="0"/>
          </a:p>
          <a:p>
            <a:r>
              <a:rPr lang="en-US" sz="2400" dirty="0" err="1"/>
              <a:t>Pluralità</a:t>
            </a:r>
            <a:r>
              <a:rPr lang="en-US" sz="2400" dirty="0"/>
              <a:t> di </a:t>
            </a:r>
            <a:r>
              <a:rPr lang="en-US" sz="2400" dirty="0" err="1"/>
              <a:t>attori</a:t>
            </a:r>
            <a:r>
              <a:rPr lang="en-US" sz="2400" dirty="0"/>
              <a:t> e </a:t>
            </a:r>
            <a:r>
              <a:rPr lang="en-US" sz="2400" dirty="0" err="1"/>
              <a:t>forze</a:t>
            </a:r>
            <a:r>
              <a:rPr lang="en-US" sz="2400" dirty="0"/>
              <a:t> di varia natura</a:t>
            </a:r>
          </a:p>
          <a:p>
            <a:endParaRPr lang="en-IT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9C83D-0066-DCAF-3F71-9F665DADD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809" y="3173505"/>
            <a:ext cx="2730649" cy="31412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133375-6A8F-2356-F9CD-32D2DAA14B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357" y="4702094"/>
            <a:ext cx="3138981" cy="1839271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4160E12D-0A7D-428C-AA87-DBA761237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9653" y="3429000"/>
            <a:ext cx="973808" cy="342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E7EFC71-59E5-47AA-A5F3-52B47671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63943" y="1623701"/>
            <a:ext cx="1098343" cy="4501853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5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E89493-AC86-4DB9-8963-3671DDEBE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EC3DB-9635-765D-DBF0-857236DD6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56" y="665389"/>
            <a:ext cx="5807818" cy="1507193"/>
          </a:xfrm>
        </p:spPr>
        <p:txBody>
          <a:bodyPr anchor="b">
            <a:normAutofit/>
          </a:bodyPr>
          <a:lstStyle/>
          <a:p>
            <a:r>
              <a:rPr lang="en-GB" dirty="0"/>
              <a:t>Q</a:t>
            </a:r>
            <a:r>
              <a:rPr lang="en-IT" dirty="0"/>
              <a:t>uando?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AC9C0A-BBCA-4B9F-8ADF-5B2CCB19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CB8A0-8D91-B6CA-0DD1-1A003937C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56" y="2400301"/>
            <a:ext cx="5568215" cy="3733800"/>
          </a:xfrm>
        </p:spPr>
        <p:txBody>
          <a:bodyPr>
            <a:normAutofit/>
          </a:bodyPr>
          <a:lstStyle/>
          <a:p>
            <a:endParaRPr lang="en-IT" sz="2400" dirty="0"/>
          </a:p>
          <a:p>
            <a:r>
              <a:rPr lang="en-IT" sz="2400" dirty="0"/>
              <a:t>“Lungo XX secolo”?</a:t>
            </a:r>
          </a:p>
          <a:p>
            <a:r>
              <a:rPr lang="en-IT" sz="2400" dirty="0"/>
              <a:t>Significato della periodizzazione:  quali tornanti?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D47FD-99F1-4F70-A0B7-DE3FFDD3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630921" y="2766496"/>
            <a:ext cx="5385102" cy="1987416"/>
          </a:xfrm>
          <a:custGeom>
            <a:avLst/>
            <a:gdLst>
              <a:gd name="connsiteX0" fmla="*/ 757287 w 757287"/>
              <a:gd name="connsiteY0" fmla="*/ 3694096 h 3694096"/>
              <a:gd name="connsiteX1" fmla="*/ 757287 w 757287"/>
              <a:gd name="connsiteY1" fmla="*/ 0 h 3694096"/>
              <a:gd name="connsiteX2" fmla="*/ 0 w 757287"/>
              <a:gd name="connsiteY2" fmla="*/ 0 h 3694096"/>
              <a:gd name="connsiteX3" fmla="*/ 0 w 757287"/>
              <a:gd name="connsiteY3" fmla="*/ 3686094 h 369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287" h="3694096">
                <a:moveTo>
                  <a:pt x="757287" y="3694096"/>
                </a:moveTo>
                <a:lnTo>
                  <a:pt x="757287" y="0"/>
                </a:lnTo>
                <a:lnTo>
                  <a:pt x="0" y="0"/>
                </a:lnTo>
                <a:lnTo>
                  <a:pt x="0" y="3686094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6000" sy="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3725F-9272-E08E-E91C-2BBEFEB5AC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696200" y="10"/>
            <a:ext cx="4495800" cy="6047499"/>
          </a:xfrm>
          <a:custGeom>
            <a:avLst/>
            <a:gdLst/>
            <a:ahLst/>
            <a:cxnLst/>
            <a:rect l="l" t="t" r="r" b="b"/>
            <a:pathLst>
              <a:path w="2093843" h="1948070">
                <a:moveTo>
                  <a:pt x="0" y="0"/>
                </a:moveTo>
                <a:lnTo>
                  <a:pt x="2093843" y="0"/>
                </a:lnTo>
                <a:lnTo>
                  <a:pt x="2093843" y="1948070"/>
                </a:lnTo>
                <a:lnTo>
                  <a:pt x="0" y="1948070"/>
                </a:lnTo>
                <a:close/>
              </a:path>
            </a:pathLst>
          </a:custGeom>
          <a:effectLst/>
        </p:spPr>
      </p:pic>
    </p:spTree>
    <p:extLst>
      <p:ext uri="{BB962C8B-B14F-4D97-AF65-F5344CB8AC3E}">
        <p14:creationId xmlns:p14="http://schemas.microsoft.com/office/powerpoint/2010/main" val="214011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CD7D-37E9-9943-4AC4-C2205864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en-US" sz="3600" spc="1300" dirty="0"/>
              <a:t>SVILUPPO</a:t>
            </a:r>
            <a:br>
              <a:rPr lang="en-US" sz="3600" spc="1300" dirty="0"/>
            </a:br>
            <a:br>
              <a:rPr lang="en-US" sz="3600" spc="1300" dirty="0"/>
            </a:br>
            <a:endParaRPr lang="en-US" sz="2200" cap="none" spc="13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EE021-0A6C-901E-D273-C8C896D67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T" sz="2400" dirty="0"/>
          </a:p>
          <a:p>
            <a:pPr marL="0" indent="0">
              <a:buNone/>
            </a:pPr>
            <a:r>
              <a:rPr lang="en-IT" sz="2400" dirty="0"/>
              <a:t>Genesi del concetto</a:t>
            </a:r>
          </a:p>
          <a:p>
            <a:pPr marL="0" indent="0">
              <a:buNone/>
            </a:pPr>
            <a:r>
              <a:rPr lang="en-IT" sz="2400" dirty="0"/>
              <a:t>Significati plurimi </a:t>
            </a:r>
          </a:p>
        </p:txBody>
      </p:sp>
      <p:pic>
        <p:nvPicPr>
          <p:cNvPr id="7" name="Picture 6" descr="A logo with a circle and a logo with a globe and a map&#10;&#10;Description automatically generated with medium confidence">
            <a:extLst>
              <a:ext uri="{FF2B5EF4-FFF2-40B4-BE49-F238E27FC236}">
                <a16:creationId xmlns:a16="http://schemas.microsoft.com/office/drawing/2014/main" id="{9C65539C-5BC0-5588-BA38-72EC17F700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7" r="16612" b="4"/>
          <a:stretch/>
        </p:blipFill>
        <p:spPr>
          <a:xfrm>
            <a:off x="6766028" y="949635"/>
            <a:ext cx="2279753" cy="2265778"/>
          </a:xfrm>
          <a:custGeom>
            <a:avLst/>
            <a:gdLst/>
            <a:ahLst/>
            <a:cxnLst/>
            <a:rect l="l" t="t" r="r" b="b"/>
            <a:pathLst>
              <a:path w="2518883" h="2860724">
                <a:moveTo>
                  <a:pt x="0" y="0"/>
                </a:moveTo>
                <a:lnTo>
                  <a:pt x="2518883" y="0"/>
                </a:lnTo>
                <a:lnTo>
                  <a:pt x="2518883" y="2860724"/>
                </a:lnTo>
                <a:lnTo>
                  <a:pt x="0" y="2860724"/>
                </a:lnTo>
                <a:close/>
              </a:path>
            </a:pathLst>
          </a:custGeom>
          <a:effectLst/>
        </p:spPr>
      </p:pic>
      <p:pic>
        <p:nvPicPr>
          <p:cNvPr id="6" name="Picture 5" descr="A group of people working in a factory&#10;&#10;Description automatically generated">
            <a:extLst>
              <a:ext uri="{FF2B5EF4-FFF2-40B4-BE49-F238E27FC236}">
                <a16:creationId xmlns:a16="http://schemas.microsoft.com/office/drawing/2014/main" id="{49CD5FAD-DED0-2FDC-2033-D3D1EBA9E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322413" y="949638"/>
            <a:ext cx="2279753" cy="2257708"/>
          </a:xfrm>
          <a:prstGeom prst="rect">
            <a:avLst/>
          </a:prstGeom>
          <a:effectLst/>
        </p:spPr>
      </p:pic>
      <p:pic>
        <p:nvPicPr>
          <p:cNvPr id="4" name="Picture 3" descr="A person in a hard hat working on a construction site&#10;&#10;Description automatically generated">
            <a:extLst>
              <a:ext uri="{FF2B5EF4-FFF2-40B4-BE49-F238E27FC236}">
                <a16:creationId xmlns:a16="http://schemas.microsoft.com/office/drawing/2014/main" id="{67FE02D7-5699-7998-21D6-7AFF805348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028" y="3495117"/>
            <a:ext cx="2279753" cy="2265778"/>
          </a:xfrm>
          <a:prstGeom prst="rect">
            <a:avLst/>
          </a:prstGeom>
          <a:effectLst/>
        </p:spPr>
      </p:pic>
      <p:pic>
        <p:nvPicPr>
          <p:cNvPr id="5" name="Picture 4" descr="A person wearing goggles and holding a straw bale&#10;&#10;Description automatically generated">
            <a:extLst>
              <a:ext uri="{FF2B5EF4-FFF2-40B4-BE49-F238E27FC236}">
                <a16:creationId xmlns:a16="http://schemas.microsoft.com/office/drawing/2014/main" id="{47C7B47B-D289-2664-DAEA-7C31A590B9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322413" y="3495120"/>
            <a:ext cx="2279753" cy="22538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8764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536C-F30D-69E9-AE45-0EB337C76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Evoluzione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FEAD1-402F-09C8-4298-0DFF17E0F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T" sz="2400" dirty="0">
                <a:latin typeface="+mn-lt"/>
              </a:rPr>
              <a:t>Età industriale: progresso economie industriali</a:t>
            </a:r>
          </a:p>
          <a:p>
            <a:pPr marL="0" indent="0">
              <a:buNone/>
            </a:pPr>
            <a:r>
              <a:rPr lang="en-IT" sz="2400" dirty="0">
                <a:latin typeface="+mn-lt"/>
              </a:rPr>
              <a:t>Età imperiale: pedagogia </a:t>
            </a:r>
          </a:p>
          <a:p>
            <a:pPr marL="0" indent="0">
              <a:buNone/>
            </a:pPr>
            <a:r>
              <a:rPr lang="en-IT" sz="2400" dirty="0">
                <a:latin typeface="+mn-lt"/>
              </a:rPr>
              <a:t>Internazionalismo filantropico ‘900: missione di civiltà</a:t>
            </a:r>
          </a:p>
          <a:p>
            <a:pPr marL="0" indent="0">
              <a:buNone/>
            </a:pPr>
            <a:r>
              <a:rPr lang="en-IT" sz="2400" dirty="0">
                <a:latin typeface="+mn-lt"/>
              </a:rPr>
              <a:t>Anni ‘20 e ‘30:</a:t>
            </a:r>
          </a:p>
          <a:p>
            <a:pPr>
              <a:buFontTx/>
              <a:buChar char="-"/>
            </a:pPr>
            <a:r>
              <a:rPr lang="en-IT" sz="2400" dirty="0">
                <a:latin typeface="+mn-lt"/>
              </a:rPr>
              <a:t>Sistema dei mandati (modernizzare e razionalizzare dominio cloniale)</a:t>
            </a:r>
          </a:p>
          <a:p>
            <a:pPr>
              <a:buFontTx/>
              <a:buChar char="-"/>
            </a:pPr>
            <a:r>
              <a:rPr lang="en-IT" sz="2400" dirty="0">
                <a:latin typeface="+mn-lt"/>
              </a:rPr>
              <a:t>URSS: quintessenza </a:t>
            </a:r>
            <a:r>
              <a:rPr lang="it-IT" sz="2400" kern="1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pianificazione per evitare sprechi e inefficienze del sistema capitalistico</a:t>
            </a:r>
          </a:p>
          <a:p>
            <a:pPr>
              <a:buFontTx/>
              <a:buChar char="-"/>
            </a:pPr>
            <a:endParaRPr lang="en-IT" sz="2400" kern="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IT" dirty="0"/>
          </a:p>
          <a:p>
            <a:pPr marL="0" indent="0">
              <a:buNone/>
            </a:pPr>
            <a:endParaRPr lang="en-IT" dirty="0"/>
          </a:p>
          <a:p>
            <a:pPr marL="0" indent="0">
              <a:buNone/>
            </a:pPr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71070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9148959-F229-4F0F-B4C1-E747A04DD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532" y="0"/>
            <a:ext cx="1219853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5C60E-D3CE-BBD8-E841-39CD0623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2" y="392339"/>
            <a:ext cx="5022997" cy="1768475"/>
          </a:xfrm>
        </p:spPr>
        <p:txBody>
          <a:bodyPr>
            <a:normAutofit/>
          </a:bodyPr>
          <a:lstStyle/>
          <a:p>
            <a:r>
              <a:rPr lang="en-GB" dirty="0"/>
              <a:t>A</a:t>
            </a:r>
            <a:r>
              <a:rPr lang="en-IT" dirty="0"/>
              <a:t>nni ‘30</a:t>
            </a: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38278EEC-7F87-4B09-9691-C2F29A278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9529" y="3026358"/>
            <a:ext cx="3745582" cy="3917703"/>
          </a:xfrm>
          <a:custGeom>
            <a:avLst/>
            <a:gdLst>
              <a:gd name="connsiteX0" fmla="*/ 0 w 1369143"/>
              <a:gd name="connsiteY0" fmla="*/ 0 h 1229160"/>
              <a:gd name="connsiteX1" fmla="*/ 1369143 w 1369143"/>
              <a:gd name="connsiteY1" fmla="*/ 0 h 1229160"/>
              <a:gd name="connsiteX2" fmla="*/ 1369143 w 1369143"/>
              <a:gd name="connsiteY2" fmla="*/ 1229160 h 1229160"/>
              <a:gd name="connsiteX3" fmla="*/ 0 w 1369143"/>
              <a:gd name="connsiteY3" fmla="*/ 1229160 h 1229160"/>
              <a:gd name="connsiteX4" fmla="*/ 0 w 1369143"/>
              <a:gd name="connsiteY4" fmla="*/ 0 h 1229160"/>
              <a:gd name="connsiteX0" fmla="*/ 0 w 1369143"/>
              <a:gd name="connsiteY0" fmla="*/ 0 h 1229160"/>
              <a:gd name="connsiteX1" fmla="*/ 1369143 w 1369143"/>
              <a:gd name="connsiteY1" fmla="*/ 0 h 1229160"/>
              <a:gd name="connsiteX2" fmla="*/ 0 w 1369143"/>
              <a:gd name="connsiteY2" fmla="*/ 1229160 h 1229160"/>
              <a:gd name="connsiteX3" fmla="*/ 0 w 1369143"/>
              <a:gd name="connsiteY3" fmla="*/ 0 h 122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9143" h="1229160">
                <a:moveTo>
                  <a:pt x="0" y="0"/>
                </a:moveTo>
                <a:lnTo>
                  <a:pt x="1369143" y="0"/>
                </a:lnTo>
                <a:lnTo>
                  <a:pt x="0" y="1229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2">
            <a:extLst>
              <a:ext uri="{FF2B5EF4-FFF2-40B4-BE49-F238E27FC236}">
                <a16:creationId xmlns:a16="http://schemas.microsoft.com/office/drawing/2014/main" id="{9667544E-95B7-4AB2-ACE8-34C58B8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29" y="3026358"/>
            <a:ext cx="3745582" cy="3917703"/>
          </a:xfrm>
          <a:custGeom>
            <a:avLst/>
            <a:gdLst>
              <a:gd name="connsiteX0" fmla="*/ 3745582 w 3745582"/>
              <a:gd name="connsiteY0" fmla="*/ 0 h 3917703"/>
              <a:gd name="connsiteX1" fmla="*/ 3745582 w 3745582"/>
              <a:gd name="connsiteY1" fmla="*/ 3917703 h 3917703"/>
              <a:gd name="connsiteX2" fmla="*/ 0 w 3745582"/>
              <a:gd name="connsiteY2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5582" h="3917703">
                <a:moveTo>
                  <a:pt x="3745582" y="0"/>
                </a:moveTo>
                <a:lnTo>
                  <a:pt x="3745582" y="3917703"/>
                </a:lnTo>
                <a:lnTo>
                  <a:pt x="0" y="3917703"/>
                </a:lnTo>
                <a:close/>
              </a:path>
            </a:pathLst>
          </a:custGeom>
          <a:blipFill dpi="0" rotWithShape="0">
            <a:blip r:embed="rId3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tile tx="0" ty="0" sx="40000" sy="4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black and white photo of a gated area&#10;&#10;Description automatically generated">
            <a:extLst>
              <a:ext uri="{FF2B5EF4-FFF2-40B4-BE49-F238E27FC236}">
                <a16:creationId xmlns:a16="http://schemas.microsoft.com/office/drawing/2014/main" id="{89FB0A50-1620-5B2C-1BFD-45AF85AE33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914" y="982980"/>
            <a:ext cx="1997979" cy="2263140"/>
          </a:xfrm>
          <a:prstGeom prst="rect">
            <a:avLst/>
          </a:prstGeom>
          <a:effectLst>
            <a:outerShdw dist="165100" dir="8100000" algn="ctr" rotWithShape="0">
              <a:schemeClr val="tx1"/>
            </a:outerShdw>
          </a:effectLst>
        </p:spPr>
      </p:pic>
      <p:pic>
        <p:nvPicPr>
          <p:cNvPr id="10" name="Picture 9" descr="A long shot of people working on a river&#10;&#10;Description automatically generated">
            <a:extLst>
              <a:ext uri="{FF2B5EF4-FFF2-40B4-BE49-F238E27FC236}">
                <a16:creationId xmlns:a16="http://schemas.microsoft.com/office/drawing/2014/main" id="{AD0053F0-133D-D5B1-184E-0C8E51ACDB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6626" y="982980"/>
            <a:ext cx="1997979" cy="2263140"/>
          </a:xfrm>
          <a:prstGeom prst="rect">
            <a:avLst/>
          </a:prstGeom>
          <a:effectLst>
            <a:outerShdw dist="165100" dir="8100000" algn="ctr" rotWithShape="0">
              <a:schemeClr val="tx1"/>
            </a:outerShdw>
          </a:effectLst>
        </p:spPr>
      </p:pic>
      <p:pic>
        <p:nvPicPr>
          <p:cNvPr id="8" name="Picture 7" descr="A group of cars on a road&#10;&#10;Description automatically generated">
            <a:extLst>
              <a:ext uri="{FF2B5EF4-FFF2-40B4-BE49-F238E27FC236}">
                <a16:creationId xmlns:a16="http://schemas.microsoft.com/office/drawing/2014/main" id="{069EBE6E-30AB-E26C-7DEE-648D939876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05914" y="3637632"/>
            <a:ext cx="1997979" cy="2263140"/>
          </a:xfrm>
          <a:prstGeom prst="rect">
            <a:avLst/>
          </a:prstGeom>
          <a:effectLst>
            <a:outerShdw dist="165100" dir="8100000" algn="ctr" rotWithShape="0">
              <a:schemeClr val="tx1"/>
            </a:outerShdw>
          </a:effectLst>
        </p:spPr>
      </p:pic>
      <p:pic>
        <p:nvPicPr>
          <p:cNvPr id="14" name="Content Placeholder 4" descr="A dam with a dam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6CE11AB9-7366-036B-5047-6B2D111034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6626" y="3637632"/>
            <a:ext cx="1995460" cy="2263140"/>
          </a:xfrm>
          <a:prstGeom prst="rect">
            <a:avLst/>
          </a:prstGeom>
          <a:effectLst>
            <a:outerShdw dist="165100" dir="8100000" algn="tr" rotWithShape="0">
              <a:schemeClr val="tx1"/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A9B25-5A4E-F323-DCA5-975061AD3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903" y="2630079"/>
            <a:ext cx="4917184" cy="3546884"/>
          </a:xfrm>
        </p:spPr>
        <p:txBody>
          <a:bodyPr>
            <a:normAutofit/>
          </a:bodyPr>
          <a:lstStyle/>
          <a:p>
            <a:r>
              <a:rPr lang="en-IT" sz="2400" dirty="0">
                <a:latin typeface="+mn-lt"/>
              </a:rPr>
              <a:t>Sviluppo come battaglia ideologica</a:t>
            </a:r>
          </a:p>
          <a:p>
            <a:r>
              <a:rPr lang="it-IT" sz="2400" kern="1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modernità: trasformazione tecnologica, economica e sociale</a:t>
            </a:r>
            <a:endParaRPr lang="en-IT" sz="2400" kern="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T" sz="24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1AEBF-EAC6-2BF1-60D2-06FD7B0F7B0E}"/>
              </a:ext>
            </a:extLst>
          </p:cNvPr>
          <p:cNvSpPr txBox="1"/>
          <p:nvPr/>
        </p:nvSpPr>
        <p:spPr>
          <a:xfrm>
            <a:off x="3050381" y="3244334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79335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9270-015F-4DAF-0AA1-7E5BE6EE7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II GUERRA MONDIALE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C0D7C-0231-22D1-9215-A52AC2E641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kern="1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Momento di crescita di impegno e diffusione globale della pianificazione come metodo </a:t>
            </a:r>
            <a:endParaRPr lang="en-IT" sz="2400" kern="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kern="1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Impero come risorsa</a:t>
            </a:r>
            <a:endParaRPr lang="en-IT" sz="2400" kern="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kern="1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Impero da recuperare dopo il conflitto_ </a:t>
            </a:r>
            <a:r>
              <a:rPr lang="it-IT" sz="2400" kern="1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reimposizione</a:t>
            </a:r>
            <a:r>
              <a:rPr lang="it-IT" sz="2400" kern="1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del controllo</a:t>
            </a:r>
            <a:endParaRPr lang="en-IT" sz="2400" kern="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T" sz="2400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46952-201D-2C5A-C6B8-89D355D69E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>
                <a:effectLst/>
                <a:latin typeface="+mn-lt"/>
              </a:rPr>
              <a:t>“The year 1945 was not a moment of imperial defeat, but of</a:t>
            </a:r>
          </a:p>
          <a:p>
            <a:pPr marL="0" indent="0" algn="ctr">
              <a:buNone/>
            </a:pPr>
            <a:r>
              <a:rPr lang="en-GB" i="1" dirty="0">
                <a:effectLst/>
                <a:latin typeface="+mn-lt"/>
              </a:rPr>
              <a:t>imperial reassertion for Belgium, France, the Netherlands, and Britain, each of which saw</a:t>
            </a:r>
          </a:p>
          <a:p>
            <a:pPr marL="0" indent="0" algn="ctr">
              <a:buNone/>
            </a:pPr>
            <a:r>
              <a:rPr lang="en-GB" i="1" dirty="0">
                <a:effectLst/>
                <a:latin typeface="+mn-lt"/>
              </a:rPr>
              <a:t>their futures as global, colonial entities”.</a:t>
            </a:r>
          </a:p>
          <a:p>
            <a:pPr marL="0" indent="0" algn="ctr">
              <a:buNone/>
            </a:pPr>
            <a:r>
              <a:rPr lang="en-GB" dirty="0">
                <a:latin typeface="+mn-lt"/>
              </a:rPr>
              <a:t>M. Evans, “Colonial Fantasies Shattered”, 2012</a:t>
            </a:r>
            <a:endParaRPr lang="en-GB" dirty="0">
              <a:effectLst/>
              <a:latin typeface="+mn-lt"/>
            </a:endParaRPr>
          </a:p>
          <a:p>
            <a:pPr marL="0" indent="0" algn="ctr">
              <a:buNone/>
            </a:pPr>
            <a:endParaRPr lang="en-IT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349891"/>
      </p:ext>
    </p:extLst>
  </p:cSld>
  <p:clrMapOvr>
    <a:masterClrMapping/>
  </p:clrMapOvr>
</p:sld>
</file>

<file path=ppt/theme/theme1.xml><?xml version="1.0" encoding="utf-8"?>
<a:theme xmlns:a="http://schemas.openxmlformats.org/drawingml/2006/main" name="VeniceBeachVTI">
  <a:themeElements>
    <a:clrScheme name="AnalogousFromRegularSeed_2SEEDS">
      <a:dk1>
        <a:srgbClr val="000000"/>
      </a:dk1>
      <a:lt1>
        <a:srgbClr val="FFFFFF"/>
      </a:lt1>
      <a:dk2>
        <a:srgbClr val="28311B"/>
      </a:dk2>
      <a:lt2>
        <a:srgbClr val="F1F0F3"/>
      </a:lt2>
      <a:accent1>
        <a:srgbClr val="7EAF30"/>
      </a:accent1>
      <a:accent2>
        <a:srgbClr val="A8A539"/>
      </a:accent2>
      <a:accent3>
        <a:srgbClr val="55B63D"/>
      </a:accent3>
      <a:accent4>
        <a:srgbClr val="33A5B9"/>
      </a:accent4>
      <a:accent5>
        <a:srgbClr val="457FCB"/>
      </a:accent5>
      <a:accent6>
        <a:srgbClr val="4C4EC2"/>
      </a:accent6>
      <a:hlink>
        <a:srgbClr val="713FBF"/>
      </a:hlink>
      <a:folHlink>
        <a:srgbClr val="7F7F7F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505</Words>
  <Application>Microsoft Macintosh PowerPoint</Application>
  <PresentationFormat>Widescreen</PresentationFormat>
  <Paragraphs>82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Aptos</vt:lpstr>
      <vt:lpstr>Arial</vt:lpstr>
      <vt:lpstr>Avenir Next LT Pro</vt:lpstr>
      <vt:lpstr>Avenir Next LT Pro Light</vt:lpstr>
      <vt:lpstr>VeniceBeachVTI</vt:lpstr>
      <vt:lpstr>Politiche internazionali e dello sviluppo</vt:lpstr>
      <vt:lpstr>PowerPoint Presentation</vt:lpstr>
      <vt:lpstr>Cosa?</vt:lpstr>
      <vt:lpstr>COME?</vt:lpstr>
      <vt:lpstr>Quando?</vt:lpstr>
      <vt:lpstr>SVILUPPO  </vt:lpstr>
      <vt:lpstr>Evoluzione</vt:lpstr>
      <vt:lpstr>Anni ‘30</vt:lpstr>
      <vt:lpstr>II GUERRA MONDIALE</vt:lpstr>
      <vt:lpstr>1945: uno spartiacque? Perché?</vt:lpstr>
      <vt:lpstr>INTERNAZIONALISMI </vt:lpstr>
      <vt:lpstr> La guerra fredda: due universalismi a confronto </vt:lpstr>
      <vt:lpstr>La modernità americana: modelli, politiche e fallimenti  </vt:lpstr>
      <vt:lpstr>La modernità socialista: ambizioni, proiezioni e risultati  </vt:lpstr>
      <vt:lpstr>La “modernizzazione europea”: tra eredità imperiale, sviluppo e (im)potenza  </vt:lpstr>
      <vt:lpstr>L’urto del globale: contestazione e crisi nei lunghi anni Settanta  </vt:lpstr>
      <vt:lpstr>Ambiente e sviluppo</vt:lpstr>
      <vt:lpstr> I diritti umani nella politica internazionale (con Umberto Tulli)</vt:lpstr>
      <vt:lpstr>Gli anni Ottanta: verso un nuovo ordine politico-economico?  </vt:lpstr>
      <vt:lpstr>Post-guerra fredda: il tramonto delle alternative </vt:lpstr>
      <vt:lpstr> IL RITORNO DELLA GUERRA</vt:lpstr>
      <vt:lpstr>9/11 e la guerra al terrore</vt:lpstr>
      <vt:lpstr>fratture contemporanee I</vt:lpstr>
      <vt:lpstr>FRATTURE CONTEMPORANEE II</vt:lpstr>
      <vt:lpstr>esame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Politiche internazionali e dello sviluppo</dc:title>
  <dc:creator>Alessandra Bitumi</dc:creator>
  <cp:lastModifiedBy>Alessandra Bitumi</cp:lastModifiedBy>
  <cp:revision>24</cp:revision>
  <dcterms:created xsi:type="dcterms:W3CDTF">2024-02-13T10:29:21Z</dcterms:created>
  <dcterms:modified xsi:type="dcterms:W3CDTF">2024-03-01T10:42:59Z</dcterms:modified>
</cp:coreProperties>
</file>